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handoutMasterIdLst>
    <p:handoutMasterId r:id="rId20"/>
  </p:handoutMasterIdLst>
  <p:sldIdLst>
    <p:sldId id="264" r:id="rId2"/>
    <p:sldId id="257" r:id="rId3"/>
    <p:sldId id="387" r:id="rId4"/>
    <p:sldId id="388" r:id="rId5"/>
    <p:sldId id="427" r:id="rId6"/>
    <p:sldId id="428" r:id="rId7"/>
    <p:sldId id="429" r:id="rId8"/>
    <p:sldId id="430" r:id="rId9"/>
    <p:sldId id="431" r:id="rId10"/>
    <p:sldId id="432" r:id="rId11"/>
    <p:sldId id="433" r:id="rId12"/>
    <p:sldId id="434" r:id="rId13"/>
    <p:sldId id="436" r:id="rId14"/>
    <p:sldId id="435" r:id="rId15"/>
    <p:sldId id="437" r:id="rId16"/>
    <p:sldId id="438" r:id="rId17"/>
    <p:sldId id="439" r:id="rId18"/>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A694F3-6F7B-4B24-8006-AA803356724E}" v="1363" dt="2024-05-18T19:27:34.7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450AB22-52FC-40E6-98AA-74BCCD5188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2B9199D-72B2-45AE-A712-E5736A22F0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426B1-7527-4E28-B97D-380F113BB44F}" type="datetime1">
              <a:rPr lang="fr-FR" smtClean="0"/>
              <a:t>23/01/2025</a:t>
            </a:fld>
            <a:endParaRPr lang="fr-FR"/>
          </a:p>
        </p:txBody>
      </p:sp>
      <p:sp>
        <p:nvSpPr>
          <p:cNvPr id="4" name="Espace réservé du pied de page 3">
            <a:extLst>
              <a:ext uri="{FF2B5EF4-FFF2-40B4-BE49-F238E27FC236}">
                <a16:creationId xmlns:a16="http://schemas.microsoft.com/office/drawing/2014/main" id="{B61359D5-DD6B-4137-AD75-B46D517142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55F9710-A4BE-4433-A7ED-20397B3D73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D19D5-D423-4C7D-BE37-350F3D82A961}" type="slidenum">
              <a:rPr lang="fr-FR" smtClean="0"/>
              <a:t>‹N°›</a:t>
            </a:fld>
            <a:endParaRPr lang="fr-FR"/>
          </a:p>
        </p:txBody>
      </p:sp>
    </p:spTree>
    <p:extLst>
      <p:ext uri="{BB962C8B-B14F-4D97-AF65-F5344CB8AC3E}">
        <p14:creationId xmlns:p14="http://schemas.microsoft.com/office/powerpoint/2010/main" val="15252370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DAC19-97A4-4601-8E6F-C9F59AF9B80C}" type="datetime1">
              <a:rPr lang="fr-FR" smtClean="0"/>
              <a:pPr/>
              <a:t>23/01/2025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D9EE5-14A8-4D2F-A0BD-1BB33ACFF757}" type="slidenum">
              <a:rPr lang="fr-FR" smtClean="0"/>
              <a:t>‹N°›</a:t>
            </a:fld>
            <a:endParaRPr lang="fr-FR"/>
          </a:p>
        </p:txBody>
      </p:sp>
    </p:spTree>
    <p:extLst>
      <p:ext uri="{BB962C8B-B14F-4D97-AF65-F5344CB8AC3E}">
        <p14:creationId xmlns:p14="http://schemas.microsoft.com/office/powerpoint/2010/main" val="38552047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Société financière Prêt à dépenser : Calculer la probabilité qu’un client rembourse son crédit afin de l’accorder ou non en développant un algorithme de classification s’appuyant sur des données comportementales ainsi que des données d’autres institutions financières</a:t>
            </a:r>
          </a:p>
          <a:p>
            <a:r>
              <a:rPr lang="fr-FR" dirty="0"/>
              <a:t>Cette présentation ne suivra pas l’ordre des livrables</a:t>
            </a:r>
          </a:p>
        </p:txBody>
      </p:sp>
      <p:sp>
        <p:nvSpPr>
          <p:cNvPr id="4" name="Espace réservé du numéro de diapositive 3"/>
          <p:cNvSpPr>
            <a:spLocks noGrp="1"/>
          </p:cNvSpPr>
          <p:nvPr>
            <p:ph type="sldNum" sz="quarter" idx="5"/>
          </p:nvPr>
        </p:nvSpPr>
        <p:spPr/>
        <p:txBody>
          <a:bodyPr/>
          <a:lstStyle/>
          <a:p>
            <a:fld id="{109D9EE5-14A8-4D2F-A0BD-1BB33ACFF757}" type="slidenum">
              <a:rPr lang="fr-FR" smtClean="0"/>
              <a:t>2</a:t>
            </a:fld>
            <a:endParaRPr lang="fr-FR"/>
          </a:p>
        </p:txBody>
      </p:sp>
    </p:spTree>
    <p:extLst>
      <p:ext uri="{BB962C8B-B14F-4D97-AF65-F5344CB8AC3E}">
        <p14:creationId xmlns:p14="http://schemas.microsoft.com/office/powerpoint/2010/main" val="63646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69205-C96B-EB4B-10E7-EF8994AF6D5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4E2FA64-6C03-E593-F92F-557D2F9248D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B6D1555-02F7-6F6E-AE96-98297A63E66D}"/>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8AF3D0F-27AB-D470-CEE2-88AB3429DFD8}"/>
              </a:ext>
            </a:extLst>
          </p:cNvPr>
          <p:cNvSpPr>
            <a:spLocks noGrp="1"/>
          </p:cNvSpPr>
          <p:nvPr>
            <p:ph type="sldNum" sz="quarter" idx="5"/>
          </p:nvPr>
        </p:nvSpPr>
        <p:spPr/>
        <p:txBody>
          <a:bodyPr/>
          <a:lstStyle/>
          <a:p>
            <a:fld id="{109D9EE5-14A8-4D2F-A0BD-1BB33ACFF757}" type="slidenum">
              <a:rPr lang="fr-FR" smtClean="0"/>
              <a:t>11</a:t>
            </a:fld>
            <a:endParaRPr lang="fr-FR"/>
          </a:p>
        </p:txBody>
      </p:sp>
    </p:spTree>
    <p:extLst>
      <p:ext uri="{BB962C8B-B14F-4D97-AF65-F5344CB8AC3E}">
        <p14:creationId xmlns:p14="http://schemas.microsoft.com/office/powerpoint/2010/main" val="299506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71C72-B079-D672-E9FE-DB88621B644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7CAAA55-4D4B-18F2-DC5C-4E2CC805AA9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E4EA64C5-6D28-9494-866F-967D633A1ED2}"/>
              </a:ext>
            </a:extLst>
          </p:cNvPr>
          <p:cNvSpPr>
            <a:spLocks noGrp="1"/>
          </p:cNvSpPr>
          <p:nvPr>
            <p:ph type="body" idx="1"/>
          </p:nvPr>
        </p:nvSpPr>
        <p:spPr/>
        <p:txBody>
          <a:bodyPr/>
          <a:lstStyle/>
          <a:p>
            <a:r>
              <a:rPr lang="fr-FR" dirty="0"/>
              <a:t>api.py est une application Flask dans laquelle j’ai défini une fonction pour effectuer une prédiction à partir d’un identifiant client</a:t>
            </a:r>
          </a:p>
          <a:p>
            <a:r>
              <a:rPr lang="fr-FR" dirty="0"/>
              <a:t>dashboard.py est un </a:t>
            </a:r>
            <a:r>
              <a:rPr lang="fr-FR" dirty="0" err="1"/>
              <a:t>dashboard</a:t>
            </a:r>
            <a:r>
              <a:rPr lang="fr-FR" dirty="0"/>
              <a:t> </a:t>
            </a:r>
            <a:r>
              <a:rPr lang="fr-FR" dirty="0" err="1"/>
              <a:t>streamlit</a:t>
            </a:r>
            <a:r>
              <a:rPr lang="fr-FR" dirty="0"/>
              <a:t> qui permet de visualiser les résultats de la prédiction ainsi que la </a:t>
            </a:r>
            <a:r>
              <a:rPr lang="fr-FR" dirty="0" err="1"/>
              <a:t>feature</a:t>
            </a:r>
            <a:r>
              <a:rPr lang="fr-FR" dirty="0"/>
              <a:t> importance locale</a:t>
            </a:r>
          </a:p>
          <a:p>
            <a:r>
              <a:rPr lang="fr-FR" dirty="0"/>
              <a:t>setup.sh est un script d’installation automatisée configurant l’environnement avant exécution de l’appli</a:t>
            </a:r>
          </a:p>
          <a:p>
            <a:r>
              <a:rPr lang="fr-FR" dirty="0"/>
              <a:t>requirements.txt liste les librairies Python nécessaires au déploiement</a:t>
            </a:r>
          </a:p>
          <a:p>
            <a:r>
              <a:rPr lang="fr-FR" dirty="0"/>
              <a:t>runtime.txt définit la version de Python à utiliser</a:t>
            </a:r>
          </a:p>
          <a:p>
            <a:r>
              <a:rPr lang="fr-FR" dirty="0" err="1"/>
              <a:t>Procfile</a:t>
            </a:r>
            <a:r>
              <a:rPr lang="fr-FR" dirty="0"/>
              <a:t> définit les processus à exécuter lors du déploiement sur </a:t>
            </a:r>
            <a:r>
              <a:rPr lang="fr-FR" dirty="0" err="1"/>
              <a:t>Heroku</a:t>
            </a:r>
            <a:endParaRPr lang="fr-FR" dirty="0"/>
          </a:p>
          <a:p>
            <a:r>
              <a:rPr lang="fr-FR" dirty="0"/>
              <a:t>ndlr j’ai perdu beaucoup de temps sur cette partie, parce que j’ai d’abord cherché à déployer sur Azure mais je n’ai pas réussi</a:t>
            </a:r>
          </a:p>
          <a:p>
            <a:r>
              <a:rPr lang="fr-FR" dirty="0"/>
              <a:t>Le dernier script est pour l’exécution de l’api et du </a:t>
            </a:r>
            <a:r>
              <a:rPr lang="fr-FR" dirty="0" err="1"/>
              <a:t>dashboard</a:t>
            </a:r>
            <a:r>
              <a:rPr lang="fr-FR" dirty="0"/>
              <a:t> en local</a:t>
            </a:r>
          </a:p>
        </p:txBody>
      </p:sp>
      <p:sp>
        <p:nvSpPr>
          <p:cNvPr id="4" name="Espace réservé du numéro de diapositive 3">
            <a:extLst>
              <a:ext uri="{FF2B5EF4-FFF2-40B4-BE49-F238E27FC236}">
                <a16:creationId xmlns:a16="http://schemas.microsoft.com/office/drawing/2014/main" id="{369998AA-A5F8-E97A-3705-FEF6E10EF9EB}"/>
              </a:ext>
            </a:extLst>
          </p:cNvPr>
          <p:cNvSpPr>
            <a:spLocks noGrp="1"/>
          </p:cNvSpPr>
          <p:nvPr>
            <p:ph type="sldNum" sz="quarter" idx="5"/>
          </p:nvPr>
        </p:nvSpPr>
        <p:spPr/>
        <p:txBody>
          <a:bodyPr/>
          <a:lstStyle/>
          <a:p>
            <a:fld id="{109D9EE5-14A8-4D2F-A0BD-1BB33ACFF757}" type="slidenum">
              <a:rPr lang="fr-FR" smtClean="0"/>
              <a:t>12</a:t>
            </a:fld>
            <a:endParaRPr lang="fr-FR"/>
          </a:p>
        </p:txBody>
      </p:sp>
    </p:spTree>
    <p:extLst>
      <p:ext uri="{BB962C8B-B14F-4D97-AF65-F5344CB8AC3E}">
        <p14:creationId xmlns:p14="http://schemas.microsoft.com/office/powerpoint/2010/main" val="1004623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E9C31-A584-FB17-F789-08ED585275A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4624F96-BD2A-564C-16BE-3783B821F93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2C1E03B-CDF7-69DE-89C0-F464AA0111B5}"/>
              </a:ext>
            </a:extLst>
          </p:cNvPr>
          <p:cNvSpPr>
            <a:spLocks noGrp="1"/>
          </p:cNvSpPr>
          <p:nvPr>
            <p:ph type="body" idx="1"/>
          </p:nvPr>
        </p:nvSpPr>
        <p:spPr/>
        <p:txBody>
          <a:bodyPr/>
          <a:lstStyle/>
          <a:p>
            <a:r>
              <a:rPr lang="fr-FR" dirty="0" err="1"/>
              <a:t>get_state</a:t>
            </a:r>
            <a:r>
              <a:rPr lang="fr-FR" dirty="0"/>
              <a:t>() permet de récupérer les états stockés (en français : permet d’éviter de </a:t>
            </a:r>
            <a:r>
              <a:rPr lang="fr-FR" dirty="0" err="1"/>
              <a:t>ré-exécuter</a:t>
            </a:r>
            <a:r>
              <a:rPr lang="fr-FR" dirty="0"/>
              <a:t> tout le code à chaque clic)</a:t>
            </a:r>
          </a:p>
        </p:txBody>
      </p:sp>
      <p:sp>
        <p:nvSpPr>
          <p:cNvPr id="4" name="Espace réservé du numéro de diapositive 3">
            <a:extLst>
              <a:ext uri="{FF2B5EF4-FFF2-40B4-BE49-F238E27FC236}">
                <a16:creationId xmlns:a16="http://schemas.microsoft.com/office/drawing/2014/main" id="{665A1F63-1D9F-D12C-37DF-2FDD87AF666C}"/>
              </a:ext>
            </a:extLst>
          </p:cNvPr>
          <p:cNvSpPr>
            <a:spLocks noGrp="1"/>
          </p:cNvSpPr>
          <p:nvPr>
            <p:ph type="sldNum" sz="quarter" idx="5"/>
          </p:nvPr>
        </p:nvSpPr>
        <p:spPr/>
        <p:txBody>
          <a:bodyPr/>
          <a:lstStyle/>
          <a:p>
            <a:fld id="{109D9EE5-14A8-4D2F-A0BD-1BB33ACFF757}" type="slidenum">
              <a:rPr lang="fr-FR" smtClean="0"/>
              <a:t>13</a:t>
            </a:fld>
            <a:endParaRPr lang="fr-FR"/>
          </a:p>
        </p:txBody>
      </p:sp>
    </p:spTree>
    <p:extLst>
      <p:ext uri="{BB962C8B-B14F-4D97-AF65-F5344CB8AC3E}">
        <p14:creationId xmlns:p14="http://schemas.microsoft.com/office/powerpoint/2010/main" val="637932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EEFD5-6233-7785-B47F-2851B292393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C4661D8-4FC3-CFD7-59C9-98755CA37A3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3FFC7A3-41C8-7399-F4A0-E22FF777FE78}"/>
              </a:ext>
            </a:extLst>
          </p:cNvPr>
          <p:cNvSpPr>
            <a:spLocks noGrp="1"/>
          </p:cNvSpPr>
          <p:nvPr>
            <p:ph type="body" idx="1"/>
          </p:nvPr>
        </p:nvSpPr>
        <p:spPr/>
        <p:txBody>
          <a:bodyPr/>
          <a:lstStyle/>
          <a:p>
            <a:r>
              <a:rPr lang="fr-FR" dirty="0"/>
              <a:t>Ces tests sont réalisables sur </a:t>
            </a:r>
            <a:r>
              <a:rPr lang="fr-FR" dirty="0" err="1"/>
              <a:t>Heroku</a:t>
            </a:r>
            <a:r>
              <a:rPr lang="fr-FR" dirty="0"/>
              <a:t>, mais on m’a demandé d’utiliser GitHub Actions alors j’ai décidé de les faire ici</a:t>
            </a:r>
          </a:p>
        </p:txBody>
      </p:sp>
      <p:sp>
        <p:nvSpPr>
          <p:cNvPr id="4" name="Espace réservé du numéro de diapositive 3">
            <a:extLst>
              <a:ext uri="{FF2B5EF4-FFF2-40B4-BE49-F238E27FC236}">
                <a16:creationId xmlns:a16="http://schemas.microsoft.com/office/drawing/2014/main" id="{DE5D229C-FBDA-E4DD-BAF2-D605FBD30109}"/>
              </a:ext>
            </a:extLst>
          </p:cNvPr>
          <p:cNvSpPr>
            <a:spLocks noGrp="1"/>
          </p:cNvSpPr>
          <p:nvPr>
            <p:ph type="sldNum" sz="quarter" idx="5"/>
          </p:nvPr>
        </p:nvSpPr>
        <p:spPr/>
        <p:txBody>
          <a:bodyPr/>
          <a:lstStyle/>
          <a:p>
            <a:fld id="{109D9EE5-14A8-4D2F-A0BD-1BB33ACFF757}" type="slidenum">
              <a:rPr lang="fr-FR" smtClean="0"/>
              <a:t>14</a:t>
            </a:fld>
            <a:endParaRPr lang="fr-FR"/>
          </a:p>
        </p:txBody>
      </p:sp>
    </p:spTree>
    <p:extLst>
      <p:ext uri="{BB962C8B-B14F-4D97-AF65-F5344CB8AC3E}">
        <p14:creationId xmlns:p14="http://schemas.microsoft.com/office/powerpoint/2010/main" val="3449372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62ECC-8058-1C8E-6DAE-73DA1CEDAB4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448C61D-C9E0-2612-2BC0-B6FD388FD31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08337F5-9D4B-A606-8E0B-6A50318FAF7F}"/>
              </a:ext>
            </a:extLst>
          </p:cNvPr>
          <p:cNvSpPr>
            <a:spLocks noGrp="1"/>
          </p:cNvSpPr>
          <p:nvPr>
            <p:ph type="body" idx="1"/>
          </p:nvPr>
        </p:nvSpPr>
        <p:spPr/>
        <p:txBody>
          <a:bodyPr/>
          <a:lstStyle/>
          <a:p>
            <a:r>
              <a:rPr lang="fr-FR" dirty="0"/>
              <a:t>L’analyse de Data Drift consiste à détecter les changements dans la distribution des données entre 2 ensembles</a:t>
            </a:r>
          </a:p>
          <a:p>
            <a:r>
              <a:rPr lang="fr-FR" dirty="0"/>
              <a:t>Dans notre cas, nous comparons les données utilisées jusqu’alors avec le jeu de test qu’on a mis à l’écart plus tôt</a:t>
            </a:r>
          </a:p>
        </p:txBody>
      </p:sp>
      <p:sp>
        <p:nvSpPr>
          <p:cNvPr id="4" name="Espace réservé du numéro de diapositive 3">
            <a:extLst>
              <a:ext uri="{FF2B5EF4-FFF2-40B4-BE49-F238E27FC236}">
                <a16:creationId xmlns:a16="http://schemas.microsoft.com/office/drawing/2014/main" id="{6D914F29-8C61-6A3D-C12E-E35F606B8A98}"/>
              </a:ext>
            </a:extLst>
          </p:cNvPr>
          <p:cNvSpPr>
            <a:spLocks noGrp="1"/>
          </p:cNvSpPr>
          <p:nvPr>
            <p:ph type="sldNum" sz="quarter" idx="5"/>
          </p:nvPr>
        </p:nvSpPr>
        <p:spPr/>
        <p:txBody>
          <a:bodyPr/>
          <a:lstStyle/>
          <a:p>
            <a:fld id="{109D9EE5-14A8-4D2F-A0BD-1BB33ACFF757}" type="slidenum">
              <a:rPr lang="fr-FR" smtClean="0"/>
              <a:t>15</a:t>
            </a:fld>
            <a:endParaRPr lang="fr-FR"/>
          </a:p>
        </p:txBody>
      </p:sp>
    </p:spTree>
    <p:extLst>
      <p:ext uri="{BB962C8B-B14F-4D97-AF65-F5344CB8AC3E}">
        <p14:creationId xmlns:p14="http://schemas.microsoft.com/office/powerpoint/2010/main" val="23238474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DE17B-10D9-6824-8F44-3653D70649B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59719C3-B8E5-37C7-67C3-92F1552F8CC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309824F-5645-6FF6-E062-298872ED89B9}"/>
              </a:ext>
            </a:extLst>
          </p:cNvPr>
          <p:cNvSpPr>
            <a:spLocks noGrp="1"/>
          </p:cNvSpPr>
          <p:nvPr>
            <p:ph type="body" idx="1"/>
          </p:nvPr>
        </p:nvSpPr>
        <p:spPr/>
        <p:txBody>
          <a:bodyPr/>
          <a:lstStyle/>
          <a:p>
            <a:r>
              <a:rPr lang="fr-FR" dirty="0"/>
              <a:t>Moyenne de limite de carte de crédit au cours du mois de crédit précédent</a:t>
            </a:r>
          </a:p>
        </p:txBody>
      </p:sp>
      <p:sp>
        <p:nvSpPr>
          <p:cNvPr id="4" name="Espace réservé du numéro de diapositive 3">
            <a:extLst>
              <a:ext uri="{FF2B5EF4-FFF2-40B4-BE49-F238E27FC236}">
                <a16:creationId xmlns:a16="http://schemas.microsoft.com/office/drawing/2014/main" id="{115951AF-8A30-43FF-E1C6-62BEAED93FB3}"/>
              </a:ext>
            </a:extLst>
          </p:cNvPr>
          <p:cNvSpPr>
            <a:spLocks noGrp="1"/>
          </p:cNvSpPr>
          <p:nvPr>
            <p:ph type="sldNum" sz="quarter" idx="5"/>
          </p:nvPr>
        </p:nvSpPr>
        <p:spPr/>
        <p:txBody>
          <a:bodyPr/>
          <a:lstStyle/>
          <a:p>
            <a:fld id="{109D9EE5-14A8-4D2F-A0BD-1BB33ACFF757}" type="slidenum">
              <a:rPr lang="fr-FR" smtClean="0"/>
              <a:t>16</a:t>
            </a:fld>
            <a:endParaRPr lang="fr-FR"/>
          </a:p>
        </p:txBody>
      </p:sp>
    </p:spTree>
    <p:extLst>
      <p:ext uri="{BB962C8B-B14F-4D97-AF65-F5344CB8AC3E}">
        <p14:creationId xmlns:p14="http://schemas.microsoft.com/office/powerpoint/2010/main" val="21196371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392FC-5919-7BC2-3B07-610C61EE86B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A9683F8-E7AF-8FCD-2859-3B65AB96942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935C8A5-712B-F70C-A941-F3EC97136C9D}"/>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2354C0CF-9E86-3797-FAEC-0763C47AE583}"/>
              </a:ext>
            </a:extLst>
          </p:cNvPr>
          <p:cNvSpPr>
            <a:spLocks noGrp="1"/>
          </p:cNvSpPr>
          <p:nvPr>
            <p:ph type="sldNum" sz="quarter" idx="5"/>
          </p:nvPr>
        </p:nvSpPr>
        <p:spPr/>
        <p:txBody>
          <a:bodyPr/>
          <a:lstStyle/>
          <a:p>
            <a:fld id="{109D9EE5-14A8-4D2F-A0BD-1BB33ACFF757}" type="slidenum">
              <a:rPr lang="fr-FR" smtClean="0"/>
              <a:t>17</a:t>
            </a:fld>
            <a:endParaRPr lang="fr-FR"/>
          </a:p>
        </p:txBody>
      </p:sp>
    </p:spTree>
    <p:extLst>
      <p:ext uri="{BB962C8B-B14F-4D97-AF65-F5344CB8AC3E}">
        <p14:creationId xmlns:p14="http://schemas.microsoft.com/office/powerpoint/2010/main" val="1605368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Dataset</a:t>
            </a:r>
            <a:r>
              <a:rPr lang="fr-FR" dirty="0"/>
              <a:t> issu d’un challenge </a:t>
            </a:r>
            <a:r>
              <a:rPr lang="fr-FR" dirty="0" err="1"/>
              <a:t>Kaggle</a:t>
            </a:r>
            <a:r>
              <a:rPr lang="fr-FR" dirty="0"/>
              <a:t> où une Target est définie : 0 si pas de problème de remboursement, sinon 1.</a:t>
            </a:r>
          </a:p>
          <a:p>
            <a:r>
              <a:rPr lang="fr-FR" dirty="0"/>
              <a:t>Crédits et demandes antérieures chez Prêt à dépenser et chez d’autres institutions </a:t>
            </a:r>
            <a:r>
              <a:rPr lang="fr-FR" dirty="0" err="1"/>
              <a:t>finanières</a:t>
            </a:r>
            <a:r>
              <a:rPr lang="fr-FR" dirty="0"/>
              <a:t>, ainsi que l’historique des remboursements de crédits et les relevés concernant les cartes de crédit.</a:t>
            </a:r>
          </a:p>
        </p:txBody>
      </p:sp>
      <p:sp>
        <p:nvSpPr>
          <p:cNvPr id="4" name="Espace réservé du numéro de diapositive 3"/>
          <p:cNvSpPr>
            <a:spLocks noGrp="1"/>
          </p:cNvSpPr>
          <p:nvPr>
            <p:ph type="sldNum" sz="quarter" idx="5"/>
          </p:nvPr>
        </p:nvSpPr>
        <p:spPr/>
        <p:txBody>
          <a:bodyPr/>
          <a:lstStyle/>
          <a:p>
            <a:fld id="{109D9EE5-14A8-4D2F-A0BD-1BB33ACFF757}" type="slidenum">
              <a:rPr lang="fr-FR" smtClean="0"/>
              <a:t>3</a:t>
            </a:fld>
            <a:endParaRPr lang="fr-FR"/>
          </a:p>
        </p:txBody>
      </p:sp>
    </p:spTree>
    <p:extLst>
      <p:ext uri="{BB962C8B-B14F-4D97-AF65-F5344CB8AC3E}">
        <p14:creationId xmlns:p14="http://schemas.microsoft.com/office/powerpoint/2010/main" val="2846119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Je me suis inspiré du kernel d’un participant au challenge </a:t>
            </a:r>
            <a:r>
              <a:rPr lang="fr-FR" dirty="0" err="1"/>
              <a:t>Kaggle</a:t>
            </a:r>
            <a:r>
              <a:rPr lang="fr-FR" dirty="0"/>
              <a:t> qui s’est focalisé sur la partie nettoyage des données et jointures</a:t>
            </a:r>
          </a:p>
          <a:p>
            <a:r>
              <a:rPr lang="fr-FR" dirty="0" err="1"/>
              <a:t>data_test</a:t>
            </a:r>
            <a:r>
              <a:rPr lang="fr-FR" dirty="0"/>
              <a:t> ne servira que pour le Data Drift, </a:t>
            </a:r>
            <a:r>
              <a:rPr lang="fr-FR" dirty="0" err="1"/>
              <a:t>data_final</a:t>
            </a:r>
            <a:r>
              <a:rPr lang="fr-FR" dirty="0"/>
              <a:t> servira pour l’entraînement des modèles</a:t>
            </a:r>
          </a:p>
        </p:txBody>
      </p:sp>
      <p:sp>
        <p:nvSpPr>
          <p:cNvPr id="4" name="Espace réservé du numéro de diapositive 3"/>
          <p:cNvSpPr>
            <a:spLocks noGrp="1"/>
          </p:cNvSpPr>
          <p:nvPr>
            <p:ph type="sldNum" sz="quarter" idx="5"/>
          </p:nvPr>
        </p:nvSpPr>
        <p:spPr/>
        <p:txBody>
          <a:bodyPr/>
          <a:lstStyle/>
          <a:p>
            <a:fld id="{109D9EE5-14A8-4D2F-A0BD-1BB33ACFF757}" type="slidenum">
              <a:rPr lang="fr-FR" smtClean="0"/>
              <a:t>4</a:t>
            </a:fld>
            <a:endParaRPr lang="fr-FR"/>
          </a:p>
        </p:txBody>
      </p:sp>
    </p:spTree>
    <p:extLst>
      <p:ext uri="{BB962C8B-B14F-4D97-AF65-F5344CB8AC3E}">
        <p14:creationId xmlns:p14="http://schemas.microsoft.com/office/powerpoint/2010/main" val="182388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D8B0A-43B3-9AD0-50E6-2523029E4C3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A51F7DA-9B89-48AA-C61F-450719B7141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2A41467-26DA-8A0C-D803-42EAE202959F}"/>
              </a:ext>
            </a:extLst>
          </p:cNvPr>
          <p:cNvSpPr>
            <a:spLocks noGrp="1"/>
          </p:cNvSpPr>
          <p:nvPr>
            <p:ph type="body" idx="1"/>
          </p:nvPr>
        </p:nvSpPr>
        <p:spPr/>
        <p:txBody>
          <a:bodyPr/>
          <a:lstStyle/>
          <a:p>
            <a:r>
              <a:rPr lang="fr-FR" dirty="0"/>
              <a:t>Parmi les métriques, on retient l’AUC et le </a:t>
            </a:r>
            <a:r>
              <a:rPr lang="fr-FR" dirty="0" err="1"/>
              <a:t>recall</a:t>
            </a:r>
            <a:r>
              <a:rPr lang="fr-FR" dirty="0"/>
              <a:t> (comme on chercher à minimiser le nombre de faux négatifs, cela me semblait plus pertinent que l’</a:t>
            </a:r>
            <a:r>
              <a:rPr lang="fr-FR" dirty="0" err="1"/>
              <a:t>accuracy</a:t>
            </a:r>
            <a:r>
              <a:rPr lang="fr-FR" dirty="0"/>
              <a:t>)</a:t>
            </a:r>
          </a:p>
          <a:p>
            <a:r>
              <a:rPr lang="fr-FR" dirty="0"/>
              <a:t>Imputation nécessaire dans le cas de la régression logistique pour gérer les </a:t>
            </a:r>
            <a:r>
              <a:rPr lang="fr-FR" dirty="0" err="1"/>
              <a:t>NaNs</a:t>
            </a:r>
            <a:endParaRPr lang="fr-FR" dirty="0"/>
          </a:p>
          <a:p>
            <a:r>
              <a:rPr lang="fr-FR" dirty="0" err="1"/>
              <a:t>LightGBM</a:t>
            </a:r>
            <a:r>
              <a:rPr lang="fr-FR" dirty="0"/>
              <a:t> est une version plus légère de </a:t>
            </a:r>
            <a:r>
              <a:rPr lang="fr-FR" dirty="0" err="1"/>
              <a:t>XGBoost</a:t>
            </a:r>
            <a:r>
              <a:rPr lang="fr-FR" dirty="0"/>
              <a:t>. Il fonctionne bien avec les </a:t>
            </a:r>
            <a:r>
              <a:rPr lang="fr-FR" dirty="0" err="1"/>
              <a:t>NaNs</a:t>
            </a:r>
            <a:r>
              <a:rPr lang="fr-FR" dirty="0"/>
              <a:t>, donc pas besoin de dénaturer le </a:t>
            </a:r>
            <a:r>
              <a:rPr lang="fr-FR" dirty="0" err="1"/>
              <a:t>dataset</a:t>
            </a:r>
            <a:r>
              <a:rPr lang="fr-FR" dirty="0"/>
              <a:t> avec une imputation</a:t>
            </a:r>
          </a:p>
          <a:p>
            <a:r>
              <a:rPr lang="fr-FR" dirty="0"/>
              <a:t>On estime le coût d’un faux négatif 10 fois supérieur à celui d’un faux positif, d’où la création d’un score métier dans le but de minimiser ce coût. Ce qui veut dire qu’un bon score métier est un score faible !</a:t>
            </a:r>
          </a:p>
          <a:p>
            <a:r>
              <a:rPr lang="fr-FR" dirty="0"/>
              <a:t>« </a:t>
            </a:r>
            <a:r>
              <a:rPr lang="fr-FR" dirty="0" err="1"/>
              <a:t>predict</a:t>
            </a:r>
            <a:r>
              <a:rPr lang="fr-FR" dirty="0"/>
              <a:t> » suppose un seuil à 0,5, qui ne sera pas forcément optimal (j’appelle ce seuil </a:t>
            </a:r>
            <a:r>
              <a:rPr lang="fr-FR" dirty="0" err="1"/>
              <a:t>threshold</a:t>
            </a:r>
            <a:r>
              <a:rPr lang="fr-FR" dirty="0"/>
              <a:t>)</a:t>
            </a:r>
          </a:p>
          <a:p>
            <a:r>
              <a:rPr lang="fr-FR" dirty="0"/>
              <a:t>Le vainqueur du challenge </a:t>
            </a:r>
            <a:r>
              <a:rPr lang="fr-FR" dirty="0" err="1"/>
              <a:t>Kaggle</a:t>
            </a:r>
            <a:r>
              <a:rPr lang="fr-FR" dirty="0"/>
              <a:t> a obtenu un AUC de 0,82 ; un score supérieur pourrait suggérer de l’</a:t>
            </a:r>
            <a:r>
              <a:rPr lang="fr-FR" dirty="0" err="1"/>
              <a:t>overfitting</a:t>
            </a:r>
            <a:endParaRPr lang="fr-FR" dirty="0"/>
          </a:p>
        </p:txBody>
      </p:sp>
      <p:sp>
        <p:nvSpPr>
          <p:cNvPr id="4" name="Espace réservé du numéro de diapositive 3">
            <a:extLst>
              <a:ext uri="{FF2B5EF4-FFF2-40B4-BE49-F238E27FC236}">
                <a16:creationId xmlns:a16="http://schemas.microsoft.com/office/drawing/2014/main" id="{270BAC05-983B-8205-9352-5E8938F7F3E7}"/>
              </a:ext>
            </a:extLst>
          </p:cNvPr>
          <p:cNvSpPr>
            <a:spLocks noGrp="1"/>
          </p:cNvSpPr>
          <p:nvPr>
            <p:ph type="sldNum" sz="quarter" idx="5"/>
          </p:nvPr>
        </p:nvSpPr>
        <p:spPr/>
        <p:txBody>
          <a:bodyPr/>
          <a:lstStyle/>
          <a:p>
            <a:fld id="{109D9EE5-14A8-4D2F-A0BD-1BB33ACFF757}" type="slidenum">
              <a:rPr lang="fr-FR" smtClean="0"/>
              <a:t>5</a:t>
            </a:fld>
            <a:endParaRPr lang="fr-FR"/>
          </a:p>
        </p:txBody>
      </p:sp>
    </p:spTree>
    <p:extLst>
      <p:ext uri="{BB962C8B-B14F-4D97-AF65-F5344CB8AC3E}">
        <p14:creationId xmlns:p14="http://schemas.microsoft.com/office/powerpoint/2010/main" val="4120887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B7039-027E-4542-4478-5304FCB6666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EE25D1C-7BB9-517A-7874-FC24B736056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33B0813-06F2-2013-8292-0928A7475757}"/>
              </a:ext>
            </a:extLst>
          </p:cNvPr>
          <p:cNvSpPr>
            <a:spLocks noGrp="1"/>
          </p:cNvSpPr>
          <p:nvPr>
            <p:ph type="body" idx="1"/>
          </p:nvPr>
        </p:nvSpPr>
        <p:spPr/>
        <p:txBody>
          <a:bodyPr/>
          <a:lstStyle/>
          <a:p>
            <a:r>
              <a:rPr lang="fr-FR" dirty="0"/>
              <a:t>Elle utilise une approche appelée « optimisation bayésienne ». Au lieu de tester toutes les combinaisons possibles (comme </a:t>
            </a:r>
            <a:r>
              <a:rPr lang="fr-FR" dirty="0" err="1"/>
              <a:t>GridSearch</a:t>
            </a:r>
            <a:r>
              <a:rPr lang="fr-FR" dirty="0"/>
              <a:t>), </a:t>
            </a:r>
            <a:r>
              <a:rPr lang="fr-FR" dirty="0" err="1"/>
              <a:t>optuna</a:t>
            </a:r>
            <a:r>
              <a:rPr lang="fr-FR" dirty="0"/>
              <a:t> </a:t>
            </a:r>
            <a:r>
              <a:rPr lang="fr-FR" dirty="0" err="1"/>
              <a:t>échantillone</a:t>
            </a:r>
            <a:r>
              <a:rPr lang="fr-FR" dirty="0"/>
              <a:t> de manière adaptative, en se basant sur les performances des essais précédents, ce qui permet de converger plus rapidement vers des solutions optimales</a:t>
            </a:r>
          </a:p>
        </p:txBody>
      </p:sp>
      <p:sp>
        <p:nvSpPr>
          <p:cNvPr id="4" name="Espace réservé du numéro de diapositive 3">
            <a:extLst>
              <a:ext uri="{FF2B5EF4-FFF2-40B4-BE49-F238E27FC236}">
                <a16:creationId xmlns:a16="http://schemas.microsoft.com/office/drawing/2014/main" id="{E08DFCFC-EB0C-FE4D-15F9-1B17D70C9D2B}"/>
              </a:ext>
            </a:extLst>
          </p:cNvPr>
          <p:cNvSpPr>
            <a:spLocks noGrp="1"/>
          </p:cNvSpPr>
          <p:nvPr>
            <p:ph type="sldNum" sz="quarter" idx="5"/>
          </p:nvPr>
        </p:nvSpPr>
        <p:spPr/>
        <p:txBody>
          <a:bodyPr/>
          <a:lstStyle/>
          <a:p>
            <a:fld id="{109D9EE5-14A8-4D2F-A0BD-1BB33ACFF757}" type="slidenum">
              <a:rPr lang="fr-FR" smtClean="0"/>
              <a:t>6</a:t>
            </a:fld>
            <a:endParaRPr lang="fr-FR"/>
          </a:p>
        </p:txBody>
      </p:sp>
    </p:spTree>
    <p:extLst>
      <p:ext uri="{BB962C8B-B14F-4D97-AF65-F5344CB8AC3E}">
        <p14:creationId xmlns:p14="http://schemas.microsoft.com/office/powerpoint/2010/main" val="1162272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2B7B5-8178-4565-8C12-928FBE355AC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51E148A-78D1-0CD7-B73C-4B8512E4D23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E8AF5AF-8386-F866-C6CE-18C52A39E469}"/>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795E140A-5975-CEF9-2CF8-8A3A3CD214FE}"/>
              </a:ext>
            </a:extLst>
          </p:cNvPr>
          <p:cNvSpPr>
            <a:spLocks noGrp="1"/>
          </p:cNvSpPr>
          <p:nvPr>
            <p:ph type="sldNum" sz="quarter" idx="5"/>
          </p:nvPr>
        </p:nvSpPr>
        <p:spPr/>
        <p:txBody>
          <a:bodyPr/>
          <a:lstStyle/>
          <a:p>
            <a:fld id="{109D9EE5-14A8-4D2F-A0BD-1BB33ACFF757}" type="slidenum">
              <a:rPr lang="fr-FR" smtClean="0"/>
              <a:t>7</a:t>
            </a:fld>
            <a:endParaRPr lang="fr-FR"/>
          </a:p>
        </p:txBody>
      </p:sp>
    </p:spTree>
    <p:extLst>
      <p:ext uri="{BB962C8B-B14F-4D97-AF65-F5344CB8AC3E}">
        <p14:creationId xmlns:p14="http://schemas.microsoft.com/office/powerpoint/2010/main" val="4185230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62EFA-6A00-F05F-8645-92DB7DAC58B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27C4A6C-8296-2137-C33A-7526EB69C36E}"/>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A559440-69D0-59FC-2EDB-B8EB4FA72B8F}"/>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4CD6F800-48B0-DC52-6740-44F3B66E2DE5}"/>
              </a:ext>
            </a:extLst>
          </p:cNvPr>
          <p:cNvSpPr>
            <a:spLocks noGrp="1"/>
          </p:cNvSpPr>
          <p:nvPr>
            <p:ph type="sldNum" sz="quarter" idx="5"/>
          </p:nvPr>
        </p:nvSpPr>
        <p:spPr/>
        <p:txBody>
          <a:bodyPr/>
          <a:lstStyle/>
          <a:p>
            <a:fld id="{109D9EE5-14A8-4D2F-A0BD-1BB33ACFF757}" type="slidenum">
              <a:rPr lang="fr-FR" smtClean="0"/>
              <a:t>8</a:t>
            </a:fld>
            <a:endParaRPr lang="fr-FR"/>
          </a:p>
        </p:txBody>
      </p:sp>
    </p:spTree>
    <p:extLst>
      <p:ext uri="{BB962C8B-B14F-4D97-AF65-F5344CB8AC3E}">
        <p14:creationId xmlns:p14="http://schemas.microsoft.com/office/powerpoint/2010/main" val="975970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443EB-3DA6-4500-2EEC-471B686BD4E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A14B537-CBB7-40A4-846C-D48951F3EE22}"/>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8EC4F32-5F5E-809C-CE40-4FADAFFF35A2}"/>
              </a:ext>
            </a:extLst>
          </p:cNvPr>
          <p:cNvSpPr>
            <a:spLocks noGrp="1"/>
          </p:cNvSpPr>
          <p:nvPr>
            <p:ph type="body" idx="1"/>
          </p:nvPr>
        </p:nvSpPr>
        <p:spPr/>
        <p:txBody>
          <a:bodyPr/>
          <a:lstStyle/>
          <a:p>
            <a:r>
              <a:rPr lang="fr-FR" dirty="0"/>
              <a:t>Seules 4 </a:t>
            </a:r>
            <a:r>
              <a:rPr lang="fr-FR" dirty="0" err="1"/>
              <a:t>features</a:t>
            </a:r>
            <a:r>
              <a:rPr lang="fr-FR" dirty="0"/>
              <a:t> ont une importance globale de + de 2% (sur 668)</a:t>
            </a:r>
          </a:p>
          <a:p>
            <a:r>
              <a:rPr lang="fr-FR" dirty="0"/>
              <a:t>EXT_SOURCE sont des scores normalisés à partir de sources externes</a:t>
            </a:r>
          </a:p>
          <a:p>
            <a:r>
              <a:rPr lang="fr-FR" dirty="0"/>
              <a:t>PAYMENT_RATE est une </a:t>
            </a:r>
            <a:r>
              <a:rPr lang="fr-FR" dirty="0" err="1"/>
              <a:t>feature</a:t>
            </a:r>
            <a:r>
              <a:rPr lang="fr-FR" dirty="0"/>
              <a:t> qu’on a créé nous même à partir de 2 autres </a:t>
            </a:r>
            <a:r>
              <a:rPr lang="fr-FR" dirty="0" err="1"/>
              <a:t>features</a:t>
            </a:r>
            <a:r>
              <a:rPr lang="fr-FR" dirty="0"/>
              <a:t> : c’est le montant de l’annuité par rapport au montant total du crédit</a:t>
            </a:r>
          </a:p>
          <a:p>
            <a:r>
              <a:rPr lang="fr-FR" dirty="0"/>
              <a:t>On verra la </a:t>
            </a:r>
            <a:r>
              <a:rPr lang="fr-FR" dirty="0" err="1"/>
              <a:t>feature</a:t>
            </a:r>
            <a:r>
              <a:rPr lang="fr-FR" dirty="0"/>
              <a:t> importance locale plus tard</a:t>
            </a:r>
          </a:p>
        </p:txBody>
      </p:sp>
      <p:sp>
        <p:nvSpPr>
          <p:cNvPr id="4" name="Espace réservé du numéro de diapositive 3">
            <a:extLst>
              <a:ext uri="{FF2B5EF4-FFF2-40B4-BE49-F238E27FC236}">
                <a16:creationId xmlns:a16="http://schemas.microsoft.com/office/drawing/2014/main" id="{08B3A8CF-C435-7324-17F1-1DF79C6D61E2}"/>
              </a:ext>
            </a:extLst>
          </p:cNvPr>
          <p:cNvSpPr>
            <a:spLocks noGrp="1"/>
          </p:cNvSpPr>
          <p:nvPr>
            <p:ph type="sldNum" sz="quarter" idx="5"/>
          </p:nvPr>
        </p:nvSpPr>
        <p:spPr/>
        <p:txBody>
          <a:bodyPr/>
          <a:lstStyle/>
          <a:p>
            <a:fld id="{109D9EE5-14A8-4D2F-A0BD-1BB33ACFF757}" type="slidenum">
              <a:rPr lang="fr-FR" smtClean="0"/>
              <a:t>9</a:t>
            </a:fld>
            <a:endParaRPr lang="fr-FR"/>
          </a:p>
        </p:txBody>
      </p:sp>
    </p:spTree>
    <p:extLst>
      <p:ext uri="{BB962C8B-B14F-4D97-AF65-F5344CB8AC3E}">
        <p14:creationId xmlns:p14="http://schemas.microsoft.com/office/powerpoint/2010/main" val="408680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D5725-9170-A6C0-DA6E-B965D6ED62A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FFCED7B-F82F-20ED-4DAD-1347DF203F4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B405A9A-5D34-CF73-4070-3B5D69F6DAA4}"/>
              </a:ext>
            </a:extLst>
          </p:cNvPr>
          <p:cNvSpPr>
            <a:spLocks noGrp="1"/>
          </p:cNvSpPr>
          <p:nvPr>
            <p:ph type="body" idx="1"/>
          </p:nvPr>
        </p:nvSpPr>
        <p:spPr/>
        <p:txBody>
          <a:bodyPr/>
          <a:lstStyle/>
          <a:p>
            <a:r>
              <a:rPr lang="fr-FR" dirty="0"/>
              <a:t>Pourquoi c’est important : Parce que lorsqu’on attribue la classe 1 à un client, il y a une forte probabilité que ce ne soit pas au mauvais client</a:t>
            </a:r>
          </a:p>
          <a:p>
            <a:r>
              <a:rPr lang="fr-FR" dirty="0"/>
              <a:t>Il faut comprendre qu’avec notre modèle 0 = bon client, 1 != moins bon client. 1 veut dire « on a un doute »</a:t>
            </a:r>
          </a:p>
        </p:txBody>
      </p:sp>
      <p:sp>
        <p:nvSpPr>
          <p:cNvPr id="4" name="Espace réservé du numéro de diapositive 3">
            <a:extLst>
              <a:ext uri="{FF2B5EF4-FFF2-40B4-BE49-F238E27FC236}">
                <a16:creationId xmlns:a16="http://schemas.microsoft.com/office/drawing/2014/main" id="{2B1634F1-36E6-6F63-0340-4830A7472C40}"/>
              </a:ext>
            </a:extLst>
          </p:cNvPr>
          <p:cNvSpPr>
            <a:spLocks noGrp="1"/>
          </p:cNvSpPr>
          <p:nvPr>
            <p:ph type="sldNum" sz="quarter" idx="5"/>
          </p:nvPr>
        </p:nvSpPr>
        <p:spPr/>
        <p:txBody>
          <a:bodyPr/>
          <a:lstStyle/>
          <a:p>
            <a:fld id="{109D9EE5-14A8-4D2F-A0BD-1BB33ACFF757}" type="slidenum">
              <a:rPr lang="fr-FR" smtClean="0"/>
              <a:t>10</a:t>
            </a:fld>
            <a:endParaRPr lang="fr-FR"/>
          </a:p>
        </p:txBody>
      </p:sp>
    </p:spTree>
    <p:extLst>
      <p:ext uri="{BB962C8B-B14F-4D97-AF65-F5344CB8AC3E}">
        <p14:creationId xmlns:p14="http://schemas.microsoft.com/office/powerpoint/2010/main" val="3253118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54955" y="1447800"/>
            <a:ext cx="8825658" cy="3329581"/>
          </a:xfrm>
        </p:spPr>
        <p:txBody>
          <a:bodyPr rtlCol="0" anchor="b"/>
          <a:lstStyle>
            <a:lvl1pPr>
              <a:defRPr sz="7200"/>
            </a:lvl1pPr>
          </a:lstStyle>
          <a:p>
            <a:pPr rtl="0"/>
            <a:r>
              <a:rPr lang="fr-FR" noProof="0"/>
              <a:t>Modifiez le style du titre</a:t>
            </a:r>
          </a:p>
        </p:txBody>
      </p:sp>
      <p:sp>
        <p:nvSpPr>
          <p:cNvPr id="3" name="Sous-titre 2"/>
          <p:cNvSpPr>
            <a:spLocks noGrp="1"/>
          </p:cNvSpPr>
          <p:nvPr>
            <p:ph type="subTitle" idx="1"/>
          </p:nvPr>
        </p:nvSpPr>
        <p:spPr>
          <a:xfrm>
            <a:off x="1154955" y="4777380"/>
            <a:ext cx="8825658" cy="861420"/>
          </a:xfrm>
        </p:spPr>
        <p:txBody>
          <a:bodyPr rtlCol="0"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p:txBody>
          <a:bodyPr rtlCol="0"/>
          <a:lstStyle/>
          <a:p>
            <a:pPr rtl="0"/>
            <a:fld id="{5CC754D9-8403-4920-99DE-7A11B3EB392D}" type="datetime1">
              <a:rPr lang="fr-FR" noProof="0" smtClean="0"/>
              <a:t>23/01/2025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E52016B0-50B5-47B5-A44A-13E00F7CDA92}" type="datetime1">
              <a:rPr lang="fr-FR" noProof="0" smtClean="0"/>
              <a:t>23/01/2025</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4" y="1447800"/>
            <a:ext cx="8825659" cy="1981200"/>
          </a:xfrm>
        </p:spPr>
        <p:txBody>
          <a:bodyPr rtlCol="0"/>
          <a:lstStyle>
            <a:lvl1pPr>
              <a:defRPr sz="4800"/>
            </a:lvl1pPr>
          </a:lstStyle>
          <a:p>
            <a:pPr rtl="0"/>
            <a:r>
              <a:rPr lang="fr-FR" noProof="0"/>
              <a:t>Modifiez le style du titre</a:t>
            </a:r>
          </a:p>
        </p:txBody>
      </p:sp>
      <p:sp>
        <p:nvSpPr>
          <p:cNvPr id="8" name="Espace réservé du texte 3"/>
          <p:cNvSpPr>
            <a:spLocks noGrp="1"/>
          </p:cNvSpPr>
          <p:nvPr>
            <p:ph type="body" sz="half" idx="2" hasCustomPrompt="1"/>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85E54252-1D92-4478-9B35-EF53CB57F087}" type="datetime1">
              <a:rPr lang="fr-FR" noProof="0" smtClean="0"/>
              <a:t>23/01/2025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574801" y="1447800"/>
            <a:ext cx="7999315" cy="2323374"/>
          </a:xfrm>
        </p:spPr>
        <p:txBody>
          <a:bodyPr rtlCol="0"/>
          <a:lstStyle>
            <a:lvl1pPr>
              <a:defRPr sz="4800"/>
            </a:lvl1pPr>
          </a:lstStyle>
          <a:p>
            <a:pPr rtl="0"/>
            <a:r>
              <a:rPr lang="fr-FR" noProof="0"/>
              <a:t>Modifiez le style du titre</a:t>
            </a:r>
          </a:p>
        </p:txBody>
      </p:sp>
      <p:sp>
        <p:nvSpPr>
          <p:cNvPr id="11" name="Espace réservé du texte 3"/>
          <p:cNvSpPr>
            <a:spLocks noGrp="1"/>
          </p:cNvSpPr>
          <p:nvPr>
            <p:ph type="body" sz="half" idx="14" hasCustomPrompt="1"/>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rtl="0">
              <a:buNone/>
            </a:pPr>
            <a:r>
              <a:rPr lang="fr-FR" noProof="0"/>
              <a:t>Modifiez les styles du texte</a:t>
            </a:r>
          </a:p>
        </p:txBody>
      </p:sp>
      <p:sp>
        <p:nvSpPr>
          <p:cNvPr id="10" name="Espace réservé du texte 3"/>
          <p:cNvSpPr>
            <a:spLocks noGrp="1"/>
          </p:cNvSpPr>
          <p:nvPr>
            <p:ph type="body" sz="half" idx="2" hasCustomPrompt="1"/>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31C55A38-EB06-4BE8-943C-A998B4C9E3F3}" type="datetime1">
              <a:rPr lang="fr-FR" noProof="0" smtClean="0"/>
              <a:t>23/01/2025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
        <p:nvSpPr>
          <p:cNvPr id="12" name="Zone de texte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fr-FR" noProof="0"/>
              <a:t>“</a:t>
            </a:r>
          </a:p>
        </p:txBody>
      </p:sp>
      <p:sp>
        <p:nvSpPr>
          <p:cNvPr id="15" name="Zone de texte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fr-FR" noProof="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sp>
        <p:nvSpPr>
          <p:cNvPr id="2" name="Titre 1"/>
          <p:cNvSpPr>
            <a:spLocks noGrp="1"/>
          </p:cNvSpPr>
          <p:nvPr>
            <p:ph type="title"/>
          </p:nvPr>
        </p:nvSpPr>
        <p:spPr>
          <a:xfrm>
            <a:off x="1154954" y="3124201"/>
            <a:ext cx="8825660" cy="1653180"/>
          </a:xfrm>
        </p:spPr>
        <p:txBody>
          <a:bodyPr rtlCol="0" anchor="b"/>
          <a:lstStyle>
            <a:lvl1pPr algn="l">
              <a:defRPr sz="40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1154954" y="4777381"/>
            <a:ext cx="8825659" cy="860400"/>
          </a:xfrm>
        </p:spPr>
        <p:txBody>
          <a:bodyPr rtlCol="0"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3AF8690B-5D8F-4E48-B212-77F0BC48118D}" type="datetime1">
              <a:rPr lang="fr-FR" noProof="0" smtClean="0"/>
              <a:t>23/01/2025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sz="4200"/>
            </a:lvl1pPr>
          </a:lstStyle>
          <a:p>
            <a:pPr rtl="0"/>
            <a:r>
              <a:rPr lang="fr-FR" noProof="0"/>
              <a:t>Modifiez le style du titre</a:t>
            </a:r>
          </a:p>
        </p:txBody>
      </p:sp>
      <p:sp>
        <p:nvSpPr>
          <p:cNvPr id="3" name="Espace réservé du texte 2"/>
          <p:cNvSpPr>
            <a:spLocks noGrp="1"/>
          </p:cNvSpPr>
          <p:nvPr>
            <p:ph type="body" idx="1" hasCustomPrompt="1"/>
          </p:nvPr>
        </p:nvSpPr>
        <p:spPr>
          <a:xfrm>
            <a:off x="632947" y="1981200"/>
            <a:ext cx="2946866"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6" name="Espace réservé du texte 3"/>
          <p:cNvSpPr>
            <a:spLocks noGrp="1"/>
          </p:cNvSpPr>
          <p:nvPr>
            <p:ph type="body" sz="half" idx="15" hasCustomPrompt="1"/>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u texte 4"/>
          <p:cNvSpPr>
            <a:spLocks noGrp="1"/>
          </p:cNvSpPr>
          <p:nvPr>
            <p:ph type="body" sz="quarter" idx="3" hasCustomPrompt="1"/>
          </p:nvPr>
        </p:nvSpPr>
        <p:spPr>
          <a:xfrm>
            <a:off x="3883659" y="1981200"/>
            <a:ext cx="2936241"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9" name="Espace réservé du texte 3"/>
          <p:cNvSpPr>
            <a:spLocks noGrp="1"/>
          </p:cNvSpPr>
          <p:nvPr>
            <p:ph type="body" sz="half" idx="16" hasCustomPrompt="1"/>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14" name="Espace réservé du texte 4"/>
          <p:cNvSpPr>
            <a:spLocks noGrp="1"/>
          </p:cNvSpPr>
          <p:nvPr>
            <p:ph type="body" sz="quarter" idx="13" hasCustomPrompt="1"/>
          </p:nvPr>
        </p:nvSpPr>
        <p:spPr>
          <a:xfrm>
            <a:off x="7124700" y="1981200"/>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20" name="Espace réservé du texte 3"/>
          <p:cNvSpPr>
            <a:spLocks noGrp="1"/>
          </p:cNvSpPr>
          <p:nvPr>
            <p:ph type="body" sz="half" idx="17" hasCustomPrompt="1"/>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cxnSp>
        <p:nvCxnSpPr>
          <p:cNvPr id="17" name="Connecteur droit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Espace réservé de la date 3"/>
          <p:cNvSpPr>
            <a:spLocks noGrp="1"/>
          </p:cNvSpPr>
          <p:nvPr>
            <p:ph type="dt" sz="half" idx="10"/>
          </p:nvPr>
        </p:nvSpPr>
        <p:spPr/>
        <p:txBody>
          <a:bodyPr rtlCol="0"/>
          <a:lstStyle/>
          <a:p>
            <a:pPr rtl="0"/>
            <a:fld id="{0127A5DE-2DD6-4418-A363-EF10D0B5FD9F}" type="datetime1">
              <a:rPr lang="fr-FR" noProof="0" smtClean="0"/>
              <a:t>23/01/2025</a:t>
            </a:fld>
            <a:endParaRPr lang="fr-FR" noProof="0"/>
          </a:p>
        </p:txBody>
      </p:sp>
      <p:sp>
        <p:nvSpPr>
          <p:cNvPr id="4"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e 3 image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sz="4200"/>
            </a:lvl1pPr>
          </a:lstStyle>
          <a:p>
            <a:pPr rtl="0"/>
            <a:r>
              <a:rPr lang="fr-FR" noProof="0"/>
              <a:t>Modifiez le style du titre</a:t>
            </a:r>
          </a:p>
        </p:txBody>
      </p:sp>
      <p:sp>
        <p:nvSpPr>
          <p:cNvPr id="3" name="Espace réservé du texte 2"/>
          <p:cNvSpPr>
            <a:spLocks noGrp="1"/>
          </p:cNvSpPr>
          <p:nvPr>
            <p:ph type="body" idx="1" hasCustomPrompt="1"/>
          </p:nvPr>
        </p:nvSpPr>
        <p:spPr>
          <a:xfrm>
            <a:off x="652463" y="4250949"/>
            <a:ext cx="2940050"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29" name="Espace réservé d’image 2"/>
          <p:cNvSpPr>
            <a:spLocks noGrp="1" noChangeAspect="1"/>
          </p:cNvSpPr>
          <p:nvPr>
            <p:ph type="pic" idx="15" hasCustomPrompt="1"/>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2" name="Espace réservé du texte 3"/>
          <p:cNvSpPr>
            <a:spLocks noGrp="1"/>
          </p:cNvSpPr>
          <p:nvPr>
            <p:ph type="body" sz="half" idx="18" hasCustomPrompt="1"/>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u texte 4"/>
          <p:cNvSpPr>
            <a:spLocks noGrp="1"/>
          </p:cNvSpPr>
          <p:nvPr>
            <p:ph type="body" sz="quarter" idx="3" hasCustomPrompt="1"/>
          </p:nvPr>
        </p:nvSpPr>
        <p:spPr>
          <a:xfrm>
            <a:off x="3889375" y="4250949"/>
            <a:ext cx="2930525"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30" name="Espace réservé d’image 2"/>
          <p:cNvSpPr>
            <a:spLocks noGrp="1" noChangeAspect="1"/>
          </p:cNvSpPr>
          <p:nvPr>
            <p:ph type="pic" idx="21" hasCustomPrompt="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3" name="Espace réservé du texte 3"/>
          <p:cNvSpPr>
            <a:spLocks noGrp="1"/>
          </p:cNvSpPr>
          <p:nvPr>
            <p:ph type="body" sz="half" idx="19" hasCustomPrompt="1"/>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14" name="Espace réservé du texte 4"/>
          <p:cNvSpPr>
            <a:spLocks noGrp="1"/>
          </p:cNvSpPr>
          <p:nvPr>
            <p:ph type="body" sz="quarter" idx="13" hasCustomPrompt="1"/>
          </p:nvPr>
        </p:nvSpPr>
        <p:spPr>
          <a:xfrm>
            <a:off x="7124700" y="4250949"/>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31" name="Espace réservé d’image 2"/>
          <p:cNvSpPr>
            <a:spLocks noGrp="1" noChangeAspect="1"/>
          </p:cNvSpPr>
          <p:nvPr>
            <p:ph type="pic" idx="22" hasCustomPrompt="1"/>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4" name="Espace réservé du texte 3"/>
          <p:cNvSpPr>
            <a:spLocks noGrp="1"/>
          </p:cNvSpPr>
          <p:nvPr>
            <p:ph type="body" sz="half" idx="20" hasCustomPrompt="1"/>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cxnSp>
        <p:nvCxnSpPr>
          <p:cNvPr id="19" name="Connecteur droit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Connecteur droit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Espace réservé de la date 3"/>
          <p:cNvSpPr>
            <a:spLocks noGrp="1"/>
          </p:cNvSpPr>
          <p:nvPr>
            <p:ph type="dt" sz="half" idx="10"/>
          </p:nvPr>
        </p:nvSpPr>
        <p:spPr/>
        <p:txBody>
          <a:bodyPr rtlCol="0"/>
          <a:lstStyle/>
          <a:p>
            <a:pPr rtl="0"/>
            <a:fld id="{9BC65DA7-E5C5-4D74-B097-AC1BE004E448}" type="datetime1">
              <a:rPr lang="fr-FR" noProof="0" smtClean="0"/>
              <a:t>23/01/2025</a:t>
            </a:fld>
            <a:endParaRPr lang="fr-FR" noProof="0"/>
          </a:p>
        </p:txBody>
      </p:sp>
      <p:sp>
        <p:nvSpPr>
          <p:cNvPr id="4"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nchorCtr="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61C7DA1A-EC3C-47F8-91A2-6837F02EFD3F}" type="datetime1">
              <a:rPr lang="fr-FR" noProof="0" smtClean="0"/>
              <a:t>23/01/2025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304212" y="430213"/>
            <a:ext cx="1752601" cy="5826125"/>
          </a:xfrm>
        </p:spPr>
        <p:txBody>
          <a:bodyPr vert="eaVert" rtlCol="0" anchor="b" anchorCtr="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652463" y="887414"/>
            <a:ext cx="7423149" cy="5368924"/>
          </a:xfrm>
        </p:spPr>
        <p:txBody>
          <a:bodyPr vert="eaVert"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BC3F780-36C0-4115-8D68-C9FCA3157A4C}" type="datetime1">
              <a:rPr lang="fr-FR" noProof="0" smtClean="0"/>
              <a:t>23/01/2025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3"/>
          <p:cNvSpPr>
            <a:spLocks noGrp="1"/>
          </p:cNvSpPr>
          <p:nvPr>
            <p:ph type="dt" sz="half" idx="10"/>
          </p:nvPr>
        </p:nvSpPr>
        <p:spPr/>
        <p:txBody>
          <a:bodyPr rtlCol="0"/>
          <a:lstStyle/>
          <a:p>
            <a:pPr rtl="0"/>
            <a:fld id="{4CD78179-134A-413C-9D9E-CE85F9A9554A}" type="datetime1">
              <a:rPr lang="fr-FR" noProof="0" smtClean="0"/>
              <a:t>23/01/2025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54956" y="2861733"/>
            <a:ext cx="8825657" cy="1915647"/>
          </a:xfrm>
        </p:spPr>
        <p:txBody>
          <a:bodyPr rtlCol="0" anchor="b"/>
          <a:lstStyle>
            <a:lvl1pPr algn="l">
              <a:defRPr sz="40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1154955" y="4777381"/>
            <a:ext cx="8825658" cy="860400"/>
          </a:xfrm>
        </p:spPr>
        <p:txBody>
          <a:bodyPr rtlCol="0"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AEC2181A-20E0-48F1-8B0C-0171BD4BC4FC}" type="datetime1">
              <a:rPr lang="fr-FR" noProof="0" smtClean="0"/>
              <a:t>23/01/2025</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04DDFBC9-DF66-450F-9B47-163A607B32B5}" type="datetime1">
              <a:rPr lang="fr-FR" noProof="0" smtClean="0"/>
              <a:t>23/01/2025</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1103313" y="1905000"/>
            <a:ext cx="4396338"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4" name="Espace réservé du contenu 3"/>
          <p:cNvSpPr>
            <a:spLocks noGrp="1"/>
          </p:cNvSpPr>
          <p:nvPr>
            <p:ph sz="half" idx="2" hasCustomPrompt="1"/>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5654495" y="1905000"/>
            <a:ext cx="4396339"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6" name="Espace réservé du contenu 5"/>
          <p:cNvSpPr>
            <a:spLocks noGrp="1"/>
          </p:cNvSpPr>
          <p:nvPr>
            <p:ph sz="quarter" idx="4" hasCustomPrompt="1"/>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6D9A2534-DEDE-4B74-ACE3-4739456B341E}" type="datetime1">
              <a:rPr lang="fr-FR" noProof="0" smtClean="0"/>
              <a:t>23/01/2025</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7" name="Espace réservé de la date 2"/>
          <p:cNvSpPr>
            <a:spLocks noGrp="1"/>
          </p:cNvSpPr>
          <p:nvPr>
            <p:ph type="dt" sz="half" idx="10"/>
          </p:nvPr>
        </p:nvSpPr>
        <p:spPr/>
        <p:txBody>
          <a:bodyPr rtlCol="0"/>
          <a:lstStyle/>
          <a:p>
            <a:pPr rtl="0"/>
            <a:fld id="{4699A1F2-963C-4433-9938-07FA0A1EA149}" type="datetime1">
              <a:rPr lang="fr-FR" noProof="0" smtClean="0"/>
              <a:t>23/01/2025</a:t>
            </a:fld>
            <a:endParaRPr lang="fr-FR" noProof="0"/>
          </a:p>
        </p:txBody>
      </p:sp>
      <p:sp>
        <p:nvSpPr>
          <p:cNvPr id="5" name="Espace réservé du pied de page 3"/>
          <p:cNvSpPr>
            <a:spLocks noGrp="1"/>
          </p:cNvSpPr>
          <p:nvPr>
            <p:ph type="ftr" sz="quarter" idx="11"/>
          </p:nvPr>
        </p:nvSpPr>
        <p:spPr/>
        <p:txBody>
          <a:bodyPr rtlCol="0"/>
          <a:lstStyle/>
          <a:p>
            <a:pPr rtl="0"/>
            <a:endParaRPr lang="fr-FR" noProof="0"/>
          </a:p>
        </p:txBody>
      </p:sp>
      <p:sp>
        <p:nvSpPr>
          <p:cNvPr id="6" name="Espace réservé du numéro de diapositive 4"/>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Espace réservé de la date 1"/>
          <p:cNvSpPr>
            <a:spLocks noGrp="1"/>
          </p:cNvSpPr>
          <p:nvPr>
            <p:ph type="dt" sz="half" idx="10"/>
          </p:nvPr>
        </p:nvSpPr>
        <p:spPr/>
        <p:txBody>
          <a:bodyPr rtlCol="0"/>
          <a:lstStyle/>
          <a:p>
            <a:pPr rtl="0"/>
            <a:fld id="{A6321462-A4AC-4C47-B649-01878A1A064F}" type="datetime1">
              <a:rPr lang="fr-FR" noProof="0" smtClean="0"/>
              <a:t>23/01/2025</a:t>
            </a:fld>
            <a:endParaRPr lang="fr-FR" noProof="0"/>
          </a:p>
        </p:txBody>
      </p:sp>
      <p:sp>
        <p:nvSpPr>
          <p:cNvPr id="5" name="Espace réservé du pied de page 2"/>
          <p:cNvSpPr>
            <a:spLocks noGrp="1"/>
          </p:cNvSpPr>
          <p:nvPr>
            <p:ph type="ftr" sz="quarter" idx="11"/>
          </p:nvPr>
        </p:nvSpPr>
        <p:spPr/>
        <p:txBody>
          <a:bodyPr rtlCol="0"/>
          <a:lstStyle/>
          <a:p>
            <a:pPr rtl="0"/>
            <a:endParaRPr lang="fr-FR" noProof="0"/>
          </a:p>
        </p:txBody>
      </p:sp>
      <p:sp>
        <p:nvSpPr>
          <p:cNvPr id="6" name="Espace réservé du numéro de diapositive 3"/>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3" y="1447800"/>
            <a:ext cx="3401064" cy="1447800"/>
          </a:xfrm>
        </p:spPr>
        <p:txBody>
          <a:bodyPr rtlCol="0" anchor="b"/>
          <a:lstStyle>
            <a:lvl1pPr algn="l">
              <a:defRPr sz="2400" b="0"/>
            </a:lvl1pPr>
          </a:lstStyle>
          <a:p>
            <a:pPr rtl="0"/>
            <a:r>
              <a:rPr lang="fr-FR" noProof="0"/>
              <a:t>Modifiez le style du titre</a:t>
            </a:r>
          </a:p>
        </p:txBody>
      </p:sp>
      <p:sp>
        <p:nvSpPr>
          <p:cNvPr id="3" name="Espace réservé du contenu 2"/>
          <p:cNvSpPr>
            <a:spLocks noGrp="1"/>
          </p:cNvSpPr>
          <p:nvPr>
            <p:ph idx="1" hasCustomPrompt="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154953"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7" name="Espace réservé de la date 4"/>
          <p:cNvSpPr>
            <a:spLocks noGrp="1"/>
          </p:cNvSpPr>
          <p:nvPr>
            <p:ph type="dt" sz="half" idx="10"/>
          </p:nvPr>
        </p:nvSpPr>
        <p:spPr/>
        <p:txBody>
          <a:bodyPr rtlCol="0"/>
          <a:lstStyle/>
          <a:p>
            <a:pPr rtl="0"/>
            <a:fld id="{F58B83CE-0B77-4D5B-ABB2-11D315121664}" type="datetime1">
              <a:rPr lang="fr-FR" noProof="0" smtClean="0"/>
              <a:t>23/01/2025</a:t>
            </a:fld>
            <a:endParaRPr lang="fr-FR" noProof="0"/>
          </a:p>
        </p:txBody>
      </p:sp>
      <p:sp>
        <p:nvSpPr>
          <p:cNvPr id="5" name="Espace réservé du pied de page 5"/>
          <p:cNvSpPr>
            <a:spLocks noGrp="1"/>
          </p:cNvSpPr>
          <p:nvPr>
            <p:ph type="ftr" sz="quarter" idx="11"/>
          </p:nvPr>
        </p:nvSpPr>
        <p:spPr/>
        <p:txBody>
          <a:bodyPr rtlCol="0"/>
          <a:lstStyle/>
          <a:p>
            <a:pPr rtl="0"/>
            <a:endParaRPr lang="fr-FR" noProof="0"/>
          </a:p>
        </p:txBody>
      </p:sp>
      <p:sp>
        <p:nvSpPr>
          <p:cNvPr id="6"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43D38337-0C26-419D-8506-A7BD0E35E1A9}" type="datetime1">
              <a:rPr lang="fr-FR" noProof="0" smtClean="0"/>
              <a:t>23/01/2025</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Imag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e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Imag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Imag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Espace réservé du titre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fr-FR" noProof="0"/>
              <a:t>Modifiez le style du titre</a:t>
            </a:r>
          </a:p>
        </p:txBody>
      </p:sp>
      <p:sp>
        <p:nvSpPr>
          <p:cNvPr id="3" name="Espace réservé du texte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7E5CEDF6-0650-4886-A306-D0167EC655ED}" type="datetime1">
              <a:rPr lang="fr-FR" noProof="0" smtClean="0"/>
              <a:t>23/01/2025</a:t>
            </a:fld>
            <a:endParaRPr lang="fr-FR" noProof="0"/>
          </a:p>
        </p:txBody>
      </p:sp>
      <p:sp>
        <p:nvSpPr>
          <p:cNvPr id="5" name="Espace réservé du pied de page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fr-FR" noProof="0"/>
          </a:p>
        </p:txBody>
      </p:sp>
      <p:sp>
        <p:nvSpPr>
          <p:cNvPr id="6" name="Espace réservé du numéro de diapositive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fr-FR" noProof="0" smtClean="0"/>
              <a:t>‹N°›</a:t>
            </a:fld>
            <a:endParaRPr lang="fr-FR"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github.com/QVEYNACHTER/Pret_a_depenser"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proba-remb-859731147ee5.herokuapp.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4" name="Picture 5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6" name="Oval 5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58" name="Picture 5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0" name="Picture 5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2" name="Rectangle 6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useBgFill="1">
        <p:nvSpPr>
          <p:cNvPr id="64" name="Rectangle 63">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68"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70" name="Freeform: Shape 69">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 name="ZoneTexte 6">
            <a:extLst>
              <a:ext uri="{FF2B5EF4-FFF2-40B4-BE49-F238E27FC236}">
                <a16:creationId xmlns:a16="http://schemas.microsoft.com/office/drawing/2014/main" id="{5C3C7936-D33A-A0C0-8FA8-201896D46725}"/>
              </a:ext>
            </a:extLst>
          </p:cNvPr>
          <p:cNvSpPr txBox="1"/>
          <p:nvPr/>
        </p:nvSpPr>
        <p:spPr>
          <a:xfrm>
            <a:off x="636916" y="4854346"/>
            <a:ext cx="9561241" cy="868026"/>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2600" cap="all" dirty="0" err="1">
                <a:solidFill>
                  <a:srgbClr val="EBEBEB"/>
                </a:solidFill>
                <a:ea typeface="+mn-lt"/>
                <a:cs typeface="+mn-lt"/>
              </a:rPr>
              <a:t>Implémentez</a:t>
            </a:r>
            <a:r>
              <a:rPr lang="en-US" sz="2600" cap="all" dirty="0">
                <a:solidFill>
                  <a:srgbClr val="EBEBEB"/>
                </a:solidFill>
                <a:ea typeface="+mn-lt"/>
                <a:cs typeface="+mn-lt"/>
              </a:rPr>
              <a:t> un </a:t>
            </a:r>
            <a:r>
              <a:rPr lang="en-US" sz="2600" cap="all" dirty="0" err="1">
                <a:solidFill>
                  <a:srgbClr val="EBEBEB"/>
                </a:solidFill>
                <a:ea typeface="+mn-lt"/>
                <a:cs typeface="+mn-lt"/>
              </a:rPr>
              <a:t>modèle</a:t>
            </a:r>
            <a:r>
              <a:rPr lang="en-US" sz="2600" cap="all" dirty="0">
                <a:solidFill>
                  <a:srgbClr val="EBEBEB"/>
                </a:solidFill>
                <a:ea typeface="+mn-lt"/>
                <a:cs typeface="+mn-lt"/>
              </a:rPr>
              <a:t> de scoring</a:t>
            </a:r>
          </a:p>
        </p:txBody>
      </p:sp>
      <p:pic>
        <p:nvPicPr>
          <p:cNvPr id="3" name="Image 2" descr="Une image contenant texte, Graphique, graphisme, illustration&#10;&#10;Description générée automatiquement">
            <a:extLst>
              <a:ext uri="{FF2B5EF4-FFF2-40B4-BE49-F238E27FC236}">
                <a16:creationId xmlns:a16="http://schemas.microsoft.com/office/drawing/2014/main" id="{CFCE307F-A2AB-AA9A-CDD3-992535B28DA2}"/>
              </a:ext>
            </a:extLst>
          </p:cNvPr>
          <p:cNvPicPr>
            <a:picLocks noChangeAspect="1"/>
          </p:cNvPicPr>
          <p:nvPr/>
        </p:nvPicPr>
        <p:blipFill>
          <a:blip r:embed="rId6"/>
          <a:stretch>
            <a:fillRect/>
          </a:stretch>
        </p:blipFill>
        <p:spPr>
          <a:xfrm>
            <a:off x="1133915" y="89681"/>
            <a:ext cx="9248434" cy="3664014"/>
          </a:xfrm>
          <a:prstGeom prst="rect">
            <a:avLst/>
          </a:prstGeom>
        </p:spPr>
      </p:pic>
    </p:spTree>
    <p:extLst>
      <p:ext uri="{BB962C8B-B14F-4D97-AF65-F5344CB8AC3E}">
        <p14:creationId xmlns:p14="http://schemas.microsoft.com/office/powerpoint/2010/main" val="120151307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3372D-F934-2080-96E0-DCC9764DA40D}"/>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42FAED7D-32E6-0FE9-0C7F-0910E401F3DC}"/>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26C92FFC-F374-E321-F712-7DA261E60F37}"/>
              </a:ext>
            </a:extLst>
          </p:cNvPr>
          <p:cNvSpPr txBox="1"/>
          <p:nvPr/>
        </p:nvSpPr>
        <p:spPr>
          <a:xfrm>
            <a:off x="167730" y="173291"/>
            <a:ext cx="60579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 METTRE EN OEUVRE UN OUTIL DE SCORING CRÉDIT</a:t>
            </a:r>
            <a:br>
              <a:rPr lang="en-US" dirty="0"/>
            </a:br>
            <a:r>
              <a:rPr lang="en-US" dirty="0"/>
              <a:t>	</a:t>
            </a:r>
            <a:r>
              <a:rPr lang="en-US" sz="1800" dirty="0">
                <a:ea typeface="+mj-lt"/>
                <a:cs typeface="+mj-lt"/>
              </a:rPr>
              <a:t> 3) ANALYSE DE FEATURE IMPORTANCE</a:t>
            </a:r>
            <a:endParaRPr lang="fr-FR" dirty="0"/>
          </a:p>
        </p:txBody>
      </p:sp>
      <p:pic>
        <p:nvPicPr>
          <p:cNvPr id="3" name="Image 2">
            <a:extLst>
              <a:ext uri="{FF2B5EF4-FFF2-40B4-BE49-F238E27FC236}">
                <a16:creationId xmlns:a16="http://schemas.microsoft.com/office/drawing/2014/main" id="{05FFF6FF-73A7-9467-1C93-1FB44EC47879}"/>
              </a:ext>
            </a:extLst>
          </p:cNvPr>
          <p:cNvPicPr>
            <a:picLocks noChangeAspect="1"/>
          </p:cNvPicPr>
          <p:nvPr/>
        </p:nvPicPr>
        <p:blipFill>
          <a:blip r:embed="rId3"/>
          <a:stretch>
            <a:fillRect/>
          </a:stretch>
        </p:blipFill>
        <p:spPr>
          <a:xfrm>
            <a:off x="11123612" y="-2091"/>
            <a:ext cx="1068387" cy="952188"/>
          </a:xfrm>
          <a:prstGeom prst="rect">
            <a:avLst/>
          </a:prstGeom>
        </p:spPr>
      </p:pic>
      <p:sp>
        <p:nvSpPr>
          <p:cNvPr id="8" name="Titre 1">
            <a:extLst>
              <a:ext uri="{FF2B5EF4-FFF2-40B4-BE49-F238E27FC236}">
                <a16:creationId xmlns:a16="http://schemas.microsoft.com/office/drawing/2014/main" id="{2BF41006-7364-854B-9CAC-6BC948942CB7}"/>
              </a:ext>
            </a:extLst>
          </p:cNvPr>
          <p:cNvSpPr txBox="1">
            <a:spLocks/>
          </p:cNvSpPr>
          <p:nvPr/>
        </p:nvSpPr>
        <p:spPr>
          <a:xfrm>
            <a:off x="219308" y="1142334"/>
            <a:ext cx="11760712" cy="5065577"/>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u="sng" dirty="0">
                <a:ea typeface="+mj-lt"/>
                <a:cs typeface="+mj-lt"/>
              </a:rPr>
              <a:t>Avant de passer à la suite :</a:t>
            </a:r>
          </a:p>
          <a:p>
            <a:pPr>
              <a:lnSpc>
                <a:spcPct val="90000"/>
              </a:lnSpc>
            </a:pPr>
            <a:endParaRPr lang="en-US" sz="2400" u="sng" dirty="0">
              <a:ea typeface="+mj-lt"/>
              <a:cs typeface="+mj-lt"/>
            </a:endParaRPr>
          </a:p>
          <a:p>
            <a:pPr>
              <a:lnSpc>
                <a:spcPct val="90000"/>
              </a:lnSpc>
            </a:pPr>
            <a:endParaRPr lang="en-US" sz="2400" u="sng" dirty="0">
              <a:ea typeface="+mj-lt"/>
              <a:cs typeface="+mj-lt"/>
            </a:endParaRPr>
          </a:p>
          <a:p>
            <a:pPr>
              <a:lnSpc>
                <a:spcPct val="90000"/>
              </a:lnSpc>
            </a:pPr>
            <a:endParaRPr lang="en-US" sz="2400" u="sng" dirty="0">
              <a:ea typeface="+mj-lt"/>
              <a:cs typeface="+mj-lt"/>
            </a:endParaRPr>
          </a:p>
          <a:p>
            <a:pPr>
              <a:lnSpc>
                <a:spcPct val="90000"/>
              </a:lnSpc>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a:lnSpc>
                <a:spcPct val="90000"/>
              </a:lnSpc>
            </a:pPr>
            <a:endParaRPr lang="en-US" sz="2400" dirty="0">
              <a:ea typeface="+mj-lt"/>
              <a:cs typeface="+mj-lt"/>
            </a:endParaRPr>
          </a:p>
          <a:p>
            <a:pPr marL="342900" indent="-342900">
              <a:lnSpc>
                <a:spcPct val="90000"/>
              </a:lnSpc>
              <a:buFontTx/>
              <a:buChar char="-"/>
            </a:pPr>
            <a:endParaRPr lang="en-US" sz="2400" dirty="0">
              <a:ea typeface="+mj-lt"/>
              <a:cs typeface="+mj-lt"/>
            </a:endParaRPr>
          </a:p>
          <a:p>
            <a:pPr>
              <a:lnSpc>
                <a:spcPct val="90000"/>
              </a:lnSpc>
            </a:pPr>
            <a:r>
              <a:rPr lang="en-US" sz="2400" dirty="0" err="1">
                <a:ea typeface="+mj-lt"/>
                <a:cs typeface="+mj-lt"/>
              </a:rPr>
              <a:t>Création</a:t>
            </a:r>
            <a:r>
              <a:rPr lang="en-US" sz="2400" dirty="0">
                <a:ea typeface="+mj-lt"/>
                <a:cs typeface="+mj-lt"/>
              </a:rPr>
              <a:t> sample 1000 clients pour </a:t>
            </a:r>
            <a:r>
              <a:rPr lang="en-US" sz="2400" dirty="0" err="1">
                <a:ea typeface="+mj-lt"/>
                <a:cs typeface="+mj-lt"/>
              </a:rPr>
              <a:t>déploiement</a:t>
            </a:r>
            <a:endParaRPr lang="en-US" sz="2400" dirty="0">
              <a:ea typeface="+mj-lt"/>
              <a:cs typeface="+mj-lt"/>
            </a:endParaRPr>
          </a:p>
        </p:txBody>
      </p:sp>
      <p:pic>
        <p:nvPicPr>
          <p:cNvPr id="4" name="Image 3">
            <a:extLst>
              <a:ext uri="{FF2B5EF4-FFF2-40B4-BE49-F238E27FC236}">
                <a16:creationId xmlns:a16="http://schemas.microsoft.com/office/drawing/2014/main" id="{831AE687-084E-0C34-24AB-AC8E638DDE91}"/>
              </a:ext>
            </a:extLst>
          </p:cNvPr>
          <p:cNvPicPr>
            <a:picLocks noChangeAspect="1"/>
          </p:cNvPicPr>
          <p:nvPr/>
        </p:nvPicPr>
        <p:blipFill>
          <a:blip r:embed="rId4"/>
          <a:stretch>
            <a:fillRect/>
          </a:stretch>
        </p:blipFill>
        <p:spPr>
          <a:xfrm>
            <a:off x="167730" y="1665554"/>
            <a:ext cx="7476138" cy="3575181"/>
          </a:xfrm>
          <a:prstGeom prst="rect">
            <a:avLst/>
          </a:prstGeom>
        </p:spPr>
      </p:pic>
      <p:pic>
        <p:nvPicPr>
          <p:cNvPr id="10" name="Image 9">
            <a:extLst>
              <a:ext uri="{FF2B5EF4-FFF2-40B4-BE49-F238E27FC236}">
                <a16:creationId xmlns:a16="http://schemas.microsoft.com/office/drawing/2014/main" id="{2CA7EA7B-E53D-2BF5-1133-E3D64BA2CEE8}"/>
              </a:ext>
            </a:extLst>
          </p:cNvPr>
          <p:cNvPicPr>
            <a:picLocks noChangeAspect="1"/>
          </p:cNvPicPr>
          <p:nvPr/>
        </p:nvPicPr>
        <p:blipFill>
          <a:blip r:embed="rId5"/>
          <a:stretch>
            <a:fillRect/>
          </a:stretch>
        </p:blipFill>
        <p:spPr>
          <a:xfrm>
            <a:off x="7643868" y="1665554"/>
            <a:ext cx="4461508" cy="3575181"/>
          </a:xfrm>
          <a:prstGeom prst="rect">
            <a:avLst/>
          </a:prstGeom>
        </p:spPr>
      </p:pic>
    </p:spTree>
    <p:extLst>
      <p:ext uri="{BB962C8B-B14F-4D97-AF65-F5344CB8AC3E}">
        <p14:creationId xmlns:p14="http://schemas.microsoft.com/office/powerpoint/2010/main" val="4281689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95623-991E-D2BF-7547-7E083F28C0A6}"/>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7A0B86A5-7085-8D4C-27E9-6F6D6715CF8F}"/>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C6C89489-FB64-4382-E15E-3B9C7FD21DF2}"/>
              </a:ext>
            </a:extLst>
          </p:cNvPr>
          <p:cNvSpPr txBox="1"/>
          <p:nvPr/>
        </p:nvSpPr>
        <p:spPr>
          <a:xfrm>
            <a:off x="167730" y="173291"/>
            <a:ext cx="69482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 DÉPLOIEMENT</a:t>
            </a:r>
            <a:br>
              <a:rPr lang="en-US" sz="1800" dirty="0">
                <a:ea typeface="+mj-lt"/>
                <a:cs typeface="+mj-lt"/>
              </a:rPr>
            </a:br>
            <a:r>
              <a:rPr lang="en-US" sz="1800" dirty="0">
                <a:ea typeface="+mj-lt"/>
                <a:cs typeface="+mj-lt"/>
              </a:rPr>
              <a:t>	1) MISE EN PRODUCTION (PIPELINE DE DÉPLOIEMENT)</a:t>
            </a:r>
            <a:endParaRPr lang="fr-FR" dirty="0"/>
          </a:p>
        </p:txBody>
      </p:sp>
      <p:pic>
        <p:nvPicPr>
          <p:cNvPr id="3" name="Image 2">
            <a:extLst>
              <a:ext uri="{FF2B5EF4-FFF2-40B4-BE49-F238E27FC236}">
                <a16:creationId xmlns:a16="http://schemas.microsoft.com/office/drawing/2014/main" id="{7B653068-ECC8-2620-410A-BF3C6C429761}"/>
              </a:ext>
            </a:extLst>
          </p:cNvPr>
          <p:cNvPicPr>
            <a:picLocks noChangeAspect="1"/>
          </p:cNvPicPr>
          <p:nvPr/>
        </p:nvPicPr>
        <p:blipFill>
          <a:blip r:embed="rId3"/>
          <a:stretch>
            <a:fillRect/>
          </a:stretch>
        </p:blipFill>
        <p:spPr>
          <a:xfrm>
            <a:off x="11123612" y="-2091"/>
            <a:ext cx="1068387" cy="952188"/>
          </a:xfrm>
          <a:prstGeom prst="rect">
            <a:avLst/>
          </a:prstGeom>
        </p:spPr>
      </p:pic>
      <p:sp>
        <p:nvSpPr>
          <p:cNvPr id="8" name="Titre 1">
            <a:extLst>
              <a:ext uri="{FF2B5EF4-FFF2-40B4-BE49-F238E27FC236}">
                <a16:creationId xmlns:a16="http://schemas.microsoft.com/office/drawing/2014/main" id="{BA1F476B-100C-DB46-E669-3740CD820436}"/>
              </a:ext>
            </a:extLst>
          </p:cNvPr>
          <p:cNvSpPr txBox="1">
            <a:spLocks/>
          </p:cNvSpPr>
          <p:nvPr/>
        </p:nvSpPr>
        <p:spPr>
          <a:xfrm>
            <a:off x="219308" y="1142334"/>
            <a:ext cx="11760712" cy="5065577"/>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u="sng" dirty="0" err="1">
                <a:ea typeface="+mj-lt"/>
                <a:cs typeface="+mj-lt"/>
              </a:rPr>
              <a:t>Présentation</a:t>
            </a:r>
            <a:r>
              <a:rPr lang="en-US" sz="2400" u="sng" dirty="0">
                <a:ea typeface="+mj-lt"/>
                <a:cs typeface="+mj-lt"/>
              </a:rPr>
              <a:t> de GitHub :</a:t>
            </a:r>
          </a:p>
          <a:p>
            <a:pPr>
              <a:lnSpc>
                <a:spcPct val="90000"/>
              </a:lnSpc>
            </a:pPr>
            <a:endParaRPr lang="en-US" sz="2400" u="sng" dirty="0">
              <a:ea typeface="+mj-lt"/>
              <a:cs typeface="+mj-lt"/>
            </a:endParaRPr>
          </a:p>
          <a:p>
            <a:pPr>
              <a:lnSpc>
                <a:spcPct val="90000"/>
              </a:lnSpc>
            </a:pPr>
            <a:r>
              <a:rPr lang="en-US" sz="2400" dirty="0">
                <a:ea typeface="+mj-lt"/>
                <a:cs typeface="+mj-lt"/>
                <a:hlinkClick r:id="rId4"/>
              </a:rPr>
              <a:t>https://github.com/QVEYNACHTER/Pret_a_depenser</a:t>
            </a:r>
            <a:endParaRPr lang="en-US" sz="2400" dirty="0">
              <a:ea typeface="+mj-lt"/>
              <a:cs typeface="+mj-lt"/>
            </a:endParaRPr>
          </a:p>
          <a:p>
            <a:pPr>
              <a:lnSpc>
                <a:spcPct val="90000"/>
              </a:lnSpc>
            </a:pPr>
            <a:endParaRPr lang="en-US" sz="2400" u="sng" dirty="0">
              <a:ea typeface="+mj-lt"/>
              <a:cs typeface="+mj-lt"/>
            </a:endParaRPr>
          </a:p>
          <a:p>
            <a:pPr>
              <a:lnSpc>
                <a:spcPct val="90000"/>
              </a:lnSpc>
            </a:pPr>
            <a:endParaRPr lang="en-US" sz="2400" u="sng" dirty="0">
              <a:ea typeface="+mj-lt"/>
              <a:cs typeface="+mj-lt"/>
            </a:endParaRPr>
          </a:p>
          <a:p>
            <a:pPr>
              <a:lnSpc>
                <a:spcPct val="90000"/>
              </a:lnSpc>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a:lnSpc>
                <a:spcPct val="90000"/>
              </a:lnSpc>
            </a:pPr>
            <a:endParaRPr lang="en-US" sz="2400" dirty="0">
              <a:ea typeface="+mj-lt"/>
              <a:cs typeface="+mj-lt"/>
            </a:endParaRPr>
          </a:p>
          <a:p>
            <a:pPr marL="342900" indent="-342900">
              <a:lnSpc>
                <a:spcPct val="90000"/>
              </a:lnSpc>
              <a:buFontTx/>
              <a:buChar char="-"/>
            </a:pPr>
            <a:endParaRPr lang="en-US" sz="2400" dirty="0">
              <a:ea typeface="+mj-lt"/>
              <a:cs typeface="+mj-lt"/>
            </a:endParaRPr>
          </a:p>
        </p:txBody>
      </p:sp>
      <p:pic>
        <p:nvPicPr>
          <p:cNvPr id="6" name="Image 5">
            <a:extLst>
              <a:ext uri="{FF2B5EF4-FFF2-40B4-BE49-F238E27FC236}">
                <a16:creationId xmlns:a16="http://schemas.microsoft.com/office/drawing/2014/main" id="{A8C29F43-DC1E-DFD6-17F0-C2E29F980DA4}"/>
              </a:ext>
            </a:extLst>
          </p:cNvPr>
          <p:cNvPicPr>
            <a:picLocks noChangeAspect="1"/>
          </p:cNvPicPr>
          <p:nvPr/>
        </p:nvPicPr>
        <p:blipFill>
          <a:blip r:embed="rId5"/>
          <a:stretch>
            <a:fillRect/>
          </a:stretch>
        </p:blipFill>
        <p:spPr>
          <a:xfrm>
            <a:off x="1455121" y="2424775"/>
            <a:ext cx="8611802" cy="4105848"/>
          </a:xfrm>
          <a:prstGeom prst="rect">
            <a:avLst/>
          </a:prstGeom>
        </p:spPr>
      </p:pic>
    </p:spTree>
    <p:extLst>
      <p:ext uri="{BB962C8B-B14F-4D97-AF65-F5344CB8AC3E}">
        <p14:creationId xmlns:p14="http://schemas.microsoft.com/office/powerpoint/2010/main" val="138199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2BFCB-CECA-E8D4-F6FB-F871E91F683F}"/>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A9C33266-D92D-50E4-3055-9E6AF161502C}"/>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ABD21DC0-E9E2-4FC5-2629-C1C759E682F2}"/>
              </a:ext>
            </a:extLst>
          </p:cNvPr>
          <p:cNvSpPr txBox="1"/>
          <p:nvPr/>
        </p:nvSpPr>
        <p:spPr>
          <a:xfrm>
            <a:off x="167729" y="173291"/>
            <a:ext cx="65227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 DÉPLOIEMENT</a:t>
            </a:r>
            <a:br>
              <a:rPr lang="en-US" sz="1800" dirty="0">
                <a:ea typeface="+mj-lt"/>
                <a:cs typeface="+mj-lt"/>
              </a:rPr>
            </a:br>
            <a:r>
              <a:rPr lang="en-US" sz="1800" dirty="0">
                <a:ea typeface="+mj-lt"/>
                <a:cs typeface="+mj-lt"/>
              </a:rPr>
              <a:t>	1) MISE EN PRODUCTION (PIPELINE DE DÉPLOIEMENT)</a:t>
            </a:r>
            <a:endParaRPr lang="fr-FR" dirty="0"/>
          </a:p>
        </p:txBody>
      </p:sp>
      <p:pic>
        <p:nvPicPr>
          <p:cNvPr id="3" name="Image 2">
            <a:extLst>
              <a:ext uri="{FF2B5EF4-FFF2-40B4-BE49-F238E27FC236}">
                <a16:creationId xmlns:a16="http://schemas.microsoft.com/office/drawing/2014/main" id="{1CA66FFA-0F4D-E006-FFC5-957146EF9562}"/>
              </a:ext>
            </a:extLst>
          </p:cNvPr>
          <p:cNvPicPr>
            <a:picLocks noChangeAspect="1"/>
          </p:cNvPicPr>
          <p:nvPr/>
        </p:nvPicPr>
        <p:blipFill>
          <a:blip r:embed="rId3"/>
          <a:stretch>
            <a:fillRect/>
          </a:stretch>
        </p:blipFill>
        <p:spPr>
          <a:xfrm>
            <a:off x="11123612" y="-2091"/>
            <a:ext cx="1068387" cy="952188"/>
          </a:xfrm>
          <a:prstGeom prst="rect">
            <a:avLst/>
          </a:prstGeom>
        </p:spPr>
      </p:pic>
      <p:sp>
        <p:nvSpPr>
          <p:cNvPr id="8" name="Titre 1">
            <a:extLst>
              <a:ext uri="{FF2B5EF4-FFF2-40B4-BE49-F238E27FC236}">
                <a16:creationId xmlns:a16="http://schemas.microsoft.com/office/drawing/2014/main" id="{20B92F5C-8E93-FA27-0D05-0B835CBB4C55}"/>
              </a:ext>
            </a:extLst>
          </p:cNvPr>
          <p:cNvSpPr txBox="1">
            <a:spLocks/>
          </p:cNvSpPr>
          <p:nvPr/>
        </p:nvSpPr>
        <p:spPr>
          <a:xfrm>
            <a:off x="219308" y="1142334"/>
            <a:ext cx="11760712" cy="5065577"/>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u="sng" dirty="0">
                <a:ea typeface="+mj-lt"/>
                <a:cs typeface="+mj-lt"/>
              </a:rPr>
              <a:t>Démarche :</a:t>
            </a:r>
          </a:p>
          <a:p>
            <a:pPr>
              <a:lnSpc>
                <a:spcPct val="90000"/>
              </a:lnSpc>
            </a:pPr>
            <a:endParaRPr lang="en-US" sz="2400" u="sng" dirty="0">
              <a:ea typeface="+mj-lt"/>
              <a:cs typeface="+mj-lt"/>
            </a:endParaRPr>
          </a:p>
          <a:p>
            <a:pPr marL="342900" indent="-342900">
              <a:lnSpc>
                <a:spcPct val="90000"/>
              </a:lnSpc>
              <a:buFontTx/>
              <a:buChar char="-"/>
            </a:pPr>
            <a:r>
              <a:rPr lang="en-US" sz="2400" dirty="0">
                <a:ea typeface="+mj-lt"/>
                <a:cs typeface="+mj-lt"/>
              </a:rPr>
              <a:t>api.py et dashboard.py</a:t>
            </a:r>
          </a:p>
          <a:p>
            <a:pPr marL="342900" indent="-342900">
              <a:lnSpc>
                <a:spcPct val="90000"/>
              </a:lnSpc>
              <a:buFontTx/>
              <a:buChar char="-"/>
            </a:pPr>
            <a:endParaRPr lang="en-US" sz="2400" u="sng" dirty="0">
              <a:ea typeface="+mj-lt"/>
              <a:cs typeface="+mj-lt"/>
            </a:endParaRPr>
          </a:p>
          <a:p>
            <a:pPr marL="342900" indent="-342900">
              <a:lnSpc>
                <a:spcPct val="90000"/>
              </a:lnSpc>
              <a:buFontTx/>
              <a:buChar char="-"/>
            </a:pPr>
            <a:r>
              <a:rPr lang="en-US" sz="2400" dirty="0">
                <a:ea typeface="+mj-lt"/>
                <a:cs typeface="+mj-lt"/>
              </a:rPr>
              <a:t>setup.sh, requirements.txt, runtime.txt et </a:t>
            </a:r>
            <a:r>
              <a:rPr lang="en-US" sz="2400" dirty="0" err="1">
                <a:ea typeface="+mj-lt"/>
                <a:cs typeface="+mj-lt"/>
              </a:rPr>
              <a:t>Procfile</a:t>
            </a:r>
            <a:endParaRPr lang="en-US" sz="2400" dirty="0">
              <a:ea typeface="+mj-lt"/>
              <a:cs typeface="+mj-lt"/>
            </a:endParaRPr>
          </a:p>
          <a:p>
            <a:pPr>
              <a:lnSpc>
                <a:spcPct val="90000"/>
              </a:lnSpc>
            </a:pPr>
            <a:endParaRPr lang="en-US" sz="2400" dirty="0">
              <a:ea typeface="+mj-lt"/>
              <a:cs typeface="+mj-lt"/>
            </a:endParaRPr>
          </a:p>
          <a:p>
            <a:pPr>
              <a:lnSpc>
                <a:spcPct val="90000"/>
              </a:lnSpc>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a:lnSpc>
                <a:spcPct val="90000"/>
              </a:lnSpc>
            </a:pPr>
            <a:endParaRPr lang="en-US" sz="2400" dirty="0">
              <a:ea typeface="+mj-lt"/>
              <a:cs typeface="+mj-lt"/>
            </a:endParaRPr>
          </a:p>
          <a:p>
            <a:pPr marL="342900" indent="-342900">
              <a:lnSpc>
                <a:spcPct val="90000"/>
              </a:lnSpc>
              <a:buFontTx/>
              <a:buChar char="-"/>
            </a:pPr>
            <a:r>
              <a:rPr lang="en-US" sz="2400" dirty="0">
                <a:ea typeface="+mj-lt"/>
                <a:cs typeface="+mj-lt"/>
              </a:rPr>
              <a:t>Veynachter_Quentin_1_API_112023.py</a:t>
            </a:r>
          </a:p>
        </p:txBody>
      </p:sp>
      <p:pic>
        <p:nvPicPr>
          <p:cNvPr id="4" name="Image 3">
            <a:extLst>
              <a:ext uri="{FF2B5EF4-FFF2-40B4-BE49-F238E27FC236}">
                <a16:creationId xmlns:a16="http://schemas.microsoft.com/office/drawing/2014/main" id="{948C90BD-D6B4-CA60-7ECB-505F9A0618B4}"/>
              </a:ext>
            </a:extLst>
          </p:cNvPr>
          <p:cNvPicPr>
            <a:picLocks noChangeAspect="1"/>
          </p:cNvPicPr>
          <p:nvPr/>
        </p:nvPicPr>
        <p:blipFill>
          <a:blip r:embed="rId4"/>
          <a:stretch>
            <a:fillRect/>
          </a:stretch>
        </p:blipFill>
        <p:spPr>
          <a:xfrm>
            <a:off x="219308" y="3510419"/>
            <a:ext cx="11612596" cy="1857634"/>
          </a:xfrm>
          <a:prstGeom prst="rect">
            <a:avLst/>
          </a:prstGeom>
        </p:spPr>
      </p:pic>
    </p:spTree>
    <p:extLst>
      <p:ext uri="{BB962C8B-B14F-4D97-AF65-F5344CB8AC3E}">
        <p14:creationId xmlns:p14="http://schemas.microsoft.com/office/powerpoint/2010/main" val="2169670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340BE-065C-E7D9-472E-22383FA556CE}"/>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59AF5E90-6545-401F-ADDC-B65729B6716D}"/>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559CEDFF-46AE-D05A-3A43-53025167AA9C}"/>
              </a:ext>
            </a:extLst>
          </p:cNvPr>
          <p:cNvSpPr txBox="1"/>
          <p:nvPr/>
        </p:nvSpPr>
        <p:spPr>
          <a:xfrm>
            <a:off x="167729" y="173291"/>
            <a:ext cx="65227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 DÉPLOIEMENT</a:t>
            </a:r>
            <a:br>
              <a:rPr lang="en-US" sz="1800" dirty="0">
                <a:ea typeface="+mj-lt"/>
                <a:cs typeface="+mj-lt"/>
              </a:rPr>
            </a:br>
            <a:r>
              <a:rPr lang="en-US" sz="1800" dirty="0">
                <a:ea typeface="+mj-lt"/>
                <a:cs typeface="+mj-lt"/>
              </a:rPr>
              <a:t>	2) TESTS UNITAIRES</a:t>
            </a:r>
            <a:endParaRPr lang="fr-FR" dirty="0"/>
          </a:p>
        </p:txBody>
      </p:sp>
      <p:pic>
        <p:nvPicPr>
          <p:cNvPr id="3" name="Image 2">
            <a:extLst>
              <a:ext uri="{FF2B5EF4-FFF2-40B4-BE49-F238E27FC236}">
                <a16:creationId xmlns:a16="http://schemas.microsoft.com/office/drawing/2014/main" id="{2EB9FF98-82F8-6CEB-F2BB-6995CCDA41BE}"/>
              </a:ext>
            </a:extLst>
          </p:cNvPr>
          <p:cNvPicPr>
            <a:picLocks noChangeAspect="1"/>
          </p:cNvPicPr>
          <p:nvPr/>
        </p:nvPicPr>
        <p:blipFill>
          <a:blip r:embed="rId3"/>
          <a:stretch>
            <a:fillRect/>
          </a:stretch>
        </p:blipFill>
        <p:spPr>
          <a:xfrm>
            <a:off x="11123612" y="-2091"/>
            <a:ext cx="1068387" cy="952188"/>
          </a:xfrm>
          <a:prstGeom prst="rect">
            <a:avLst/>
          </a:prstGeom>
        </p:spPr>
      </p:pic>
      <p:sp>
        <p:nvSpPr>
          <p:cNvPr id="8" name="Titre 1">
            <a:extLst>
              <a:ext uri="{FF2B5EF4-FFF2-40B4-BE49-F238E27FC236}">
                <a16:creationId xmlns:a16="http://schemas.microsoft.com/office/drawing/2014/main" id="{40E34598-CB8D-A152-1CF7-271BF9955E4E}"/>
              </a:ext>
            </a:extLst>
          </p:cNvPr>
          <p:cNvSpPr txBox="1">
            <a:spLocks/>
          </p:cNvSpPr>
          <p:nvPr/>
        </p:nvSpPr>
        <p:spPr>
          <a:xfrm>
            <a:off x="219308" y="1142334"/>
            <a:ext cx="11760712" cy="5065577"/>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u="sng" dirty="0">
                <a:ea typeface="+mj-lt"/>
                <a:cs typeface="+mj-lt"/>
              </a:rPr>
              <a:t>6 tests (3 </a:t>
            </a:r>
            <a:r>
              <a:rPr lang="en-US" sz="2400" u="sng" dirty="0" err="1">
                <a:ea typeface="+mj-lt"/>
                <a:cs typeface="+mj-lt"/>
              </a:rPr>
              <a:t>api</a:t>
            </a:r>
            <a:r>
              <a:rPr lang="en-US" sz="2400" u="sng" dirty="0">
                <a:ea typeface="+mj-lt"/>
                <a:cs typeface="+mj-lt"/>
              </a:rPr>
              <a:t>, 3 dashboard) :</a:t>
            </a:r>
          </a:p>
          <a:p>
            <a:pPr>
              <a:lnSpc>
                <a:spcPct val="90000"/>
              </a:lnSpc>
            </a:pPr>
            <a:endParaRPr lang="en-US" sz="2400" u="sng" dirty="0">
              <a:ea typeface="+mj-lt"/>
              <a:cs typeface="+mj-lt"/>
            </a:endParaRPr>
          </a:p>
          <a:p>
            <a:pPr marL="342900" indent="-342900">
              <a:lnSpc>
                <a:spcPct val="90000"/>
              </a:lnSpc>
              <a:buFontTx/>
              <a:buChar char="-"/>
            </a:pPr>
            <a:r>
              <a:rPr lang="en-US" sz="2400" dirty="0" err="1">
                <a:ea typeface="+mj-lt"/>
                <a:cs typeface="+mj-lt"/>
              </a:rPr>
              <a:t>Chargement</a:t>
            </a:r>
            <a:r>
              <a:rPr lang="en-US" sz="2400" dirty="0">
                <a:ea typeface="+mj-lt"/>
                <a:cs typeface="+mj-lt"/>
              </a:rPr>
              <a:t> </a:t>
            </a:r>
            <a:r>
              <a:rPr lang="en-US" sz="2400" dirty="0" err="1">
                <a:ea typeface="+mj-lt"/>
                <a:cs typeface="+mj-lt"/>
              </a:rPr>
              <a:t>modèle</a:t>
            </a:r>
            <a:endParaRPr lang="en-US" sz="2400" dirty="0">
              <a:ea typeface="+mj-lt"/>
              <a:cs typeface="+mj-lt"/>
            </a:endParaRPr>
          </a:p>
          <a:p>
            <a:pPr marL="342900" indent="-342900">
              <a:lnSpc>
                <a:spcPct val="90000"/>
              </a:lnSpc>
              <a:buFontTx/>
              <a:buChar char="-"/>
            </a:pPr>
            <a:endParaRPr lang="en-US" sz="2400" u="sng" dirty="0">
              <a:ea typeface="+mj-lt"/>
              <a:cs typeface="+mj-lt"/>
            </a:endParaRPr>
          </a:p>
          <a:p>
            <a:pPr marL="342900" indent="-342900">
              <a:lnSpc>
                <a:spcPct val="90000"/>
              </a:lnSpc>
              <a:buFontTx/>
              <a:buChar char="-"/>
            </a:pPr>
            <a:r>
              <a:rPr lang="en-US" sz="2400" dirty="0" err="1">
                <a:ea typeface="+mj-lt"/>
                <a:cs typeface="+mj-lt"/>
              </a:rPr>
              <a:t>Chargement</a:t>
            </a:r>
            <a:r>
              <a:rPr lang="en-US" sz="2400" dirty="0">
                <a:ea typeface="+mj-lt"/>
                <a:cs typeface="+mj-lt"/>
              </a:rPr>
              <a:t> données</a:t>
            </a:r>
          </a:p>
          <a:p>
            <a:pPr>
              <a:lnSpc>
                <a:spcPct val="90000"/>
              </a:lnSpc>
            </a:pPr>
            <a:endParaRPr lang="en-US" sz="2400" dirty="0">
              <a:ea typeface="+mj-lt"/>
              <a:cs typeface="+mj-lt"/>
            </a:endParaRPr>
          </a:p>
          <a:p>
            <a:pPr marL="342900" indent="-342900">
              <a:lnSpc>
                <a:spcPct val="90000"/>
              </a:lnSpc>
              <a:buFontTx/>
              <a:buChar char="-"/>
            </a:pPr>
            <a:r>
              <a:rPr lang="en-US" sz="2400" dirty="0" err="1">
                <a:ea typeface="+mj-lt"/>
                <a:cs typeface="+mj-lt"/>
              </a:rPr>
              <a:t>Fonction</a:t>
            </a:r>
            <a:r>
              <a:rPr lang="en-US" sz="2400" dirty="0">
                <a:ea typeface="+mj-lt"/>
                <a:cs typeface="+mj-lt"/>
              </a:rPr>
              <a:t> predict()</a:t>
            </a: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err="1">
                <a:ea typeface="+mj-lt"/>
                <a:cs typeface="+mj-lt"/>
              </a:rPr>
              <a:t>Fonction</a:t>
            </a:r>
            <a:r>
              <a:rPr lang="en-US" sz="2400" dirty="0">
                <a:ea typeface="+mj-lt"/>
                <a:cs typeface="+mj-lt"/>
              </a:rPr>
              <a:t> </a:t>
            </a:r>
            <a:r>
              <a:rPr lang="en-US" sz="2400" dirty="0" err="1">
                <a:ea typeface="+mj-lt"/>
                <a:cs typeface="+mj-lt"/>
              </a:rPr>
              <a:t>compute_color</a:t>
            </a:r>
            <a:r>
              <a:rPr lang="en-US" sz="2400" dirty="0">
                <a:ea typeface="+mj-lt"/>
                <a:cs typeface="+mj-lt"/>
              </a:rPr>
              <a:t>()</a:t>
            </a: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err="1">
                <a:ea typeface="+mj-lt"/>
                <a:cs typeface="+mj-lt"/>
              </a:rPr>
              <a:t>Fonction</a:t>
            </a:r>
            <a:r>
              <a:rPr lang="en-US" sz="2400" dirty="0">
                <a:ea typeface="+mj-lt"/>
                <a:cs typeface="+mj-lt"/>
              </a:rPr>
              <a:t> </a:t>
            </a:r>
            <a:r>
              <a:rPr lang="en-US" sz="2400" dirty="0" err="1">
                <a:ea typeface="+mj-lt"/>
                <a:cs typeface="+mj-lt"/>
              </a:rPr>
              <a:t>format_value</a:t>
            </a:r>
            <a:r>
              <a:rPr lang="en-US" sz="2400" dirty="0">
                <a:ea typeface="+mj-lt"/>
                <a:cs typeface="+mj-lt"/>
              </a:rPr>
              <a:t>()</a:t>
            </a: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err="1">
                <a:ea typeface="+mj-lt"/>
                <a:cs typeface="+mj-lt"/>
              </a:rPr>
              <a:t>Fonction</a:t>
            </a:r>
            <a:r>
              <a:rPr lang="en-US" sz="2400" dirty="0">
                <a:ea typeface="+mj-lt"/>
                <a:cs typeface="+mj-lt"/>
              </a:rPr>
              <a:t> </a:t>
            </a:r>
            <a:r>
              <a:rPr lang="en-US" sz="2400" dirty="0" err="1">
                <a:ea typeface="+mj-lt"/>
                <a:cs typeface="+mj-lt"/>
              </a:rPr>
              <a:t>get_state</a:t>
            </a:r>
            <a:r>
              <a:rPr lang="en-US" sz="2400" dirty="0">
                <a:ea typeface="+mj-lt"/>
                <a:cs typeface="+mj-lt"/>
              </a:rPr>
              <a:t>()</a:t>
            </a:r>
          </a:p>
          <a:p>
            <a:pPr>
              <a:lnSpc>
                <a:spcPct val="90000"/>
              </a:lnSpc>
            </a:pPr>
            <a:endParaRPr lang="en-US" sz="2400" dirty="0">
              <a:ea typeface="+mj-lt"/>
              <a:cs typeface="+mj-lt"/>
            </a:endParaRPr>
          </a:p>
        </p:txBody>
      </p:sp>
    </p:spTree>
    <p:extLst>
      <p:ext uri="{BB962C8B-B14F-4D97-AF65-F5344CB8AC3E}">
        <p14:creationId xmlns:p14="http://schemas.microsoft.com/office/powerpoint/2010/main" val="3453850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F6076-E05D-48BA-8CA0-8496006E1052}"/>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8C5BC2AD-9810-8963-DF36-FF6FEDD18144}"/>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7C32B1EA-18AA-21BA-3EB1-D7AC07DDCFD0}"/>
              </a:ext>
            </a:extLst>
          </p:cNvPr>
          <p:cNvSpPr txBox="1"/>
          <p:nvPr/>
        </p:nvSpPr>
        <p:spPr>
          <a:xfrm>
            <a:off x="167729" y="173291"/>
            <a:ext cx="65227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 DÉPLOIEMENT</a:t>
            </a:r>
            <a:br>
              <a:rPr lang="en-US" sz="1800" dirty="0">
                <a:ea typeface="+mj-lt"/>
                <a:cs typeface="+mj-lt"/>
              </a:rPr>
            </a:br>
            <a:r>
              <a:rPr lang="en-US" sz="1800" dirty="0">
                <a:ea typeface="+mj-lt"/>
                <a:cs typeface="+mj-lt"/>
              </a:rPr>
              <a:t>	2) TESTS UNITAIRES</a:t>
            </a:r>
            <a:endParaRPr lang="fr-FR" dirty="0"/>
          </a:p>
        </p:txBody>
      </p:sp>
      <p:pic>
        <p:nvPicPr>
          <p:cNvPr id="3" name="Image 2">
            <a:extLst>
              <a:ext uri="{FF2B5EF4-FFF2-40B4-BE49-F238E27FC236}">
                <a16:creationId xmlns:a16="http://schemas.microsoft.com/office/drawing/2014/main" id="{D58D0AD0-CF1A-34D5-1B71-46337B139FD6}"/>
              </a:ext>
            </a:extLst>
          </p:cNvPr>
          <p:cNvPicPr>
            <a:picLocks noChangeAspect="1"/>
          </p:cNvPicPr>
          <p:nvPr/>
        </p:nvPicPr>
        <p:blipFill>
          <a:blip r:embed="rId3"/>
          <a:stretch>
            <a:fillRect/>
          </a:stretch>
        </p:blipFill>
        <p:spPr>
          <a:xfrm>
            <a:off x="11123612" y="-2091"/>
            <a:ext cx="1068387" cy="952188"/>
          </a:xfrm>
          <a:prstGeom prst="rect">
            <a:avLst/>
          </a:prstGeom>
        </p:spPr>
      </p:pic>
      <p:sp>
        <p:nvSpPr>
          <p:cNvPr id="8" name="Titre 1">
            <a:extLst>
              <a:ext uri="{FF2B5EF4-FFF2-40B4-BE49-F238E27FC236}">
                <a16:creationId xmlns:a16="http://schemas.microsoft.com/office/drawing/2014/main" id="{49B46A18-F572-CD98-58F9-3D4D3131ED5E}"/>
              </a:ext>
            </a:extLst>
          </p:cNvPr>
          <p:cNvSpPr txBox="1">
            <a:spLocks/>
          </p:cNvSpPr>
          <p:nvPr/>
        </p:nvSpPr>
        <p:spPr>
          <a:xfrm>
            <a:off x="219308" y="1142334"/>
            <a:ext cx="11760712" cy="5065577"/>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endParaRPr lang="en-US" sz="2400" dirty="0">
              <a:ea typeface="+mj-lt"/>
              <a:cs typeface="+mj-lt"/>
            </a:endParaRPr>
          </a:p>
        </p:txBody>
      </p:sp>
      <p:pic>
        <p:nvPicPr>
          <p:cNvPr id="6" name="Image 5" descr="Une image contenant texte, capture d’écran, logiciel, Logiciel multimédia&#10;&#10;Description générée automatiquement">
            <a:extLst>
              <a:ext uri="{FF2B5EF4-FFF2-40B4-BE49-F238E27FC236}">
                <a16:creationId xmlns:a16="http://schemas.microsoft.com/office/drawing/2014/main" id="{77555830-9C8B-231D-E174-09E982C8B4E7}"/>
              </a:ext>
            </a:extLst>
          </p:cNvPr>
          <p:cNvPicPr>
            <a:picLocks noChangeAspect="1"/>
          </p:cNvPicPr>
          <p:nvPr/>
        </p:nvPicPr>
        <p:blipFill>
          <a:blip r:embed="rId4"/>
          <a:stretch>
            <a:fillRect/>
          </a:stretch>
        </p:blipFill>
        <p:spPr>
          <a:xfrm>
            <a:off x="510138" y="1334571"/>
            <a:ext cx="10937175" cy="5065577"/>
          </a:xfrm>
          <a:prstGeom prst="rect">
            <a:avLst/>
          </a:prstGeom>
        </p:spPr>
      </p:pic>
    </p:spTree>
    <p:extLst>
      <p:ext uri="{BB962C8B-B14F-4D97-AF65-F5344CB8AC3E}">
        <p14:creationId xmlns:p14="http://schemas.microsoft.com/office/powerpoint/2010/main" val="1744142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FBF1C4-BCF2-2F04-71FB-CC47C3B19585}"/>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C35A315C-D745-77C9-FD4E-8C5078F04752}"/>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7F7C0766-5E33-1621-CD03-58DD1DCD082A}"/>
              </a:ext>
            </a:extLst>
          </p:cNvPr>
          <p:cNvSpPr txBox="1"/>
          <p:nvPr/>
        </p:nvSpPr>
        <p:spPr>
          <a:xfrm>
            <a:off x="167729" y="173291"/>
            <a:ext cx="65227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III) DÉTECTION DU DATA DRIFT</a:t>
            </a:r>
            <a:endParaRPr lang="fr-FR" dirty="0"/>
          </a:p>
        </p:txBody>
      </p:sp>
      <p:pic>
        <p:nvPicPr>
          <p:cNvPr id="3" name="Image 2">
            <a:extLst>
              <a:ext uri="{FF2B5EF4-FFF2-40B4-BE49-F238E27FC236}">
                <a16:creationId xmlns:a16="http://schemas.microsoft.com/office/drawing/2014/main" id="{B023D342-2777-8949-D9D1-8122A4377490}"/>
              </a:ext>
            </a:extLst>
          </p:cNvPr>
          <p:cNvPicPr>
            <a:picLocks noChangeAspect="1"/>
          </p:cNvPicPr>
          <p:nvPr/>
        </p:nvPicPr>
        <p:blipFill>
          <a:blip r:embed="rId3"/>
          <a:stretch>
            <a:fillRect/>
          </a:stretch>
        </p:blipFill>
        <p:spPr>
          <a:xfrm>
            <a:off x="11123612" y="-2091"/>
            <a:ext cx="1068387" cy="952188"/>
          </a:xfrm>
          <a:prstGeom prst="rect">
            <a:avLst/>
          </a:prstGeom>
        </p:spPr>
      </p:pic>
      <p:sp>
        <p:nvSpPr>
          <p:cNvPr id="8" name="Titre 1">
            <a:extLst>
              <a:ext uri="{FF2B5EF4-FFF2-40B4-BE49-F238E27FC236}">
                <a16:creationId xmlns:a16="http://schemas.microsoft.com/office/drawing/2014/main" id="{FFF09331-0DDD-B90E-7F4A-2C2C951459A8}"/>
              </a:ext>
            </a:extLst>
          </p:cNvPr>
          <p:cNvSpPr txBox="1">
            <a:spLocks/>
          </p:cNvSpPr>
          <p:nvPr/>
        </p:nvSpPr>
        <p:spPr>
          <a:xfrm>
            <a:off x="219308" y="1142334"/>
            <a:ext cx="11760712" cy="5065577"/>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nSpc>
                <a:spcPct val="90000"/>
              </a:lnSpc>
              <a:buFontTx/>
              <a:buChar char="-"/>
            </a:pPr>
            <a:r>
              <a:rPr lang="en-US" sz="2400" dirty="0" err="1">
                <a:ea typeface="+mj-lt"/>
                <a:cs typeface="+mj-lt"/>
              </a:rPr>
              <a:t>Colonnes</a:t>
            </a:r>
            <a:r>
              <a:rPr lang="en-US" sz="2400" dirty="0">
                <a:ea typeface="+mj-lt"/>
                <a:cs typeface="+mj-lt"/>
              </a:rPr>
              <a:t> </a:t>
            </a:r>
            <a:r>
              <a:rPr lang="en-US" sz="2400" dirty="0" err="1">
                <a:ea typeface="+mj-lt"/>
                <a:cs typeface="+mj-lt"/>
              </a:rPr>
              <a:t>numériques</a:t>
            </a:r>
            <a:r>
              <a:rPr lang="en-US" sz="2400" dirty="0">
                <a:ea typeface="+mj-lt"/>
                <a:cs typeface="+mj-lt"/>
              </a:rPr>
              <a:t> : Kolmogorov-Smirnov</a:t>
            </a: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err="1">
                <a:ea typeface="+mj-lt"/>
                <a:cs typeface="+mj-lt"/>
              </a:rPr>
              <a:t>Colonnes</a:t>
            </a:r>
            <a:r>
              <a:rPr lang="en-US" sz="2400" dirty="0">
                <a:ea typeface="+mj-lt"/>
                <a:cs typeface="+mj-lt"/>
              </a:rPr>
              <a:t> </a:t>
            </a:r>
            <a:r>
              <a:rPr lang="en-US" sz="2400" dirty="0" err="1">
                <a:ea typeface="+mj-lt"/>
                <a:cs typeface="+mj-lt"/>
              </a:rPr>
              <a:t>catégorielles</a:t>
            </a:r>
            <a:r>
              <a:rPr lang="en-US" sz="2400" dirty="0">
                <a:ea typeface="+mj-lt"/>
                <a:cs typeface="+mj-lt"/>
              </a:rPr>
              <a:t> : </a:t>
            </a:r>
            <a:r>
              <a:rPr lang="en-US" sz="2400" dirty="0" err="1">
                <a:ea typeface="+mj-lt"/>
                <a:cs typeface="+mj-lt"/>
              </a:rPr>
              <a:t>Indicateur</a:t>
            </a:r>
            <a:r>
              <a:rPr lang="en-US" sz="2400" dirty="0">
                <a:ea typeface="+mj-lt"/>
                <a:cs typeface="+mj-lt"/>
              </a:rPr>
              <a:t> PSI (Population Stability Index)</a:t>
            </a: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err="1">
                <a:ea typeface="+mj-lt"/>
                <a:cs typeface="+mj-lt"/>
              </a:rPr>
              <a:t>Seuil</a:t>
            </a:r>
            <a:r>
              <a:rPr lang="en-US" sz="2400" dirty="0">
                <a:ea typeface="+mj-lt"/>
                <a:cs typeface="+mj-lt"/>
              </a:rPr>
              <a:t> : 0,2</a:t>
            </a:r>
          </a:p>
          <a:p>
            <a:pPr marL="342900" indent="-342900">
              <a:lnSpc>
                <a:spcPct val="90000"/>
              </a:lnSpc>
              <a:buFontTx/>
              <a:buChar char="-"/>
            </a:pPr>
            <a:endParaRPr lang="en-US" sz="2400" u="sng" dirty="0">
              <a:ea typeface="+mj-lt"/>
              <a:cs typeface="+mj-lt"/>
            </a:endParaRPr>
          </a:p>
          <a:p>
            <a:pPr marL="342900" indent="-342900">
              <a:lnSpc>
                <a:spcPct val="90000"/>
              </a:lnSpc>
              <a:buFontTx/>
              <a:buChar char="-"/>
            </a:pPr>
            <a:r>
              <a:rPr lang="en-US" sz="2400" dirty="0">
                <a:ea typeface="+mj-lt"/>
                <a:cs typeface="+mj-lt"/>
              </a:rPr>
              <a:t>63% des </a:t>
            </a:r>
            <a:r>
              <a:rPr lang="en-US" sz="2400" dirty="0" err="1">
                <a:ea typeface="+mj-lt"/>
                <a:cs typeface="+mj-lt"/>
              </a:rPr>
              <a:t>colonnes</a:t>
            </a:r>
            <a:r>
              <a:rPr lang="en-US" sz="2400" dirty="0">
                <a:ea typeface="+mj-lt"/>
                <a:cs typeface="+mj-lt"/>
              </a:rPr>
              <a:t> </a:t>
            </a:r>
            <a:r>
              <a:rPr lang="en-US" sz="2400" dirty="0" err="1">
                <a:ea typeface="+mj-lt"/>
                <a:cs typeface="+mj-lt"/>
              </a:rPr>
              <a:t>ont</a:t>
            </a:r>
            <a:r>
              <a:rPr lang="en-US" sz="2400" dirty="0">
                <a:ea typeface="+mj-lt"/>
                <a:cs typeface="+mj-lt"/>
              </a:rPr>
              <a:t> du Data Drift</a:t>
            </a:r>
          </a:p>
          <a:p>
            <a:pPr>
              <a:lnSpc>
                <a:spcPct val="90000"/>
              </a:lnSpc>
            </a:pPr>
            <a:endParaRPr lang="en-US" sz="2400" dirty="0">
              <a:ea typeface="+mj-lt"/>
              <a:cs typeface="+mj-lt"/>
            </a:endParaRPr>
          </a:p>
          <a:p>
            <a:pPr>
              <a:lnSpc>
                <a:spcPct val="90000"/>
              </a:lnSpc>
            </a:pPr>
            <a:endParaRPr lang="en-US" sz="2400" dirty="0">
              <a:ea typeface="+mj-lt"/>
              <a:cs typeface="+mj-lt"/>
            </a:endParaRPr>
          </a:p>
        </p:txBody>
      </p:sp>
      <p:pic>
        <p:nvPicPr>
          <p:cNvPr id="4" name="Image 3">
            <a:extLst>
              <a:ext uri="{FF2B5EF4-FFF2-40B4-BE49-F238E27FC236}">
                <a16:creationId xmlns:a16="http://schemas.microsoft.com/office/drawing/2014/main" id="{B052FC8C-6748-A480-971A-A978160159B1}"/>
              </a:ext>
            </a:extLst>
          </p:cNvPr>
          <p:cNvPicPr>
            <a:picLocks noChangeAspect="1"/>
          </p:cNvPicPr>
          <p:nvPr/>
        </p:nvPicPr>
        <p:blipFill>
          <a:blip r:embed="rId4"/>
          <a:stretch>
            <a:fillRect/>
          </a:stretch>
        </p:blipFill>
        <p:spPr>
          <a:xfrm>
            <a:off x="2076182" y="1228804"/>
            <a:ext cx="7122059" cy="1332980"/>
          </a:xfrm>
          <a:prstGeom prst="rect">
            <a:avLst/>
          </a:prstGeom>
        </p:spPr>
      </p:pic>
    </p:spTree>
    <p:extLst>
      <p:ext uri="{BB962C8B-B14F-4D97-AF65-F5344CB8AC3E}">
        <p14:creationId xmlns:p14="http://schemas.microsoft.com/office/powerpoint/2010/main" val="1295266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2412C-EEF9-E02F-7F8A-79893FC0D801}"/>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392BE4F2-955C-82E2-88EE-F8ED591DCE64}"/>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4FA4C083-0298-556C-C30B-2881CDA42186}"/>
              </a:ext>
            </a:extLst>
          </p:cNvPr>
          <p:cNvSpPr txBox="1"/>
          <p:nvPr/>
        </p:nvSpPr>
        <p:spPr>
          <a:xfrm>
            <a:off x="167729" y="173291"/>
            <a:ext cx="65227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III) DÉTECTION DU DATA DRIFT</a:t>
            </a:r>
            <a:endParaRPr lang="fr-FR" dirty="0"/>
          </a:p>
        </p:txBody>
      </p:sp>
      <p:pic>
        <p:nvPicPr>
          <p:cNvPr id="3" name="Image 2">
            <a:extLst>
              <a:ext uri="{FF2B5EF4-FFF2-40B4-BE49-F238E27FC236}">
                <a16:creationId xmlns:a16="http://schemas.microsoft.com/office/drawing/2014/main" id="{1446239C-C3D2-46AA-0CDD-E55AB33D48BD}"/>
              </a:ext>
            </a:extLst>
          </p:cNvPr>
          <p:cNvPicPr>
            <a:picLocks noChangeAspect="1"/>
          </p:cNvPicPr>
          <p:nvPr/>
        </p:nvPicPr>
        <p:blipFill>
          <a:blip r:embed="rId3"/>
          <a:stretch>
            <a:fillRect/>
          </a:stretch>
        </p:blipFill>
        <p:spPr>
          <a:xfrm>
            <a:off x="11123612" y="-2091"/>
            <a:ext cx="1068387" cy="952188"/>
          </a:xfrm>
          <a:prstGeom prst="rect">
            <a:avLst/>
          </a:prstGeom>
        </p:spPr>
      </p:pic>
      <p:pic>
        <p:nvPicPr>
          <p:cNvPr id="6" name="Image 5">
            <a:extLst>
              <a:ext uri="{FF2B5EF4-FFF2-40B4-BE49-F238E27FC236}">
                <a16:creationId xmlns:a16="http://schemas.microsoft.com/office/drawing/2014/main" id="{8FFFC3B0-145B-79A4-FB9A-EC4931EF6014}"/>
              </a:ext>
            </a:extLst>
          </p:cNvPr>
          <p:cNvPicPr>
            <a:picLocks noChangeAspect="1"/>
          </p:cNvPicPr>
          <p:nvPr/>
        </p:nvPicPr>
        <p:blipFill>
          <a:blip r:embed="rId4"/>
          <a:stretch>
            <a:fillRect/>
          </a:stretch>
        </p:blipFill>
        <p:spPr>
          <a:xfrm>
            <a:off x="335107" y="1796029"/>
            <a:ext cx="11521786" cy="3823769"/>
          </a:xfrm>
          <a:prstGeom prst="rect">
            <a:avLst/>
          </a:prstGeom>
        </p:spPr>
      </p:pic>
    </p:spTree>
    <p:extLst>
      <p:ext uri="{BB962C8B-B14F-4D97-AF65-F5344CB8AC3E}">
        <p14:creationId xmlns:p14="http://schemas.microsoft.com/office/powerpoint/2010/main" val="863757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027FF-AE67-69F8-78D2-2C98310D2D4C}"/>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BC728ACF-7A21-E7A7-E207-F8CB78C1E71A}"/>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058A54C3-BDE0-B416-D058-EECA1E056169}"/>
              </a:ext>
            </a:extLst>
          </p:cNvPr>
          <p:cNvSpPr txBox="1"/>
          <p:nvPr/>
        </p:nvSpPr>
        <p:spPr>
          <a:xfrm>
            <a:off x="167729" y="173291"/>
            <a:ext cx="65227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ea typeface="+mj-lt"/>
                <a:cs typeface="+mj-lt"/>
              </a:rPr>
              <a:t>IV) DÉMONSTRATION DU DASHBOARD</a:t>
            </a:r>
            <a:endParaRPr lang="fr-FR" dirty="0"/>
          </a:p>
        </p:txBody>
      </p:sp>
      <p:pic>
        <p:nvPicPr>
          <p:cNvPr id="3" name="Image 2">
            <a:extLst>
              <a:ext uri="{FF2B5EF4-FFF2-40B4-BE49-F238E27FC236}">
                <a16:creationId xmlns:a16="http://schemas.microsoft.com/office/drawing/2014/main" id="{4265A30F-23B4-3834-C265-E9C24AF7E74C}"/>
              </a:ext>
            </a:extLst>
          </p:cNvPr>
          <p:cNvPicPr>
            <a:picLocks noChangeAspect="1"/>
          </p:cNvPicPr>
          <p:nvPr/>
        </p:nvPicPr>
        <p:blipFill>
          <a:blip r:embed="rId3"/>
          <a:stretch>
            <a:fillRect/>
          </a:stretch>
        </p:blipFill>
        <p:spPr>
          <a:xfrm>
            <a:off x="11123612" y="-2091"/>
            <a:ext cx="1068387" cy="952188"/>
          </a:xfrm>
          <a:prstGeom prst="rect">
            <a:avLst/>
          </a:prstGeom>
        </p:spPr>
      </p:pic>
      <p:sp>
        <p:nvSpPr>
          <p:cNvPr id="4" name="ZoneTexte 3">
            <a:hlinkClick r:id="rId4"/>
            <a:extLst>
              <a:ext uri="{FF2B5EF4-FFF2-40B4-BE49-F238E27FC236}">
                <a16:creationId xmlns:a16="http://schemas.microsoft.com/office/drawing/2014/main" id="{C4DBB627-7D9B-973B-5990-A9D3083B2F7C}"/>
              </a:ext>
            </a:extLst>
          </p:cNvPr>
          <p:cNvSpPr txBox="1"/>
          <p:nvPr/>
        </p:nvSpPr>
        <p:spPr>
          <a:xfrm>
            <a:off x="1711105" y="2142075"/>
            <a:ext cx="8229599" cy="461665"/>
          </a:xfrm>
          <a:prstGeom prst="rect">
            <a:avLst/>
          </a:prstGeom>
          <a:noFill/>
        </p:spPr>
        <p:txBody>
          <a:bodyPr wrap="square">
            <a:spAutoFit/>
          </a:bodyPr>
          <a:lstStyle/>
          <a:p>
            <a:r>
              <a:rPr lang="fr-FR" sz="2400" dirty="0">
                <a:hlinkClick r:id="rId4"/>
              </a:rPr>
              <a:t>https://proba-remb-859731147ee5.herokuapp.com/</a:t>
            </a:r>
            <a:endParaRPr lang="fr-FR" sz="2400" dirty="0"/>
          </a:p>
        </p:txBody>
      </p:sp>
    </p:spTree>
    <p:extLst>
      <p:ext uri="{BB962C8B-B14F-4D97-AF65-F5344CB8AC3E}">
        <p14:creationId xmlns:p14="http://schemas.microsoft.com/office/powerpoint/2010/main" val="1221202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fr-FR"/>
          </a:p>
        </p:txBody>
      </p:sp>
      <p:pic>
        <p:nvPicPr>
          <p:cNvPr id="22"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42276DA9-CFA9-930E-E217-31BD69D6F8F5}"/>
              </a:ext>
            </a:extLst>
          </p:cNvPr>
          <p:cNvSpPr>
            <a:spLocks noGrp="1"/>
          </p:cNvSpPr>
          <p:nvPr>
            <p:ph type="title"/>
          </p:nvPr>
        </p:nvSpPr>
        <p:spPr>
          <a:xfrm>
            <a:off x="219308" y="1142336"/>
            <a:ext cx="11760712" cy="4412158"/>
          </a:xfrm>
        </p:spPr>
        <p:txBody>
          <a:bodyPr vert="horz" lIns="91440" tIns="45720" rIns="91440" bIns="45720" rtlCol="0" anchor="b">
            <a:noAutofit/>
          </a:bodyPr>
          <a:lstStyle/>
          <a:p>
            <a:pPr>
              <a:lnSpc>
                <a:spcPct val="90000"/>
              </a:lnSpc>
            </a:pPr>
            <a:r>
              <a:rPr lang="en-US" sz="2400" dirty="0">
                <a:ea typeface="+mj-lt"/>
                <a:cs typeface="+mj-lt"/>
              </a:rPr>
              <a:t>I) </a:t>
            </a:r>
            <a:r>
              <a:rPr lang="en-US" sz="2400" dirty="0" err="1">
                <a:ea typeface="+mj-lt"/>
                <a:cs typeface="+mj-lt"/>
              </a:rPr>
              <a:t>Mettre</a:t>
            </a:r>
            <a:r>
              <a:rPr lang="en-US" sz="2400" dirty="0">
                <a:ea typeface="+mj-lt"/>
                <a:cs typeface="+mj-lt"/>
              </a:rPr>
              <a:t> </a:t>
            </a:r>
            <a:r>
              <a:rPr lang="en-US" sz="2400" dirty="0" err="1">
                <a:ea typeface="+mj-lt"/>
                <a:cs typeface="+mj-lt"/>
              </a:rPr>
              <a:t>en</a:t>
            </a:r>
            <a:r>
              <a:rPr lang="en-US" sz="2400" dirty="0">
                <a:ea typeface="+mj-lt"/>
                <a:cs typeface="+mj-lt"/>
              </a:rPr>
              <a:t> oeuvre un </a:t>
            </a:r>
            <a:r>
              <a:rPr lang="en-US" sz="2400" dirty="0" err="1">
                <a:ea typeface="+mj-lt"/>
                <a:cs typeface="+mj-lt"/>
              </a:rPr>
              <a:t>outil</a:t>
            </a:r>
            <a:r>
              <a:rPr lang="en-US" sz="2400" dirty="0">
                <a:ea typeface="+mj-lt"/>
                <a:cs typeface="+mj-lt"/>
              </a:rPr>
              <a:t> de scoring </a:t>
            </a:r>
            <a:r>
              <a:rPr lang="en-US" sz="2400" dirty="0" err="1">
                <a:ea typeface="+mj-lt"/>
                <a:cs typeface="+mj-lt"/>
              </a:rPr>
              <a:t>crédit</a:t>
            </a:r>
            <a:br>
              <a:rPr lang="en-US" sz="2400" dirty="0">
                <a:ea typeface="+mj-lt"/>
                <a:cs typeface="+mj-lt"/>
              </a:rPr>
            </a:br>
            <a:r>
              <a:rPr lang="en-US" sz="2400" dirty="0">
                <a:ea typeface="+mj-lt"/>
                <a:cs typeface="+mj-lt"/>
              </a:rPr>
              <a:t>	1) </a:t>
            </a:r>
            <a:r>
              <a:rPr lang="en-US" sz="2400" dirty="0" err="1">
                <a:ea typeface="+mj-lt"/>
                <a:cs typeface="+mj-lt"/>
              </a:rPr>
              <a:t>Nettoyage</a:t>
            </a:r>
            <a:r>
              <a:rPr lang="en-US" sz="2400" dirty="0">
                <a:ea typeface="+mj-lt"/>
                <a:cs typeface="+mj-lt"/>
              </a:rPr>
              <a:t> des données</a:t>
            </a:r>
            <a:br>
              <a:rPr lang="en-US" sz="2400" dirty="0">
                <a:ea typeface="+mj-lt"/>
                <a:cs typeface="+mj-lt"/>
              </a:rPr>
            </a:br>
            <a:r>
              <a:rPr lang="en-US" sz="2400" dirty="0">
                <a:ea typeface="+mj-lt"/>
                <a:cs typeface="+mj-lt"/>
              </a:rPr>
              <a:t>	2) Tracking </a:t>
            </a:r>
            <a:r>
              <a:rPr lang="en-US" sz="2400" dirty="0" err="1">
                <a:ea typeface="+mj-lt"/>
                <a:cs typeface="+mj-lt"/>
              </a:rPr>
              <a:t>MLFlow</a:t>
            </a:r>
            <a:br>
              <a:rPr lang="en-US" sz="2400" dirty="0">
                <a:ea typeface="+mj-lt"/>
                <a:cs typeface="+mj-lt"/>
              </a:rPr>
            </a:br>
            <a:r>
              <a:rPr lang="en-US" sz="2400" dirty="0">
                <a:ea typeface="+mj-lt"/>
                <a:cs typeface="+mj-lt"/>
              </a:rPr>
              <a:t>	3) </a:t>
            </a:r>
            <a:r>
              <a:rPr lang="en-US" sz="2400" dirty="0" err="1">
                <a:ea typeface="+mj-lt"/>
                <a:cs typeface="+mj-lt"/>
              </a:rPr>
              <a:t>Analyse</a:t>
            </a:r>
            <a:r>
              <a:rPr lang="en-US" sz="2400" dirty="0">
                <a:ea typeface="+mj-lt"/>
                <a:cs typeface="+mj-lt"/>
              </a:rPr>
              <a:t> de feature importance</a:t>
            </a:r>
            <a:br>
              <a:rPr lang="en-US" sz="2400" dirty="0">
                <a:ea typeface="+mj-lt"/>
                <a:cs typeface="+mj-lt"/>
              </a:rPr>
            </a:br>
            <a:br>
              <a:rPr lang="en-US" sz="2400" dirty="0">
                <a:ea typeface="+mj-lt"/>
                <a:cs typeface="+mj-lt"/>
              </a:rPr>
            </a:br>
            <a:r>
              <a:rPr lang="en-US" sz="2400" dirty="0">
                <a:ea typeface="+mj-lt"/>
                <a:cs typeface="+mj-lt"/>
              </a:rPr>
              <a:t>II) </a:t>
            </a:r>
            <a:r>
              <a:rPr lang="en-US" sz="2400" dirty="0" err="1">
                <a:ea typeface="+mj-lt"/>
                <a:cs typeface="+mj-lt"/>
              </a:rPr>
              <a:t>Déploiement</a:t>
            </a:r>
            <a:br>
              <a:rPr lang="en-US" sz="2400" dirty="0">
                <a:ea typeface="+mj-lt"/>
                <a:cs typeface="+mj-lt"/>
              </a:rPr>
            </a:br>
            <a:r>
              <a:rPr lang="en-US" sz="2400" dirty="0">
                <a:ea typeface="+mj-lt"/>
                <a:cs typeface="+mj-lt"/>
              </a:rPr>
              <a:t>	1) Mise </a:t>
            </a:r>
            <a:r>
              <a:rPr lang="en-US" sz="2400" dirty="0" err="1">
                <a:ea typeface="+mj-lt"/>
                <a:cs typeface="+mj-lt"/>
              </a:rPr>
              <a:t>en</a:t>
            </a:r>
            <a:r>
              <a:rPr lang="en-US" sz="2400" dirty="0">
                <a:ea typeface="+mj-lt"/>
                <a:cs typeface="+mj-lt"/>
              </a:rPr>
              <a:t> production (Pipeline de </a:t>
            </a:r>
            <a:r>
              <a:rPr lang="en-US" sz="2400" dirty="0" err="1">
                <a:ea typeface="+mj-lt"/>
                <a:cs typeface="+mj-lt"/>
              </a:rPr>
              <a:t>déploiement</a:t>
            </a:r>
            <a:r>
              <a:rPr lang="en-US" sz="2400" dirty="0">
                <a:ea typeface="+mj-lt"/>
                <a:cs typeface="+mj-lt"/>
              </a:rPr>
              <a:t>)</a:t>
            </a:r>
            <a:br>
              <a:rPr lang="en-US" sz="2400" dirty="0">
                <a:ea typeface="+mj-lt"/>
                <a:cs typeface="+mj-lt"/>
              </a:rPr>
            </a:br>
            <a:r>
              <a:rPr lang="en-US" sz="2400" dirty="0">
                <a:ea typeface="+mj-lt"/>
                <a:cs typeface="+mj-lt"/>
              </a:rPr>
              <a:t>	2) Tests </a:t>
            </a:r>
            <a:r>
              <a:rPr lang="en-US" sz="2400" dirty="0" err="1">
                <a:ea typeface="+mj-lt"/>
                <a:cs typeface="+mj-lt"/>
              </a:rPr>
              <a:t>unitaires</a:t>
            </a:r>
            <a:br>
              <a:rPr lang="en-US" sz="2400" dirty="0">
                <a:ea typeface="+mj-lt"/>
                <a:cs typeface="+mj-lt"/>
              </a:rPr>
            </a:br>
            <a:br>
              <a:rPr lang="en-US" sz="2400" dirty="0">
                <a:ea typeface="+mj-lt"/>
                <a:cs typeface="+mj-lt"/>
              </a:rPr>
            </a:br>
            <a:r>
              <a:rPr lang="en-US" sz="2400" dirty="0">
                <a:ea typeface="+mj-lt"/>
                <a:cs typeface="+mj-lt"/>
              </a:rPr>
              <a:t>III) </a:t>
            </a:r>
            <a:r>
              <a:rPr lang="en-US" sz="2400" dirty="0" err="1">
                <a:ea typeface="+mj-lt"/>
                <a:cs typeface="+mj-lt"/>
              </a:rPr>
              <a:t>Détection</a:t>
            </a:r>
            <a:r>
              <a:rPr lang="en-US" sz="2400" dirty="0">
                <a:ea typeface="+mj-lt"/>
                <a:cs typeface="+mj-lt"/>
              </a:rPr>
              <a:t> du Data Drift</a:t>
            </a:r>
            <a:br>
              <a:rPr lang="en-US" sz="2400" dirty="0">
                <a:ea typeface="+mj-lt"/>
                <a:cs typeface="+mj-lt"/>
              </a:rPr>
            </a:br>
            <a:br>
              <a:rPr lang="en-US" sz="2400" dirty="0">
                <a:ea typeface="+mj-lt"/>
                <a:cs typeface="+mj-lt"/>
              </a:rPr>
            </a:br>
            <a:r>
              <a:rPr lang="en-US" sz="2400" dirty="0">
                <a:ea typeface="+mj-lt"/>
                <a:cs typeface="+mj-lt"/>
              </a:rPr>
              <a:t>IV) </a:t>
            </a:r>
            <a:r>
              <a:rPr lang="en-US" sz="2400" dirty="0" err="1">
                <a:ea typeface="+mj-lt"/>
                <a:cs typeface="+mj-lt"/>
              </a:rPr>
              <a:t>Démonstration</a:t>
            </a:r>
            <a:r>
              <a:rPr lang="en-US" sz="2400" dirty="0">
                <a:ea typeface="+mj-lt"/>
                <a:cs typeface="+mj-lt"/>
              </a:rPr>
              <a:t> du dashboard</a:t>
            </a:r>
            <a:endParaRPr lang="en-US" sz="2400" dirty="0"/>
          </a:p>
        </p:txBody>
      </p:sp>
      <p:sp>
        <p:nvSpPr>
          <p:cNvPr id="5" name="ZoneTexte 4">
            <a:extLst>
              <a:ext uri="{FF2B5EF4-FFF2-40B4-BE49-F238E27FC236}">
                <a16:creationId xmlns:a16="http://schemas.microsoft.com/office/drawing/2014/main" id="{F75B63B3-CDB6-DDCF-56DB-FFB30B51CAF9}"/>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AFD2B86C-5B51-B297-304F-4CC8081DD6EB}"/>
              </a:ext>
            </a:extLst>
          </p:cNvPr>
          <p:cNvSpPr txBox="1"/>
          <p:nvPr/>
        </p:nvSpPr>
        <p:spPr>
          <a:xfrm>
            <a:off x="216371" y="423333"/>
            <a:ext cx="43108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RAPPEL DE LA PROBLEMATIQUE</a:t>
            </a:r>
          </a:p>
        </p:txBody>
      </p:sp>
      <p:pic>
        <p:nvPicPr>
          <p:cNvPr id="6" name="Image 5">
            <a:extLst>
              <a:ext uri="{FF2B5EF4-FFF2-40B4-BE49-F238E27FC236}">
                <a16:creationId xmlns:a16="http://schemas.microsoft.com/office/drawing/2014/main" id="{944F0839-A765-FEE0-F589-260F83B93EB9}"/>
              </a:ext>
            </a:extLst>
          </p:cNvPr>
          <p:cNvPicPr>
            <a:picLocks noChangeAspect="1"/>
          </p:cNvPicPr>
          <p:nvPr/>
        </p:nvPicPr>
        <p:blipFill>
          <a:blip r:embed="rId8"/>
          <a:stretch>
            <a:fillRect/>
          </a:stretch>
        </p:blipFill>
        <p:spPr>
          <a:xfrm>
            <a:off x="11123612" y="-2091"/>
            <a:ext cx="1068387" cy="952188"/>
          </a:xfrm>
          <a:prstGeom prst="rect">
            <a:avLst/>
          </a:prstGeom>
        </p:spPr>
      </p:pic>
    </p:spTree>
    <p:extLst>
      <p:ext uri="{BB962C8B-B14F-4D97-AF65-F5344CB8AC3E}">
        <p14:creationId xmlns:p14="http://schemas.microsoft.com/office/powerpoint/2010/main" val="3301816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276DA9-CFA9-930E-E217-31BD69D6F8F5}"/>
              </a:ext>
            </a:extLst>
          </p:cNvPr>
          <p:cNvSpPr>
            <a:spLocks noGrp="1"/>
          </p:cNvSpPr>
          <p:nvPr>
            <p:ph type="title"/>
          </p:nvPr>
        </p:nvSpPr>
        <p:spPr>
          <a:xfrm>
            <a:off x="219308" y="1142335"/>
            <a:ext cx="11760712" cy="3802889"/>
          </a:xfrm>
        </p:spPr>
        <p:txBody>
          <a:bodyPr vert="horz" lIns="91440" tIns="45720" rIns="91440" bIns="45720" rtlCol="0" anchor="b">
            <a:noAutofit/>
          </a:bodyPr>
          <a:lstStyle/>
          <a:p>
            <a:pPr>
              <a:lnSpc>
                <a:spcPct val="90000"/>
              </a:lnSpc>
            </a:pPr>
            <a:r>
              <a:rPr lang="en-US" sz="2400" u="sng" dirty="0" err="1">
                <a:ea typeface="+mj-lt"/>
                <a:cs typeface="+mj-lt"/>
              </a:rPr>
              <a:t>Présentation</a:t>
            </a:r>
            <a:r>
              <a:rPr lang="en-US" sz="2400" u="sng" dirty="0">
                <a:ea typeface="+mj-lt"/>
                <a:cs typeface="+mj-lt"/>
              </a:rPr>
              <a:t> du jeu de données :</a:t>
            </a: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endParaRPr lang="en-US" sz="2400" dirty="0"/>
          </a:p>
        </p:txBody>
      </p:sp>
      <p:sp>
        <p:nvSpPr>
          <p:cNvPr id="5" name="ZoneTexte 4">
            <a:extLst>
              <a:ext uri="{FF2B5EF4-FFF2-40B4-BE49-F238E27FC236}">
                <a16:creationId xmlns:a16="http://schemas.microsoft.com/office/drawing/2014/main" id="{F75B63B3-CDB6-DDCF-56DB-FFB30B51CAF9}"/>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AFD2B86C-5B51-B297-304F-4CC8081DD6EB}"/>
              </a:ext>
            </a:extLst>
          </p:cNvPr>
          <p:cNvSpPr txBox="1"/>
          <p:nvPr/>
        </p:nvSpPr>
        <p:spPr>
          <a:xfrm>
            <a:off x="219308" y="220912"/>
            <a:ext cx="587669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 METTRE EN OEUVRE UN OUTIL DE SCORING CRÉDIT</a:t>
            </a:r>
            <a:br>
              <a:rPr lang="en-US" dirty="0"/>
            </a:br>
            <a:r>
              <a:rPr lang="en-US" dirty="0"/>
              <a:t>	1) NETTOYAGE DES DONNÉES</a:t>
            </a:r>
            <a:endParaRPr lang="fr-FR" dirty="0"/>
          </a:p>
        </p:txBody>
      </p:sp>
      <p:pic>
        <p:nvPicPr>
          <p:cNvPr id="3" name="Image 2">
            <a:extLst>
              <a:ext uri="{FF2B5EF4-FFF2-40B4-BE49-F238E27FC236}">
                <a16:creationId xmlns:a16="http://schemas.microsoft.com/office/drawing/2014/main" id="{6D450F0A-86AF-816D-1E85-476D3FF2BBFC}"/>
              </a:ext>
            </a:extLst>
          </p:cNvPr>
          <p:cNvPicPr>
            <a:picLocks noChangeAspect="1"/>
          </p:cNvPicPr>
          <p:nvPr/>
        </p:nvPicPr>
        <p:blipFill>
          <a:blip r:embed="rId3"/>
          <a:stretch>
            <a:fillRect/>
          </a:stretch>
        </p:blipFill>
        <p:spPr>
          <a:xfrm>
            <a:off x="11123612" y="-2091"/>
            <a:ext cx="1068387" cy="952188"/>
          </a:xfrm>
          <a:prstGeom prst="rect">
            <a:avLst/>
          </a:prstGeom>
        </p:spPr>
      </p:pic>
      <p:pic>
        <p:nvPicPr>
          <p:cNvPr id="8" name="Image 7" descr="Une image contenant texte, capture d’écran, Police, document&#10;&#10;Description générée automatiquement">
            <a:extLst>
              <a:ext uri="{FF2B5EF4-FFF2-40B4-BE49-F238E27FC236}">
                <a16:creationId xmlns:a16="http://schemas.microsoft.com/office/drawing/2014/main" id="{AFB03F94-72D7-6C30-A534-117CABE50877}"/>
              </a:ext>
            </a:extLst>
          </p:cNvPr>
          <p:cNvPicPr>
            <a:picLocks noChangeAspect="1"/>
          </p:cNvPicPr>
          <p:nvPr/>
        </p:nvPicPr>
        <p:blipFill>
          <a:blip r:embed="rId4"/>
          <a:stretch>
            <a:fillRect/>
          </a:stretch>
        </p:blipFill>
        <p:spPr>
          <a:xfrm>
            <a:off x="219308" y="1713176"/>
            <a:ext cx="7701923" cy="4944365"/>
          </a:xfrm>
          <a:prstGeom prst="rect">
            <a:avLst/>
          </a:prstGeom>
        </p:spPr>
      </p:pic>
      <p:sp>
        <p:nvSpPr>
          <p:cNvPr id="9" name="ZoneTexte 8">
            <a:extLst>
              <a:ext uri="{FF2B5EF4-FFF2-40B4-BE49-F238E27FC236}">
                <a16:creationId xmlns:a16="http://schemas.microsoft.com/office/drawing/2014/main" id="{91BA0E8A-9C63-CA4F-1DE1-EB53BAE821EE}"/>
              </a:ext>
            </a:extLst>
          </p:cNvPr>
          <p:cNvSpPr txBox="1"/>
          <p:nvPr/>
        </p:nvSpPr>
        <p:spPr>
          <a:xfrm>
            <a:off x="8056902" y="2829138"/>
            <a:ext cx="3915790" cy="2308324"/>
          </a:xfrm>
          <a:prstGeom prst="rect">
            <a:avLst/>
          </a:prstGeom>
          <a:noFill/>
        </p:spPr>
        <p:txBody>
          <a:bodyPr wrap="square" rtlCol="0">
            <a:spAutoFit/>
          </a:bodyPr>
          <a:lstStyle/>
          <a:p>
            <a:pPr marL="285750" indent="-285750">
              <a:buFontTx/>
              <a:buChar char="-"/>
            </a:pPr>
            <a:r>
              <a:rPr lang="fr-FR" sz="2400" dirty="0"/>
              <a:t>7 fichiers .csv concernant l’historique bancaire des clients</a:t>
            </a:r>
          </a:p>
          <a:p>
            <a:pPr marL="285750" indent="-285750">
              <a:buFontTx/>
              <a:buChar char="-"/>
            </a:pPr>
            <a:endParaRPr lang="fr-FR" sz="2400" dirty="0"/>
          </a:p>
          <a:p>
            <a:pPr marL="285750" indent="-285750">
              <a:buFontTx/>
              <a:buChar char="-"/>
            </a:pPr>
            <a:r>
              <a:rPr lang="fr-FR" sz="2400" dirty="0"/>
              <a:t>1 fichier .csv définissant les </a:t>
            </a:r>
            <a:r>
              <a:rPr lang="fr-FR" sz="2400" dirty="0" err="1"/>
              <a:t>features</a:t>
            </a:r>
            <a:endParaRPr lang="fr-FR" sz="2400" dirty="0"/>
          </a:p>
        </p:txBody>
      </p:sp>
    </p:spTree>
    <p:extLst>
      <p:ext uri="{BB962C8B-B14F-4D97-AF65-F5344CB8AC3E}">
        <p14:creationId xmlns:p14="http://schemas.microsoft.com/office/powerpoint/2010/main" val="1436091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75B63B3-CDB6-DDCF-56DB-FFB30B51CAF9}"/>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AFD2B86C-5B51-B297-304F-4CC8081DD6EB}"/>
              </a:ext>
            </a:extLst>
          </p:cNvPr>
          <p:cNvSpPr txBox="1"/>
          <p:nvPr/>
        </p:nvSpPr>
        <p:spPr>
          <a:xfrm>
            <a:off x="167730" y="173291"/>
            <a:ext cx="60579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 METTRE EN OEUVRE UN OUTIL DE SCORING CRÉDIT</a:t>
            </a:r>
            <a:br>
              <a:rPr lang="en-US" dirty="0"/>
            </a:br>
            <a:r>
              <a:rPr lang="en-US" dirty="0"/>
              <a:t>	1) NETTOYAGE DES DONNÉES</a:t>
            </a:r>
            <a:endParaRPr lang="fr-FR" dirty="0"/>
          </a:p>
        </p:txBody>
      </p:sp>
      <p:pic>
        <p:nvPicPr>
          <p:cNvPr id="3" name="Image 2">
            <a:extLst>
              <a:ext uri="{FF2B5EF4-FFF2-40B4-BE49-F238E27FC236}">
                <a16:creationId xmlns:a16="http://schemas.microsoft.com/office/drawing/2014/main" id="{C8C1E809-A4BC-978C-64C5-3CA613DAB29D}"/>
              </a:ext>
            </a:extLst>
          </p:cNvPr>
          <p:cNvPicPr>
            <a:picLocks noChangeAspect="1"/>
          </p:cNvPicPr>
          <p:nvPr/>
        </p:nvPicPr>
        <p:blipFill>
          <a:blip r:embed="rId3"/>
          <a:stretch>
            <a:fillRect/>
          </a:stretch>
        </p:blipFill>
        <p:spPr>
          <a:xfrm>
            <a:off x="11123612" y="-2091"/>
            <a:ext cx="1068387" cy="952188"/>
          </a:xfrm>
          <a:prstGeom prst="rect">
            <a:avLst/>
          </a:prstGeom>
        </p:spPr>
      </p:pic>
      <p:sp>
        <p:nvSpPr>
          <p:cNvPr id="8" name="Titre 1">
            <a:extLst>
              <a:ext uri="{FF2B5EF4-FFF2-40B4-BE49-F238E27FC236}">
                <a16:creationId xmlns:a16="http://schemas.microsoft.com/office/drawing/2014/main" id="{9A7D79FF-CB9E-9B4D-970F-9DFFFD855644}"/>
              </a:ext>
            </a:extLst>
          </p:cNvPr>
          <p:cNvSpPr txBox="1">
            <a:spLocks/>
          </p:cNvSpPr>
          <p:nvPr/>
        </p:nvSpPr>
        <p:spPr>
          <a:xfrm>
            <a:off x="219308" y="1142335"/>
            <a:ext cx="11760712" cy="4548346"/>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nSpc>
                <a:spcPct val="90000"/>
              </a:lnSpc>
              <a:buFontTx/>
              <a:buChar char="-"/>
            </a:pPr>
            <a:r>
              <a:rPr lang="en-US" sz="2400" dirty="0">
                <a:ea typeface="+mj-lt"/>
                <a:cs typeface="+mj-lt"/>
              </a:rPr>
              <a:t>Jointures et </a:t>
            </a:r>
            <a:r>
              <a:rPr lang="en-US" sz="2400" dirty="0" err="1">
                <a:ea typeface="+mj-lt"/>
                <a:cs typeface="+mj-lt"/>
              </a:rPr>
              <a:t>créations</a:t>
            </a:r>
            <a:r>
              <a:rPr lang="en-US" sz="2400" dirty="0">
                <a:ea typeface="+mj-lt"/>
                <a:cs typeface="+mj-lt"/>
              </a:rPr>
              <a:t> de </a:t>
            </a:r>
            <a:r>
              <a:rPr lang="en-US" sz="2400" dirty="0" err="1">
                <a:ea typeface="+mj-lt"/>
                <a:cs typeface="+mj-lt"/>
              </a:rPr>
              <a:t>nouvelles</a:t>
            </a:r>
            <a:r>
              <a:rPr lang="en-US" sz="2400" dirty="0">
                <a:ea typeface="+mj-lt"/>
                <a:cs typeface="+mj-lt"/>
              </a:rPr>
              <a:t> features</a:t>
            </a:r>
          </a:p>
          <a:p>
            <a:pPr>
              <a:lnSpc>
                <a:spcPct val="90000"/>
              </a:lnSpc>
            </a:pPr>
            <a:endParaRPr lang="en-US" sz="2400" dirty="0">
              <a:ea typeface="+mj-lt"/>
              <a:cs typeface="+mj-lt"/>
            </a:endParaRPr>
          </a:p>
          <a:p>
            <a:pPr marL="342900" indent="-342900">
              <a:lnSpc>
                <a:spcPct val="90000"/>
              </a:lnSpc>
              <a:buFontTx/>
              <a:buChar char="-"/>
            </a:pPr>
            <a:r>
              <a:rPr lang="en-US" sz="2400" dirty="0" err="1">
                <a:ea typeface="+mj-lt"/>
                <a:cs typeface="+mj-lt"/>
              </a:rPr>
              <a:t>Valeurs</a:t>
            </a:r>
            <a:r>
              <a:rPr lang="en-US" sz="2400" dirty="0">
                <a:ea typeface="+mj-lt"/>
                <a:cs typeface="+mj-lt"/>
              </a:rPr>
              <a:t> </a:t>
            </a:r>
            <a:r>
              <a:rPr lang="en-US" sz="2400" dirty="0" err="1">
                <a:ea typeface="+mj-lt"/>
                <a:cs typeface="+mj-lt"/>
              </a:rPr>
              <a:t>infinies</a:t>
            </a:r>
            <a:r>
              <a:rPr lang="en-US" sz="2400" dirty="0">
                <a:ea typeface="+mj-lt"/>
                <a:cs typeface="+mj-lt"/>
              </a:rPr>
              <a:t> </a:t>
            </a:r>
            <a:r>
              <a:rPr lang="en-US" sz="2400" dirty="0" err="1">
                <a:ea typeface="+mj-lt"/>
                <a:cs typeface="+mj-lt"/>
              </a:rPr>
              <a:t>remplacées</a:t>
            </a:r>
            <a:r>
              <a:rPr lang="en-US" sz="2400" dirty="0">
                <a:ea typeface="+mj-lt"/>
                <a:cs typeface="+mj-lt"/>
              </a:rPr>
              <a:t> par des </a:t>
            </a:r>
            <a:r>
              <a:rPr lang="en-US" sz="2400" dirty="0" err="1">
                <a:ea typeface="+mj-lt"/>
                <a:cs typeface="+mj-lt"/>
              </a:rPr>
              <a:t>NaNs</a:t>
            </a: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a:ea typeface="+mj-lt"/>
                <a:cs typeface="+mj-lt"/>
              </a:rPr>
              <a:t>Suppression des </a:t>
            </a:r>
            <a:r>
              <a:rPr lang="en-US" sz="2400" dirty="0" err="1">
                <a:ea typeface="+mj-lt"/>
                <a:cs typeface="+mj-lt"/>
              </a:rPr>
              <a:t>colonnes</a:t>
            </a:r>
            <a:r>
              <a:rPr lang="en-US" sz="2400" dirty="0">
                <a:ea typeface="+mj-lt"/>
                <a:cs typeface="+mj-lt"/>
              </a:rPr>
              <a:t> à </a:t>
            </a:r>
            <a:r>
              <a:rPr lang="en-US" sz="2400" dirty="0" err="1">
                <a:ea typeface="+mj-lt"/>
                <a:cs typeface="+mj-lt"/>
              </a:rPr>
              <a:t>valeurs</a:t>
            </a:r>
            <a:r>
              <a:rPr lang="en-US" sz="2400" dirty="0">
                <a:ea typeface="+mj-lt"/>
                <a:cs typeface="+mj-lt"/>
              </a:rPr>
              <a:t> </a:t>
            </a:r>
            <a:r>
              <a:rPr lang="en-US" sz="2400" dirty="0" err="1">
                <a:ea typeface="+mj-lt"/>
                <a:cs typeface="+mj-lt"/>
              </a:rPr>
              <a:t>uniques</a:t>
            </a: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a:ea typeface="+mj-lt"/>
                <a:cs typeface="+mj-lt"/>
              </a:rPr>
              <a:t>On </a:t>
            </a:r>
            <a:r>
              <a:rPr lang="en-US" sz="2400" dirty="0" err="1">
                <a:ea typeface="+mj-lt"/>
                <a:cs typeface="+mj-lt"/>
              </a:rPr>
              <a:t>sépare</a:t>
            </a:r>
            <a:r>
              <a:rPr lang="en-US" sz="2400" dirty="0">
                <a:ea typeface="+mj-lt"/>
                <a:cs typeface="+mj-lt"/>
              </a:rPr>
              <a:t> </a:t>
            </a:r>
            <a:r>
              <a:rPr lang="en-US" sz="2400" dirty="0" err="1">
                <a:ea typeface="+mj-lt"/>
                <a:cs typeface="+mj-lt"/>
              </a:rPr>
              <a:t>en</a:t>
            </a:r>
            <a:r>
              <a:rPr lang="en-US" sz="2400" dirty="0">
                <a:ea typeface="+mj-lt"/>
                <a:cs typeface="+mj-lt"/>
              </a:rPr>
              <a:t> </a:t>
            </a:r>
            <a:r>
              <a:rPr lang="en-US" sz="2400" dirty="0" err="1">
                <a:ea typeface="+mj-lt"/>
                <a:cs typeface="+mj-lt"/>
              </a:rPr>
              <a:t>data_test</a:t>
            </a:r>
            <a:r>
              <a:rPr lang="en-US" sz="2400" dirty="0">
                <a:ea typeface="+mj-lt"/>
                <a:cs typeface="+mj-lt"/>
              </a:rPr>
              <a:t> (sans target) et </a:t>
            </a:r>
            <a:r>
              <a:rPr lang="en-US" sz="2400" dirty="0" err="1">
                <a:ea typeface="+mj-lt"/>
                <a:cs typeface="+mj-lt"/>
              </a:rPr>
              <a:t>data_final</a:t>
            </a:r>
            <a:r>
              <a:rPr lang="en-US" sz="2400" dirty="0">
                <a:ea typeface="+mj-lt"/>
                <a:cs typeface="+mj-lt"/>
              </a:rPr>
              <a:t> (avec target)</a:t>
            </a: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err="1">
                <a:ea typeface="+mj-lt"/>
                <a:cs typeface="+mj-lt"/>
              </a:rPr>
              <a:t>Respectivement</a:t>
            </a:r>
            <a:r>
              <a:rPr lang="en-US" sz="2400" dirty="0">
                <a:ea typeface="+mj-lt"/>
                <a:cs typeface="+mj-lt"/>
              </a:rPr>
              <a:t> 48 744 </a:t>
            </a:r>
            <a:r>
              <a:rPr lang="en-US" sz="2400" dirty="0" err="1">
                <a:ea typeface="+mj-lt"/>
                <a:cs typeface="+mj-lt"/>
              </a:rPr>
              <a:t>lignes</a:t>
            </a:r>
            <a:r>
              <a:rPr lang="en-US" sz="2400" dirty="0">
                <a:ea typeface="+mj-lt"/>
                <a:cs typeface="+mj-lt"/>
              </a:rPr>
              <a:t> et 307 507 </a:t>
            </a:r>
            <a:r>
              <a:rPr lang="en-US" sz="2400" dirty="0" err="1">
                <a:ea typeface="+mj-lt"/>
                <a:cs typeface="+mj-lt"/>
              </a:rPr>
              <a:t>lignes</a:t>
            </a:r>
            <a:r>
              <a:rPr lang="en-US" sz="2400" dirty="0">
                <a:ea typeface="+mj-lt"/>
                <a:cs typeface="+mj-lt"/>
              </a:rPr>
              <a:t> pour 770 </a:t>
            </a:r>
            <a:r>
              <a:rPr lang="en-US" sz="2400" dirty="0" err="1">
                <a:ea typeface="+mj-lt"/>
                <a:cs typeface="+mj-lt"/>
              </a:rPr>
              <a:t>colonnes</a:t>
            </a:r>
            <a:r>
              <a:rPr lang="en-US" sz="2400" dirty="0">
                <a:ea typeface="+mj-lt"/>
                <a:cs typeface="+mj-lt"/>
              </a:rPr>
              <a:t> </a:t>
            </a:r>
            <a:br>
              <a:rPr lang="en-US" sz="2400" dirty="0">
                <a:ea typeface="+mj-lt"/>
                <a:cs typeface="+mj-lt"/>
              </a:rPr>
            </a:br>
            <a:endParaRPr lang="en-US" sz="2400" dirty="0"/>
          </a:p>
        </p:txBody>
      </p:sp>
    </p:spTree>
    <p:extLst>
      <p:ext uri="{BB962C8B-B14F-4D97-AF65-F5344CB8AC3E}">
        <p14:creationId xmlns:p14="http://schemas.microsoft.com/office/powerpoint/2010/main" val="1218264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C54D2-DC1D-47D0-6412-F8EA1B5759D8}"/>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97928FC0-7FF9-9B8D-3172-9CBD9E079D46}"/>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669A0DC1-021D-C489-FDB4-EC759A9A24ED}"/>
              </a:ext>
            </a:extLst>
          </p:cNvPr>
          <p:cNvSpPr txBox="1"/>
          <p:nvPr/>
        </p:nvSpPr>
        <p:spPr>
          <a:xfrm>
            <a:off x="167730" y="173291"/>
            <a:ext cx="60579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 METTRE EN OEUVRE UN OUTIL DE SCORING CRÉDIT</a:t>
            </a:r>
            <a:br>
              <a:rPr lang="en-US" dirty="0"/>
            </a:br>
            <a:r>
              <a:rPr lang="en-US" dirty="0"/>
              <a:t>	</a:t>
            </a:r>
            <a:r>
              <a:rPr lang="en-US" sz="1800" dirty="0">
                <a:ea typeface="+mj-lt"/>
                <a:cs typeface="+mj-lt"/>
              </a:rPr>
              <a:t> 2) TRACKING MLFLOW</a:t>
            </a:r>
            <a:endParaRPr lang="fr-FR" dirty="0"/>
          </a:p>
        </p:txBody>
      </p:sp>
      <p:pic>
        <p:nvPicPr>
          <p:cNvPr id="3" name="Image 2">
            <a:extLst>
              <a:ext uri="{FF2B5EF4-FFF2-40B4-BE49-F238E27FC236}">
                <a16:creationId xmlns:a16="http://schemas.microsoft.com/office/drawing/2014/main" id="{6ACC6A76-082A-3613-1775-EC5AE39423A0}"/>
              </a:ext>
            </a:extLst>
          </p:cNvPr>
          <p:cNvPicPr>
            <a:picLocks noChangeAspect="1"/>
          </p:cNvPicPr>
          <p:nvPr/>
        </p:nvPicPr>
        <p:blipFill>
          <a:blip r:embed="rId3"/>
          <a:stretch>
            <a:fillRect/>
          </a:stretch>
        </p:blipFill>
        <p:spPr>
          <a:xfrm>
            <a:off x="11123612" y="-2091"/>
            <a:ext cx="1068387" cy="952188"/>
          </a:xfrm>
          <a:prstGeom prst="rect">
            <a:avLst/>
          </a:prstGeom>
        </p:spPr>
      </p:pic>
      <p:sp>
        <p:nvSpPr>
          <p:cNvPr id="8" name="Titre 1">
            <a:extLst>
              <a:ext uri="{FF2B5EF4-FFF2-40B4-BE49-F238E27FC236}">
                <a16:creationId xmlns:a16="http://schemas.microsoft.com/office/drawing/2014/main" id="{83AD022F-AF8F-A8BE-5368-742E98A3D9F5}"/>
              </a:ext>
            </a:extLst>
          </p:cNvPr>
          <p:cNvSpPr txBox="1">
            <a:spLocks/>
          </p:cNvSpPr>
          <p:nvPr/>
        </p:nvSpPr>
        <p:spPr>
          <a:xfrm>
            <a:off x="219308" y="1142334"/>
            <a:ext cx="11760712" cy="5151462"/>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u="sng" dirty="0">
                <a:ea typeface="+mj-lt"/>
                <a:cs typeface="+mj-lt"/>
              </a:rPr>
              <a:t>Démarche et </a:t>
            </a:r>
            <a:r>
              <a:rPr lang="en-US" sz="2400" u="sng" dirty="0" err="1">
                <a:ea typeface="+mj-lt"/>
                <a:cs typeface="+mj-lt"/>
              </a:rPr>
              <a:t>précautions</a:t>
            </a:r>
            <a:r>
              <a:rPr lang="en-US" sz="2400" u="sng" dirty="0">
                <a:ea typeface="+mj-lt"/>
                <a:cs typeface="+mj-lt"/>
              </a:rPr>
              <a:t> :</a:t>
            </a:r>
          </a:p>
          <a:p>
            <a:pPr>
              <a:lnSpc>
                <a:spcPct val="90000"/>
              </a:lnSpc>
            </a:pPr>
            <a:endParaRPr lang="en-US" sz="2400" u="sng" dirty="0">
              <a:ea typeface="+mj-lt"/>
              <a:cs typeface="+mj-lt"/>
            </a:endParaRPr>
          </a:p>
          <a:p>
            <a:pPr marL="342900" indent="-342900">
              <a:lnSpc>
                <a:spcPct val="90000"/>
              </a:lnSpc>
              <a:buFontTx/>
              <a:buChar char="-"/>
            </a:pPr>
            <a:r>
              <a:rPr lang="en-US" sz="2400" dirty="0" err="1">
                <a:ea typeface="+mj-lt"/>
                <a:cs typeface="+mj-lt"/>
              </a:rPr>
              <a:t>Librairie</a:t>
            </a:r>
            <a:r>
              <a:rPr lang="en-US" sz="2400" dirty="0">
                <a:ea typeface="+mj-lt"/>
                <a:cs typeface="+mj-lt"/>
              </a:rPr>
              <a:t> </a:t>
            </a:r>
            <a:r>
              <a:rPr lang="en-US" sz="2400" dirty="0" err="1">
                <a:ea typeface="+mj-lt"/>
                <a:cs typeface="+mj-lt"/>
              </a:rPr>
              <a:t>MLFlow</a:t>
            </a:r>
            <a:r>
              <a:rPr lang="en-US" sz="2400" dirty="0">
                <a:ea typeface="+mj-lt"/>
                <a:cs typeface="+mj-lt"/>
              </a:rPr>
              <a:t> pour logger </a:t>
            </a:r>
            <a:r>
              <a:rPr lang="en-US" sz="2400" dirty="0" err="1">
                <a:ea typeface="+mj-lt"/>
                <a:cs typeface="+mj-lt"/>
              </a:rPr>
              <a:t>paramètres</a:t>
            </a:r>
            <a:r>
              <a:rPr lang="en-US" sz="2400" dirty="0">
                <a:ea typeface="+mj-lt"/>
                <a:cs typeface="+mj-lt"/>
              </a:rPr>
              <a:t>, </a:t>
            </a:r>
            <a:r>
              <a:rPr lang="en-US" sz="2400" dirty="0" err="1">
                <a:ea typeface="+mj-lt"/>
                <a:cs typeface="+mj-lt"/>
              </a:rPr>
              <a:t>métriques</a:t>
            </a:r>
            <a:r>
              <a:rPr lang="en-US" sz="2400" dirty="0">
                <a:ea typeface="+mj-lt"/>
                <a:cs typeface="+mj-lt"/>
              </a:rPr>
              <a:t>, temps </a:t>
            </a:r>
            <a:r>
              <a:rPr lang="en-US" sz="2400" dirty="0" err="1">
                <a:ea typeface="+mj-lt"/>
                <a:cs typeface="+mj-lt"/>
              </a:rPr>
              <a:t>d’entraînement</a:t>
            </a:r>
            <a:r>
              <a:rPr lang="en-US" sz="2400" dirty="0">
                <a:ea typeface="+mj-lt"/>
                <a:cs typeface="+mj-lt"/>
              </a:rPr>
              <a:t> et les </a:t>
            </a:r>
            <a:r>
              <a:rPr lang="en-US" sz="2400" dirty="0" err="1">
                <a:ea typeface="+mj-lt"/>
                <a:cs typeface="+mj-lt"/>
              </a:rPr>
              <a:t>modèles</a:t>
            </a:r>
            <a:r>
              <a:rPr lang="en-US" sz="2400" dirty="0">
                <a:ea typeface="+mj-lt"/>
                <a:cs typeface="+mj-lt"/>
              </a:rPr>
              <a:t> </a:t>
            </a:r>
            <a:r>
              <a:rPr lang="en-US" sz="2400" dirty="0" err="1">
                <a:ea typeface="+mj-lt"/>
                <a:cs typeface="+mj-lt"/>
              </a:rPr>
              <a:t>eux-mêmes</a:t>
            </a: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a:ea typeface="+mj-lt"/>
                <a:cs typeface="+mj-lt"/>
              </a:rPr>
              <a:t>2 </a:t>
            </a:r>
            <a:r>
              <a:rPr lang="en-US" sz="2400" dirty="0" err="1">
                <a:ea typeface="+mj-lt"/>
                <a:cs typeface="+mj-lt"/>
              </a:rPr>
              <a:t>modèles</a:t>
            </a:r>
            <a:r>
              <a:rPr lang="en-US" sz="2400" dirty="0">
                <a:ea typeface="+mj-lt"/>
                <a:cs typeface="+mj-lt"/>
              </a:rPr>
              <a:t> : </a:t>
            </a:r>
            <a:r>
              <a:rPr lang="en-US" sz="2400" dirty="0" err="1">
                <a:ea typeface="+mj-lt"/>
                <a:cs typeface="+mj-lt"/>
              </a:rPr>
              <a:t>Régression</a:t>
            </a:r>
            <a:r>
              <a:rPr lang="en-US" sz="2400" dirty="0">
                <a:ea typeface="+mj-lt"/>
                <a:cs typeface="+mj-lt"/>
              </a:rPr>
              <a:t> </a:t>
            </a:r>
            <a:r>
              <a:rPr lang="en-US" sz="2400" dirty="0" err="1">
                <a:ea typeface="+mj-lt"/>
                <a:cs typeface="+mj-lt"/>
              </a:rPr>
              <a:t>logistique</a:t>
            </a:r>
            <a:r>
              <a:rPr lang="en-US" sz="2400" dirty="0">
                <a:ea typeface="+mj-lt"/>
                <a:cs typeface="+mj-lt"/>
              </a:rPr>
              <a:t> et </a:t>
            </a:r>
            <a:r>
              <a:rPr lang="en-US" sz="2400" dirty="0" err="1">
                <a:ea typeface="+mj-lt"/>
                <a:cs typeface="+mj-lt"/>
              </a:rPr>
              <a:t>LightGBM</a:t>
            </a: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a:ea typeface="+mj-lt"/>
                <a:cs typeface="+mj-lt"/>
              </a:rPr>
              <a:t>Attention </a:t>
            </a:r>
            <a:r>
              <a:rPr lang="en-US" sz="2400" dirty="0" err="1">
                <a:ea typeface="+mj-lt"/>
                <a:cs typeface="+mj-lt"/>
              </a:rPr>
              <a:t>déséquilibre</a:t>
            </a:r>
            <a:r>
              <a:rPr lang="en-US" sz="2400" dirty="0">
                <a:ea typeface="+mj-lt"/>
                <a:cs typeface="+mj-lt"/>
              </a:rPr>
              <a:t> bons / </a:t>
            </a:r>
            <a:r>
              <a:rPr lang="en-US" sz="2400" dirty="0" err="1">
                <a:ea typeface="+mj-lt"/>
                <a:cs typeface="+mj-lt"/>
              </a:rPr>
              <a:t>moins</a:t>
            </a:r>
            <a:r>
              <a:rPr lang="en-US" sz="2400" dirty="0">
                <a:ea typeface="+mj-lt"/>
                <a:cs typeface="+mj-lt"/>
              </a:rPr>
              <a:t> bons clients</a:t>
            </a: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a:ea typeface="+mj-lt"/>
                <a:cs typeface="+mj-lt"/>
              </a:rPr>
              <a:t>Attention </a:t>
            </a:r>
            <a:r>
              <a:rPr lang="en-US" sz="2400" dirty="0" err="1">
                <a:ea typeface="+mj-lt"/>
                <a:cs typeface="+mj-lt"/>
              </a:rPr>
              <a:t>déséquilibre</a:t>
            </a:r>
            <a:r>
              <a:rPr lang="en-US" sz="2400" dirty="0">
                <a:ea typeface="+mj-lt"/>
                <a:cs typeface="+mj-lt"/>
              </a:rPr>
              <a:t> </a:t>
            </a:r>
            <a:r>
              <a:rPr lang="en-US" sz="2400" dirty="0" err="1">
                <a:ea typeface="+mj-lt"/>
                <a:cs typeface="+mj-lt"/>
              </a:rPr>
              <a:t>coût</a:t>
            </a:r>
            <a:r>
              <a:rPr lang="en-US" sz="2400" dirty="0">
                <a:ea typeface="+mj-lt"/>
                <a:cs typeface="+mj-lt"/>
              </a:rPr>
              <a:t> métier FP/ FN</a:t>
            </a: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a:ea typeface="+mj-lt"/>
                <a:cs typeface="+mj-lt"/>
              </a:rPr>
              <a:t>Attention </a:t>
            </a:r>
            <a:r>
              <a:rPr lang="en-US" sz="2400" dirty="0" err="1">
                <a:ea typeface="+mj-lt"/>
                <a:cs typeface="+mj-lt"/>
              </a:rPr>
              <a:t>seuil</a:t>
            </a:r>
            <a:r>
              <a:rPr lang="en-US" sz="2400" dirty="0">
                <a:ea typeface="+mj-lt"/>
                <a:cs typeface="+mj-lt"/>
              </a:rPr>
              <a:t> determination classes</a:t>
            </a:r>
          </a:p>
          <a:p>
            <a:pPr marL="342900" indent="-342900">
              <a:lnSpc>
                <a:spcPct val="90000"/>
              </a:lnSpc>
              <a:buFontTx/>
              <a:buChar char="-"/>
            </a:pPr>
            <a:endParaRPr lang="en-US" sz="2400" dirty="0">
              <a:ea typeface="+mj-lt"/>
              <a:cs typeface="+mj-lt"/>
            </a:endParaRPr>
          </a:p>
          <a:p>
            <a:pPr marL="342900" indent="-342900">
              <a:lnSpc>
                <a:spcPct val="90000"/>
              </a:lnSpc>
              <a:buFontTx/>
              <a:buChar char="-"/>
            </a:pPr>
            <a:r>
              <a:rPr lang="en-US" sz="2400" dirty="0">
                <a:ea typeface="+mj-lt"/>
                <a:cs typeface="+mj-lt"/>
              </a:rPr>
              <a:t>Attention score AUC</a:t>
            </a:r>
            <a:br>
              <a:rPr lang="en-US" sz="2400" dirty="0">
                <a:ea typeface="+mj-lt"/>
                <a:cs typeface="+mj-lt"/>
              </a:rPr>
            </a:br>
            <a:endParaRPr lang="en-US" sz="2400" dirty="0"/>
          </a:p>
        </p:txBody>
      </p:sp>
      <p:pic>
        <p:nvPicPr>
          <p:cNvPr id="6" name="Image 5">
            <a:extLst>
              <a:ext uri="{FF2B5EF4-FFF2-40B4-BE49-F238E27FC236}">
                <a16:creationId xmlns:a16="http://schemas.microsoft.com/office/drawing/2014/main" id="{7D914598-8B1B-E88C-D622-C505276536C6}"/>
              </a:ext>
            </a:extLst>
          </p:cNvPr>
          <p:cNvPicPr>
            <a:picLocks noChangeAspect="1"/>
          </p:cNvPicPr>
          <p:nvPr/>
        </p:nvPicPr>
        <p:blipFill>
          <a:blip r:embed="rId4"/>
          <a:stretch>
            <a:fillRect/>
          </a:stretch>
        </p:blipFill>
        <p:spPr>
          <a:xfrm>
            <a:off x="7861942" y="2953867"/>
            <a:ext cx="4110750" cy="2761799"/>
          </a:xfrm>
          <a:prstGeom prst="rect">
            <a:avLst/>
          </a:prstGeom>
        </p:spPr>
      </p:pic>
    </p:spTree>
    <p:extLst>
      <p:ext uri="{BB962C8B-B14F-4D97-AF65-F5344CB8AC3E}">
        <p14:creationId xmlns:p14="http://schemas.microsoft.com/office/powerpoint/2010/main" val="2510061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DD788-F8EC-27A9-BCE2-4B025A55FEC0}"/>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C7E14450-8F9D-9EAC-8635-91E14B2F589B}"/>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D836F4B6-434F-070C-3075-27C33DA37940}"/>
              </a:ext>
            </a:extLst>
          </p:cNvPr>
          <p:cNvSpPr txBox="1"/>
          <p:nvPr/>
        </p:nvSpPr>
        <p:spPr>
          <a:xfrm>
            <a:off x="167730" y="173291"/>
            <a:ext cx="60579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 METTRE EN OEUVRE UN OUTIL DE SCORING CRÉDIT</a:t>
            </a:r>
            <a:br>
              <a:rPr lang="en-US" dirty="0"/>
            </a:br>
            <a:r>
              <a:rPr lang="en-US" dirty="0"/>
              <a:t>	</a:t>
            </a:r>
            <a:r>
              <a:rPr lang="en-US" sz="1800" dirty="0">
                <a:ea typeface="+mj-lt"/>
                <a:cs typeface="+mj-lt"/>
              </a:rPr>
              <a:t> 2) TRACKING MLFLOW</a:t>
            </a:r>
            <a:endParaRPr lang="fr-FR" dirty="0"/>
          </a:p>
        </p:txBody>
      </p:sp>
      <p:pic>
        <p:nvPicPr>
          <p:cNvPr id="3" name="Image 2">
            <a:extLst>
              <a:ext uri="{FF2B5EF4-FFF2-40B4-BE49-F238E27FC236}">
                <a16:creationId xmlns:a16="http://schemas.microsoft.com/office/drawing/2014/main" id="{07344647-4138-71A2-9803-B51C51A2AB83}"/>
              </a:ext>
            </a:extLst>
          </p:cNvPr>
          <p:cNvPicPr>
            <a:picLocks noChangeAspect="1"/>
          </p:cNvPicPr>
          <p:nvPr/>
        </p:nvPicPr>
        <p:blipFill>
          <a:blip r:embed="rId3"/>
          <a:stretch>
            <a:fillRect/>
          </a:stretch>
        </p:blipFill>
        <p:spPr>
          <a:xfrm>
            <a:off x="11123612" y="-2091"/>
            <a:ext cx="1068387" cy="952188"/>
          </a:xfrm>
          <a:prstGeom prst="rect">
            <a:avLst/>
          </a:prstGeom>
        </p:spPr>
      </p:pic>
      <p:sp>
        <p:nvSpPr>
          <p:cNvPr id="8" name="Titre 1">
            <a:extLst>
              <a:ext uri="{FF2B5EF4-FFF2-40B4-BE49-F238E27FC236}">
                <a16:creationId xmlns:a16="http://schemas.microsoft.com/office/drawing/2014/main" id="{661EE564-5DC4-039B-8C95-729C24B0A4E4}"/>
              </a:ext>
            </a:extLst>
          </p:cNvPr>
          <p:cNvSpPr txBox="1">
            <a:spLocks/>
          </p:cNvSpPr>
          <p:nvPr/>
        </p:nvSpPr>
        <p:spPr>
          <a:xfrm>
            <a:off x="219308" y="1142334"/>
            <a:ext cx="11760712" cy="5065577"/>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u="sng" dirty="0">
                <a:ea typeface="+mj-lt"/>
                <a:cs typeface="+mj-lt"/>
              </a:rPr>
              <a:t>Démarche (suite et fin) :</a:t>
            </a:r>
          </a:p>
          <a:p>
            <a:pPr>
              <a:lnSpc>
                <a:spcPct val="90000"/>
              </a:lnSpc>
            </a:pPr>
            <a:endParaRPr lang="en-US" sz="2400" u="sng" dirty="0">
              <a:ea typeface="+mj-lt"/>
              <a:cs typeface="+mj-lt"/>
            </a:endParaRPr>
          </a:p>
          <a:p>
            <a:pPr marL="342900" indent="-342900">
              <a:lnSpc>
                <a:spcPct val="90000"/>
              </a:lnSpc>
              <a:buFontTx/>
              <a:buChar char="-"/>
            </a:pPr>
            <a:r>
              <a:rPr lang="en-US" sz="2400" dirty="0" err="1">
                <a:ea typeface="+mj-lt"/>
                <a:cs typeface="+mj-lt"/>
              </a:rPr>
              <a:t>Librairie</a:t>
            </a:r>
            <a:r>
              <a:rPr lang="en-US" sz="2400" dirty="0">
                <a:ea typeface="+mj-lt"/>
                <a:cs typeface="+mj-lt"/>
              </a:rPr>
              <a:t> </a:t>
            </a:r>
            <a:r>
              <a:rPr lang="en-US" sz="2400" dirty="0" err="1">
                <a:ea typeface="+mj-lt"/>
                <a:cs typeface="+mj-lt"/>
              </a:rPr>
              <a:t>optuna</a:t>
            </a:r>
            <a:r>
              <a:rPr lang="en-US" sz="2400" dirty="0">
                <a:ea typeface="+mj-lt"/>
                <a:cs typeface="+mj-lt"/>
              </a:rPr>
              <a:t> pour recherche </a:t>
            </a:r>
            <a:r>
              <a:rPr lang="en-US" sz="2400" dirty="0" err="1">
                <a:ea typeface="+mj-lt"/>
                <a:cs typeface="+mj-lt"/>
              </a:rPr>
              <a:t>d’hyperparamètres</a:t>
            </a: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a:lnSpc>
                <a:spcPct val="90000"/>
              </a:lnSpc>
            </a:pPr>
            <a:endParaRPr lang="en-US" sz="2400" dirty="0">
              <a:ea typeface="+mj-lt"/>
              <a:cs typeface="+mj-lt"/>
            </a:endParaRPr>
          </a:p>
          <a:p>
            <a:pPr marL="342900" indent="-342900">
              <a:lnSpc>
                <a:spcPct val="90000"/>
              </a:lnSpc>
              <a:buFontTx/>
              <a:buChar char="-"/>
            </a:pPr>
            <a:endParaRPr lang="en-US" sz="2400" dirty="0">
              <a:ea typeface="+mj-lt"/>
              <a:cs typeface="+mj-lt"/>
            </a:endParaRPr>
          </a:p>
          <a:p>
            <a:pPr>
              <a:lnSpc>
                <a:spcPct val="90000"/>
              </a:lnSpc>
            </a:pPr>
            <a:endParaRPr lang="en-US" sz="2400" dirty="0">
              <a:ea typeface="+mj-lt"/>
              <a:cs typeface="+mj-lt"/>
            </a:endParaRPr>
          </a:p>
        </p:txBody>
      </p:sp>
      <p:pic>
        <p:nvPicPr>
          <p:cNvPr id="9" name="Image 8" descr="Une image contenant capture d’écran, texte, logiciel, Logiciel multimédia&#10;&#10;Description générée automatiquement">
            <a:extLst>
              <a:ext uri="{FF2B5EF4-FFF2-40B4-BE49-F238E27FC236}">
                <a16:creationId xmlns:a16="http://schemas.microsoft.com/office/drawing/2014/main" id="{8C2CDE48-92BB-4071-BB96-E9EE5CD057E2}"/>
              </a:ext>
            </a:extLst>
          </p:cNvPr>
          <p:cNvPicPr>
            <a:picLocks noChangeAspect="1"/>
          </p:cNvPicPr>
          <p:nvPr/>
        </p:nvPicPr>
        <p:blipFill>
          <a:blip r:embed="rId4"/>
          <a:stretch>
            <a:fillRect/>
          </a:stretch>
        </p:blipFill>
        <p:spPr>
          <a:xfrm>
            <a:off x="1568918" y="2410802"/>
            <a:ext cx="7786838" cy="4273907"/>
          </a:xfrm>
          <a:prstGeom prst="rect">
            <a:avLst/>
          </a:prstGeom>
        </p:spPr>
      </p:pic>
    </p:spTree>
    <p:extLst>
      <p:ext uri="{BB962C8B-B14F-4D97-AF65-F5344CB8AC3E}">
        <p14:creationId xmlns:p14="http://schemas.microsoft.com/office/powerpoint/2010/main" val="350214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A4362-6F3D-A776-BD9D-CDF61B398B09}"/>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6250547F-6F3A-7865-69E3-619D1CC6C47D}"/>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02719BB6-1785-1F33-78EE-FA64AF1371A4}"/>
              </a:ext>
            </a:extLst>
          </p:cNvPr>
          <p:cNvSpPr txBox="1"/>
          <p:nvPr/>
        </p:nvSpPr>
        <p:spPr>
          <a:xfrm>
            <a:off x="167730" y="173291"/>
            <a:ext cx="60579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 METTRE EN OEUVRE UN OUTIL DE SCORING CRÉDIT</a:t>
            </a:r>
            <a:br>
              <a:rPr lang="en-US" dirty="0"/>
            </a:br>
            <a:r>
              <a:rPr lang="en-US" dirty="0"/>
              <a:t>	</a:t>
            </a:r>
            <a:r>
              <a:rPr lang="en-US" sz="1800" dirty="0">
                <a:ea typeface="+mj-lt"/>
                <a:cs typeface="+mj-lt"/>
              </a:rPr>
              <a:t> 2) TRACKING MLFLOW</a:t>
            </a:r>
            <a:endParaRPr lang="fr-FR" dirty="0"/>
          </a:p>
        </p:txBody>
      </p:sp>
      <p:pic>
        <p:nvPicPr>
          <p:cNvPr id="3" name="Image 2">
            <a:extLst>
              <a:ext uri="{FF2B5EF4-FFF2-40B4-BE49-F238E27FC236}">
                <a16:creationId xmlns:a16="http://schemas.microsoft.com/office/drawing/2014/main" id="{296E4455-5432-9FAB-1F25-4C0B914D4A71}"/>
              </a:ext>
            </a:extLst>
          </p:cNvPr>
          <p:cNvPicPr>
            <a:picLocks noChangeAspect="1"/>
          </p:cNvPicPr>
          <p:nvPr/>
        </p:nvPicPr>
        <p:blipFill>
          <a:blip r:embed="rId3"/>
          <a:stretch>
            <a:fillRect/>
          </a:stretch>
        </p:blipFill>
        <p:spPr>
          <a:xfrm>
            <a:off x="11123612" y="-2091"/>
            <a:ext cx="1068387" cy="952188"/>
          </a:xfrm>
          <a:prstGeom prst="rect">
            <a:avLst/>
          </a:prstGeom>
        </p:spPr>
      </p:pic>
      <p:pic>
        <p:nvPicPr>
          <p:cNvPr id="4" name="Image 3" descr="Une image contenant texte, capture d’écran, logiciel&#10;&#10;Description générée automatiquement">
            <a:extLst>
              <a:ext uri="{FF2B5EF4-FFF2-40B4-BE49-F238E27FC236}">
                <a16:creationId xmlns:a16="http://schemas.microsoft.com/office/drawing/2014/main" id="{493D2C8D-05EB-7399-ECBD-B96CA60A2391}"/>
              </a:ext>
            </a:extLst>
          </p:cNvPr>
          <p:cNvPicPr>
            <a:picLocks noChangeAspect="1"/>
          </p:cNvPicPr>
          <p:nvPr/>
        </p:nvPicPr>
        <p:blipFill>
          <a:blip r:embed="rId4"/>
          <a:stretch>
            <a:fillRect/>
          </a:stretch>
        </p:blipFill>
        <p:spPr>
          <a:xfrm>
            <a:off x="519764" y="1305984"/>
            <a:ext cx="10876547" cy="5224721"/>
          </a:xfrm>
          <a:prstGeom prst="rect">
            <a:avLst/>
          </a:prstGeom>
        </p:spPr>
      </p:pic>
      <p:pic>
        <p:nvPicPr>
          <p:cNvPr id="10" name="Image 9" descr="Une image contenant ligne, diagramme, Tracé&#10;&#10;Description générée automatiquement">
            <a:extLst>
              <a:ext uri="{FF2B5EF4-FFF2-40B4-BE49-F238E27FC236}">
                <a16:creationId xmlns:a16="http://schemas.microsoft.com/office/drawing/2014/main" id="{C3B4C02F-6B29-2975-C598-35B91F3DD754}"/>
              </a:ext>
            </a:extLst>
          </p:cNvPr>
          <p:cNvPicPr>
            <a:picLocks noChangeAspect="1"/>
          </p:cNvPicPr>
          <p:nvPr/>
        </p:nvPicPr>
        <p:blipFill>
          <a:blip r:embed="rId5"/>
          <a:stretch>
            <a:fillRect/>
          </a:stretch>
        </p:blipFill>
        <p:spPr>
          <a:xfrm>
            <a:off x="7036812" y="1383848"/>
            <a:ext cx="3243393" cy="2534496"/>
          </a:xfrm>
          <a:prstGeom prst="rect">
            <a:avLst/>
          </a:prstGeom>
        </p:spPr>
      </p:pic>
    </p:spTree>
    <p:extLst>
      <p:ext uri="{BB962C8B-B14F-4D97-AF65-F5344CB8AC3E}">
        <p14:creationId xmlns:p14="http://schemas.microsoft.com/office/powerpoint/2010/main" val="449043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28F3F-A464-9B9B-3A4C-EB9672FD32DC}"/>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9B5F203C-1CEC-8A79-9D91-4707985B555F}"/>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FA8FA4E1-4FDA-EA44-D956-4513FE62F0C1}"/>
              </a:ext>
            </a:extLst>
          </p:cNvPr>
          <p:cNvSpPr txBox="1"/>
          <p:nvPr/>
        </p:nvSpPr>
        <p:spPr>
          <a:xfrm>
            <a:off x="167730" y="173291"/>
            <a:ext cx="60579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 METTRE EN OEUVRE UN OUTIL DE SCORING CRÉDIT</a:t>
            </a:r>
            <a:br>
              <a:rPr lang="en-US" dirty="0"/>
            </a:br>
            <a:r>
              <a:rPr lang="en-US" dirty="0"/>
              <a:t>	</a:t>
            </a:r>
            <a:r>
              <a:rPr lang="en-US" sz="1800" dirty="0">
                <a:ea typeface="+mj-lt"/>
                <a:cs typeface="+mj-lt"/>
              </a:rPr>
              <a:t> 2) TRACKING MLFLOW</a:t>
            </a:r>
            <a:endParaRPr lang="fr-FR" dirty="0"/>
          </a:p>
        </p:txBody>
      </p:sp>
      <p:pic>
        <p:nvPicPr>
          <p:cNvPr id="3" name="Image 2">
            <a:extLst>
              <a:ext uri="{FF2B5EF4-FFF2-40B4-BE49-F238E27FC236}">
                <a16:creationId xmlns:a16="http://schemas.microsoft.com/office/drawing/2014/main" id="{471DED10-78F7-2980-1AD8-EE5B032EF70F}"/>
              </a:ext>
            </a:extLst>
          </p:cNvPr>
          <p:cNvPicPr>
            <a:picLocks noChangeAspect="1"/>
          </p:cNvPicPr>
          <p:nvPr/>
        </p:nvPicPr>
        <p:blipFill>
          <a:blip r:embed="rId3"/>
          <a:stretch>
            <a:fillRect/>
          </a:stretch>
        </p:blipFill>
        <p:spPr>
          <a:xfrm>
            <a:off x="11123612" y="-2091"/>
            <a:ext cx="1068387" cy="952188"/>
          </a:xfrm>
          <a:prstGeom prst="rect">
            <a:avLst/>
          </a:prstGeom>
        </p:spPr>
      </p:pic>
      <p:pic>
        <p:nvPicPr>
          <p:cNvPr id="4" name="Image 3" descr="Une image contenant capture d’écran, Logiciel multimédia, Logiciel de graphisme, logiciel&#10;&#10;Description générée automatiquement">
            <a:extLst>
              <a:ext uri="{FF2B5EF4-FFF2-40B4-BE49-F238E27FC236}">
                <a16:creationId xmlns:a16="http://schemas.microsoft.com/office/drawing/2014/main" id="{0DF37A90-4FCE-1760-FBFC-90BB9525A3EC}"/>
              </a:ext>
            </a:extLst>
          </p:cNvPr>
          <p:cNvPicPr>
            <a:picLocks noChangeAspect="1"/>
          </p:cNvPicPr>
          <p:nvPr/>
        </p:nvPicPr>
        <p:blipFill>
          <a:blip r:embed="rId4"/>
          <a:stretch>
            <a:fillRect/>
          </a:stretch>
        </p:blipFill>
        <p:spPr>
          <a:xfrm>
            <a:off x="1155048" y="819622"/>
            <a:ext cx="7804603" cy="2915483"/>
          </a:xfrm>
          <a:prstGeom prst="rect">
            <a:avLst/>
          </a:prstGeom>
        </p:spPr>
      </p:pic>
      <p:pic>
        <p:nvPicPr>
          <p:cNvPr id="10" name="Image 9" descr="Une image contenant capture d’écran, Logiciel multimédia, Logiciel de graphisme, logiciel&#10;&#10;Description générée automatiquement">
            <a:extLst>
              <a:ext uri="{FF2B5EF4-FFF2-40B4-BE49-F238E27FC236}">
                <a16:creationId xmlns:a16="http://schemas.microsoft.com/office/drawing/2014/main" id="{7AAC2831-2DDD-0A19-DCC9-54490DBDEF97}"/>
              </a:ext>
            </a:extLst>
          </p:cNvPr>
          <p:cNvPicPr>
            <a:picLocks noChangeAspect="1"/>
          </p:cNvPicPr>
          <p:nvPr/>
        </p:nvPicPr>
        <p:blipFill>
          <a:blip r:embed="rId5"/>
          <a:stretch>
            <a:fillRect/>
          </a:stretch>
        </p:blipFill>
        <p:spPr>
          <a:xfrm>
            <a:off x="1155047" y="3876718"/>
            <a:ext cx="7804603" cy="2880462"/>
          </a:xfrm>
          <a:prstGeom prst="rect">
            <a:avLst/>
          </a:prstGeom>
        </p:spPr>
      </p:pic>
    </p:spTree>
    <p:extLst>
      <p:ext uri="{BB962C8B-B14F-4D97-AF65-F5344CB8AC3E}">
        <p14:creationId xmlns:p14="http://schemas.microsoft.com/office/powerpoint/2010/main" val="359184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C6890-CAF0-61C5-F97B-F1ACAA84CD3C}"/>
            </a:ext>
          </a:extLst>
        </p:cNvPr>
        <p:cNvGrpSpPr/>
        <p:nvPr/>
      </p:nvGrpSpPr>
      <p:grpSpPr>
        <a:xfrm>
          <a:off x="0" y="0"/>
          <a:ext cx="0" cy="0"/>
          <a:chOff x="0" y="0"/>
          <a:chExt cx="0" cy="0"/>
        </a:xfrm>
      </p:grpSpPr>
      <p:sp>
        <p:nvSpPr>
          <p:cNvPr id="5" name="ZoneTexte 4">
            <a:extLst>
              <a:ext uri="{FF2B5EF4-FFF2-40B4-BE49-F238E27FC236}">
                <a16:creationId xmlns:a16="http://schemas.microsoft.com/office/drawing/2014/main" id="{9ABD8E73-3F9B-5170-4F71-4044D8C247C9}"/>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212D4E63-1761-5EAF-8CA0-AC03684F7F8C}"/>
              </a:ext>
            </a:extLst>
          </p:cNvPr>
          <p:cNvSpPr txBox="1"/>
          <p:nvPr/>
        </p:nvSpPr>
        <p:spPr>
          <a:xfrm>
            <a:off x="167730" y="173291"/>
            <a:ext cx="605797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 METTRE EN OEUVRE UN OUTIL DE SCORING CRÉDIT</a:t>
            </a:r>
            <a:br>
              <a:rPr lang="en-US" dirty="0"/>
            </a:br>
            <a:r>
              <a:rPr lang="en-US" dirty="0"/>
              <a:t>	</a:t>
            </a:r>
            <a:r>
              <a:rPr lang="en-US" sz="1800" dirty="0">
                <a:ea typeface="+mj-lt"/>
                <a:cs typeface="+mj-lt"/>
              </a:rPr>
              <a:t> 3) ANALYSE DE FEATURE IMPORTANCE</a:t>
            </a:r>
            <a:endParaRPr lang="fr-FR" dirty="0"/>
          </a:p>
        </p:txBody>
      </p:sp>
      <p:pic>
        <p:nvPicPr>
          <p:cNvPr id="3" name="Image 2">
            <a:extLst>
              <a:ext uri="{FF2B5EF4-FFF2-40B4-BE49-F238E27FC236}">
                <a16:creationId xmlns:a16="http://schemas.microsoft.com/office/drawing/2014/main" id="{E111B210-1FBB-901C-3A65-42F6E263CA09}"/>
              </a:ext>
            </a:extLst>
          </p:cNvPr>
          <p:cNvPicPr>
            <a:picLocks noChangeAspect="1"/>
          </p:cNvPicPr>
          <p:nvPr/>
        </p:nvPicPr>
        <p:blipFill>
          <a:blip r:embed="rId3"/>
          <a:stretch>
            <a:fillRect/>
          </a:stretch>
        </p:blipFill>
        <p:spPr>
          <a:xfrm>
            <a:off x="11123612" y="-2091"/>
            <a:ext cx="1068387" cy="952188"/>
          </a:xfrm>
          <a:prstGeom prst="rect">
            <a:avLst/>
          </a:prstGeom>
        </p:spPr>
      </p:pic>
      <p:sp>
        <p:nvSpPr>
          <p:cNvPr id="8" name="Titre 1">
            <a:extLst>
              <a:ext uri="{FF2B5EF4-FFF2-40B4-BE49-F238E27FC236}">
                <a16:creationId xmlns:a16="http://schemas.microsoft.com/office/drawing/2014/main" id="{3DA88473-42B8-889C-955E-E40AA9EF756B}"/>
              </a:ext>
            </a:extLst>
          </p:cNvPr>
          <p:cNvSpPr txBox="1">
            <a:spLocks/>
          </p:cNvSpPr>
          <p:nvPr/>
        </p:nvSpPr>
        <p:spPr>
          <a:xfrm>
            <a:off x="7061703" y="2100404"/>
            <a:ext cx="4918317" cy="4107507"/>
          </a:xfrm>
          <a:prstGeom prst="rect">
            <a:avLst/>
          </a:prstGeom>
        </p:spPr>
        <p:txBody>
          <a:bodyPr vert="horz" lIns="91440" tIns="45720" rIns="91440" bIns="45720" rtlCol="0" anchor="b">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2400" dirty="0" err="1">
                <a:ea typeface="+mj-lt"/>
                <a:cs typeface="+mj-lt"/>
              </a:rPr>
              <a:t>LightGBM</a:t>
            </a:r>
            <a:r>
              <a:rPr lang="en-US" sz="2400" dirty="0">
                <a:ea typeface="+mj-lt"/>
                <a:cs typeface="+mj-lt"/>
              </a:rPr>
              <a:t> </a:t>
            </a:r>
            <a:r>
              <a:rPr lang="en-US" sz="2400" dirty="0" err="1">
                <a:ea typeface="+mj-lt"/>
                <a:cs typeface="+mj-lt"/>
              </a:rPr>
              <a:t>obtient</a:t>
            </a:r>
            <a:r>
              <a:rPr lang="en-US" sz="2400" dirty="0">
                <a:ea typeface="+mj-lt"/>
                <a:cs typeface="+mj-lt"/>
              </a:rPr>
              <a:t> les </a:t>
            </a:r>
            <a:r>
              <a:rPr lang="en-US" sz="2400" dirty="0" err="1">
                <a:ea typeface="+mj-lt"/>
                <a:cs typeface="+mj-lt"/>
              </a:rPr>
              <a:t>meilleurs</a:t>
            </a:r>
            <a:r>
              <a:rPr lang="en-US" sz="2400" dirty="0">
                <a:ea typeface="+mj-lt"/>
                <a:cs typeface="+mj-lt"/>
              </a:rPr>
              <a:t> </a:t>
            </a:r>
            <a:r>
              <a:rPr lang="en-US" sz="2400" dirty="0" err="1">
                <a:ea typeface="+mj-lt"/>
                <a:cs typeface="+mj-lt"/>
              </a:rPr>
              <a:t>résultats</a:t>
            </a:r>
            <a:endParaRPr lang="en-US" sz="2400" dirty="0">
              <a:ea typeface="+mj-lt"/>
              <a:cs typeface="+mj-lt"/>
            </a:endParaRPr>
          </a:p>
          <a:p>
            <a:pPr>
              <a:lnSpc>
                <a:spcPct val="90000"/>
              </a:lnSpc>
            </a:pPr>
            <a:endParaRPr lang="en-US" sz="2400" dirty="0">
              <a:ea typeface="+mj-lt"/>
              <a:cs typeface="+mj-lt"/>
            </a:endParaRPr>
          </a:p>
          <a:p>
            <a:pPr>
              <a:lnSpc>
                <a:spcPct val="90000"/>
              </a:lnSpc>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marL="342900" indent="-342900">
              <a:lnSpc>
                <a:spcPct val="90000"/>
              </a:lnSpc>
              <a:buFontTx/>
              <a:buChar char="-"/>
            </a:pPr>
            <a:endParaRPr lang="en-US" sz="2400" dirty="0">
              <a:ea typeface="+mj-lt"/>
              <a:cs typeface="+mj-lt"/>
            </a:endParaRPr>
          </a:p>
          <a:p>
            <a:pPr>
              <a:lnSpc>
                <a:spcPct val="90000"/>
              </a:lnSpc>
            </a:pPr>
            <a:endParaRPr lang="en-US" sz="2400" dirty="0">
              <a:ea typeface="+mj-lt"/>
              <a:cs typeface="+mj-lt"/>
            </a:endParaRPr>
          </a:p>
          <a:p>
            <a:pPr marL="342900" indent="-342900">
              <a:lnSpc>
                <a:spcPct val="90000"/>
              </a:lnSpc>
              <a:buFontTx/>
              <a:buChar char="-"/>
            </a:pPr>
            <a:endParaRPr lang="en-US" sz="2400" dirty="0">
              <a:ea typeface="+mj-lt"/>
              <a:cs typeface="+mj-lt"/>
            </a:endParaRPr>
          </a:p>
          <a:p>
            <a:pPr>
              <a:lnSpc>
                <a:spcPct val="90000"/>
              </a:lnSpc>
            </a:pPr>
            <a:endParaRPr lang="en-US" sz="2400" dirty="0">
              <a:ea typeface="+mj-lt"/>
              <a:cs typeface="+mj-lt"/>
            </a:endParaRPr>
          </a:p>
        </p:txBody>
      </p:sp>
      <p:pic>
        <p:nvPicPr>
          <p:cNvPr id="4" name="Image 3">
            <a:extLst>
              <a:ext uri="{FF2B5EF4-FFF2-40B4-BE49-F238E27FC236}">
                <a16:creationId xmlns:a16="http://schemas.microsoft.com/office/drawing/2014/main" id="{A89F16DB-A0AD-4510-05E0-03430BD7E5A2}"/>
              </a:ext>
            </a:extLst>
          </p:cNvPr>
          <p:cNvPicPr>
            <a:picLocks noChangeAspect="1"/>
          </p:cNvPicPr>
          <p:nvPr/>
        </p:nvPicPr>
        <p:blipFill>
          <a:blip r:embed="rId4"/>
          <a:stretch>
            <a:fillRect/>
          </a:stretch>
        </p:blipFill>
        <p:spPr>
          <a:xfrm>
            <a:off x="7345378" y="3701656"/>
            <a:ext cx="4182059" cy="905001"/>
          </a:xfrm>
          <a:prstGeom prst="rect">
            <a:avLst/>
          </a:prstGeom>
        </p:spPr>
      </p:pic>
      <p:pic>
        <p:nvPicPr>
          <p:cNvPr id="10" name="Image 9">
            <a:extLst>
              <a:ext uri="{FF2B5EF4-FFF2-40B4-BE49-F238E27FC236}">
                <a16:creationId xmlns:a16="http://schemas.microsoft.com/office/drawing/2014/main" id="{A57837F5-B096-E902-C12A-EEAFA292701C}"/>
              </a:ext>
            </a:extLst>
          </p:cNvPr>
          <p:cNvPicPr>
            <a:picLocks noChangeAspect="1"/>
          </p:cNvPicPr>
          <p:nvPr/>
        </p:nvPicPr>
        <p:blipFill>
          <a:blip r:embed="rId5"/>
          <a:stretch>
            <a:fillRect/>
          </a:stretch>
        </p:blipFill>
        <p:spPr>
          <a:xfrm>
            <a:off x="389904" y="819622"/>
            <a:ext cx="6554710" cy="5911410"/>
          </a:xfrm>
          <a:prstGeom prst="rect">
            <a:avLst/>
          </a:prstGeom>
        </p:spPr>
      </p:pic>
    </p:spTree>
    <p:extLst>
      <p:ext uri="{BB962C8B-B14F-4D97-AF65-F5344CB8AC3E}">
        <p14:creationId xmlns:p14="http://schemas.microsoft.com/office/powerpoint/2010/main" val="1333822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1383</TotalTime>
  <Words>1255</Words>
  <Application>Microsoft Office PowerPoint</Application>
  <PresentationFormat>Grand écran</PresentationFormat>
  <Paragraphs>176</Paragraphs>
  <Slides>17</Slides>
  <Notes>16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17</vt:i4>
      </vt:variant>
    </vt:vector>
  </HeadingPairs>
  <TitlesOfParts>
    <vt:vector size="21" baseType="lpstr">
      <vt:lpstr>Calibri</vt:lpstr>
      <vt:lpstr>Century Gothic</vt:lpstr>
      <vt:lpstr>Wingdings 3</vt:lpstr>
      <vt:lpstr>Ion</vt:lpstr>
      <vt:lpstr>Présentation PowerPoint</vt:lpstr>
      <vt:lpstr>I) Mettre en oeuvre un outil de scoring crédit  1) Nettoyage des données  2) Tracking MLFlow  3) Analyse de feature importance  II) Déploiement  1) Mise en production (Pipeline de déploiement)  2) Tests unitaires  III) Détection du Data Drift  IV) Démonstration du dashboard</vt:lpstr>
      <vt:lpstr>Présentation du jeu de données :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Quentin Veynacther</cp:lastModifiedBy>
  <cp:revision>2294</cp:revision>
  <dcterms:created xsi:type="dcterms:W3CDTF">2022-07-30T00:02:45Z</dcterms:created>
  <dcterms:modified xsi:type="dcterms:W3CDTF">2025-01-23T09:48:26Z</dcterms:modified>
</cp:coreProperties>
</file>