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handoutMasterIdLst>
    <p:handoutMasterId r:id="rId16"/>
  </p:handoutMasterIdLst>
  <p:sldIdLst>
    <p:sldId id="264" r:id="rId2"/>
    <p:sldId id="257" r:id="rId3"/>
    <p:sldId id="432" r:id="rId4"/>
    <p:sldId id="433" r:id="rId5"/>
    <p:sldId id="434" r:id="rId6"/>
    <p:sldId id="439" r:id="rId7"/>
    <p:sldId id="440" r:id="rId8"/>
    <p:sldId id="442" r:id="rId9"/>
    <p:sldId id="441" r:id="rId10"/>
    <p:sldId id="443" r:id="rId11"/>
    <p:sldId id="444" r:id="rId12"/>
    <p:sldId id="445" r:id="rId13"/>
    <p:sldId id="446" r:id="rId14"/>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A694F3-6F7B-4B24-8006-AA803356724E}" v="1363" dt="2024-05-18T19:27:34.7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D450AB22-52FC-40E6-98AA-74BCCD5188D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32B9199D-72B2-45AE-A712-E5736A22F07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426B1-7527-4E28-B97D-380F113BB44F}" type="datetime1">
              <a:rPr lang="fr-FR" smtClean="0"/>
              <a:t>08/02/2025</a:t>
            </a:fld>
            <a:endParaRPr lang="fr-FR"/>
          </a:p>
        </p:txBody>
      </p:sp>
      <p:sp>
        <p:nvSpPr>
          <p:cNvPr id="4" name="Espace réservé du pied de page 3">
            <a:extLst>
              <a:ext uri="{FF2B5EF4-FFF2-40B4-BE49-F238E27FC236}">
                <a16:creationId xmlns:a16="http://schemas.microsoft.com/office/drawing/2014/main" id="{B61359D5-DD6B-4137-AD75-B46D5171422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A55F9710-A4BE-4433-A7ED-20397B3D73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D6D19D5-D423-4C7D-BE37-350F3D82A961}" type="slidenum">
              <a:rPr lang="fr-FR" smtClean="0"/>
              <a:t>‹N°›</a:t>
            </a:fld>
            <a:endParaRPr lang="fr-FR"/>
          </a:p>
        </p:txBody>
      </p:sp>
    </p:spTree>
    <p:extLst>
      <p:ext uri="{BB962C8B-B14F-4D97-AF65-F5344CB8AC3E}">
        <p14:creationId xmlns:p14="http://schemas.microsoft.com/office/powerpoint/2010/main" val="15252370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6DAC19-97A4-4601-8E6F-C9F59AF9B80C}" type="datetime1">
              <a:rPr lang="fr-FR" smtClean="0"/>
              <a:pPr/>
              <a:t>08/02/2025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9D9EE5-14A8-4D2F-A0BD-1BB33ACFF757}" type="slidenum">
              <a:rPr lang="fr-FR" smtClean="0"/>
              <a:t>‹N°›</a:t>
            </a:fld>
            <a:endParaRPr lang="fr-FR"/>
          </a:p>
        </p:txBody>
      </p:sp>
    </p:spTree>
    <p:extLst>
      <p:ext uri="{BB962C8B-B14F-4D97-AF65-F5344CB8AC3E}">
        <p14:creationId xmlns:p14="http://schemas.microsoft.com/office/powerpoint/2010/main" val="385520472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Dans l’ancien : Calculer la probabilité qu’un client rembourse son crédit afin de l’accorder ou non en développant un algorithme de classification s’appuyant sur des données comportementales ainsi que des données d’autres institutions financières</a:t>
            </a:r>
          </a:p>
          <a:p>
            <a:r>
              <a:rPr lang="fr-FR" dirty="0"/>
              <a:t>Dans ce projet : Les clients demandent plus de transparence vis-à-vis des décisions d’octroi de crédit – Ajout d’informations au </a:t>
            </a:r>
            <a:r>
              <a:rPr lang="fr-FR" dirty="0" err="1"/>
              <a:t>dashboard</a:t>
            </a:r>
            <a:r>
              <a:rPr lang="fr-FR" dirty="0"/>
              <a:t> afin que les chargés de relation client puissent satisfaire cette demande</a:t>
            </a:r>
          </a:p>
          <a:p>
            <a:r>
              <a:rPr lang="fr-FR" dirty="0"/>
              <a:t>Dans un autre contexte, réalisation d’un état de l’art sur une technique récente de modélisation de données texte, testée et comparée à une approche plus basique réalisée précédemment</a:t>
            </a:r>
          </a:p>
        </p:txBody>
      </p:sp>
      <p:sp>
        <p:nvSpPr>
          <p:cNvPr id="4" name="Espace réservé du numéro de diapositive 3"/>
          <p:cNvSpPr>
            <a:spLocks noGrp="1"/>
          </p:cNvSpPr>
          <p:nvPr>
            <p:ph type="sldNum" sz="quarter" idx="5"/>
          </p:nvPr>
        </p:nvSpPr>
        <p:spPr/>
        <p:txBody>
          <a:bodyPr/>
          <a:lstStyle/>
          <a:p>
            <a:fld id="{109D9EE5-14A8-4D2F-A0BD-1BB33ACFF757}" type="slidenum">
              <a:rPr lang="fr-FR" smtClean="0"/>
              <a:t>2</a:t>
            </a:fld>
            <a:endParaRPr lang="fr-FR"/>
          </a:p>
        </p:txBody>
      </p:sp>
    </p:spTree>
    <p:extLst>
      <p:ext uri="{BB962C8B-B14F-4D97-AF65-F5344CB8AC3E}">
        <p14:creationId xmlns:p14="http://schemas.microsoft.com/office/powerpoint/2010/main" val="636461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34F2A4-AB58-92D9-2B6E-F1746F46EEFF}"/>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D26EA2BF-7E78-B124-0248-6AF085A46AAA}"/>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4189530A-34C3-8C4F-1B46-ED6B0AA858D4}"/>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err="1">
                <a:effectLst/>
                <a:latin typeface="Inter"/>
                <a:ea typeface="Inter"/>
                <a:cs typeface="Inter"/>
              </a:rPr>
              <a:t>Roberta_large</a:t>
            </a:r>
            <a:r>
              <a:rPr lang="fr-FR" sz="1800" dirty="0">
                <a:effectLst/>
                <a:latin typeface="Inter"/>
                <a:ea typeface="Inter"/>
                <a:cs typeface="Inter"/>
              </a:rPr>
              <a:t> avec CAH écrase la compétition</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effectLst/>
                <a:latin typeface="Inter"/>
                <a:ea typeface="Inter"/>
                <a:cs typeface="Inter"/>
              </a:rPr>
              <a:t>Malgré cela, il reste énormément d'erreurs, et certaines classes plus que d'autres sont extrêmement mal prédites</a:t>
            </a:r>
            <a:endParaRPr lang="fr-FR" sz="1800" kern="150" dirty="0">
              <a:effectLst/>
              <a:latin typeface="Arial" panose="020B0604020202020204" pitchFamily="34" charset="0"/>
              <a:ea typeface="Arial" panose="020B0604020202020204" pitchFamily="34" charset="0"/>
            </a:endParaRPr>
          </a:p>
        </p:txBody>
      </p:sp>
      <p:sp>
        <p:nvSpPr>
          <p:cNvPr id="4" name="Espace réservé du numéro de diapositive 3">
            <a:extLst>
              <a:ext uri="{FF2B5EF4-FFF2-40B4-BE49-F238E27FC236}">
                <a16:creationId xmlns:a16="http://schemas.microsoft.com/office/drawing/2014/main" id="{E8D3D88A-2207-C4AF-1DF6-7B3EE7809E56}"/>
              </a:ext>
            </a:extLst>
          </p:cNvPr>
          <p:cNvSpPr>
            <a:spLocks noGrp="1"/>
          </p:cNvSpPr>
          <p:nvPr>
            <p:ph type="sldNum" sz="quarter" idx="5"/>
          </p:nvPr>
        </p:nvSpPr>
        <p:spPr/>
        <p:txBody>
          <a:bodyPr/>
          <a:lstStyle/>
          <a:p>
            <a:fld id="{109D9EE5-14A8-4D2F-A0BD-1BB33ACFF757}" type="slidenum">
              <a:rPr lang="fr-FR" smtClean="0"/>
              <a:t>11</a:t>
            </a:fld>
            <a:endParaRPr lang="fr-FR"/>
          </a:p>
        </p:txBody>
      </p:sp>
    </p:spTree>
    <p:extLst>
      <p:ext uri="{BB962C8B-B14F-4D97-AF65-F5344CB8AC3E}">
        <p14:creationId xmlns:p14="http://schemas.microsoft.com/office/powerpoint/2010/main" val="34987059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C4B7E9-E2C2-59A3-D4E7-B956D96AB04E}"/>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D2F91969-303E-15DF-D4AA-C532055F37FC}"/>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4DFC3129-C84D-C40E-9B55-4C8A80022E64}"/>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800" kern="150" dirty="0">
              <a:effectLst/>
              <a:latin typeface="Arial" panose="020B0604020202020204" pitchFamily="34" charset="0"/>
              <a:ea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800" kern="150" dirty="0">
              <a:effectLst/>
              <a:latin typeface="Arial" panose="020B0604020202020204" pitchFamily="34" charset="0"/>
              <a:ea typeface="Arial" panose="020B0604020202020204" pitchFamily="34" charset="0"/>
            </a:endParaRPr>
          </a:p>
        </p:txBody>
      </p:sp>
      <p:sp>
        <p:nvSpPr>
          <p:cNvPr id="4" name="Espace réservé du numéro de diapositive 3">
            <a:extLst>
              <a:ext uri="{FF2B5EF4-FFF2-40B4-BE49-F238E27FC236}">
                <a16:creationId xmlns:a16="http://schemas.microsoft.com/office/drawing/2014/main" id="{CE26E9FC-40F5-BFC4-7ED2-EE0270697008}"/>
              </a:ext>
            </a:extLst>
          </p:cNvPr>
          <p:cNvSpPr>
            <a:spLocks noGrp="1"/>
          </p:cNvSpPr>
          <p:nvPr>
            <p:ph type="sldNum" sz="quarter" idx="5"/>
          </p:nvPr>
        </p:nvSpPr>
        <p:spPr/>
        <p:txBody>
          <a:bodyPr/>
          <a:lstStyle/>
          <a:p>
            <a:fld id="{109D9EE5-14A8-4D2F-A0BD-1BB33ACFF757}" type="slidenum">
              <a:rPr lang="fr-FR" smtClean="0"/>
              <a:t>12</a:t>
            </a:fld>
            <a:endParaRPr lang="fr-FR"/>
          </a:p>
        </p:txBody>
      </p:sp>
    </p:spTree>
    <p:extLst>
      <p:ext uri="{BB962C8B-B14F-4D97-AF65-F5344CB8AC3E}">
        <p14:creationId xmlns:p14="http://schemas.microsoft.com/office/powerpoint/2010/main" val="15632790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B7C72F-7F21-6065-0040-C1EE6DEB3437}"/>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351C192B-967F-4136-5888-BD1C3047ED4F}"/>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2FE399A9-FD56-5F7C-B050-5BFF5A5E4A7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kern="150" dirty="0" err="1">
                <a:effectLst/>
                <a:latin typeface="Arial" panose="020B0604020202020204" pitchFamily="34" charset="0"/>
                <a:ea typeface="Arial" panose="020B0604020202020204" pitchFamily="34" charset="0"/>
              </a:rPr>
              <a:t>Dataset</a:t>
            </a:r>
            <a:r>
              <a:rPr lang="fr-FR" sz="1800" kern="150" dirty="0">
                <a:effectLst/>
                <a:latin typeface="Arial" panose="020B0604020202020204" pitchFamily="34" charset="0"/>
                <a:ea typeface="Arial" panose="020B0604020202020204" pitchFamily="34" charset="0"/>
              </a:rPr>
              <a:t> relativement petit, erreurs de typographique, incohérences grammaticales, termes ambigus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800" kern="150" dirty="0">
                <a:effectLst/>
                <a:latin typeface="Arial" panose="020B0604020202020204" pitchFamily="34" charset="0"/>
                <a:ea typeface="Arial" panose="020B0604020202020204" pitchFamily="34" charset="0"/>
              </a:rPr>
              <a:t>Ajout d’informations : marque, avis utilisateurs, descriptions provenant d’autres plateformes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800" kern="150" dirty="0">
                <a:effectLst/>
                <a:latin typeface="Arial" panose="020B0604020202020204" pitchFamily="34" charset="0"/>
                <a:ea typeface="Arial" panose="020B0604020202020204" pitchFamily="34" charset="0"/>
              </a:rPr>
              <a:t>Combiner données textuelles et visuelles (images ou vidéos)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800" kern="150" dirty="0">
                <a:effectLst/>
                <a:latin typeface="Arial" panose="020B0604020202020204" pitchFamily="34" charset="0"/>
                <a:ea typeface="Arial" panose="020B0604020202020204" pitchFamily="34" charset="0"/>
              </a:rPr>
              <a:t>Ajuster les couches finales du modèle pré-entraîné en fonction de la tâche à accomplir</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err="1">
                <a:effectLst/>
                <a:latin typeface="Inter"/>
                <a:ea typeface="Inter"/>
                <a:cs typeface="Inter"/>
              </a:rPr>
              <a:t>Random</a:t>
            </a:r>
            <a:r>
              <a:rPr lang="fr-FR" sz="1800" dirty="0">
                <a:effectLst/>
                <a:latin typeface="Inter"/>
                <a:ea typeface="Inter"/>
                <a:cs typeface="Inter"/>
              </a:rPr>
              <a:t> Forest, Support </a:t>
            </a:r>
            <a:r>
              <a:rPr lang="fr-FR" sz="1800" dirty="0" err="1">
                <a:effectLst/>
                <a:latin typeface="Inter"/>
                <a:ea typeface="Inter"/>
                <a:cs typeface="Inter"/>
              </a:rPr>
              <a:t>Vector</a:t>
            </a:r>
            <a:r>
              <a:rPr lang="fr-FR" sz="1800" dirty="0">
                <a:effectLst/>
                <a:latin typeface="Inter"/>
                <a:ea typeface="Inter"/>
                <a:cs typeface="Inter"/>
              </a:rPr>
              <a:t> Machines (SVM) ou encore les réseaux de neurones multicouches (MLP) </a:t>
            </a:r>
            <a:r>
              <a:rPr lang="fr-FR" sz="1800" kern="150" dirty="0">
                <a:effectLst/>
                <a:latin typeface="Arial" panose="020B0604020202020204" pitchFamily="34" charset="0"/>
                <a:ea typeface="Inter"/>
                <a:cs typeface="Inter"/>
              </a:rPr>
              <a:t>pourraient obtenir des résultats plus fins</a:t>
            </a:r>
            <a:endParaRPr lang="fr-FR" sz="1800" kern="150" dirty="0">
              <a:effectLst/>
              <a:latin typeface="Arial" panose="020B0604020202020204" pitchFamily="34" charset="0"/>
              <a:ea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800" kern="150" dirty="0">
              <a:effectLst/>
              <a:latin typeface="Arial" panose="020B0604020202020204" pitchFamily="34" charset="0"/>
              <a:ea typeface="Arial" panose="020B0604020202020204" pitchFamily="34" charset="0"/>
            </a:endParaRPr>
          </a:p>
        </p:txBody>
      </p:sp>
      <p:sp>
        <p:nvSpPr>
          <p:cNvPr id="4" name="Espace réservé du numéro de diapositive 3">
            <a:extLst>
              <a:ext uri="{FF2B5EF4-FFF2-40B4-BE49-F238E27FC236}">
                <a16:creationId xmlns:a16="http://schemas.microsoft.com/office/drawing/2014/main" id="{B4B36F7D-9832-A3AD-487A-42CD7F30EC6C}"/>
              </a:ext>
            </a:extLst>
          </p:cNvPr>
          <p:cNvSpPr>
            <a:spLocks noGrp="1"/>
          </p:cNvSpPr>
          <p:nvPr>
            <p:ph type="sldNum" sz="quarter" idx="5"/>
          </p:nvPr>
        </p:nvSpPr>
        <p:spPr/>
        <p:txBody>
          <a:bodyPr/>
          <a:lstStyle/>
          <a:p>
            <a:fld id="{109D9EE5-14A8-4D2F-A0BD-1BB33ACFF757}" type="slidenum">
              <a:rPr lang="fr-FR" smtClean="0"/>
              <a:t>13</a:t>
            </a:fld>
            <a:endParaRPr lang="fr-FR"/>
          </a:p>
        </p:txBody>
      </p:sp>
    </p:spTree>
    <p:extLst>
      <p:ext uri="{BB962C8B-B14F-4D97-AF65-F5344CB8AC3E}">
        <p14:creationId xmlns:p14="http://schemas.microsoft.com/office/powerpoint/2010/main" val="3712720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8D5725-9170-A6C0-DA6E-B965D6ED62A9}"/>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1FFCED7B-F82F-20ED-4DAD-1347DF203F4A}"/>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CB405A9A-5D34-CF73-4070-3B5D69F6DAA4}"/>
              </a:ext>
            </a:extLst>
          </p:cNvPr>
          <p:cNvSpPr>
            <a:spLocks noGrp="1"/>
          </p:cNvSpPr>
          <p:nvPr>
            <p:ph type="body" idx="1"/>
          </p:nvPr>
        </p:nvSpPr>
        <p:spPr/>
        <p:txBody>
          <a:bodyPr/>
          <a:lstStyle/>
          <a:p>
            <a:r>
              <a:rPr lang="fr-FR" dirty="0"/>
              <a:t>Pourquoi c’est important : Parce que lorsqu’on attribue la classe 1 à un client, il y a une forte probabilité que ce ne soit pas au mauvais client</a:t>
            </a:r>
          </a:p>
          <a:p>
            <a:r>
              <a:rPr lang="fr-FR" dirty="0"/>
              <a:t>Il faut comprendre qu’avec notre modèle 0 = bon client, 1 != moins bon client. 1 veut dire « on a un doute »</a:t>
            </a:r>
          </a:p>
        </p:txBody>
      </p:sp>
      <p:sp>
        <p:nvSpPr>
          <p:cNvPr id="4" name="Espace réservé du numéro de diapositive 3">
            <a:extLst>
              <a:ext uri="{FF2B5EF4-FFF2-40B4-BE49-F238E27FC236}">
                <a16:creationId xmlns:a16="http://schemas.microsoft.com/office/drawing/2014/main" id="{2B1634F1-36E6-6F63-0340-4830A7472C40}"/>
              </a:ext>
            </a:extLst>
          </p:cNvPr>
          <p:cNvSpPr>
            <a:spLocks noGrp="1"/>
          </p:cNvSpPr>
          <p:nvPr>
            <p:ph type="sldNum" sz="quarter" idx="5"/>
          </p:nvPr>
        </p:nvSpPr>
        <p:spPr/>
        <p:txBody>
          <a:bodyPr/>
          <a:lstStyle/>
          <a:p>
            <a:fld id="{109D9EE5-14A8-4D2F-A0BD-1BB33ACFF757}" type="slidenum">
              <a:rPr lang="fr-FR" smtClean="0"/>
              <a:t>3</a:t>
            </a:fld>
            <a:endParaRPr lang="fr-FR"/>
          </a:p>
        </p:txBody>
      </p:sp>
    </p:spTree>
    <p:extLst>
      <p:ext uri="{BB962C8B-B14F-4D97-AF65-F5344CB8AC3E}">
        <p14:creationId xmlns:p14="http://schemas.microsoft.com/office/powerpoint/2010/main" val="3253118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E69205-C96B-EB4B-10E7-EF8994AF6D5D}"/>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34E2FA64-6C03-E593-F92F-557D2F9248D8}"/>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1B6D1555-02F7-6F6E-AE96-98297A63E66D}"/>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08AF3D0F-27AB-D470-CEE2-88AB3429DFD8}"/>
              </a:ext>
            </a:extLst>
          </p:cNvPr>
          <p:cNvSpPr>
            <a:spLocks noGrp="1"/>
          </p:cNvSpPr>
          <p:nvPr>
            <p:ph type="sldNum" sz="quarter" idx="5"/>
          </p:nvPr>
        </p:nvSpPr>
        <p:spPr/>
        <p:txBody>
          <a:bodyPr/>
          <a:lstStyle/>
          <a:p>
            <a:fld id="{109D9EE5-14A8-4D2F-A0BD-1BB33ACFF757}" type="slidenum">
              <a:rPr lang="fr-FR" smtClean="0"/>
              <a:t>4</a:t>
            </a:fld>
            <a:endParaRPr lang="fr-FR"/>
          </a:p>
        </p:txBody>
      </p:sp>
    </p:spTree>
    <p:extLst>
      <p:ext uri="{BB962C8B-B14F-4D97-AF65-F5344CB8AC3E}">
        <p14:creationId xmlns:p14="http://schemas.microsoft.com/office/powerpoint/2010/main" val="2995060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C71C72-B079-D672-E9FE-DB88621B644A}"/>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27CAAA55-4D4B-18F2-DC5C-4E2CC805AA90}"/>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E4EA64C5-6D28-9494-866F-967D633A1ED2}"/>
              </a:ext>
            </a:extLst>
          </p:cNvPr>
          <p:cNvSpPr>
            <a:spLocks noGrp="1"/>
          </p:cNvSpPr>
          <p:nvPr>
            <p:ph type="body" idx="1"/>
          </p:nvPr>
        </p:nvSpPr>
        <p:spPr/>
        <p:txBody>
          <a:bodyPr/>
          <a:lstStyle/>
          <a:p>
            <a:r>
              <a:rPr lang="fr-FR" dirty="0"/>
              <a:t>api.py est une application Flask dans laquelle j’ai défini une fonction pour effectuer une prédiction à partir d’un identifiant client</a:t>
            </a:r>
          </a:p>
          <a:p>
            <a:r>
              <a:rPr lang="de-DE" dirty="0"/>
              <a:t>Veynachter_Quentin_1_dashboard_112023</a:t>
            </a:r>
            <a:r>
              <a:rPr lang="fr-FR" dirty="0"/>
              <a:t>.py est un </a:t>
            </a:r>
            <a:r>
              <a:rPr lang="fr-FR" dirty="0" err="1"/>
              <a:t>dashboard</a:t>
            </a:r>
            <a:r>
              <a:rPr lang="fr-FR" dirty="0"/>
              <a:t> </a:t>
            </a:r>
            <a:r>
              <a:rPr lang="fr-FR" dirty="0" err="1"/>
              <a:t>streamlit</a:t>
            </a:r>
            <a:r>
              <a:rPr lang="fr-FR" dirty="0"/>
              <a:t> qui permet de visualiser les résultats de la prédiction ainsi que la </a:t>
            </a:r>
            <a:r>
              <a:rPr lang="fr-FR" dirty="0" err="1"/>
              <a:t>feature</a:t>
            </a:r>
            <a:r>
              <a:rPr lang="fr-FR" dirty="0"/>
              <a:t> importance locale</a:t>
            </a:r>
          </a:p>
          <a:p>
            <a:r>
              <a:rPr lang="fr-FR" dirty="0"/>
              <a:t>setup.sh est un script d’installation automatisée configurant l’environnement avant exécution de l’appli</a:t>
            </a:r>
          </a:p>
          <a:p>
            <a:r>
              <a:rPr lang="fr-FR" dirty="0"/>
              <a:t>requirements.txt liste les librairies Python nécessaires au déploiement</a:t>
            </a:r>
          </a:p>
          <a:p>
            <a:r>
              <a:rPr lang="fr-FR" dirty="0"/>
              <a:t>runtime.txt définit la version de Python à utiliser</a:t>
            </a:r>
          </a:p>
          <a:p>
            <a:r>
              <a:rPr lang="fr-FR" dirty="0" err="1"/>
              <a:t>Procfile</a:t>
            </a:r>
            <a:r>
              <a:rPr lang="fr-FR" dirty="0"/>
              <a:t> définit les processus à exécuter lors du déploiement sur </a:t>
            </a:r>
            <a:r>
              <a:rPr lang="fr-FR" dirty="0" err="1"/>
              <a:t>Heroku</a:t>
            </a:r>
            <a:endParaRPr lang="fr-FR" dirty="0"/>
          </a:p>
        </p:txBody>
      </p:sp>
      <p:sp>
        <p:nvSpPr>
          <p:cNvPr id="4" name="Espace réservé du numéro de diapositive 3">
            <a:extLst>
              <a:ext uri="{FF2B5EF4-FFF2-40B4-BE49-F238E27FC236}">
                <a16:creationId xmlns:a16="http://schemas.microsoft.com/office/drawing/2014/main" id="{369998AA-A5F8-E97A-3705-FEF6E10EF9EB}"/>
              </a:ext>
            </a:extLst>
          </p:cNvPr>
          <p:cNvSpPr>
            <a:spLocks noGrp="1"/>
          </p:cNvSpPr>
          <p:nvPr>
            <p:ph type="sldNum" sz="quarter" idx="5"/>
          </p:nvPr>
        </p:nvSpPr>
        <p:spPr/>
        <p:txBody>
          <a:bodyPr/>
          <a:lstStyle/>
          <a:p>
            <a:fld id="{109D9EE5-14A8-4D2F-A0BD-1BB33ACFF757}" type="slidenum">
              <a:rPr lang="fr-FR" smtClean="0"/>
              <a:t>5</a:t>
            </a:fld>
            <a:endParaRPr lang="fr-FR"/>
          </a:p>
        </p:txBody>
      </p:sp>
    </p:spTree>
    <p:extLst>
      <p:ext uri="{BB962C8B-B14F-4D97-AF65-F5344CB8AC3E}">
        <p14:creationId xmlns:p14="http://schemas.microsoft.com/office/powerpoint/2010/main" val="1004623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0392FC-5919-7BC2-3B07-610C61EE86B3}"/>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7A9683F8-E7AF-8FCD-2859-3B65AB969425}"/>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3935C8A5-712B-F70C-A941-F3EC97136C9D}"/>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2354C0CF-9E86-3797-FAEC-0763C47AE583}"/>
              </a:ext>
            </a:extLst>
          </p:cNvPr>
          <p:cNvSpPr>
            <a:spLocks noGrp="1"/>
          </p:cNvSpPr>
          <p:nvPr>
            <p:ph type="sldNum" sz="quarter" idx="5"/>
          </p:nvPr>
        </p:nvSpPr>
        <p:spPr/>
        <p:txBody>
          <a:bodyPr/>
          <a:lstStyle/>
          <a:p>
            <a:fld id="{109D9EE5-14A8-4D2F-A0BD-1BB33ACFF757}" type="slidenum">
              <a:rPr lang="fr-FR" smtClean="0"/>
              <a:t>6</a:t>
            </a:fld>
            <a:endParaRPr lang="fr-FR"/>
          </a:p>
        </p:txBody>
      </p:sp>
    </p:spTree>
    <p:extLst>
      <p:ext uri="{BB962C8B-B14F-4D97-AF65-F5344CB8AC3E}">
        <p14:creationId xmlns:p14="http://schemas.microsoft.com/office/powerpoint/2010/main" val="1605368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4A58F3-2949-C9AB-84FC-9ADD2A6698CE}"/>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D4110F01-25A6-7D95-0C7F-94B131C1613C}"/>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06533D9B-61CA-366E-C07F-11E7702E198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kern="150" dirty="0">
                <a:effectLst/>
                <a:latin typeface="Inter"/>
                <a:ea typeface="Inter"/>
                <a:cs typeface="Inter"/>
              </a:rPr>
              <a:t>Sur la marketplace e-commerce de Place de marché, les vendeurs proposent des articles en postant une photo et une description. L'attribution de la catégorie d'un article est effectuée manuellement par les vendeurs. Pour faciliter la mise en ligne de nouveaux articles et la recherche de produits, il est nécessaire d'automatiser cette tâche d'attribution de catégorie.</a:t>
            </a:r>
            <a:endParaRPr lang="fr-FR" sz="1800" kern="150" dirty="0">
              <a:effectLst/>
              <a:latin typeface="Arial" panose="020B0604020202020204" pitchFamily="34" charset="0"/>
              <a:ea typeface="Arial" panose="020B0604020202020204" pitchFamily="34" charset="0"/>
            </a:endParaRPr>
          </a:p>
        </p:txBody>
      </p:sp>
      <p:sp>
        <p:nvSpPr>
          <p:cNvPr id="4" name="Espace réservé du numéro de diapositive 3">
            <a:extLst>
              <a:ext uri="{FF2B5EF4-FFF2-40B4-BE49-F238E27FC236}">
                <a16:creationId xmlns:a16="http://schemas.microsoft.com/office/drawing/2014/main" id="{30523F7F-EF8E-1D36-6D3D-4B40DF980DE9}"/>
              </a:ext>
            </a:extLst>
          </p:cNvPr>
          <p:cNvSpPr>
            <a:spLocks noGrp="1"/>
          </p:cNvSpPr>
          <p:nvPr>
            <p:ph type="sldNum" sz="quarter" idx="5"/>
          </p:nvPr>
        </p:nvSpPr>
        <p:spPr/>
        <p:txBody>
          <a:bodyPr/>
          <a:lstStyle/>
          <a:p>
            <a:fld id="{109D9EE5-14A8-4D2F-A0BD-1BB33ACFF757}" type="slidenum">
              <a:rPr lang="fr-FR" smtClean="0"/>
              <a:t>7</a:t>
            </a:fld>
            <a:endParaRPr lang="fr-FR"/>
          </a:p>
        </p:txBody>
      </p:sp>
    </p:spTree>
    <p:extLst>
      <p:ext uri="{BB962C8B-B14F-4D97-AF65-F5344CB8AC3E}">
        <p14:creationId xmlns:p14="http://schemas.microsoft.com/office/powerpoint/2010/main" val="12067872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E0FCCA-CE0E-0D76-C358-A346BAC3405B}"/>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AE235D46-3ABD-F331-DFDB-8B2A8004E8E7}"/>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23F5230E-C1B7-743C-393D-387F5594417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kern="150" dirty="0">
                <a:effectLst/>
                <a:latin typeface="Arial" panose="020B0604020202020204" pitchFamily="34" charset="0"/>
                <a:ea typeface="Arial" panose="020B0604020202020204" pitchFamily="34" charset="0"/>
              </a:rPr>
              <a:t>Transformer : modèle de </a:t>
            </a:r>
            <a:r>
              <a:rPr lang="fr-FR" sz="1800" kern="150" dirty="0" err="1">
                <a:effectLst/>
                <a:latin typeface="Arial" panose="020B0604020202020204" pitchFamily="34" charset="0"/>
                <a:ea typeface="Arial" panose="020B0604020202020204" pitchFamily="34" charset="0"/>
              </a:rPr>
              <a:t>deep</a:t>
            </a:r>
            <a:r>
              <a:rPr lang="fr-FR" sz="1800" kern="150" dirty="0">
                <a:effectLst/>
                <a:latin typeface="Arial" panose="020B0604020202020204" pitchFamily="34" charset="0"/>
                <a:ea typeface="Arial" panose="020B0604020202020204" pitchFamily="34" charset="0"/>
              </a:rPr>
              <a:t> </a:t>
            </a:r>
            <a:r>
              <a:rPr lang="fr-FR" sz="1800" kern="150" dirty="0" err="1">
                <a:effectLst/>
                <a:latin typeface="Arial" panose="020B0604020202020204" pitchFamily="34" charset="0"/>
                <a:ea typeface="Arial" panose="020B0604020202020204" pitchFamily="34" charset="0"/>
              </a:rPr>
              <a:t>learning</a:t>
            </a:r>
            <a:r>
              <a:rPr lang="fr-FR" sz="1800" kern="150" dirty="0">
                <a:effectLst/>
                <a:latin typeface="Arial" panose="020B0604020202020204" pitchFamily="34" charset="0"/>
                <a:ea typeface="Arial" panose="020B0604020202020204" pitchFamily="34" charset="0"/>
              </a:rPr>
              <a:t> basé sur le mécanisme d’attention qui traite l’ensemble d’une séquence en parallèle pour mieux capter les relations entre les éléments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800" kern="150" dirty="0">
                <a:effectLst/>
                <a:latin typeface="Arial" panose="020B0604020202020204" pitchFamily="34" charset="0"/>
                <a:ea typeface="Arial" panose="020B0604020202020204" pitchFamily="34" charset="0"/>
              </a:rPr>
              <a:t>Bidirectionnel : comprend le contexte des mots en fonction des mots qui suivent ET qui précèdent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800" kern="150" dirty="0">
                <a:effectLst/>
                <a:latin typeface="Arial" panose="020B0604020202020204" pitchFamily="34" charset="0"/>
                <a:ea typeface="Arial" panose="020B0604020202020204" pitchFamily="34" charset="0"/>
              </a:rPr>
              <a:t>MLM : certains mots d’une phrase sont masqués et le modèle doit les prédire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800" kern="150" dirty="0">
                <a:effectLst/>
                <a:latin typeface="Arial" panose="020B0604020202020204" pitchFamily="34" charset="0"/>
                <a:ea typeface="Arial" panose="020B0604020202020204" pitchFamily="34" charset="0"/>
              </a:rPr>
              <a:t>NSP : détermine si 2 phrases apparaissent dans une séquence logique</a:t>
            </a:r>
          </a:p>
        </p:txBody>
      </p:sp>
      <p:sp>
        <p:nvSpPr>
          <p:cNvPr id="4" name="Espace réservé du numéro de diapositive 3">
            <a:extLst>
              <a:ext uri="{FF2B5EF4-FFF2-40B4-BE49-F238E27FC236}">
                <a16:creationId xmlns:a16="http://schemas.microsoft.com/office/drawing/2014/main" id="{C4A63C7A-D6C8-6CEE-E45F-72DD1DC114DC}"/>
              </a:ext>
            </a:extLst>
          </p:cNvPr>
          <p:cNvSpPr>
            <a:spLocks noGrp="1"/>
          </p:cNvSpPr>
          <p:nvPr>
            <p:ph type="sldNum" sz="quarter" idx="5"/>
          </p:nvPr>
        </p:nvSpPr>
        <p:spPr/>
        <p:txBody>
          <a:bodyPr/>
          <a:lstStyle/>
          <a:p>
            <a:fld id="{109D9EE5-14A8-4D2F-A0BD-1BB33ACFF757}" type="slidenum">
              <a:rPr lang="fr-FR" smtClean="0"/>
              <a:t>8</a:t>
            </a:fld>
            <a:endParaRPr lang="fr-FR"/>
          </a:p>
        </p:txBody>
      </p:sp>
    </p:spTree>
    <p:extLst>
      <p:ext uri="{BB962C8B-B14F-4D97-AF65-F5344CB8AC3E}">
        <p14:creationId xmlns:p14="http://schemas.microsoft.com/office/powerpoint/2010/main" val="3809216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D06D8E-EEEF-EA95-DF6E-C497B2E15EB2}"/>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5349237A-67A1-D0FC-E231-65E257F514BE}"/>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EC971F66-023C-044C-F329-CEE1FF299D3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kern="150" dirty="0">
                <a:effectLst/>
                <a:latin typeface="Arial" panose="020B0604020202020204" pitchFamily="34" charset="0"/>
                <a:ea typeface="Arial" panose="020B0604020202020204" pitchFamily="34" charset="0"/>
              </a:rPr>
              <a:t>NSP : s’est révélée non essentielle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800" kern="150" dirty="0">
                <a:effectLst/>
                <a:latin typeface="Arial" panose="020B0604020202020204" pitchFamily="34" charset="0"/>
                <a:ea typeface="Arial" panose="020B0604020202020204" pitchFamily="34" charset="0"/>
              </a:rPr>
              <a:t>MLM : les mots masqués changent au fil des </a:t>
            </a:r>
            <a:r>
              <a:rPr lang="fr-FR" sz="1800" kern="150" dirty="0" err="1">
                <a:effectLst/>
                <a:latin typeface="Arial" panose="020B0604020202020204" pitchFamily="34" charset="0"/>
                <a:ea typeface="Arial" panose="020B0604020202020204" pitchFamily="34" charset="0"/>
              </a:rPr>
              <a:t>épochs</a:t>
            </a:r>
            <a:r>
              <a:rPr lang="fr-FR" sz="1800" kern="150" dirty="0">
                <a:effectLst/>
                <a:latin typeface="Arial" panose="020B0604020202020204" pitchFamily="34" charset="0"/>
                <a:ea typeface="Arial" panose="020B0604020202020204" pitchFamily="34" charset="0"/>
              </a:rPr>
              <a:t> d’entraînement rendant le modèle plus robuste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800" kern="150" dirty="0">
                <a:effectLst/>
                <a:latin typeface="Arial" panose="020B0604020202020204" pitchFamily="34" charset="0"/>
                <a:ea typeface="Arial" panose="020B0604020202020204" pitchFamily="34" charset="0"/>
              </a:rPr>
              <a:t>Différences base et large :</a:t>
            </a:r>
          </a:p>
          <a:p>
            <a:pPr algn="just">
              <a:lnSpc>
                <a:spcPct val="115000"/>
              </a:lnSpc>
              <a:spcBef>
                <a:spcPts val="1200"/>
              </a:spcBef>
              <a:spcAft>
                <a:spcPts val="1200"/>
              </a:spcAft>
            </a:pPr>
            <a:r>
              <a:rPr lang="fr-FR" sz="1800" kern="150" dirty="0">
                <a:solidFill>
                  <a:srgbClr val="000000"/>
                </a:solidFill>
                <a:effectLst/>
                <a:latin typeface="Inter"/>
                <a:ea typeface="Inter"/>
                <a:cs typeface="Inter"/>
              </a:rPr>
              <a:t>- BERT-base et </a:t>
            </a:r>
            <a:r>
              <a:rPr lang="fr-FR" sz="1800" kern="150" dirty="0" err="1">
                <a:solidFill>
                  <a:srgbClr val="000000"/>
                </a:solidFill>
                <a:effectLst/>
                <a:latin typeface="Inter"/>
                <a:ea typeface="Inter"/>
                <a:cs typeface="Inter"/>
              </a:rPr>
              <a:t>RoBERTa</a:t>
            </a:r>
            <a:r>
              <a:rPr lang="fr-FR" sz="1800" kern="150" dirty="0">
                <a:solidFill>
                  <a:srgbClr val="000000"/>
                </a:solidFill>
                <a:effectLst/>
                <a:latin typeface="Inter"/>
                <a:ea typeface="Inter"/>
                <a:cs typeface="Inter"/>
              </a:rPr>
              <a:t>-base ont respectivement 110 et 125 millions de paramètres</a:t>
            </a:r>
            <a:endParaRPr lang="fr-FR" sz="1800" kern="150" dirty="0">
              <a:effectLst/>
              <a:latin typeface="Arial" panose="020B0604020202020204" pitchFamily="34" charset="0"/>
              <a:ea typeface="Arial" panose="020B0604020202020204" pitchFamily="34" charset="0"/>
            </a:endParaRPr>
          </a:p>
          <a:p>
            <a:pPr algn="just">
              <a:lnSpc>
                <a:spcPct val="115000"/>
              </a:lnSpc>
              <a:spcBef>
                <a:spcPts val="1200"/>
              </a:spcBef>
              <a:spcAft>
                <a:spcPts val="1200"/>
              </a:spcAft>
            </a:pPr>
            <a:r>
              <a:rPr lang="fr-FR" sz="1800" kern="150" dirty="0">
                <a:solidFill>
                  <a:srgbClr val="000000"/>
                </a:solidFill>
                <a:effectLst/>
                <a:latin typeface="Inter"/>
                <a:ea typeface="Inter"/>
                <a:cs typeface="Inter"/>
              </a:rPr>
              <a:t>- BERT-large et </a:t>
            </a:r>
            <a:r>
              <a:rPr lang="fr-FR" sz="1800" kern="150" dirty="0" err="1">
                <a:solidFill>
                  <a:srgbClr val="000000"/>
                </a:solidFill>
                <a:effectLst/>
                <a:latin typeface="Inter"/>
                <a:ea typeface="Inter"/>
                <a:cs typeface="Inter"/>
              </a:rPr>
              <a:t>RoBERTa</a:t>
            </a:r>
            <a:r>
              <a:rPr lang="fr-FR" sz="1800" kern="150" dirty="0">
                <a:solidFill>
                  <a:srgbClr val="000000"/>
                </a:solidFill>
                <a:effectLst/>
                <a:latin typeface="Inter"/>
                <a:ea typeface="Inter"/>
                <a:cs typeface="Inter"/>
              </a:rPr>
              <a:t>-large en comptent respectivement 340 et 355 millions</a:t>
            </a:r>
            <a:endParaRPr lang="fr-FR" sz="1800" kern="150" dirty="0">
              <a:effectLst/>
              <a:latin typeface="Arial" panose="020B0604020202020204" pitchFamily="34" charset="0"/>
              <a:ea typeface="Arial" panose="020B0604020202020204" pitchFamily="34" charset="0"/>
            </a:endParaRPr>
          </a:p>
        </p:txBody>
      </p:sp>
      <p:sp>
        <p:nvSpPr>
          <p:cNvPr id="4" name="Espace réservé du numéro de diapositive 3">
            <a:extLst>
              <a:ext uri="{FF2B5EF4-FFF2-40B4-BE49-F238E27FC236}">
                <a16:creationId xmlns:a16="http://schemas.microsoft.com/office/drawing/2014/main" id="{E1BD161D-73DB-66EA-DDE7-BEB4CD6DEB61}"/>
              </a:ext>
            </a:extLst>
          </p:cNvPr>
          <p:cNvSpPr>
            <a:spLocks noGrp="1"/>
          </p:cNvSpPr>
          <p:nvPr>
            <p:ph type="sldNum" sz="quarter" idx="5"/>
          </p:nvPr>
        </p:nvSpPr>
        <p:spPr/>
        <p:txBody>
          <a:bodyPr/>
          <a:lstStyle/>
          <a:p>
            <a:fld id="{109D9EE5-14A8-4D2F-A0BD-1BB33ACFF757}" type="slidenum">
              <a:rPr lang="fr-FR" smtClean="0"/>
              <a:t>9</a:t>
            </a:fld>
            <a:endParaRPr lang="fr-FR"/>
          </a:p>
        </p:txBody>
      </p:sp>
    </p:spTree>
    <p:extLst>
      <p:ext uri="{BB962C8B-B14F-4D97-AF65-F5344CB8AC3E}">
        <p14:creationId xmlns:p14="http://schemas.microsoft.com/office/powerpoint/2010/main" val="33954429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377E5A-4920-1D63-DF5B-CD7C184CE6EE}"/>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9397E47F-3EE2-C74D-2C42-F67D738D87B4}"/>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C385263D-5F64-C4CE-222E-4FC9D06A15A0}"/>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kern="150" dirty="0">
                <a:effectLst/>
                <a:latin typeface="Arial" panose="020B0604020202020204" pitchFamily="34" charset="0"/>
                <a:ea typeface="Arial" panose="020B0604020202020204" pitchFamily="34" charset="0"/>
              </a:rPr>
              <a:t>Retrait </a:t>
            </a:r>
            <a:r>
              <a:rPr lang="fr-FR" sz="1800" kern="150" dirty="0" err="1">
                <a:effectLst/>
                <a:latin typeface="Arial" panose="020B0604020202020204" pitchFamily="34" charset="0"/>
                <a:ea typeface="Arial" panose="020B0604020202020204" pitchFamily="34" charset="0"/>
              </a:rPr>
              <a:t>stopwords</a:t>
            </a:r>
            <a:r>
              <a:rPr lang="fr-FR" sz="1800" kern="150" dirty="0">
                <a:effectLst/>
                <a:latin typeface="Arial" panose="020B0604020202020204" pitchFamily="34" charset="0"/>
                <a:ea typeface="Arial" panose="020B0604020202020204" pitchFamily="34" charset="0"/>
              </a:rPr>
              <a:t>, ponctuation, majuscules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800" kern="150" dirty="0">
                <a:effectLst/>
                <a:latin typeface="Arial" panose="020B0604020202020204" pitchFamily="34" charset="0"/>
                <a:ea typeface="Arial" panose="020B0604020202020204" pitchFamily="34" charset="0"/>
              </a:rPr>
              <a:t>Recherche des hyperparamètres optimaux pour t-SNE en s’appuyant sur Davies-</a:t>
            </a:r>
            <a:r>
              <a:rPr lang="fr-FR" sz="1800" kern="150" dirty="0" err="1">
                <a:effectLst/>
                <a:latin typeface="Arial" panose="020B0604020202020204" pitchFamily="34" charset="0"/>
                <a:ea typeface="Arial" panose="020B0604020202020204" pitchFamily="34" charset="0"/>
              </a:rPr>
              <a:t>Bouldin</a:t>
            </a:r>
            <a:r>
              <a:rPr lang="fr-FR" sz="1800" kern="150" dirty="0">
                <a:effectLst/>
                <a:latin typeface="Arial" panose="020B0604020202020204" pitchFamily="34" charset="0"/>
                <a:ea typeface="Arial" panose="020B0604020202020204" pitchFamily="34" charset="0"/>
              </a:rPr>
              <a:t> et Silhouette Score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800" kern="150" dirty="0">
                <a:effectLst/>
                <a:latin typeface="Arial" panose="020B0604020202020204" pitchFamily="34" charset="0"/>
                <a:ea typeface="Arial" panose="020B0604020202020204" pitchFamily="34" charset="0"/>
              </a:rPr>
              <a:t>Résultats décevants avec </a:t>
            </a:r>
            <a:r>
              <a:rPr lang="fr-FR" sz="1800" kern="150" dirty="0" err="1">
                <a:effectLst/>
                <a:latin typeface="Arial" panose="020B0604020202020204" pitchFamily="34" charset="0"/>
                <a:ea typeface="Arial" panose="020B0604020202020204" pitchFamily="34" charset="0"/>
              </a:rPr>
              <a:t>Kmeans</a:t>
            </a:r>
            <a:r>
              <a:rPr lang="fr-FR" sz="1800" kern="150" dirty="0">
                <a:effectLst/>
                <a:latin typeface="Arial" panose="020B0604020202020204" pitchFamily="34" charset="0"/>
                <a:ea typeface="Arial" panose="020B0604020202020204" pitchFamily="34" charset="0"/>
              </a:rPr>
              <a:t> donc j’ai décidé de tester le CAH</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800" kern="150" dirty="0">
              <a:effectLst/>
              <a:latin typeface="Arial" panose="020B0604020202020204" pitchFamily="34" charset="0"/>
              <a:ea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800" kern="150" dirty="0">
              <a:effectLst/>
              <a:latin typeface="Arial" panose="020B0604020202020204" pitchFamily="34" charset="0"/>
              <a:ea typeface="Arial" panose="020B0604020202020204" pitchFamily="34" charset="0"/>
            </a:endParaRPr>
          </a:p>
        </p:txBody>
      </p:sp>
      <p:sp>
        <p:nvSpPr>
          <p:cNvPr id="4" name="Espace réservé du numéro de diapositive 3">
            <a:extLst>
              <a:ext uri="{FF2B5EF4-FFF2-40B4-BE49-F238E27FC236}">
                <a16:creationId xmlns:a16="http://schemas.microsoft.com/office/drawing/2014/main" id="{70E1178C-EFD3-30B4-A48F-3CA9BB5AE3F4}"/>
              </a:ext>
            </a:extLst>
          </p:cNvPr>
          <p:cNvSpPr>
            <a:spLocks noGrp="1"/>
          </p:cNvSpPr>
          <p:nvPr>
            <p:ph type="sldNum" sz="quarter" idx="5"/>
          </p:nvPr>
        </p:nvSpPr>
        <p:spPr/>
        <p:txBody>
          <a:bodyPr/>
          <a:lstStyle/>
          <a:p>
            <a:fld id="{109D9EE5-14A8-4D2F-A0BD-1BB33ACFF757}" type="slidenum">
              <a:rPr lang="fr-FR" smtClean="0"/>
              <a:t>10</a:t>
            </a:fld>
            <a:endParaRPr lang="fr-FR"/>
          </a:p>
        </p:txBody>
      </p:sp>
    </p:spTree>
    <p:extLst>
      <p:ext uri="{BB962C8B-B14F-4D97-AF65-F5344CB8AC3E}">
        <p14:creationId xmlns:p14="http://schemas.microsoft.com/office/powerpoint/2010/main" val="4180316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154955" y="1447800"/>
            <a:ext cx="8825658" cy="3329581"/>
          </a:xfrm>
        </p:spPr>
        <p:txBody>
          <a:bodyPr rtlCol="0" anchor="b"/>
          <a:lstStyle>
            <a:lvl1pPr>
              <a:defRPr sz="7200"/>
            </a:lvl1pPr>
          </a:lstStyle>
          <a:p>
            <a:pPr rtl="0"/>
            <a:r>
              <a:rPr lang="fr-FR" noProof="0"/>
              <a:t>Modifiez le style du titre</a:t>
            </a:r>
          </a:p>
        </p:txBody>
      </p:sp>
      <p:sp>
        <p:nvSpPr>
          <p:cNvPr id="3" name="Sous-titre 2"/>
          <p:cNvSpPr>
            <a:spLocks noGrp="1"/>
          </p:cNvSpPr>
          <p:nvPr>
            <p:ph type="subTitle" idx="1"/>
          </p:nvPr>
        </p:nvSpPr>
        <p:spPr>
          <a:xfrm>
            <a:off x="1154955" y="4777380"/>
            <a:ext cx="8825658" cy="861420"/>
          </a:xfrm>
        </p:spPr>
        <p:txBody>
          <a:bodyPr rtlCol="0"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fr-FR" noProof="0"/>
              <a:t>Modifiez le style des sous-titres du masque</a:t>
            </a:r>
          </a:p>
        </p:txBody>
      </p:sp>
      <p:sp>
        <p:nvSpPr>
          <p:cNvPr id="4" name="Espace réservé de la date 3"/>
          <p:cNvSpPr>
            <a:spLocks noGrp="1"/>
          </p:cNvSpPr>
          <p:nvPr>
            <p:ph type="dt" sz="half" idx="10"/>
          </p:nvPr>
        </p:nvSpPr>
        <p:spPr/>
        <p:txBody>
          <a:bodyPr rtlCol="0"/>
          <a:lstStyle/>
          <a:p>
            <a:pPr rtl="0"/>
            <a:fld id="{5CC754D9-8403-4920-99DE-7A11B3EB392D}" type="datetime1">
              <a:rPr lang="fr-FR" noProof="0" smtClean="0"/>
              <a:t>08/02/2025</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154956" y="4800587"/>
            <a:ext cx="8825657" cy="566738"/>
          </a:xfrm>
        </p:spPr>
        <p:txBody>
          <a:bodyPr rtlCol="0" anchor="b">
            <a:normAutofit/>
          </a:bodyPr>
          <a:lstStyle>
            <a:lvl1pPr algn="l">
              <a:defRPr sz="2400" b="0"/>
            </a:lvl1pPr>
          </a:lstStyle>
          <a:p>
            <a:pPr rtl="0"/>
            <a:r>
              <a:rPr lang="fr-FR" noProof="0"/>
              <a:t>Modifiez le style du titre</a:t>
            </a:r>
          </a:p>
        </p:txBody>
      </p:sp>
      <p:sp>
        <p:nvSpPr>
          <p:cNvPr id="3" name="Espace réservé d’image 2"/>
          <p:cNvSpPr>
            <a:spLocks noGrp="1" noChangeAspect="1"/>
          </p:cNvSpPr>
          <p:nvPr>
            <p:ph type="pic" idx="1" hasCustomPrompt="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p>
        </p:txBody>
      </p:sp>
      <p:sp>
        <p:nvSpPr>
          <p:cNvPr id="4" name="Espace réservé du texte 3"/>
          <p:cNvSpPr>
            <a:spLocks noGrp="1"/>
          </p:cNvSpPr>
          <p:nvPr>
            <p:ph type="body" sz="half" idx="2" hasCustomPrompt="1"/>
          </p:nvPr>
        </p:nvSpPr>
        <p:spPr>
          <a:xfrm>
            <a:off x="1154956" y="5367325"/>
            <a:ext cx="8825656" cy="493712"/>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sp>
        <p:nvSpPr>
          <p:cNvPr id="5" name="Espace réservé de la date 4"/>
          <p:cNvSpPr>
            <a:spLocks noGrp="1"/>
          </p:cNvSpPr>
          <p:nvPr>
            <p:ph type="dt" sz="half" idx="10"/>
          </p:nvPr>
        </p:nvSpPr>
        <p:spPr/>
        <p:txBody>
          <a:bodyPr rtlCol="0"/>
          <a:lstStyle/>
          <a:p>
            <a:pPr rtl="0"/>
            <a:fld id="{E52016B0-50B5-47B5-A44A-13E00F7CDA92}" type="datetime1">
              <a:rPr lang="fr-FR" noProof="0" smtClean="0"/>
              <a:t>08/02/2025</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re 1"/>
          <p:cNvSpPr>
            <a:spLocks noGrp="1"/>
          </p:cNvSpPr>
          <p:nvPr>
            <p:ph type="title"/>
          </p:nvPr>
        </p:nvSpPr>
        <p:spPr>
          <a:xfrm>
            <a:off x="1154954" y="1447800"/>
            <a:ext cx="8825659" cy="1981200"/>
          </a:xfrm>
        </p:spPr>
        <p:txBody>
          <a:bodyPr rtlCol="0"/>
          <a:lstStyle>
            <a:lvl1pPr>
              <a:defRPr sz="4800"/>
            </a:lvl1pPr>
          </a:lstStyle>
          <a:p>
            <a:pPr rtl="0"/>
            <a:r>
              <a:rPr lang="fr-FR" noProof="0"/>
              <a:t>Modifiez le style du titre</a:t>
            </a:r>
          </a:p>
        </p:txBody>
      </p:sp>
      <p:sp>
        <p:nvSpPr>
          <p:cNvPr id="8" name="Espace réservé du texte 3"/>
          <p:cNvSpPr>
            <a:spLocks noGrp="1"/>
          </p:cNvSpPr>
          <p:nvPr>
            <p:ph type="body" sz="half" idx="2" hasCustomPrompt="1"/>
          </p:nvPr>
        </p:nvSpPr>
        <p:spPr>
          <a:xfrm>
            <a:off x="1154954" y="3657600"/>
            <a:ext cx="8825659" cy="2362200"/>
          </a:xfrm>
        </p:spPr>
        <p:txBody>
          <a:bodyPr rtlCol="0"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sp>
        <p:nvSpPr>
          <p:cNvPr id="4" name="Espace réservé de la date 3"/>
          <p:cNvSpPr>
            <a:spLocks noGrp="1"/>
          </p:cNvSpPr>
          <p:nvPr>
            <p:ph type="dt" sz="half" idx="10"/>
          </p:nvPr>
        </p:nvSpPr>
        <p:spPr/>
        <p:txBody>
          <a:bodyPr rtlCol="0"/>
          <a:lstStyle/>
          <a:p>
            <a:pPr rtl="0"/>
            <a:fld id="{85E54252-1D92-4478-9B35-EF53CB57F087}" type="datetime1">
              <a:rPr lang="fr-FR" noProof="0" smtClean="0"/>
              <a:t>08/02/2025</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574801" y="1447800"/>
            <a:ext cx="7999315" cy="2323374"/>
          </a:xfrm>
        </p:spPr>
        <p:txBody>
          <a:bodyPr rtlCol="0"/>
          <a:lstStyle>
            <a:lvl1pPr>
              <a:defRPr sz="4800"/>
            </a:lvl1pPr>
          </a:lstStyle>
          <a:p>
            <a:pPr rtl="0"/>
            <a:r>
              <a:rPr lang="fr-FR" noProof="0"/>
              <a:t>Modifiez le style du titre</a:t>
            </a:r>
          </a:p>
        </p:txBody>
      </p:sp>
      <p:sp>
        <p:nvSpPr>
          <p:cNvPr id="11" name="Espace réservé du texte 3"/>
          <p:cNvSpPr>
            <a:spLocks noGrp="1"/>
          </p:cNvSpPr>
          <p:nvPr>
            <p:ph type="body" sz="half" idx="14" hasCustomPrompt="1"/>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rtl="0">
              <a:buNone/>
            </a:pPr>
            <a:r>
              <a:rPr lang="fr-FR" noProof="0"/>
              <a:t>Modifiez les styles du texte</a:t>
            </a:r>
          </a:p>
        </p:txBody>
      </p:sp>
      <p:sp>
        <p:nvSpPr>
          <p:cNvPr id="10" name="Espace réservé du texte 3"/>
          <p:cNvSpPr>
            <a:spLocks noGrp="1"/>
          </p:cNvSpPr>
          <p:nvPr>
            <p:ph type="body" sz="half" idx="2" hasCustomPrompt="1"/>
          </p:nvPr>
        </p:nvSpPr>
        <p:spPr>
          <a:xfrm>
            <a:off x="1154954" y="4350657"/>
            <a:ext cx="8825659" cy="1676400"/>
          </a:xfrm>
        </p:spPr>
        <p:txBody>
          <a:bodyPr rtlCol="0"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sp>
        <p:nvSpPr>
          <p:cNvPr id="4" name="Espace réservé de la date 3"/>
          <p:cNvSpPr>
            <a:spLocks noGrp="1"/>
          </p:cNvSpPr>
          <p:nvPr>
            <p:ph type="dt" sz="half" idx="10"/>
          </p:nvPr>
        </p:nvSpPr>
        <p:spPr/>
        <p:txBody>
          <a:bodyPr rtlCol="0"/>
          <a:lstStyle/>
          <a:p>
            <a:pPr rtl="0"/>
            <a:fld id="{31C55A38-EB06-4BE8-943C-A998B4C9E3F3}" type="datetime1">
              <a:rPr lang="fr-FR" noProof="0" smtClean="0"/>
              <a:t>08/02/2025</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
        <p:nvSpPr>
          <p:cNvPr id="12" name="Zone de texte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rtl="0"/>
            <a:r>
              <a:rPr lang="fr-FR" noProof="0"/>
              <a:t>“</a:t>
            </a:r>
          </a:p>
        </p:txBody>
      </p:sp>
      <p:sp>
        <p:nvSpPr>
          <p:cNvPr id="15" name="Zone de texte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rtl="0"/>
            <a:r>
              <a:rPr lang="fr-FR" noProof="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professionnelle">
    <p:spTree>
      <p:nvGrpSpPr>
        <p:cNvPr id="1" name=""/>
        <p:cNvGrpSpPr/>
        <p:nvPr/>
      </p:nvGrpSpPr>
      <p:grpSpPr>
        <a:xfrm>
          <a:off x="0" y="0"/>
          <a:ext cx="0" cy="0"/>
          <a:chOff x="0" y="0"/>
          <a:chExt cx="0" cy="0"/>
        </a:xfrm>
      </p:grpSpPr>
      <p:sp>
        <p:nvSpPr>
          <p:cNvPr id="2" name="Titre 1"/>
          <p:cNvSpPr>
            <a:spLocks noGrp="1"/>
          </p:cNvSpPr>
          <p:nvPr>
            <p:ph type="title"/>
          </p:nvPr>
        </p:nvSpPr>
        <p:spPr>
          <a:xfrm>
            <a:off x="1154954" y="3124201"/>
            <a:ext cx="8825660" cy="1653180"/>
          </a:xfrm>
        </p:spPr>
        <p:txBody>
          <a:bodyPr rtlCol="0" anchor="b"/>
          <a:lstStyle>
            <a:lvl1pPr algn="l">
              <a:defRPr sz="4000" b="0" cap="none"/>
            </a:lvl1pPr>
          </a:lstStyle>
          <a:p>
            <a:pPr rtl="0"/>
            <a:r>
              <a:rPr lang="fr-FR" noProof="0"/>
              <a:t>Modifiez le style du titre</a:t>
            </a:r>
          </a:p>
        </p:txBody>
      </p:sp>
      <p:sp>
        <p:nvSpPr>
          <p:cNvPr id="3" name="Espace réservé du texte 2"/>
          <p:cNvSpPr>
            <a:spLocks noGrp="1"/>
          </p:cNvSpPr>
          <p:nvPr>
            <p:ph type="body" idx="1" hasCustomPrompt="1"/>
          </p:nvPr>
        </p:nvSpPr>
        <p:spPr>
          <a:xfrm>
            <a:off x="1154954" y="4777381"/>
            <a:ext cx="8825659" cy="860400"/>
          </a:xfrm>
        </p:spPr>
        <p:txBody>
          <a:bodyPr rtlCol="0"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Modifiez les styles du texte</a:t>
            </a:r>
          </a:p>
        </p:txBody>
      </p:sp>
      <p:sp>
        <p:nvSpPr>
          <p:cNvPr id="4" name="Espace réservé de la date 3"/>
          <p:cNvSpPr>
            <a:spLocks noGrp="1"/>
          </p:cNvSpPr>
          <p:nvPr>
            <p:ph type="dt" sz="half" idx="10"/>
          </p:nvPr>
        </p:nvSpPr>
        <p:spPr/>
        <p:txBody>
          <a:bodyPr rtlCol="0"/>
          <a:lstStyle/>
          <a:p>
            <a:pPr rtl="0"/>
            <a:fld id="{3AF8690B-5D8F-4E48-B212-77F0BC48118D}" type="datetime1">
              <a:rPr lang="fr-FR" noProof="0" smtClean="0"/>
              <a:t>08/02/2025</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lvl1pPr>
              <a:defRPr sz="4200"/>
            </a:lvl1pPr>
          </a:lstStyle>
          <a:p>
            <a:pPr rtl="0"/>
            <a:r>
              <a:rPr lang="fr-FR" noProof="0"/>
              <a:t>Modifiez le style du titre</a:t>
            </a:r>
          </a:p>
        </p:txBody>
      </p:sp>
      <p:sp>
        <p:nvSpPr>
          <p:cNvPr id="3" name="Espace réservé du texte 2"/>
          <p:cNvSpPr>
            <a:spLocks noGrp="1"/>
          </p:cNvSpPr>
          <p:nvPr>
            <p:ph type="body" idx="1" hasCustomPrompt="1"/>
          </p:nvPr>
        </p:nvSpPr>
        <p:spPr>
          <a:xfrm>
            <a:off x="632947" y="1981200"/>
            <a:ext cx="2946866"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16" name="Espace réservé du texte 3"/>
          <p:cNvSpPr>
            <a:spLocks noGrp="1"/>
          </p:cNvSpPr>
          <p:nvPr>
            <p:ph type="body" sz="half" idx="15" hasCustomPrompt="1"/>
          </p:nvPr>
        </p:nvSpPr>
        <p:spPr>
          <a:xfrm>
            <a:off x="652463" y="2667000"/>
            <a:ext cx="2927350"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sp>
        <p:nvSpPr>
          <p:cNvPr id="5" name="Espace réservé du texte 4"/>
          <p:cNvSpPr>
            <a:spLocks noGrp="1"/>
          </p:cNvSpPr>
          <p:nvPr>
            <p:ph type="body" sz="quarter" idx="3" hasCustomPrompt="1"/>
          </p:nvPr>
        </p:nvSpPr>
        <p:spPr>
          <a:xfrm>
            <a:off x="3883659" y="1981200"/>
            <a:ext cx="2936241"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19" name="Espace réservé du texte 3"/>
          <p:cNvSpPr>
            <a:spLocks noGrp="1"/>
          </p:cNvSpPr>
          <p:nvPr>
            <p:ph type="body" sz="half" idx="16" hasCustomPrompt="1"/>
          </p:nvPr>
        </p:nvSpPr>
        <p:spPr>
          <a:xfrm>
            <a:off x="3873106" y="2667000"/>
            <a:ext cx="2946794"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sp>
        <p:nvSpPr>
          <p:cNvPr id="14" name="Espace réservé du texte 4"/>
          <p:cNvSpPr>
            <a:spLocks noGrp="1"/>
          </p:cNvSpPr>
          <p:nvPr>
            <p:ph type="body" sz="quarter" idx="13" hasCustomPrompt="1"/>
          </p:nvPr>
        </p:nvSpPr>
        <p:spPr>
          <a:xfrm>
            <a:off x="7124700" y="1981200"/>
            <a:ext cx="2932113"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20" name="Espace réservé du texte 3"/>
          <p:cNvSpPr>
            <a:spLocks noGrp="1"/>
          </p:cNvSpPr>
          <p:nvPr>
            <p:ph type="body" sz="half" idx="17" hasCustomPrompt="1"/>
          </p:nvPr>
        </p:nvSpPr>
        <p:spPr>
          <a:xfrm>
            <a:off x="7124700" y="2667000"/>
            <a:ext cx="2932113"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cxnSp>
        <p:nvCxnSpPr>
          <p:cNvPr id="17" name="Connecteur droit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Connecteur droit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Espace réservé de la date 3"/>
          <p:cNvSpPr>
            <a:spLocks noGrp="1"/>
          </p:cNvSpPr>
          <p:nvPr>
            <p:ph type="dt" sz="half" idx="10"/>
          </p:nvPr>
        </p:nvSpPr>
        <p:spPr/>
        <p:txBody>
          <a:bodyPr rtlCol="0"/>
          <a:lstStyle/>
          <a:p>
            <a:pPr rtl="0"/>
            <a:fld id="{0127A5DE-2DD6-4418-A363-EF10D0B5FD9F}" type="datetime1">
              <a:rPr lang="fr-FR" noProof="0" smtClean="0"/>
              <a:t>08/02/2025</a:t>
            </a:fld>
            <a:endParaRPr lang="fr-FR" noProof="0"/>
          </a:p>
        </p:txBody>
      </p:sp>
      <p:sp>
        <p:nvSpPr>
          <p:cNvPr id="4"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onne 3 image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lvl1pPr>
              <a:defRPr sz="4200"/>
            </a:lvl1pPr>
          </a:lstStyle>
          <a:p>
            <a:pPr rtl="0"/>
            <a:r>
              <a:rPr lang="fr-FR" noProof="0"/>
              <a:t>Modifiez le style du titre</a:t>
            </a:r>
          </a:p>
        </p:txBody>
      </p:sp>
      <p:sp>
        <p:nvSpPr>
          <p:cNvPr id="3" name="Espace réservé du texte 2"/>
          <p:cNvSpPr>
            <a:spLocks noGrp="1"/>
          </p:cNvSpPr>
          <p:nvPr>
            <p:ph type="body" idx="1" hasCustomPrompt="1"/>
          </p:nvPr>
        </p:nvSpPr>
        <p:spPr>
          <a:xfrm>
            <a:off x="652463" y="4250949"/>
            <a:ext cx="2940050"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29" name="Espace réservé d’image 2"/>
          <p:cNvSpPr>
            <a:spLocks noGrp="1" noChangeAspect="1"/>
          </p:cNvSpPr>
          <p:nvPr>
            <p:ph type="pic" idx="15" hasCustomPrompt="1"/>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p>
        </p:txBody>
      </p:sp>
      <p:sp>
        <p:nvSpPr>
          <p:cNvPr id="22" name="Espace réservé du texte 3"/>
          <p:cNvSpPr>
            <a:spLocks noGrp="1"/>
          </p:cNvSpPr>
          <p:nvPr>
            <p:ph type="body" sz="half" idx="18" hasCustomPrompt="1"/>
          </p:nvPr>
        </p:nvSpPr>
        <p:spPr>
          <a:xfrm>
            <a:off x="652463" y="4827211"/>
            <a:ext cx="2940050"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sp>
        <p:nvSpPr>
          <p:cNvPr id="5" name="Espace réservé du texte 4"/>
          <p:cNvSpPr>
            <a:spLocks noGrp="1"/>
          </p:cNvSpPr>
          <p:nvPr>
            <p:ph type="body" sz="quarter" idx="3" hasCustomPrompt="1"/>
          </p:nvPr>
        </p:nvSpPr>
        <p:spPr>
          <a:xfrm>
            <a:off x="3889375" y="4250949"/>
            <a:ext cx="2930525"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30" name="Espace réservé d’image 2"/>
          <p:cNvSpPr>
            <a:spLocks noGrp="1" noChangeAspect="1"/>
          </p:cNvSpPr>
          <p:nvPr>
            <p:ph type="pic" idx="21" hasCustomPrompt="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p>
        </p:txBody>
      </p:sp>
      <p:sp>
        <p:nvSpPr>
          <p:cNvPr id="23" name="Espace réservé du texte 3"/>
          <p:cNvSpPr>
            <a:spLocks noGrp="1"/>
          </p:cNvSpPr>
          <p:nvPr>
            <p:ph type="body" sz="half" idx="19" hasCustomPrompt="1"/>
          </p:nvPr>
        </p:nvSpPr>
        <p:spPr>
          <a:xfrm>
            <a:off x="3888022" y="4827210"/>
            <a:ext cx="2934406"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sp>
        <p:nvSpPr>
          <p:cNvPr id="14" name="Espace réservé du texte 4"/>
          <p:cNvSpPr>
            <a:spLocks noGrp="1"/>
          </p:cNvSpPr>
          <p:nvPr>
            <p:ph type="body" sz="quarter" idx="13" hasCustomPrompt="1"/>
          </p:nvPr>
        </p:nvSpPr>
        <p:spPr>
          <a:xfrm>
            <a:off x="7124700" y="4250949"/>
            <a:ext cx="2932113"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31" name="Espace réservé d’image 2"/>
          <p:cNvSpPr>
            <a:spLocks noGrp="1" noChangeAspect="1"/>
          </p:cNvSpPr>
          <p:nvPr>
            <p:ph type="pic" idx="22" hasCustomPrompt="1"/>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p>
        </p:txBody>
      </p:sp>
      <p:sp>
        <p:nvSpPr>
          <p:cNvPr id="24" name="Espace réservé du texte 3"/>
          <p:cNvSpPr>
            <a:spLocks noGrp="1"/>
          </p:cNvSpPr>
          <p:nvPr>
            <p:ph type="body" sz="half" idx="20" hasCustomPrompt="1"/>
          </p:nvPr>
        </p:nvSpPr>
        <p:spPr>
          <a:xfrm>
            <a:off x="7124575" y="4827208"/>
            <a:ext cx="2935997"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cxnSp>
        <p:nvCxnSpPr>
          <p:cNvPr id="19" name="Connecteur droit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Connecteur droit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Espace réservé de la date 3"/>
          <p:cNvSpPr>
            <a:spLocks noGrp="1"/>
          </p:cNvSpPr>
          <p:nvPr>
            <p:ph type="dt" sz="half" idx="10"/>
          </p:nvPr>
        </p:nvSpPr>
        <p:spPr/>
        <p:txBody>
          <a:bodyPr rtlCol="0"/>
          <a:lstStyle/>
          <a:p>
            <a:pPr rtl="0"/>
            <a:fld id="{9BC65DA7-E5C5-4D74-B097-AC1BE004E448}" type="datetime1">
              <a:rPr lang="fr-FR" noProof="0" smtClean="0"/>
              <a:t>08/02/2025</a:t>
            </a:fld>
            <a:endParaRPr lang="fr-FR" noProof="0"/>
          </a:p>
        </p:txBody>
      </p:sp>
      <p:sp>
        <p:nvSpPr>
          <p:cNvPr id="4"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texte vertical 2"/>
          <p:cNvSpPr>
            <a:spLocks noGrp="1"/>
          </p:cNvSpPr>
          <p:nvPr>
            <p:ph type="body" orient="vert" idx="1" hasCustomPrompt="1"/>
          </p:nvPr>
        </p:nvSpPr>
        <p:spPr/>
        <p:txBody>
          <a:bodyPr vert="eaVert" rtlCol="0" anchor="t" anchorCtr="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61C7DA1A-EC3C-47F8-91A2-6837F02EFD3F}" type="datetime1">
              <a:rPr lang="fr-FR" noProof="0" smtClean="0"/>
              <a:t>08/02/2025</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304212" y="430213"/>
            <a:ext cx="1752601" cy="5826125"/>
          </a:xfrm>
        </p:spPr>
        <p:txBody>
          <a:bodyPr vert="eaVert" rtlCol="0" anchor="b" anchorCtr="0"/>
          <a:lstStyle/>
          <a:p>
            <a:pPr rtl="0"/>
            <a:r>
              <a:rPr lang="fr-FR" noProof="0"/>
              <a:t>Modifiez le style du titre</a:t>
            </a:r>
          </a:p>
        </p:txBody>
      </p:sp>
      <p:sp>
        <p:nvSpPr>
          <p:cNvPr id="3" name="Espace réservé du texte vertical 2"/>
          <p:cNvSpPr>
            <a:spLocks noGrp="1"/>
          </p:cNvSpPr>
          <p:nvPr>
            <p:ph type="body" orient="vert" idx="1" hasCustomPrompt="1"/>
          </p:nvPr>
        </p:nvSpPr>
        <p:spPr>
          <a:xfrm>
            <a:off x="652463" y="887414"/>
            <a:ext cx="7423149" cy="5368924"/>
          </a:xfrm>
        </p:spPr>
        <p:txBody>
          <a:bodyPr vert="eaVert"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2BC3F780-36C0-4115-8D68-C9FCA3157A4C}" type="datetime1">
              <a:rPr lang="fr-FR" noProof="0" smtClean="0"/>
              <a:t>08/02/2025</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idx="1" hasCustomPrompt="1"/>
          </p:nvPr>
        </p:nvSpPr>
        <p:spPr/>
        <p:txBody>
          <a:bodyPr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3"/>
          <p:cNvSpPr>
            <a:spLocks noGrp="1"/>
          </p:cNvSpPr>
          <p:nvPr>
            <p:ph type="dt" sz="half" idx="10"/>
          </p:nvPr>
        </p:nvSpPr>
        <p:spPr/>
        <p:txBody>
          <a:bodyPr rtlCol="0"/>
          <a:lstStyle/>
          <a:p>
            <a:pPr rtl="0"/>
            <a:fld id="{4CD78179-134A-413C-9D9E-CE85F9A9554A}" type="datetime1">
              <a:rPr lang="fr-FR" noProof="0" smtClean="0"/>
              <a:t>08/02/2025</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1154956" y="2861733"/>
            <a:ext cx="8825657" cy="1915647"/>
          </a:xfrm>
        </p:spPr>
        <p:txBody>
          <a:bodyPr rtlCol="0" anchor="b"/>
          <a:lstStyle>
            <a:lvl1pPr algn="l">
              <a:defRPr sz="4000" b="0" cap="none"/>
            </a:lvl1pPr>
          </a:lstStyle>
          <a:p>
            <a:pPr rtl="0"/>
            <a:r>
              <a:rPr lang="fr-FR" noProof="0"/>
              <a:t>Modifiez le style du titre</a:t>
            </a:r>
          </a:p>
        </p:txBody>
      </p:sp>
      <p:sp>
        <p:nvSpPr>
          <p:cNvPr id="3" name="Espace réservé du texte 2"/>
          <p:cNvSpPr>
            <a:spLocks noGrp="1"/>
          </p:cNvSpPr>
          <p:nvPr>
            <p:ph type="body" idx="1" hasCustomPrompt="1"/>
          </p:nvPr>
        </p:nvSpPr>
        <p:spPr>
          <a:xfrm>
            <a:off x="1154955" y="4777381"/>
            <a:ext cx="8825658" cy="860400"/>
          </a:xfrm>
        </p:spPr>
        <p:txBody>
          <a:bodyPr rtlCol="0"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Modifiez les styles du texte</a:t>
            </a:r>
          </a:p>
        </p:txBody>
      </p:sp>
      <p:sp>
        <p:nvSpPr>
          <p:cNvPr id="4" name="Espace réservé de la date 3"/>
          <p:cNvSpPr>
            <a:spLocks noGrp="1"/>
          </p:cNvSpPr>
          <p:nvPr>
            <p:ph type="dt" sz="half" idx="10"/>
          </p:nvPr>
        </p:nvSpPr>
        <p:spPr/>
        <p:txBody>
          <a:bodyPr rtlCol="0"/>
          <a:lstStyle/>
          <a:p>
            <a:pPr rtl="0"/>
            <a:fld id="{AEC2181A-20E0-48F1-8B0C-0171BD4BC4FC}" type="datetime1">
              <a:rPr lang="fr-FR" noProof="0" smtClean="0"/>
              <a:t>08/02/2025</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sz="half" idx="1" hasCustomPrompt="1"/>
          </p:nvPr>
        </p:nvSpPr>
        <p:spPr>
          <a:xfrm>
            <a:off x="1103312" y="2060575"/>
            <a:ext cx="4396339" cy="4195763"/>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hasCustomPrompt="1"/>
          </p:nvPr>
        </p:nvSpPr>
        <p:spPr>
          <a:xfrm>
            <a:off x="5654493" y="2056092"/>
            <a:ext cx="4396341" cy="4200245"/>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e la date 4"/>
          <p:cNvSpPr>
            <a:spLocks noGrp="1"/>
          </p:cNvSpPr>
          <p:nvPr>
            <p:ph type="dt" sz="half" idx="10"/>
          </p:nvPr>
        </p:nvSpPr>
        <p:spPr/>
        <p:txBody>
          <a:bodyPr rtlCol="0"/>
          <a:lstStyle/>
          <a:p>
            <a:pPr rtl="0"/>
            <a:fld id="{04DDFBC9-DF66-450F-9B47-163A607B32B5}" type="datetime1">
              <a:rPr lang="fr-FR" noProof="0" smtClean="0"/>
              <a:t>08/02/2025</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lvl1pPr>
              <a:defRPr/>
            </a:lvl1pPr>
          </a:lstStyle>
          <a:p>
            <a:pPr rtl="0"/>
            <a:r>
              <a:rPr lang="fr-FR" noProof="0"/>
              <a:t>Modifiez le style du titre</a:t>
            </a:r>
          </a:p>
        </p:txBody>
      </p:sp>
      <p:sp>
        <p:nvSpPr>
          <p:cNvPr id="3" name="Espace réservé du texte 2"/>
          <p:cNvSpPr>
            <a:spLocks noGrp="1"/>
          </p:cNvSpPr>
          <p:nvPr>
            <p:ph type="body" idx="1" hasCustomPrompt="1"/>
          </p:nvPr>
        </p:nvSpPr>
        <p:spPr>
          <a:xfrm>
            <a:off x="1103313" y="1905000"/>
            <a:ext cx="4396338"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4" name="Espace réservé du contenu 3"/>
          <p:cNvSpPr>
            <a:spLocks noGrp="1"/>
          </p:cNvSpPr>
          <p:nvPr>
            <p:ph sz="half" idx="2" hasCustomPrompt="1"/>
          </p:nvPr>
        </p:nvSpPr>
        <p:spPr>
          <a:xfrm>
            <a:off x="1103312" y="2514600"/>
            <a:ext cx="4396339" cy="3741738"/>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p:cNvSpPr>
            <a:spLocks noGrp="1"/>
          </p:cNvSpPr>
          <p:nvPr>
            <p:ph type="body" sz="quarter" idx="3" hasCustomPrompt="1"/>
          </p:nvPr>
        </p:nvSpPr>
        <p:spPr>
          <a:xfrm>
            <a:off x="5654495" y="1905000"/>
            <a:ext cx="4396339"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6" name="Espace réservé du contenu 5"/>
          <p:cNvSpPr>
            <a:spLocks noGrp="1"/>
          </p:cNvSpPr>
          <p:nvPr>
            <p:ph sz="quarter" idx="4" hasCustomPrompt="1"/>
          </p:nvPr>
        </p:nvSpPr>
        <p:spPr>
          <a:xfrm>
            <a:off x="5654495" y="2514600"/>
            <a:ext cx="4396339" cy="3741738"/>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p:cNvSpPr>
            <a:spLocks noGrp="1"/>
          </p:cNvSpPr>
          <p:nvPr>
            <p:ph type="dt" sz="half" idx="10"/>
          </p:nvPr>
        </p:nvSpPr>
        <p:spPr/>
        <p:txBody>
          <a:bodyPr rtlCol="0"/>
          <a:lstStyle/>
          <a:p>
            <a:pPr rtl="0"/>
            <a:fld id="{6D9A2534-DEDE-4B74-ACE3-4739456B341E}" type="datetime1">
              <a:rPr lang="fr-FR" noProof="0" smtClean="0"/>
              <a:t>08/02/2025</a:t>
            </a:fld>
            <a:endParaRPr lang="fr-FR" noProof="0"/>
          </a:p>
        </p:txBody>
      </p:sp>
      <p:sp>
        <p:nvSpPr>
          <p:cNvPr id="8" name="Espace réservé du pied de page 7"/>
          <p:cNvSpPr>
            <a:spLocks noGrp="1"/>
          </p:cNvSpPr>
          <p:nvPr>
            <p:ph type="ftr" sz="quarter" idx="11"/>
          </p:nvPr>
        </p:nvSpPr>
        <p:spPr/>
        <p:txBody>
          <a:bodyPr rtlCol="0"/>
          <a:lstStyle/>
          <a:p>
            <a:pPr rtl="0"/>
            <a:endParaRPr lang="fr-FR" noProof="0"/>
          </a:p>
        </p:txBody>
      </p:sp>
      <p:sp>
        <p:nvSpPr>
          <p:cNvPr id="9" name="Espace réservé du numéro de diapositive 8"/>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7" name="Espace réservé de la date 2"/>
          <p:cNvSpPr>
            <a:spLocks noGrp="1"/>
          </p:cNvSpPr>
          <p:nvPr>
            <p:ph type="dt" sz="half" idx="10"/>
          </p:nvPr>
        </p:nvSpPr>
        <p:spPr/>
        <p:txBody>
          <a:bodyPr rtlCol="0"/>
          <a:lstStyle/>
          <a:p>
            <a:pPr rtl="0"/>
            <a:fld id="{4699A1F2-963C-4433-9938-07FA0A1EA149}" type="datetime1">
              <a:rPr lang="fr-FR" noProof="0" smtClean="0"/>
              <a:t>08/02/2025</a:t>
            </a:fld>
            <a:endParaRPr lang="fr-FR" noProof="0"/>
          </a:p>
        </p:txBody>
      </p:sp>
      <p:sp>
        <p:nvSpPr>
          <p:cNvPr id="5" name="Espace réservé du pied de page 3"/>
          <p:cNvSpPr>
            <a:spLocks noGrp="1"/>
          </p:cNvSpPr>
          <p:nvPr>
            <p:ph type="ftr" sz="quarter" idx="11"/>
          </p:nvPr>
        </p:nvSpPr>
        <p:spPr/>
        <p:txBody>
          <a:bodyPr rtlCol="0"/>
          <a:lstStyle/>
          <a:p>
            <a:pPr rtl="0"/>
            <a:endParaRPr lang="fr-FR" noProof="0"/>
          </a:p>
        </p:txBody>
      </p:sp>
      <p:sp>
        <p:nvSpPr>
          <p:cNvPr id="6" name="Espace réservé du numéro de diapositive 4"/>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Espace réservé de la date 1"/>
          <p:cNvSpPr>
            <a:spLocks noGrp="1"/>
          </p:cNvSpPr>
          <p:nvPr>
            <p:ph type="dt" sz="half" idx="10"/>
          </p:nvPr>
        </p:nvSpPr>
        <p:spPr/>
        <p:txBody>
          <a:bodyPr rtlCol="0"/>
          <a:lstStyle/>
          <a:p>
            <a:pPr rtl="0"/>
            <a:fld id="{A6321462-A4AC-4C47-B649-01878A1A064F}" type="datetime1">
              <a:rPr lang="fr-FR" noProof="0" smtClean="0"/>
              <a:t>08/02/2025</a:t>
            </a:fld>
            <a:endParaRPr lang="fr-FR" noProof="0"/>
          </a:p>
        </p:txBody>
      </p:sp>
      <p:sp>
        <p:nvSpPr>
          <p:cNvPr id="5" name="Espace réservé du pied de page 2"/>
          <p:cNvSpPr>
            <a:spLocks noGrp="1"/>
          </p:cNvSpPr>
          <p:nvPr>
            <p:ph type="ftr" sz="quarter" idx="11"/>
          </p:nvPr>
        </p:nvSpPr>
        <p:spPr/>
        <p:txBody>
          <a:bodyPr rtlCol="0"/>
          <a:lstStyle/>
          <a:p>
            <a:pPr rtl="0"/>
            <a:endParaRPr lang="fr-FR" noProof="0"/>
          </a:p>
        </p:txBody>
      </p:sp>
      <p:sp>
        <p:nvSpPr>
          <p:cNvPr id="6" name="Espace réservé du numéro de diapositive 3"/>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154953" y="1447800"/>
            <a:ext cx="3401064" cy="1447800"/>
          </a:xfrm>
        </p:spPr>
        <p:txBody>
          <a:bodyPr rtlCol="0" anchor="b"/>
          <a:lstStyle>
            <a:lvl1pPr algn="l">
              <a:defRPr sz="2400" b="0"/>
            </a:lvl1pPr>
          </a:lstStyle>
          <a:p>
            <a:pPr rtl="0"/>
            <a:r>
              <a:rPr lang="fr-FR" noProof="0"/>
              <a:t>Modifiez le style du titre</a:t>
            </a:r>
          </a:p>
        </p:txBody>
      </p:sp>
      <p:sp>
        <p:nvSpPr>
          <p:cNvPr id="3" name="Espace réservé du contenu 2"/>
          <p:cNvSpPr>
            <a:spLocks noGrp="1"/>
          </p:cNvSpPr>
          <p:nvPr>
            <p:ph idx="1" hasCustomPrompt="1"/>
          </p:nvPr>
        </p:nvSpPr>
        <p:spPr>
          <a:xfrm>
            <a:off x="4784616" y="1447800"/>
            <a:ext cx="5195997" cy="4572000"/>
          </a:xfrm>
        </p:spPr>
        <p:txBody>
          <a:bodyPr rtlCol="0"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p:cNvSpPr>
            <a:spLocks noGrp="1"/>
          </p:cNvSpPr>
          <p:nvPr>
            <p:ph type="body" sz="half" idx="2" hasCustomPrompt="1"/>
          </p:nvPr>
        </p:nvSpPr>
        <p:spPr>
          <a:xfrm>
            <a:off x="1154953" y="3129280"/>
            <a:ext cx="3401063" cy="2895599"/>
          </a:xfrm>
        </p:spPr>
        <p:txBody>
          <a:bodyPr rtlCol="0"/>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sp>
        <p:nvSpPr>
          <p:cNvPr id="7" name="Espace réservé de la date 4"/>
          <p:cNvSpPr>
            <a:spLocks noGrp="1"/>
          </p:cNvSpPr>
          <p:nvPr>
            <p:ph type="dt" sz="half" idx="10"/>
          </p:nvPr>
        </p:nvSpPr>
        <p:spPr/>
        <p:txBody>
          <a:bodyPr rtlCol="0"/>
          <a:lstStyle/>
          <a:p>
            <a:pPr rtl="0"/>
            <a:fld id="{F58B83CE-0B77-4D5B-ABB2-11D315121664}" type="datetime1">
              <a:rPr lang="fr-FR" noProof="0" smtClean="0"/>
              <a:t>08/02/2025</a:t>
            </a:fld>
            <a:endParaRPr lang="fr-FR" noProof="0"/>
          </a:p>
        </p:txBody>
      </p:sp>
      <p:sp>
        <p:nvSpPr>
          <p:cNvPr id="5" name="Espace réservé du pied de page 5"/>
          <p:cNvSpPr>
            <a:spLocks noGrp="1"/>
          </p:cNvSpPr>
          <p:nvPr>
            <p:ph type="ftr" sz="quarter" idx="11"/>
          </p:nvPr>
        </p:nvSpPr>
        <p:spPr/>
        <p:txBody>
          <a:bodyPr rtlCol="0"/>
          <a:lstStyle/>
          <a:p>
            <a:pPr rtl="0"/>
            <a:endParaRPr lang="fr-FR" noProof="0"/>
          </a:p>
        </p:txBody>
      </p:sp>
      <p:sp>
        <p:nvSpPr>
          <p:cNvPr id="6" name="Espace réservé du numéro de diapositive 6"/>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153907" y="1854192"/>
            <a:ext cx="5092906" cy="1574808"/>
          </a:xfrm>
        </p:spPr>
        <p:txBody>
          <a:bodyPr rtlCol="0" anchor="b">
            <a:normAutofit/>
          </a:bodyPr>
          <a:lstStyle>
            <a:lvl1pPr algn="l">
              <a:defRPr sz="3600" b="0"/>
            </a:lvl1pPr>
          </a:lstStyle>
          <a:p>
            <a:pPr rtl="0"/>
            <a:r>
              <a:rPr lang="fr-FR" noProof="0"/>
              <a:t>Modifiez le style du titre</a:t>
            </a:r>
          </a:p>
        </p:txBody>
      </p:sp>
      <p:sp>
        <p:nvSpPr>
          <p:cNvPr id="3" name="Espace réservé d’image 2"/>
          <p:cNvSpPr>
            <a:spLocks noGrp="1" noChangeAspect="1"/>
          </p:cNvSpPr>
          <p:nvPr>
            <p:ph type="pic" idx="1" hasCustomPrompt="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p>
        </p:txBody>
      </p:sp>
      <p:sp>
        <p:nvSpPr>
          <p:cNvPr id="4" name="Espace réservé du texte 3"/>
          <p:cNvSpPr>
            <a:spLocks noGrp="1"/>
          </p:cNvSpPr>
          <p:nvPr>
            <p:ph type="body" sz="half" idx="2" hasCustomPrompt="1"/>
          </p:nvPr>
        </p:nvSpPr>
        <p:spPr>
          <a:xfrm>
            <a:off x="1154954" y="3657600"/>
            <a:ext cx="5084979" cy="1371600"/>
          </a:xfrm>
        </p:spPr>
        <p:txBody>
          <a:bodyPr rtlCol="0">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sp>
        <p:nvSpPr>
          <p:cNvPr id="5" name="Espace réservé de la date 4"/>
          <p:cNvSpPr>
            <a:spLocks noGrp="1"/>
          </p:cNvSpPr>
          <p:nvPr>
            <p:ph type="dt" sz="half" idx="10"/>
          </p:nvPr>
        </p:nvSpPr>
        <p:spPr/>
        <p:txBody>
          <a:bodyPr rtlCol="0"/>
          <a:lstStyle/>
          <a:p>
            <a:pPr rtl="0"/>
            <a:fld id="{43D38337-0C26-419D-8506-A7BD0E35E1A9}" type="datetime1">
              <a:rPr lang="fr-FR" noProof="0" smtClean="0"/>
              <a:t>08/02/2025</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Imag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Imag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e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Imag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Imag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Espace réservé du titre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pPr rtl="0"/>
            <a:r>
              <a:rPr lang="fr-FR" noProof="0"/>
              <a:t>Modifiez le style du titre</a:t>
            </a:r>
          </a:p>
        </p:txBody>
      </p:sp>
      <p:sp>
        <p:nvSpPr>
          <p:cNvPr id="3" name="Espace réservé du texte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rtl="0"/>
            <a:fld id="{7E5CEDF6-0650-4886-A306-D0167EC655ED}" type="datetime1">
              <a:rPr lang="fr-FR" noProof="0" smtClean="0"/>
              <a:t>08/02/2025</a:t>
            </a:fld>
            <a:endParaRPr lang="fr-FR" noProof="0"/>
          </a:p>
        </p:txBody>
      </p:sp>
      <p:sp>
        <p:nvSpPr>
          <p:cNvPr id="5" name="Espace réservé du pied de page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pPr rtl="0"/>
            <a:endParaRPr lang="fr-FR" noProof="0"/>
          </a:p>
        </p:txBody>
      </p:sp>
      <p:sp>
        <p:nvSpPr>
          <p:cNvPr id="6" name="Espace réservé du numéro de diapositive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rtl="0"/>
            <a:fld id="{D57F1E4F-1CFF-5643-939E-02111984F565}" type="slidenum">
              <a:rPr lang="fr-FR" noProof="0" smtClean="0"/>
              <a:t>‹N°›</a:t>
            </a:fld>
            <a:endParaRPr lang="fr-FR" noProof="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s://github.com/QVEYNACHTER/Pret_a_depenser"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proba-remb-859731147ee5.herokuapp.com/"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arxiv.org/abs/1810.04805"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arxiv.org/abs/1907.1169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2" name="Picture 51">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54" name="Picture 53">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56" name="Oval 55">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pic>
        <p:nvPicPr>
          <p:cNvPr id="58" name="Picture 57">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60" name="Picture 59">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62" name="Rectangle 61">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fr-FR"/>
          </a:p>
        </p:txBody>
      </p:sp>
      <p:sp useBgFill="1">
        <p:nvSpPr>
          <p:cNvPr id="64" name="Rectangle 63">
            <a:extLst>
              <a:ext uri="{FF2B5EF4-FFF2-40B4-BE49-F238E27FC236}">
                <a16:creationId xmlns:a16="http://schemas.microsoft.com/office/drawing/2014/main" id="{D27CF008-4B18-436D-B2D5-C1346C124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CE22DAD8-5F67-4B73-ADA9-06EF381F7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68"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sp>
        <p:nvSpPr>
          <p:cNvPr id="70" name="Freeform: Shape 69">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7" name="ZoneTexte 6">
            <a:extLst>
              <a:ext uri="{FF2B5EF4-FFF2-40B4-BE49-F238E27FC236}">
                <a16:creationId xmlns:a16="http://schemas.microsoft.com/office/drawing/2014/main" id="{5C3C7936-D33A-A0C0-8FA8-201896D46725}"/>
              </a:ext>
            </a:extLst>
          </p:cNvPr>
          <p:cNvSpPr txBox="1"/>
          <p:nvPr/>
        </p:nvSpPr>
        <p:spPr>
          <a:xfrm>
            <a:off x="636916" y="4854346"/>
            <a:ext cx="10053782" cy="868026"/>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2600" cap="all" dirty="0" err="1">
                <a:solidFill>
                  <a:srgbClr val="EBEBEB"/>
                </a:solidFill>
                <a:ea typeface="+mn-lt"/>
                <a:cs typeface="+mn-lt"/>
              </a:rPr>
              <a:t>Réalisez</a:t>
            </a:r>
            <a:r>
              <a:rPr lang="en-US" sz="2600" cap="all" dirty="0">
                <a:solidFill>
                  <a:srgbClr val="EBEBEB"/>
                </a:solidFill>
                <a:ea typeface="+mn-lt"/>
                <a:cs typeface="+mn-lt"/>
              </a:rPr>
              <a:t> un dashboard et </a:t>
            </a:r>
            <a:r>
              <a:rPr lang="en-US" sz="2600" cap="all" dirty="0" err="1">
                <a:solidFill>
                  <a:srgbClr val="EBEBEB"/>
                </a:solidFill>
                <a:ea typeface="+mn-lt"/>
                <a:cs typeface="+mn-lt"/>
              </a:rPr>
              <a:t>assurez</a:t>
            </a:r>
            <a:r>
              <a:rPr lang="en-US" sz="2600" cap="all" dirty="0">
                <a:solidFill>
                  <a:srgbClr val="EBEBEB"/>
                </a:solidFill>
                <a:ea typeface="+mn-lt"/>
                <a:cs typeface="+mn-lt"/>
              </a:rPr>
              <a:t> </a:t>
            </a:r>
            <a:r>
              <a:rPr lang="en-US" sz="2600" cap="all" dirty="0" err="1">
                <a:solidFill>
                  <a:srgbClr val="EBEBEB"/>
                </a:solidFill>
                <a:ea typeface="+mn-lt"/>
                <a:cs typeface="+mn-lt"/>
              </a:rPr>
              <a:t>une</a:t>
            </a:r>
            <a:r>
              <a:rPr lang="en-US" sz="2600" cap="all" dirty="0">
                <a:solidFill>
                  <a:srgbClr val="EBEBEB"/>
                </a:solidFill>
                <a:ea typeface="+mn-lt"/>
                <a:cs typeface="+mn-lt"/>
              </a:rPr>
              <a:t> </a:t>
            </a:r>
            <a:r>
              <a:rPr lang="en-US" sz="2600" cap="all" dirty="0" err="1">
                <a:solidFill>
                  <a:srgbClr val="EBEBEB"/>
                </a:solidFill>
                <a:ea typeface="+mn-lt"/>
                <a:cs typeface="+mn-lt"/>
              </a:rPr>
              <a:t>veille</a:t>
            </a:r>
            <a:r>
              <a:rPr lang="en-US" sz="2600" cap="all" dirty="0">
                <a:solidFill>
                  <a:srgbClr val="EBEBEB"/>
                </a:solidFill>
                <a:ea typeface="+mn-lt"/>
                <a:cs typeface="+mn-lt"/>
              </a:rPr>
              <a:t> technique</a:t>
            </a:r>
          </a:p>
        </p:txBody>
      </p:sp>
      <p:pic>
        <p:nvPicPr>
          <p:cNvPr id="3" name="Image 2" descr="Une image contenant texte, Graphique, graphisme, illustration&#10;&#10;Description générée automatiquement">
            <a:extLst>
              <a:ext uri="{FF2B5EF4-FFF2-40B4-BE49-F238E27FC236}">
                <a16:creationId xmlns:a16="http://schemas.microsoft.com/office/drawing/2014/main" id="{CFCE307F-A2AB-AA9A-CDD3-992535B28DA2}"/>
              </a:ext>
            </a:extLst>
          </p:cNvPr>
          <p:cNvPicPr>
            <a:picLocks noChangeAspect="1"/>
          </p:cNvPicPr>
          <p:nvPr/>
        </p:nvPicPr>
        <p:blipFill>
          <a:blip r:embed="rId6"/>
          <a:stretch>
            <a:fillRect/>
          </a:stretch>
        </p:blipFill>
        <p:spPr>
          <a:xfrm>
            <a:off x="1133915" y="89681"/>
            <a:ext cx="9248434" cy="3664014"/>
          </a:xfrm>
          <a:prstGeom prst="rect">
            <a:avLst/>
          </a:prstGeom>
        </p:spPr>
      </p:pic>
    </p:spTree>
    <p:extLst>
      <p:ext uri="{BB962C8B-B14F-4D97-AF65-F5344CB8AC3E}">
        <p14:creationId xmlns:p14="http://schemas.microsoft.com/office/powerpoint/2010/main" val="1201513071"/>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852324-07ED-B90A-E31D-2030079B541A}"/>
            </a:ext>
          </a:extLst>
        </p:cNvPr>
        <p:cNvGrpSpPr/>
        <p:nvPr/>
      </p:nvGrpSpPr>
      <p:grpSpPr>
        <a:xfrm>
          <a:off x="0" y="0"/>
          <a:ext cx="0" cy="0"/>
          <a:chOff x="0" y="0"/>
          <a:chExt cx="0" cy="0"/>
        </a:xfrm>
      </p:grpSpPr>
      <p:sp>
        <p:nvSpPr>
          <p:cNvPr id="5" name="ZoneTexte 4">
            <a:extLst>
              <a:ext uri="{FF2B5EF4-FFF2-40B4-BE49-F238E27FC236}">
                <a16:creationId xmlns:a16="http://schemas.microsoft.com/office/drawing/2014/main" id="{532FB388-566F-87EB-10C0-3F3C1F322AC8}"/>
              </a:ext>
            </a:extLst>
          </p:cNvPr>
          <p:cNvSpPr txBox="1"/>
          <p:nvPr/>
        </p:nvSpPr>
        <p:spPr>
          <a:xfrm>
            <a:off x="11127058" y="50181"/>
            <a:ext cx="118203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b="1" cap="all">
              <a:solidFill>
                <a:srgbClr val="EBEBEB"/>
              </a:solidFill>
            </a:endParaRPr>
          </a:p>
        </p:txBody>
      </p:sp>
      <p:sp>
        <p:nvSpPr>
          <p:cNvPr id="7" name="ZoneTexte 6">
            <a:extLst>
              <a:ext uri="{FF2B5EF4-FFF2-40B4-BE49-F238E27FC236}">
                <a16:creationId xmlns:a16="http://schemas.microsoft.com/office/drawing/2014/main" id="{9DF18382-723D-7702-3C38-81310D53299D}"/>
              </a:ext>
            </a:extLst>
          </p:cNvPr>
          <p:cNvSpPr txBox="1"/>
          <p:nvPr/>
        </p:nvSpPr>
        <p:spPr>
          <a:xfrm>
            <a:off x="167729" y="173291"/>
            <a:ext cx="652278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dirty="0">
                <a:ea typeface="+mj-lt"/>
                <a:cs typeface="+mj-lt"/>
              </a:rPr>
              <a:t>II ) RÉALISER UNE VEILLE TECHNIQUE</a:t>
            </a:r>
          </a:p>
          <a:p>
            <a:r>
              <a:rPr lang="en-US" dirty="0"/>
              <a:t>	3) MODÉLISATION</a:t>
            </a:r>
            <a:endParaRPr lang="fr-FR" dirty="0"/>
          </a:p>
        </p:txBody>
      </p:sp>
      <p:pic>
        <p:nvPicPr>
          <p:cNvPr id="3" name="Image 2">
            <a:extLst>
              <a:ext uri="{FF2B5EF4-FFF2-40B4-BE49-F238E27FC236}">
                <a16:creationId xmlns:a16="http://schemas.microsoft.com/office/drawing/2014/main" id="{C806C74A-70B1-6C9A-491B-4B980C9FACEC}"/>
              </a:ext>
            </a:extLst>
          </p:cNvPr>
          <p:cNvPicPr>
            <a:picLocks noChangeAspect="1"/>
          </p:cNvPicPr>
          <p:nvPr/>
        </p:nvPicPr>
        <p:blipFill>
          <a:blip r:embed="rId3"/>
          <a:stretch>
            <a:fillRect/>
          </a:stretch>
        </p:blipFill>
        <p:spPr>
          <a:xfrm>
            <a:off x="11123612" y="-2091"/>
            <a:ext cx="1068387" cy="952188"/>
          </a:xfrm>
          <a:prstGeom prst="rect">
            <a:avLst/>
          </a:prstGeom>
        </p:spPr>
      </p:pic>
      <p:sp>
        <p:nvSpPr>
          <p:cNvPr id="2" name="Titre 1">
            <a:extLst>
              <a:ext uri="{FF2B5EF4-FFF2-40B4-BE49-F238E27FC236}">
                <a16:creationId xmlns:a16="http://schemas.microsoft.com/office/drawing/2014/main" id="{2D70883C-EA8B-27B5-5EFC-98D06C28BD37}"/>
              </a:ext>
            </a:extLst>
          </p:cNvPr>
          <p:cNvSpPr txBox="1">
            <a:spLocks/>
          </p:cNvSpPr>
          <p:nvPr/>
        </p:nvSpPr>
        <p:spPr>
          <a:xfrm>
            <a:off x="219308" y="1142334"/>
            <a:ext cx="11760712" cy="5065577"/>
          </a:xfrm>
          <a:prstGeom prst="rect">
            <a:avLst/>
          </a:prstGeom>
        </p:spPr>
        <p:txBody>
          <a:bodyPr vert="horz" lIns="91440" tIns="45720" rIns="91440" bIns="45720" rtlCol="0" anchor="b">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lnSpc>
                <a:spcPct val="90000"/>
              </a:lnSpc>
              <a:buFontTx/>
              <a:buChar char="-"/>
            </a:pPr>
            <a:r>
              <a:rPr lang="fr-FR" sz="2400" dirty="0">
                <a:ea typeface="+mj-lt"/>
                <a:cs typeface="+mj-lt"/>
              </a:rPr>
              <a:t>Descriptions nettoyées</a:t>
            </a:r>
          </a:p>
          <a:p>
            <a:pPr marL="285750" indent="-285750">
              <a:lnSpc>
                <a:spcPct val="90000"/>
              </a:lnSpc>
              <a:buFontTx/>
              <a:buChar char="-"/>
            </a:pPr>
            <a:endParaRPr lang="fr-FR" sz="2400" dirty="0">
              <a:ea typeface="+mj-lt"/>
              <a:cs typeface="+mj-lt"/>
            </a:endParaRPr>
          </a:p>
          <a:p>
            <a:pPr marL="285750" indent="-285750">
              <a:lnSpc>
                <a:spcPct val="90000"/>
              </a:lnSpc>
              <a:buFontTx/>
              <a:buChar char="-"/>
            </a:pPr>
            <a:r>
              <a:rPr lang="fr-FR" sz="2400" dirty="0">
                <a:ea typeface="+mj-lt"/>
                <a:cs typeface="+mj-lt"/>
              </a:rPr>
              <a:t>Tokenisation inclue dans les modèles</a:t>
            </a:r>
          </a:p>
          <a:p>
            <a:pPr marL="285750" indent="-285750">
              <a:lnSpc>
                <a:spcPct val="90000"/>
              </a:lnSpc>
              <a:buFontTx/>
              <a:buChar char="-"/>
            </a:pPr>
            <a:endParaRPr lang="fr-FR" sz="2400" dirty="0">
              <a:ea typeface="+mj-lt"/>
              <a:cs typeface="+mj-lt"/>
            </a:endParaRPr>
          </a:p>
          <a:p>
            <a:pPr marL="285750" indent="-285750">
              <a:lnSpc>
                <a:spcPct val="90000"/>
              </a:lnSpc>
              <a:buFontTx/>
              <a:buChar char="-"/>
            </a:pPr>
            <a:r>
              <a:rPr lang="fr-FR" sz="2400" dirty="0">
                <a:ea typeface="+mj-lt"/>
                <a:cs typeface="+mj-lt"/>
              </a:rPr>
              <a:t>Extraction de </a:t>
            </a:r>
            <a:r>
              <a:rPr lang="fr-FR" sz="2400" dirty="0" err="1">
                <a:ea typeface="+mj-lt"/>
                <a:cs typeface="+mj-lt"/>
              </a:rPr>
              <a:t>features</a:t>
            </a:r>
            <a:endParaRPr lang="fr-FR" sz="2400" dirty="0">
              <a:ea typeface="+mj-lt"/>
              <a:cs typeface="+mj-lt"/>
            </a:endParaRPr>
          </a:p>
          <a:p>
            <a:pPr marL="285750" indent="-285750">
              <a:lnSpc>
                <a:spcPct val="90000"/>
              </a:lnSpc>
              <a:buFontTx/>
              <a:buChar char="-"/>
            </a:pPr>
            <a:endParaRPr lang="fr-FR" sz="2400" dirty="0">
              <a:ea typeface="+mj-lt"/>
              <a:cs typeface="+mj-lt"/>
            </a:endParaRPr>
          </a:p>
          <a:p>
            <a:pPr marL="285750" indent="-285750">
              <a:lnSpc>
                <a:spcPct val="90000"/>
              </a:lnSpc>
              <a:buFontTx/>
              <a:buChar char="-"/>
            </a:pPr>
            <a:r>
              <a:rPr lang="fr-FR" sz="2400" dirty="0">
                <a:ea typeface="+mj-lt"/>
                <a:cs typeface="+mj-lt"/>
              </a:rPr>
              <a:t>Réduction de dimensionnalité (t-SNE)</a:t>
            </a:r>
          </a:p>
          <a:p>
            <a:pPr marL="285750" indent="-285750">
              <a:lnSpc>
                <a:spcPct val="90000"/>
              </a:lnSpc>
              <a:buFontTx/>
              <a:buChar char="-"/>
            </a:pPr>
            <a:endParaRPr lang="fr-FR" sz="2400" dirty="0">
              <a:ea typeface="+mj-lt"/>
              <a:cs typeface="+mj-lt"/>
            </a:endParaRPr>
          </a:p>
          <a:p>
            <a:pPr marL="285750" indent="-285750">
              <a:lnSpc>
                <a:spcPct val="90000"/>
              </a:lnSpc>
              <a:buFontTx/>
              <a:buChar char="-"/>
            </a:pPr>
            <a:r>
              <a:rPr lang="fr-FR" sz="2400" dirty="0">
                <a:ea typeface="+mj-lt"/>
                <a:cs typeface="+mj-lt"/>
              </a:rPr>
              <a:t>Métrique d’évaluation (ARI)</a:t>
            </a:r>
          </a:p>
          <a:p>
            <a:pPr marL="285750" indent="-285750">
              <a:lnSpc>
                <a:spcPct val="90000"/>
              </a:lnSpc>
              <a:buFontTx/>
              <a:buChar char="-"/>
            </a:pPr>
            <a:endParaRPr lang="fr-FR" sz="2400" dirty="0">
              <a:ea typeface="+mj-lt"/>
              <a:cs typeface="+mj-lt"/>
            </a:endParaRPr>
          </a:p>
          <a:p>
            <a:pPr marL="285750" indent="-285750">
              <a:lnSpc>
                <a:spcPct val="90000"/>
              </a:lnSpc>
              <a:buFontTx/>
              <a:buChar char="-"/>
            </a:pPr>
            <a:r>
              <a:rPr lang="fr-FR" sz="2400" dirty="0">
                <a:ea typeface="+mj-lt"/>
                <a:cs typeface="+mj-lt"/>
              </a:rPr>
              <a:t>Modèles de clustering - </a:t>
            </a:r>
            <a:r>
              <a:rPr lang="fr-FR" sz="2400" dirty="0" err="1">
                <a:ea typeface="+mj-lt"/>
                <a:cs typeface="+mj-lt"/>
              </a:rPr>
              <a:t>Kmeans</a:t>
            </a:r>
            <a:r>
              <a:rPr lang="fr-FR" sz="2400" dirty="0">
                <a:ea typeface="+mj-lt"/>
                <a:cs typeface="+mj-lt"/>
              </a:rPr>
              <a:t> et Clustering hiérarchique ascendant (CAH)</a:t>
            </a:r>
          </a:p>
          <a:p>
            <a:pPr marL="285750" indent="-285750">
              <a:lnSpc>
                <a:spcPct val="90000"/>
              </a:lnSpc>
              <a:buFontTx/>
              <a:buChar char="-"/>
            </a:pPr>
            <a:endParaRPr lang="fr-FR" sz="2400" dirty="0">
              <a:ea typeface="+mj-lt"/>
              <a:cs typeface="+mj-lt"/>
            </a:endParaRPr>
          </a:p>
          <a:p>
            <a:pPr marL="285750" indent="-285750">
              <a:lnSpc>
                <a:spcPct val="90000"/>
              </a:lnSpc>
              <a:buFontTx/>
              <a:buChar char="-"/>
            </a:pPr>
            <a:endParaRPr lang="fr-FR" sz="2400" dirty="0">
              <a:ea typeface="+mj-lt"/>
              <a:cs typeface="+mj-lt"/>
            </a:endParaRPr>
          </a:p>
          <a:p>
            <a:pPr marL="285750" indent="-285750">
              <a:lnSpc>
                <a:spcPct val="90000"/>
              </a:lnSpc>
              <a:buFontTx/>
              <a:buChar char="-"/>
            </a:pPr>
            <a:endParaRPr lang="fr-FR" sz="1800" kern="15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390882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4015C2-498E-0D2F-C8D2-241D6FD9CE4B}"/>
            </a:ext>
          </a:extLst>
        </p:cNvPr>
        <p:cNvGrpSpPr/>
        <p:nvPr/>
      </p:nvGrpSpPr>
      <p:grpSpPr>
        <a:xfrm>
          <a:off x="0" y="0"/>
          <a:ext cx="0" cy="0"/>
          <a:chOff x="0" y="0"/>
          <a:chExt cx="0" cy="0"/>
        </a:xfrm>
      </p:grpSpPr>
      <p:sp>
        <p:nvSpPr>
          <p:cNvPr id="5" name="ZoneTexte 4">
            <a:extLst>
              <a:ext uri="{FF2B5EF4-FFF2-40B4-BE49-F238E27FC236}">
                <a16:creationId xmlns:a16="http://schemas.microsoft.com/office/drawing/2014/main" id="{FB5EA2BA-4B3B-3F0F-A7B5-19A6988F60BB}"/>
              </a:ext>
            </a:extLst>
          </p:cNvPr>
          <p:cNvSpPr txBox="1"/>
          <p:nvPr/>
        </p:nvSpPr>
        <p:spPr>
          <a:xfrm>
            <a:off x="11127058" y="50181"/>
            <a:ext cx="118203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b="1" cap="all">
              <a:solidFill>
                <a:srgbClr val="EBEBEB"/>
              </a:solidFill>
            </a:endParaRPr>
          </a:p>
        </p:txBody>
      </p:sp>
      <p:sp>
        <p:nvSpPr>
          <p:cNvPr id="7" name="ZoneTexte 6">
            <a:extLst>
              <a:ext uri="{FF2B5EF4-FFF2-40B4-BE49-F238E27FC236}">
                <a16:creationId xmlns:a16="http://schemas.microsoft.com/office/drawing/2014/main" id="{EC6CB559-64EF-2A8A-818B-4EB30D256FE5}"/>
              </a:ext>
            </a:extLst>
          </p:cNvPr>
          <p:cNvSpPr txBox="1"/>
          <p:nvPr/>
        </p:nvSpPr>
        <p:spPr>
          <a:xfrm>
            <a:off x="167729" y="173291"/>
            <a:ext cx="652278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dirty="0">
                <a:ea typeface="+mj-lt"/>
                <a:cs typeface="+mj-lt"/>
              </a:rPr>
              <a:t>II ) RÉALISER UNE VEILLE TECHNIQUE</a:t>
            </a:r>
          </a:p>
          <a:p>
            <a:r>
              <a:rPr lang="en-US" dirty="0"/>
              <a:t>	4) SYNTHÈSE DES RÉSULTATS</a:t>
            </a:r>
            <a:endParaRPr lang="fr-FR" dirty="0"/>
          </a:p>
        </p:txBody>
      </p:sp>
      <p:pic>
        <p:nvPicPr>
          <p:cNvPr id="3" name="Image 2">
            <a:extLst>
              <a:ext uri="{FF2B5EF4-FFF2-40B4-BE49-F238E27FC236}">
                <a16:creationId xmlns:a16="http://schemas.microsoft.com/office/drawing/2014/main" id="{71964274-DB3A-9EDA-D617-61F31C929206}"/>
              </a:ext>
            </a:extLst>
          </p:cNvPr>
          <p:cNvPicPr>
            <a:picLocks noChangeAspect="1"/>
          </p:cNvPicPr>
          <p:nvPr/>
        </p:nvPicPr>
        <p:blipFill>
          <a:blip r:embed="rId3"/>
          <a:stretch>
            <a:fillRect/>
          </a:stretch>
        </p:blipFill>
        <p:spPr>
          <a:xfrm>
            <a:off x="11123612" y="-2091"/>
            <a:ext cx="1068387" cy="952188"/>
          </a:xfrm>
          <a:prstGeom prst="rect">
            <a:avLst/>
          </a:prstGeom>
        </p:spPr>
      </p:pic>
      <p:pic>
        <p:nvPicPr>
          <p:cNvPr id="4" name="images2">
            <a:extLst>
              <a:ext uri="{FF2B5EF4-FFF2-40B4-BE49-F238E27FC236}">
                <a16:creationId xmlns:a16="http://schemas.microsoft.com/office/drawing/2014/main" id="{E851D146-CA49-2A89-A018-1E71B5EA387B}"/>
              </a:ext>
            </a:extLst>
          </p:cNvPr>
          <p:cNvPicPr/>
          <p:nvPr/>
        </p:nvPicPr>
        <p:blipFill>
          <a:blip r:embed="rId4">
            <a:lum/>
            <a:alphaModFix/>
          </a:blip>
          <a:srcRect/>
          <a:stretch>
            <a:fillRect/>
          </a:stretch>
        </p:blipFill>
        <p:spPr>
          <a:xfrm>
            <a:off x="78923" y="1665554"/>
            <a:ext cx="5731510" cy="3863340"/>
          </a:xfrm>
          <a:prstGeom prst="rect">
            <a:avLst/>
          </a:prstGeom>
        </p:spPr>
      </p:pic>
      <p:pic>
        <p:nvPicPr>
          <p:cNvPr id="6" name="images3">
            <a:extLst>
              <a:ext uri="{FF2B5EF4-FFF2-40B4-BE49-F238E27FC236}">
                <a16:creationId xmlns:a16="http://schemas.microsoft.com/office/drawing/2014/main" id="{1C37B77B-FD48-1908-028C-8BEA036C8907}"/>
              </a:ext>
            </a:extLst>
          </p:cNvPr>
          <p:cNvPicPr/>
          <p:nvPr/>
        </p:nvPicPr>
        <p:blipFill>
          <a:blip r:embed="rId5">
            <a:lum/>
            <a:alphaModFix/>
          </a:blip>
          <a:srcRect/>
          <a:stretch>
            <a:fillRect/>
          </a:stretch>
        </p:blipFill>
        <p:spPr>
          <a:xfrm>
            <a:off x="5943490" y="1665554"/>
            <a:ext cx="6169587" cy="3863340"/>
          </a:xfrm>
          <a:prstGeom prst="rect">
            <a:avLst/>
          </a:prstGeom>
        </p:spPr>
      </p:pic>
    </p:spTree>
    <p:extLst>
      <p:ext uri="{BB962C8B-B14F-4D97-AF65-F5344CB8AC3E}">
        <p14:creationId xmlns:p14="http://schemas.microsoft.com/office/powerpoint/2010/main" val="1066028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E1D9D4-22AD-1325-1573-A30258EEB1C0}"/>
            </a:ext>
          </a:extLst>
        </p:cNvPr>
        <p:cNvGrpSpPr/>
        <p:nvPr/>
      </p:nvGrpSpPr>
      <p:grpSpPr>
        <a:xfrm>
          <a:off x="0" y="0"/>
          <a:ext cx="0" cy="0"/>
          <a:chOff x="0" y="0"/>
          <a:chExt cx="0" cy="0"/>
        </a:xfrm>
      </p:grpSpPr>
      <p:sp>
        <p:nvSpPr>
          <p:cNvPr id="5" name="ZoneTexte 4">
            <a:extLst>
              <a:ext uri="{FF2B5EF4-FFF2-40B4-BE49-F238E27FC236}">
                <a16:creationId xmlns:a16="http://schemas.microsoft.com/office/drawing/2014/main" id="{11811981-6B4A-4234-3EED-64EB9DB9108F}"/>
              </a:ext>
            </a:extLst>
          </p:cNvPr>
          <p:cNvSpPr txBox="1"/>
          <p:nvPr/>
        </p:nvSpPr>
        <p:spPr>
          <a:xfrm>
            <a:off x="11127058" y="50181"/>
            <a:ext cx="118203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b="1" cap="all">
              <a:solidFill>
                <a:srgbClr val="EBEBEB"/>
              </a:solidFill>
            </a:endParaRPr>
          </a:p>
        </p:txBody>
      </p:sp>
      <p:sp>
        <p:nvSpPr>
          <p:cNvPr id="7" name="ZoneTexte 6">
            <a:extLst>
              <a:ext uri="{FF2B5EF4-FFF2-40B4-BE49-F238E27FC236}">
                <a16:creationId xmlns:a16="http://schemas.microsoft.com/office/drawing/2014/main" id="{0242B3E1-14FF-DF57-2DFF-33B1A212709A}"/>
              </a:ext>
            </a:extLst>
          </p:cNvPr>
          <p:cNvSpPr txBox="1"/>
          <p:nvPr/>
        </p:nvSpPr>
        <p:spPr>
          <a:xfrm>
            <a:off x="167729" y="173291"/>
            <a:ext cx="652278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dirty="0">
                <a:ea typeface="+mj-lt"/>
                <a:cs typeface="+mj-lt"/>
              </a:rPr>
              <a:t>II ) RÉALISER UNE VEILLE TECHNIQUE</a:t>
            </a:r>
          </a:p>
          <a:p>
            <a:r>
              <a:rPr lang="en-US" dirty="0"/>
              <a:t>	 4) SYNTHÈSE DES RÉSULTATS</a:t>
            </a:r>
            <a:endParaRPr lang="fr-FR" dirty="0"/>
          </a:p>
        </p:txBody>
      </p:sp>
      <p:pic>
        <p:nvPicPr>
          <p:cNvPr id="3" name="Image 2">
            <a:extLst>
              <a:ext uri="{FF2B5EF4-FFF2-40B4-BE49-F238E27FC236}">
                <a16:creationId xmlns:a16="http://schemas.microsoft.com/office/drawing/2014/main" id="{07226FF3-B0E7-D877-85B8-CAF3E855ACCA}"/>
              </a:ext>
            </a:extLst>
          </p:cNvPr>
          <p:cNvPicPr>
            <a:picLocks noChangeAspect="1"/>
          </p:cNvPicPr>
          <p:nvPr/>
        </p:nvPicPr>
        <p:blipFill>
          <a:blip r:embed="rId3"/>
          <a:stretch>
            <a:fillRect/>
          </a:stretch>
        </p:blipFill>
        <p:spPr>
          <a:xfrm>
            <a:off x="11123612" y="-2091"/>
            <a:ext cx="1068387" cy="952188"/>
          </a:xfrm>
          <a:prstGeom prst="rect">
            <a:avLst/>
          </a:prstGeom>
        </p:spPr>
      </p:pic>
      <p:sp>
        <p:nvSpPr>
          <p:cNvPr id="2" name="Titre 1">
            <a:extLst>
              <a:ext uri="{FF2B5EF4-FFF2-40B4-BE49-F238E27FC236}">
                <a16:creationId xmlns:a16="http://schemas.microsoft.com/office/drawing/2014/main" id="{A53804F2-D59A-D485-AB56-D6E84AB89CFB}"/>
              </a:ext>
            </a:extLst>
          </p:cNvPr>
          <p:cNvSpPr txBox="1">
            <a:spLocks/>
          </p:cNvSpPr>
          <p:nvPr/>
        </p:nvSpPr>
        <p:spPr>
          <a:xfrm>
            <a:off x="6380480" y="1142334"/>
            <a:ext cx="5599540" cy="5065577"/>
          </a:xfrm>
          <a:prstGeom prst="rect">
            <a:avLst/>
          </a:prstGeom>
        </p:spPr>
        <p:txBody>
          <a:bodyPr vert="horz" lIns="91440" tIns="45720" rIns="91440" bIns="45720" rtlCol="0" anchor="b">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lnSpc>
                <a:spcPct val="90000"/>
              </a:lnSpc>
              <a:buFontTx/>
              <a:buChar char="-"/>
            </a:pPr>
            <a:endParaRPr lang="fr-FR" sz="2400" dirty="0">
              <a:ea typeface="+mj-lt"/>
              <a:cs typeface="+mj-lt"/>
            </a:endParaRPr>
          </a:p>
          <a:p>
            <a:pPr>
              <a:lnSpc>
                <a:spcPct val="90000"/>
              </a:lnSpc>
            </a:pPr>
            <a:r>
              <a:rPr lang="fr-FR" sz="2400" dirty="0">
                <a:ea typeface="+mj-lt"/>
                <a:cs typeface="+mj-lt"/>
              </a:rPr>
              <a:t>La catégorie </a:t>
            </a:r>
            <a:r>
              <a:rPr lang="fr-FR" sz="2400" dirty="0" err="1">
                <a:ea typeface="+mj-lt"/>
                <a:cs typeface="+mj-lt"/>
              </a:rPr>
              <a:t>Kitchen</a:t>
            </a:r>
            <a:r>
              <a:rPr lang="fr-FR" sz="2400" dirty="0">
                <a:ea typeface="+mj-lt"/>
                <a:cs typeface="+mj-lt"/>
              </a:rPr>
              <a:t> &amp; </a:t>
            </a:r>
            <a:r>
              <a:rPr lang="fr-FR" sz="2400" dirty="0" err="1">
                <a:ea typeface="+mj-lt"/>
                <a:cs typeface="+mj-lt"/>
              </a:rPr>
              <a:t>Dining</a:t>
            </a:r>
            <a:r>
              <a:rPr lang="fr-FR" sz="2400" dirty="0">
                <a:ea typeface="+mj-lt"/>
                <a:cs typeface="+mj-lt"/>
              </a:rPr>
              <a:t> est très mal prédite</a:t>
            </a:r>
          </a:p>
          <a:p>
            <a:pPr marL="285750" indent="-285750">
              <a:lnSpc>
                <a:spcPct val="90000"/>
              </a:lnSpc>
              <a:buFontTx/>
              <a:buChar char="-"/>
            </a:pPr>
            <a:endParaRPr lang="fr-FR" sz="1800" kern="150" dirty="0">
              <a:effectLst/>
              <a:latin typeface="Arial" panose="020B0604020202020204" pitchFamily="34" charset="0"/>
              <a:ea typeface="Arial" panose="020B0604020202020204" pitchFamily="34" charset="0"/>
            </a:endParaRPr>
          </a:p>
        </p:txBody>
      </p:sp>
      <p:pic>
        <p:nvPicPr>
          <p:cNvPr id="4" name="images4">
            <a:extLst>
              <a:ext uri="{FF2B5EF4-FFF2-40B4-BE49-F238E27FC236}">
                <a16:creationId xmlns:a16="http://schemas.microsoft.com/office/drawing/2014/main" id="{A34B396A-1EDC-A261-8182-C0A00D8879FB}"/>
              </a:ext>
            </a:extLst>
          </p:cNvPr>
          <p:cNvPicPr/>
          <p:nvPr/>
        </p:nvPicPr>
        <p:blipFill>
          <a:blip r:embed="rId4">
            <a:lum/>
            <a:alphaModFix/>
          </a:blip>
          <a:srcRect/>
          <a:stretch>
            <a:fillRect/>
          </a:stretch>
        </p:blipFill>
        <p:spPr>
          <a:xfrm>
            <a:off x="219308" y="1270317"/>
            <a:ext cx="5999361" cy="5222747"/>
          </a:xfrm>
          <a:prstGeom prst="rect">
            <a:avLst/>
          </a:prstGeom>
        </p:spPr>
      </p:pic>
      <p:pic>
        <p:nvPicPr>
          <p:cNvPr id="6" name="Image 5" descr="Une image contenant texte, capture d’écran, Police, menu&#10;&#10;Description générée automatiquement">
            <a:extLst>
              <a:ext uri="{FF2B5EF4-FFF2-40B4-BE49-F238E27FC236}">
                <a16:creationId xmlns:a16="http://schemas.microsoft.com/office/drawing/2014/main" id="{5AF34145-8F2D-F53D-69F3-159D26D1FDBE}"/>
              </a:ext>
            </a:extLst>
          </p:cNvPr>
          <p:cNvPicPr>
            <a:picLocks noChangeAspect="1"/>
          </p:cNvPicPr>
          <p:nvPr/>
        </p:nvPicPr>
        <p:blipFill>
          <a:blip r:embed="rId5"/>
          <a:stretch>
            <a:fillRect/>
          </a:stretch>
        </p:blipFill>
        <p:spPr>
          <a:xfrm>
            <a:off x="6541564" y="1270317"/>
            <a:ext cx="5115560" cy="2847975"/>
          </a:xfrm>
          <a:prstGeom prst="rect">
            <a:avLst/>
          </a:prstGeom>
        </p:spPr>
      </p:pic>
    </p:spTree>
    <p:extLst>
      <p:ext uri="{BB962C8B-B14F-4D97-AF65-F5344CB8AC3E}">
        <p14:creationId xmlns:p14="http://schemas.microsoft.com/office/powerpoint/2010/main" val="517426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D34D12-9D1D-9695-144D-D56911C92974}"/>
            </a:ext>
          </a:extLst>
        </p:cNvPr>
        <p:cNvGrpSpPr/>
        <p:nvPr/>
      </p:nvGrpSpPr>
      <p:grpSpPr>
        <a:xfrm>
          <a:off x="0" y="0"/>
          <a:ext cx="0" cy="0"/>
          <a:chOff x="0" y="0"/>
          <a:chExt cx="0" cy="0"/>
        </a:xfrm>
      </p:grpSpPr>
      <p:sp>
        <p:nvSpPr>
          <p:cNvPr id="5" name="ZoneTexte 4">
            <a:extLst>
              <a:ext uri="{FF2B5EF4-FFF2-40B4-BE49-F238E27FC236}">
                <a16:creationId xmlns:a16="http://schemas.microsoft.com/office/drawing/2014/main" id="{CF9A1FBE-3C87-C64B-BA5D-B56FE68B9515}"/>
              </a:ext>
            </a:extLst>
          </p:cNvPr>
          <p:cNvSpPr txBox="1"/>
          <p:nvPr/>
        </p:nvSpPr>
        <p:spPr>
          <a:xfrm>
            <a:off x="11127058" y="50181"/>
            <a:ext cx="118203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b="1" cap="all">
              <a:solidFill>
                <a:srgbClr val="EBEBEB"/>
              </a:solidFill>
            </a:endParaRPr>
          </a:p>
        </p:txBody>
      </p:sp>
      <p:sp>
        <p:nvSpPr>
          <p:cNvPr id="7" name="ZoneTexte 6">
            <a:extLst>
              <a:ext uri="{FF2B5EF4-FFF2-40B4-BE49-F238E27FC236}">
                <a16:creationId xmlns:a16="http://schemas.microsoft.com/office/drawing/2014/main" id="{1328D690-FDE9-8BEF-64DC-05EDACB6B4F2}"/>
              </a:ext>
            </a:extLst>
          </p:cNvPr>
          <p:cNvSpPr txBox="1"/>
          <p:nvPr/>
        </p:nvSpPr>
        <p:spPr>
          <a:xfrm>
            <a:off x="167729" y="173291"/>
            <a:ext cx="652278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dirty="0">
                <a:ea typeface="+mj-lt"/>
                <a:cs typeface="+mj-lt"/>
              </a:rPr>
              <a:t>II ) RÉALISER UNE VEILLE TECHNIQUE</a:t>
            </a:r>
          </a:p>
          <a:p>
            <a:r>
              <a:rPr lang="en-US" dirty="0"/>
              <a:t>	</a:t>
            </a:r>
            <a:r>
              <a:rPr lang="en-US" sz="1800" dirty="0">
                <a:ea typeface="+mj-lt"/>
                <a:cs typeface="+mj-lt"/>
              </a:rPr>
              <a:t> 5) LIMITES ET AMELIORATIONS POSSIBLES</a:t>
            </a:r>
            <a:endParaRPr lang="fr-FR" dirty="0"/>
          </a:p>
        </p:txBody>
      </p:sp>
      <p:pic>
        <p:nvPicPr>
          <p:cNvPr id="3" name="Image 2">
            <a:extLst>
              <a:ext uri="{FF2B5EF4-FFF2-40B4-BE49-F238E27FC236}">
                <a16:creationId xmlns:a16="http://schemas.microsoft.com/office/drawing/2014/main" id="{A13B5F18-7A00-09FF-8D03-75A8A2BE46BA}"/>
              </a:ext>
            </a:extLst>
          </p:cNvPr>
          <p:cNvPicPr>
            <a:picLocks noChangeAspect="1"/>
          </p:cNvPicPr>
          <p:nvPr/>
        </p:nvPicPr>
        <p:blipFill>
          <a:blip r:embed="rId3"/>
          <a:stretch>
            <a:fillRect/>
          </a:stretch>
        </p:blipFill>
        <p:spPr>
          <a:xfrm>
            <a:off x="11123612" y="-2091"/>
            <a:ext cx="1068387" cy="952188"/>
          </a:xfrm>
          <a:prstGeom prst="rect">
            <a:avLst/>
          </a:prstGeom>
        </p:spPr>
      </p:pic>
      <p:sp>
        <p:nvSpPr>
          <p:cNvPr id="2" name="Titre 1">
            <a:extLst>
              <a:ext uri="{FF2B5EF4-FFF2-40B4-BE49-F238E27FC236}">
                <a16:creationId xmlns:a16="http://schemas.microsoft.com/office/drawing/2014/main" id="{3B59FC86-83E1-FD70-E3DF-B75DF33DD0DD}"/>
              </a:ext>
            </a:extLst>
          </p:cNvPr>
          <p:cNvSpPr txBox="1">
            <a:spLocks/>
          </p:cNvSpPr>
          <p:nvPr/>
        </p:nvSpPr>
        <p:spPr>
          <a:xfrm>
            <a:off x="219308" y="1142334"/>
            <a:ext cx="11760712" cy="5065577"/>
          </a:xfrm>
          <a:prstGeom prst="rect">
            <a:avLst/>
          </a:prstGeom>
        </p:spPr>
        <p:txBody>
          <a:bodyPr vert="horz" lIns="91440" tIns="45720" rIns="91440" bIns="45720" rtlCol="0" anchor="b">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lnSpc>
                <a:spcPct val="90000"/>
              </a:lnSpc>
              <a:buFontTx/>
              <a:buChar char="-"/>
            </a:pPr>
            <a:r>
              <a:rPr lang="fr-FR" sz="2400" dirty="0">
                <a:ea typeface="+mj-lt"/>
                <a:cs typeface="+mj-lt"/>
              </a:rPr>
              <a:t>Taille et qualité des données</a:t>
            </a:r>
          </a:p>
          <a:p>
            <a:pPr marL="285750" indent="-285750">
              <a:lnSpc>
                <a:spcPct val="90000"/>
              </a:lnSpc>
              <a:buFontTx/>
              <a:buChar char="-"/>
            </a:pPr>
            <a:endParaRPr lang="fr-FR" sz="2400" dirty="0">
              <a:ea typeface="+mj-lt"/>
              <a:cs typeface="+mj-lt"/>
            </a:endParaRPr>
          </a:p>
          <a:p>
            <a:pPr marL="285750" indent="-285750">
              <a:lnSpc>
                <a:spcPct val="90000"/>
              </a:lnSpc>
              <a:buFontTx/>
              <a:buChar char="-"/>
            </a:pPr>
            <a:r>
              <a:rPr lang="fr-FR" sz="2400" dirty="0">
                <a:ea typeface="+mj-lt"/>
                <a:cs typeface="+mj-lt"/>
              </a:rPr>
              <a:t>Enrichissement des données</a:t>
            </a:r>
          </a:p>
          <a:p>
            <a:pPr marL="285750" indent="-285750">
              <a:lnSpc>
                <a:spcPct val="90000"/>
              </a:lnSpc>
              <a:buFontTx/>
              <a:buChar char="-"/>
            </a:pPr>
            <a:endParaRPr lang="fr-FR" sz="2400" dirty="0">
              <a:ea typeface="+mj-lt"/>
              <a:cs typeface="+mj-lt"/>
            </a:endParaRPr>
          </a:p>
          <a:p>
            <a:pPr marL="285750" indent="-285750">
              <a:lnSpc>
                <a:spcPct val="90000"/>
              </a:lnSpc>
              <a:buFontTx/>
              <a:buChar char="-"/>
            </a:pPr>
            <a:r>
              <a:rPr lang="fr-FR" sz="2400" dirty="0">
                <a:ea typeface="+mj-lt"/>
                <a:cs typeface="+mj-lt"/>
              </a:rPr>
              <a:t>Approche multimodale</a:t>
            </a:r>
          </a:p>
          <a:p>
            <a:pPr marL="285750" indent="-285750">
              <a:lnSpc>
                <a:spcPct val="90000"/>
              </a:lnSpc>
              <a:buFontTx/>
              <a:buChar char="-"/>
            </a:pPr>
            <a:endParaRPr lang="fr-FR" sz="2400" dirty="0">
              <a:ea typeface="+mj-lt"/>
              <a:cs typeface="+mj-lt"/>
            </a:endParaRPr>
          </a:p>
          <a:p>
            <a:pPr marL="285750" indent="-285750">
              <a:lnSpc>
                <a:spcPct val="90000"/>
              </a:lnSpc>
              <a:buFontTx/>
              <a:buChar char="-"/>
            </a:pPr>
            <a:r>
              <a:rPr lang="fr-FR" sz="2400" dirty="0">
                <a:ea typeface="+mj-lt"/>
                <a:cs typeface="+mj-lt"/>
              </a:rPr>
              <a:t>Fine-tuning avec </a:t>
            </a:r>
            <a:r>
              <a:rPr lang="fr-FR" sz="2400" dirty="0" err="1">
                <a:ea typeface="+mj-lt"/>
                <a:cs typeface="+mj-lt"/>
              </a:rPr>
              <a:t>RoBERTa</a:t>
            </a:r>
            <a:endParaRPr lang="fr-FR" sz="2400" dirty="0">
              <a:ea typeface="+mj-lt"/>
              <a:cs typeface="+mj-lt"/>
            </a:endParaRPr>
          </a:p>
          <a:p>
            <a:pPr marL="285750" indent="-285750">
              <a:lnSpc>
                <a:spcPct val="90000"/>
              </a:lnSpc>
              <a:buFontTx/>
              <a:buChar char="-"/>
            </a:pPr>
            <a:endParaRPr lang="fr-FR" sz="2400" dirty="0">
              <a:ea typeface="+mj-lt"/>
              <a:cs typeface="+mj-lt"/>
            </a:endParaRPr>
          </a:p>
          <a:p>
            <a:pPr marL="285750" indent="-285750">
              <a:lnSpc>
                <a:spcPct val="90000"/>
              </a:lnSpc>
              <a:buFontTx/>
              <a:buChar char="-"/>
            </a:pPr>
            <a:r>
              <a:rPr lang="fr-FR" sz="2400" dirty="0">
                <a:ea typeface="+mj-lt"/>
                <a:cs typeface="+mj-lt"/>
              </a:rPr>
              <a:t>Exploration de modèles supervisés pour le clustering</a:t>
            </a:r>
          </a:p>
          <a:p>
            <a:pPr marL="285750" indent="-285750">
              <a:lnSpc>
                <a:spcPct val="90000"/>
              </a:lnSpc>
              <a:buFontTx/>
              <a:buChar char="-"/>
            </a:pPr>
            <a:endParaRPr lang="fr-FR" sz="2400" dirty="0">
              <a:ea typeface="+mj-lt"/>
              <a:cs typeface="+mj-lt"/>
            </a:endParaRPr>
          </a:p>
          <a:p>
            <a:pPr marL="285750" indent="-285750">
              <a:lnSpc>
                <a:spcPct val="90000"/>
              </a:lnSpc>
              <a:buFontTx/>
              <a:buChar char="-"/>
            </a:pPr>
            <a:endParaRPr lang="fr-FR" sz="2400" dirty="0">
              <a:ea typeface="+mj-lt"/>
              <a:cs typeface="+mj-lt"/>
            </a:endParaRPr>
          </a:p>
          <a:p>
            <a:pPr marL="285750" indent="-285750">
              <a:lnSpc>
                <a:spcPct val="90000"/>
              </a:lnSpc>
              <a:buFontTx/>
              <a:buChar char="-"/>
            </a:pPr>
            <a:endParaRPr lang="fr-FR" sz="1800" kern="15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493115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0" name="Picture 10">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1" name="Oval 12">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pic>
        <p:nvPicPr>
          <p:cNvPr id="22" name="Picture 14">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3" name="Picture 16">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 name="Titre 1">
            <a:extLst>
              <a:ext uri="{FF2B5EF4-FFF2-40B4-BE49-F238E27FC236}">
                <a16:creationId xmlns:a16="http://schemas.microsoft.com/office/drawing/2014/main" id="{42276DA9-CFA9-930E-E217-31BD69D6F8F5}"/>
              </a:ext>
            </a:extLst>
          </p:cNvPr>
          <p:cNvSpPr>
            <a:spLocks noGrp="1"/>
          </p:cNvSpPr>
          <p:nvPr>
            <p:ph type="title"/>
          </p:nvPr>
        </p:nvSpPr>
        <p:spPr>
          <a:xfrm>
            <a:off x="219308" y="1142336"/>
            <a:ext cx="11760712" cy="4412158"/>
          </a:xfrm>
        </p:spPr>
        <p:txBody>
          <a:bodyPr vert="horz" lIns="91440" tIns="45720" rIns="91440" bIns="45720" rtlCol="0" anchor="b">
            <a:noAutofit/>
          </a:bodyPr>
          <a:lstStyle/>
          <a:p>
            <a:pPr>
              <a:lnSpc>
                <a:spcPct val="90000"/>
              </a:lnSpc>
            </a:pPr>
            <a:r>
              <a:rPr lang="en-US" sz="2400" dirty="0">
                <a:ea typeface="+mj-lt"/>
                <a:cs typeface="+mj-lt"/>
              </a:rPr>
              <a:t>I) </a:t>
            </a:r>
            <a:r>
              <a:rPr lang="en-US" sz="2400" dirty="0" err="1">
                <a:ea typeface="+mj-lt"/>
                <a:cs typeface="+mj-lt"/>
              </a:rPr>
              <a:t>Développer</a:t>
            </a:r>
            <a:r>
              <a:rPr lang="en-US" sz="2400" dirty="0">
                <a:ea typeface="+mj-lt"/>
                <a:cs typeface="+mj-lt"/>
              </a:rPr>
              <a:t> un dashboard </a:t>
            </a:r>
            <a:r>
              <a:rPr lang="en-US" sz="2400" dirty="0" err="1">
                <a:ea typeface="+mj-lt"/>
                <a:cs typeface="+mj-lt"/>
              </a:rPr>
              <a:t>interactif</a:t>
            </a:r>
            <a:br>
              <a:rPr lang="en-US" sz="2400" dirty="0">
                <a:ea typeface="+mj-lt"/>
                <a:cs typeface="+mj-lt"/>
              </a:rPr>
            </a:br>
            <a:r>
              <a:rPr lang="en-US" sz="2400" dirty="0">
                <a:ea typeface="+mj-lt"/>
                <a:cs typeface="+mj-lt"/>
              </a:rPr>
              <a:t>	1) Dans le </a:t>
            </a:r>
            <a:r>
              <a:rPr lang="en-US" sz="2400" dirty="0" err="1">
                <a:ea typeface="+mj-lt"/>
                <a:cs typeface="+mj-lt"/>
              </a:rPr>
              <a:t>projet</a:t>
            </a:r>
            <a:r>
              <a:rPr lang="en-US" sz="2400" dirty="0">
                <a:ea typeface="+mj-lt"/>
                <a:cs typeface="+mj-lt"/>
              </a:rPr>
              <a:t> </a:t>
            </a:r>
            <a:r>
              <a:rPr lang="en-US" sz="2400" dirty="0" err="1">
                <a:ea typeface="+mj-lt"/>
                <a:cs typeface="+mj-lt"/>
              </a:rPr>
              <a:t>précédent</a:t>
            </a:r>
            <a:br>
              <a:rPr lang="en-US" sz="2400" dirty="0">
                <a:ea typeface="+mj-lt"/>
                <a:cs typeface="+mj-lt"/>
              </a:rPr>
            </a:br>
            <a:r>
              <a:rPr lang="en-US" sz="2400" dirty="0">
                <a:ea typeface="+mj-lt"/>
                <a:cs typeface="+mj-lt"/>
              </a:rPr>
              <a:t>	2) </a:t>
            </a:r>
            <a:r>
              <a:rPr lang="en-US" sz="2400" dirty="0" err="1">
                <a:ea typeface="+mj-lt"/>
                <a:cs typeface="+mj-lt"/>
              </a:rPr>
              <a:t>Démonstration</a:t>
            </a:r>
            <a:r>
              <a:rPr lang="en-US" sz="2400" dirty="0">
                <a:ea typeface="+mj-lt"/>
                <a:cs typeface="+mj-lt"/>
              </a:rPr>
              <a:t> du dashboard</a:t>
            </a:r>
            <a:br>
              <a:rPr lang="en-US" sz="2400" dirty="0">
                <a:ea typeface="+mj-lt"/>
                <a:cs typeface="+mj-lt"/>
              </a:rPr>
            </a:br>
            <a:br>
              <a:rPr lang="en-US" sz="2400" dirty="0">
                <a:ea typeface="+mj-lt"/>
                <a:cs typeface="+mj-lt"/>
              </a:rPr>
            </a:br>
            <a:r>
              <a:rPr lang="en-US" sz="2400" dirty="0">
                <a:ea typeface="+mj-lt"/>
                <a:cs typeface="+mj-lt"/>
              </a:rPr>
              <a:t>II ) </a:t>
            </a:r>
            <a:r>
              <a:rPr lang="en-US" sz="2400" dirty="0" err="1">
                <a:ea typeface="+mj-lt"/>
                <a:cs typeface="+mj-lt"/>
              </a:rPr>
              <a:t>Réaliser</a:t>
            </a:r>
            <a:r>
              <a:rPr lang="en-US" sz="2400" dirty="0">
                <a:ea typeface="+mj-lt"/>
                <a:cs typeface="+mj-lt"/>
              </a:rPr>
              <a:t> </a:t>
            </a:r>
            <a:r>
              <a:rPr lang="en-US" sz="2400" dirty="0" err="1">
                <a:ea typeface="+mj-lt"/>
                <a:cs typeface="+mj-lt"/>
              </a:rPr>
              <a:t>une</a:t>
            </a:r>
            <a:r>
              <a:rPr lang="en-US" sz="2400" dirty="0">
                <a:ea typeface="+mj-lt"/>
                <a:cs typeface="+mj-lt"/>
              </a:rPr>
              <a:t> </a:t>
            </a:r>
            <a:r>
              <a:rPr lang="en-US" sz="2400" dirty="0" err="1">
                <a:ea typeface="+mj-lt"/>
                <a:cs typeface="+mj-lt"/>
              </a:rPr>
              <a:t>veille</a:t>
            </a:r>
            <a:r>
              <a:rPr lang="en-US" sz="2400" dirty="0">
                <a:ea typeface="+mj-lt"/>
                <a:cs typeface="+mj-lt"/>
              </a:rPr>
              <a:t> technique</a:t>
            </a:r>
            <a:br>
              <a:rPr lang="en-US" sz="2400" dirty="0">
                <a:ea typeface="+mj-lt"/>
                <a:cs typeface="+mj-lt"/>
              </a:rPr>
            </a:br>
            <a:r>
              <a:rPr lang="en-US" sz="2400" dirty="0">
                <a:ea typeface="+mj-lt"/>
                <a:cs typeface="+mj-lt"/>
              </a:rPr>
              <a:t>	1) Dans le </a:t>
            </a:r>
            <a:r>
              <a:rPr lang="en-US" sz="2400" dirty="0" err="1">
                <a:ea typeface="+mj-lt"/>
                <a:cs typeface="+mj-lt"/>
              </a:rPr>
              <a:t>projet</a:t>
            </a:r>
            <a:r>
              <a:rPr lang="en-US" sz="2400" dirty="0">
                <a:ea typeface="+mj-lt"/>
                <a:cs typeface="+mj-lt"/>
              </a:rPr>
              <a:t> precedent</a:t>
            </a:r>
            <a:br>
              <a:rPr lang="en-US" sz="2400" dirty="0">
                <a:ea typeface="+mj-lt"/>
                <a:cs typeface="+mj-lt"/>
              </a:rPr>
            </a:br>
            <a:r>
              <a:rPr lang="en-US" sz="2400" dirty="0">
                <a:ea typeface="+mj-lt"/>
                <a:cs typeface="+mj-lt"/>
              </a:rPr>
              <a:t>	2) BERT et </a:t>
            </a:r>
            <a:r>
              <a:rPr lang="en-US" sz="2400" dirty="0" err="1">
                <a:ea typeface="+mj-lt"/>
                <a:cs typeface="+mj-lt"/>
              </a:rPr>
              <a:t>RoBERTa</a:t>
            </a:r>
            <a:br>
              <a:rPr lang="en-US" sz="2400" dirty="0">
                <a:ea typeface="+mj-lt"/>
                <a:cs typeface="+mj-lt"/>
              </a:rPr>
            </a:br>
            <a:r>
              <a:rPr lang="en-US" sz="2400" dirty="0">
                <a:ea typeface="+mj-lt"/>
                <a:cs typeface="+mj-lt"/>
              </a:rPr>
              <a:t>	3) </a:t>
            </a:r>
            <a:r>
              <a:rPr lang="en-US" sz="2400" dirty="0" err="1">
                <a:ea typeface="+mj-lt"/>
                <a:cs typeface="+mj-lt"/>
              </a:rPr>
              <a:t>Modélisation</a:t>
            </a:r>
            <a:br>
              <a:rPr lang="en-US" sz="2400" dirty="0">
                <a:ea typeface="+mj-lt"/>
                <a:cs typeface="+mj-lt"/>
              </a:rPr>
            </a:br>
            <a:r>
              <a:rPr lang="en-US" sz="2400" dirty="0">
                <a:ea typeface="+mj-lt"/>
                <a:cs typeface="+mj-lt"/>
              </a:rPr>
              <a:t>	4) </a:t>
            </a:r>
            <a:r>
              <a:rPr lang="en-US" sz="2400" dirty="0" err="1">
                <a:ea typeface="+mj-lt"/>
                <a:cs typeface="+mj-lt"/>
              </a:rPr>
              <a:t>Synthèse</a:t>
            </a:r>
            <a:r>
              <a:rPr lang="en-US" sz="2400" dirty="0">
                <a:ea typeface="+mj-lt"/>
                <a:cs typeface="+mj-lt"/>
              </a:rPr>
              <a:t> des </a:t>
            </a:r>
            <a:r>
              <a:rPr lang="en-US" sz="2400" dirty="0" err="1">
                <a:ea typeface="+mj-lt"/>
                <a:cs typeface="+mj-lt"/>
              </a:rPr>
              <a:t>résultats</a:t>
            </a:r>
            <a:br>
              <a:rPr lang="en-US" sz="2400" dirty="0">
                <a:ea typeface="+mj-lt"/>
                <a:cs typeface="+mj-lt"/>
              </a:rPr>
            </a:br>
            <a:r>
              <a:rPr lang="en-US" sz="2400" dirty="0">
                <a:ea typeface="+mj-lt"/>
                <a:cs typeface="+mj-lt"/>
              </a:rPr>
              <a:t>	5) </a:t>
            </a:r>
            <a:r>
              <a:rPr lang="en-US" sz="2400" dirty="0" err="1">
                <a:ea typeface="+mj-lt"/>
                <a:cs typeface="+mj-lt"/>
              </a:rPr>
              <a:t>Limites</a:t>
            </a:r>
            <a:r>
              <a:rPr lang="en-US" sz="2400" dirty="0">
                <a:ea typeface="+mj-lt"/>
                <a:cs typeface="+mj-lt"/>
              </a:rPr>
              <a:t> et ameliorations possibles</a:t>
            </a:r>
            <a:br>
              <a:rPr lang="en-US" sz="2400" dirty="0">
                <a:ea typeface="+mj-lt"/>
                <a:cs typeface="+mj-lt"/>
              </a:rPr>
            </a:br>
            <a:endParaRPr lang="en-US" sz="2400" dirty="0"/>
          </a:p>
        </p:txBody>
      </p:sp>
      <p:sp>
        <p:nvSpPr>
          <p:cNvPr id="5" name="ZoneTexte 4">
            <a:extLst>
              <a:ext uri="{FF2B5EF4-FFF2-40B4-BE49-F238E27FC236}">
                <a16:creationId xmlns:a16="http://schemas.microsoft.com/office/drawing/2014/main" id="{F75B63B3-CDB6-DDCF-56DB-FFB30B51CAF9}"/>
              </a:ext>
            </a:extLst>
          </p:cNvPr>
          <p:cNvSpPr txBox="1"/>
          <p:nvPr/>
        </p:nvSpPr>
        <p:spPr>
          <a:xfrm>
            <a:off x="11127058" y="50181"/>
            <a:ext cx="118203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b="1" cap="all">
              <a:solidFill>
                <a:srgbClr val="EBEBEB"/>
              </a:solidFill>
            </a:endParaRPr>
          </a:p>
        </p:txBody>
      </p:sp>
      <p:sp>
        <p:nvSpPr>
          <p:cNvPr id="7" name="ZoneTexte 6">
            <a:extLst>
              <a:ext uri="{FF2B5EF4-FFF2-40B4-BE49-F238E27FC236}">
                <a16:creationId xmlns:a16="http://schemas.microsoft.com/office/drawing/2014/main" id="{AFD2B86C-5B51-B297-304F-4CC8081DD6EB}"/>
              </a:ext>
            </a:extLst>
          </p:cNvPr>
          <p:cNvSpPr txBox="1"/>
          <p:nvPr/>
        </p:nvSpPr>
        <p:spPr>
          <a:xfrm>
            <a:off x="216371" y="423333"/>
            <a:ext cx="43108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t>RAPPEL DE LA PROBLEMATIQUE</a:t>
            </a:r>
          </a:p>
        </p:txBody>
      </p:sp>
      <p:pic>
        <p:nvPicPr>
          <p:cNvPr id="6" name="Image 5">
            <a:extLst>
              <a:ext uri="{FF2B5EF4-FFF2-40B4-BE49-F238E27FC236}">
                <a16:creationId xmlns:a16="http://schemas.microsoft.com/office/drawing/2014/main" id="{944F0839-A765-FEE0-F589-260F83B93EB9}"/>
              </a:ext>
            </a:extLst>
          </p:cNvPr>
          <p:cNvPicPr>
            <a:picLocks noChangeAspect="1"/>
          </p:cNvPicPr>
          <p:nvPr/>
        </p:nvPicPr>
        <p:blipFill>
          <a:blip r:embed="rId8"/>
          <a:stretch>
            <a:fillRect/>
          </a:stretch>
        </p:blipFill>
        <p:spPr>
          <a:xfrm>
            <a:off x="11123612" y="-2091"/>
            <a:ext cx="1068387" cy="952188"/>
          </a:xfrm>
          <a:prstGeom prst="rect">
            <a:avLst/>
          </a:prstGeom>
        </p:spPr>
      </p:pic>
    </p:spTree>
    <p:extLst>
      <p:ext uri="{BB962C8B-B14F-4D97-AF65-F5344CB8AC3E}">
        <p14:creationId xmlns:p14="http://schemas.microsoft.com/office/powerpoint/2010/main" val="3301816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A3372D-F934-2080-96E0-DCC9764DA40D}"/>
            </a:ext>
          </a:extLst>
        </p:cNvPr>
        <p:cNvGrpSpPr/>
        <p:nvPr/>
      </p:nvGrpSpPr>
      <p:grpSpPr>
        <a:xfrm>
          <a:off x="0" y="0"/>
          <a:ext cx="0" cy="0"/>
          <a:chOff x="0" y="0"/>
          <a:chExt cx="0" cy="0"/>
        </a:xfrm>
      </p:grpSpPr>
      <p:sp>
        <p:nvSpPr>
          <p:cNvPr id="5" name="ZoneTexte 4">
            <a:extLst>
              <a:ext uri="{FF2B5EF4-FFF2-40B4-BE49-F238E27FC236}">
                <a16:creationId xmlns:a16="http://schemas.microsoft.com/office/drawing/2014/main" id="{42FAED7D-32E6-0FE9-0C7F-0910E401F3DC}"/>
              </a:ext>
            </a:extLst>
          </p:cNvPr>
          <p:cNvSpPr txBox="1"/>
          <p:nvPr/>
        </p:nvSpPr>
        <p:spPr>
          <a:xfrm>
            <a:off x="11127058" y="50181"/>
            <a:ext cx="118203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b="1" cap="all">
              <a:solidFill>
                <a:srgbClr val="EBEBEB"/>
              </a:solidFill>
            </a:endParaRPr>
          </a:p>
        </p:txBody>
      </p:sp>
      <p:sp>
        <p:nvSpPr>
          <p:cNvPr id="7" name="ZoneTexte 6">
            <a:extLst>
              <a:ext uri="{FF2B5EF4-FFF2-40B4-BE49-F238E27FC236}">
                <a16:creationId xmlns:a16="http://schemas.microsoft.com/office/drawing/2014/main" id="{26C92FFC-F374-E321-F712-7DA261E60F37}"/>
              </a:ext>
            </a:extLst>
          </p:cNvPr>
          <p:cNvSpPr txBox="1"/>
          <p:nvPr/>
        </p:nvSpPr>
        <p:spPr>
          <a:xfrm>
            <a:off x="167730" y="173291"/>
            <a:ext cx="605797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dirty="0">
                <a:ea typeface="+mj-lt"/>
                <a:cs typeface="+mj-lt"/>
              </a:rPr>
              <a:t>I) DÉVELOPPER UN DASHBOARD INTERACTIF</a:t>
            </a:r>
            <a:endParaRPr lang="en-US" dirty="0">
              <a:ea typeface="+mj-lt"/>
              <a:cs typeface="+mj-lt"/>
            </a:endParaRPr>
          </a:p>
          <a:p>
            <a:r>
              <a:rPr lang="en-US" dirty="0"/>
              <a:t>	1) DANS LE PROJET PRÉCÉDENT</a:t>
            </a:r>
            <a:endParaRPr lang="fr-FR" dirty="0"/>
          </a:p>
        </p:txBody>
      </p:sp>
      <p:pic>
        <p:nvPicPr>
          <p:cNvPr id="3" name="Image 2">
            <a:extLst>
              <a:ext uri="{FF2B5EF4-FFF2-40B4-BE49-F238E27FC236}">
                <a16:creationId xmlns:a16="http://schemas.microsoft.com/office/drawing/2014/main" id="{05FFF6FF-73A7-9467-1C93-1FB44EC47879}"/>
              </a:ext>
            </a:extLst>
          </p:cNvPr>
          <p:cNvPicPr>
            <a:picLocks noChangeAspect="1"/>
          </p:cNvPicPr>
          <p:nvPr/>
        </p:nvPicPr>
        <p:blipFill>
          <a:blip r:embed="rId3"/>
          <a:stretch>
            <a:fillRect/>
          </a:stretch>
        </p:blipFill>
        <p:spPr>
          <a:xfrm>
            <a:off x="11123612" y="-2091"/>
            <a:ext cx="1068387" cy="952188"/>
          </a:xfrm>
          <a:prstGeom prst="rect">
            <a:avLst/>
          </a:prstGeom>
        </p:spPr>
      </p:pic>
      <p:sp>
        <p:nvSpPr>
          <p:cNvPr id="8" name="Titre 1">
            <a:extLst>
              <a:ext uri="{FF2B5EF4-FFF2-40B4-BE49-F238E27FC236}">
                <a16:creationId xmlns:a16="http://schemas.microsoft.com/office/drawing/2014/main" id="{2BF41006-7364-854B-9CAC-6BC948942CB7}"/>
              </a:ext>
            </a:extLst>
          </p:cNvPr>
          <p:cNvSpPr txBox="1">
            <a:spLocks/>
          </p:cNvSpPr>
          <p:nvPr/>
        </p:nvSpPr>
        <p:spPr>
          <a:xfrm>
            <a:off x="219308" y="1142334"/>
            <a:ext cx="11760712" cy="5065577"/>
          </a:xfrm>
          <a:prstGeom prst="rect">
            <a:avLst/>
          </a:prstGeom>
        </p:spPr>
        <p:txBody>
          <a:bodyPr vert="horz" lIns="91440" tIns="45720" rIns="91440" bIns="45720" rtlCol="0" anchor="b">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endParaRPr lang="en-US" sz="2400" u="sng" dirty="0">
              <a:ea typeface="+mj-lt"/>
              <a:cs typeface="+mj-lt"/>
            </a:endParaRPr>
          </a:p>
          <a:p>
            <a:pPr>
              <a:lnSpc>
                <a:spcPct val="90000"/>
              </a:lnSpc>
            </a:pPr>
            <a:endParaRPr lang="en-US" sz="2400" u="sng" dirty="0">
              <a:ea typeface="+mj-lt"/>
              <a:cs typeface="+mj-lt"/>
            </a:endParaRPr>
          </a:p>
          <a:p>
            <a:pPr>
              <a:lnSpc>
                <a:spcPct val="90000"/>
              </a:lnSpc>
            </a:pPr>
            <a:endParaRPr lang="en-US" sz="2400" u="sng" dirty="0">
              <a:ea typeface="+mj-lt"/>
              <a:cs typeface="+mj-lt"/>
            </a:endParaRPr>
          </a:p>
          <a:p>
            <a:pPr>
              <a:lnSpc>
                <a:spcPct val="90000"/>
              </a:lnSpc>
            </a:pPr>
            <a:endParaRPr lang="en-US" sz="2400" dirty="0">
              <a:ea typeface="+mj-lt"/>
              <a:cs typeface="+mj-lt"/>
            </a:endParaRPr>
          </a:p>
          <a:p>
            <a:pPr marL="342900" indent="-342900">
              <a:lnSpc>
                <a:spcPct val="90000"/>
              </a:lnSpc>
              <a:buFontTx/>
              <a:buChar char="-"/>
            </a:pPr>
            <a:endParaRPr lang="en-US" sz="2400" dirty="0">
              <a:ea typeface="+mj-lt"/>
              <a:cs typeface="+mj-lt"/>
            </a:endParaRPr>
          </a:p>
          <a:p>
            <a:pPr marL="342900" indent="-342900">
              <a:lnSpc>
                <a:spcPct val="90000"/>
              </a:lnSpc>
              <a:buFontTx/>
              <a:buChar char="-"/>
            </a:pPr>
            <a:endParaRPr lang="en-US" sz="2400" dirty="0">
              <a:ea typeface="+mj-lt"/>
              <a:cs typeface="+mj-lt"/>
            </a:endParaRPr>
          </a:p>
          <a:p>
            <a:pPr marL="342900" indent="-342900">
              <a:lnSpc>
                <a:spcPct val="90000"/>
              </a:lnSpc>
              <a:buFontTx/>
              <a:buChar char="-"/>
            </a:pPr>
            <a:endParaRPr lang="en-US" sz="2400" dirty="0">
              <a:ea typeface="+mj-lt"/>
              <a:cs typeface="+mj-lt"/>
            </a:endParaRPr>
          </a:p>
          <a:p>
            <a:pPr marL="342900" indent="-342900">
              <a:lnSpc>
                <a:spcPct val="90000"/>
              </a:lnSpc>
              <a:buFontTx/>
              <a:buChar char="-"/>
            </a:pPr>
            <a:endParaRPr lang="en-US" sz="2400" dirty="0">
              <a:ea typeface="+mj-lt"/>
              <a:cs typeface="+mj-lt"/>
            </a:endParaRPr>
          </a:p>
          <a:p>
            <a:pPr marL="342900" indent="-342900">
              <a:lnSpc>
                <a:spcPct val="90000"/>
              </a:lnSpc>
              <a:buFontTx/>
              <a:buChar char="-"/>
            </a:pPr>
            <a:endParaRPr lang="en-US" sz="2400" dirty="0">
              <a:ea typeface="+mj-lt"/>
              <a:cs typeface="+mj-lt"/>
            </a:endParaRPr>
          </a:p>
          <a:p>
            <a:pPr marL="342900" indent="-342900">
              <a:lnSpc>
                <a:spcPct val="90000"/>
              </a:lnSpc>
              <a:buFontTx/>
              <a:buChar char="-"/>
            </a:pPr>
            <a:endParaRPr lang="en-US" sz="2400" dirty="0">
              <a:ea typeface="+mj-lt"/>
              <a:cs typeface="+mj-lt"/>
            </a:endParaRPr>
          </a:p>
          <a:p>
            <a:pPr marL="342900" indent="-342900">
              <a:lnSpc>
                <a:spcPct val="90000"/>
              </a:lnSpc>
              <a:buFontTx/>
              <a:buChar char="-"/>
            </a:pPr>
            <a:endParaRPr lang="en-US" sz="2400" dirty="0">
              <a:ea typeface="+mj-lt"/>
              <a:cs typeface="+mj-lt"/>
            </a:endParaRPr>
          </a:p>
          <a:p>
            <a:pPr>
              <a:lnSpc>
                <a:spcPct val="90000"/>
              </a:lnSpc>
            </a:pPr>
            <a:endParaRPr lang="en-US" sz="2400" dirty="0">
              <a:ea typeface="+mj-lt"/>
              <a:cs typeface="+mj-lt"/>
            </a:endParaRPr>
          </a:p>
          <a:p>
            <a:pPr marL="342900" indent="-342900">
              <a:lnSpc>
                <a:spcPct val="90000"/>
              </a:lnSpc>
              <a:buFontTx/>
              <a:buChar char="-"/>
            </a:pPr>
            <a:endParaRPr lang="en-US" sz="2400" dirty="0">
              <a:ea typeface="+mj-lt"/>
              <a:cs typeface="+mj-lt"/>
            </a:endParaRPr>
          </a:p>
          <a:p>
            <a:pPr>
              <a:lnSpc>
                <a:spcPct val="90000"/>
              </a:lnSpc>
            </a:pPr>
            <a:r>
              <a:rPr lang="en-US" sz="2400" dirty="0" err="1">
                <a:ea typeface="+mj-lt"/>
                <a:cs typeface="+mj-lt"/>
              </a:rPr>
              <a:t>Création</a:t>
            </a:r>
            <a:r>
              <a:rPr lang="en-US" sz="2400" dirty="0">
                <a:ea typeface="+mj-lt"/>
                <a:cs typeface="+mj-lt"/>
              </a:rPr>
              <a:t> sample 1000 clients pour </a:t>
            </a:r>
            <a:r>
              <a:rPr lang="en-US" sz="2400" dirty="0" err="1">
                <a:ea typeface="+mj-lt"/>
                <a:cs typeface="+mj-lt"/>
              </a:rPr>
              <a:t>déploiement</a:t>
            </a:r>
            <a:endParaRPr lang="en-US" sz="2400" dirty="0">
              <a:ea typeface="+mj-lt"/>
              <a:cs typeface="+mj-lt"/>
            </a:endParaRPr>
          </a:p>
        </p:txBody>
      </p:sp>
      <p:pic>
        <p:nvPicPr>
          <p:cNvPr id="4" name="Image 3">
            <a:extLst>
              <a:ext uri="{FF2B5EF4-FFF2-40B4-BE49-F238E27FC236}">
                <a16:creationId xmlns:a16="http://schemas.microsoft.com/office/drawing/2014/main" id="{831AE687-084E-0C34-24AB-AC8E638DDE91}"/>
              </a:ext>
            </a:extLst>
          </p:cNvPr>
          <p:cNvPicPr>
            <a:picLocks noChangeAspect="1"/>
          </p:cNvPicPr>
          <p:nvPr/>
        </p:nvPicPr>
        <p:blipFill>
          <a:blip r:embed="rId4"/>
          <a:stretch>
            <a:fillRect/>
          </a:stretch>
        </p:blipFill>
        <p:spPr>
          <a:xfrm>
            <a:off x="167730" y="1665554"/>
            <a:ext cx="7476138" cy="3575181"/>
          </a:xfrm>
          <a:prstGeom prst="rect">
            <a:avLst/>
          </a:prstGeom>
        </p:spPr>
      </p:pic>
      <p:pic>
        <p:nvPicPr>
          <p:cNvPr id="10" name="Image 9">
            <a:extLst>
              <a:ext uri="{FF2B5EF4-FFF2-40B4-BE49-F238E27FC236}">
                <a16:creationId xmlns:a16="http://schemas.microsoft.com/office/drawing/2014/main" id="{2CA7EA7B-E53D-2BF5-1133-E3D64BA2CEE8}"/>
              </a:ext>
            </a:extLst>
          </p:cNvPr>
          <p:cNvPicPr>
            <a:picLocks noChangeAspect="1"/>
          </p:cNvPicPr>
          <p:nvPr/>
        </p:nvPicPr>
        <p:blipFill>
          <a:blip r:embed="rId5"/>
          <a:stretch>
            <a:fillRect/>
          </a:stretch>
        </p:blipFill>
        <p:spPr>
          <a:xfrm>
            <a:off x="7643868" y="1665554"/>
            <a:ext cx="4461508" cy="3575181"/>
          </a:xfrm>
          <a:prstGeom prst="rect">
            <a:avLst/>
          </a:prstGeom>
        </p:spPr>
      </p:pic>
    </p:spTree>
    <p:extLst>
      <p:ext uri="{BB962C8B-B14F-4D97-AF65-F5344CB8AC3E}">
        <p14:creationId xmlns:p14="http://schemas.microsoft.com/office/powerpoint/2010/main" val="4281689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295623-991E-D2BF-7547-7E083F28C0A6}"/>
            </a:ext>
          </a:extLst>
        </p:cNvPr>
        <p:cNvGrpSpPr/>
        <p:nvPr/>
      </p:nvGrpSpPr>
      <p:grpSpPr>
        <a:xfrm>
          <a:off x="0" y="0"/>
          <a:ext cx="0" cy="0"/>
          <a:chOff x="0" y="0"/>
          <a:chExt cx="0" cy="0"/>
        </a:xfrm>
      </p:grpSpPr>
      <p:sp>
        <p:nvSpPr>
          <p:cNvPr id="5" name="ZoneTexte 4">
            <a:extLst>
              <a:ext uri="{FF2B5EF4-FFF2-40B4-BE49-F238E27FC236}">
                <a16:creationId xmlns:a16="http://schemas.microsoft.com/office/drawing/2014/main" id="{7A0B86A5-7085-8D4C-27E9-6F6D6715CF8F}"/>
              </a:ext>
            </a:extLst>
          </p:cNvPr>
          <p:cNvSpPr txBox="1"/>
          <p:nvPr/>
        </p:nvSpPr>
        <p:spPr>
          <a:xfrm>
            <a:off x="11127058" y="50181"/>
            <a:ext cx="118203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b="1" cap="all">
              <a:solidFill>
                <a:srgbClr val="EBEBEB"/>
              </a:solidFill>
            </a:endParaRPr>
          </a:p>
        </p:txBody>
      </p:sp>
      <p:sp>
        <p:nvSpPr>
          <p:cNvPr id="7" name="ZoneTexte 6">
            <a:extLst>
              <a:ext uri="{FF2B5EF4-FFF2-40B4-BE49-F238E27FC236}">
                <a16:creationId xmlns:a16="http://schemas.microsoft.com/office/drawing/2014/main" id="{C6C89489-FB64-4382-E15E-3B9C7FD21DF2}"/>
              </a:ext>
            </a:extLst>
          </p:cNvPr>
          <p:cNvSpPr txBox="1"/>
          <p:nvPr/>
        </p:nvSpPr>
        <p:spPr>
          <a:xfrm>
            <a:off x="167730" y="173291"/>
            <a:ext cx="694829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dirty="0">
                <a:ea typeface="+mj-lt"/>
                <a:cs typeface="+mj-lt"/>
              </a:rPr>
              <a:t>I) DÉVELOPPER UN DASHBOARD INTERACTIF</a:t>
            </a:r>
            <a:endParaRPr lang="en-US" dirty="0">
              <a:ea typeface="+mj-lt"/>
              <a:cs typeface="+mj-lt"/>
            </a:endParaRPr>
          </a:p>
          <a:p>
            <a:r>
              <a:rPr lang="en-US" dirty="0"/>
              <a:t>	1) DANS LE PROJET PRÉCÉDENT</a:t>
            </a:r>
            <a:endParaRPr lang="fr-FR" dirty="0"/>
          </a:p>
        </p:txBody>
      </p:sp>
      <p:pic>
        <p:nvPicPr>
          <p:cNvPr id="3" name="Image 2">
            <a:extLst>
              <a:ext uri="{FF2B5EF4-FFF2-40B4-BE49-F238E27FC236}">
                <a16:creationId xmlns:a16="http://schemas.microsoft.com/office/drawing/2014/main" id="{7B653068-ECC8-2620-410A-BF3C6C429761}"/>
              </a:ext>
            </a:extLst>
          </p:cNvPr>
          <p:cNvPicPr>
            <a:picLocks noChangeAspect="1"/>
          </p:cNvPicPr>
          <p:nvPr/>
        </p:nvPicPr>
        <p:blipFill>
          <a:blip r:embed="rId3"/>
          <a:stretch>
            <a:fillRect/>
          </a:stretch>
        </p:blipFill>
        <p:spPr>
          <a:xfrm>
            <a:off x="11123612" y="-2091"/>
            <a:ext cx="1068387" cy="952188"/>
          </a:xfrm>
          <a:prstGeom prst="rect">
            <a:avLst/>
          </a:prstGeom>
        </p:spPr>
      </p:pic>
      <p:sp>
        <p:nvSpPr>
          <p:cNvPr id="8" name="Titre 1">
            <a:extLst>
              <a:ext uri="{FF2B5EF4-FFF2-40B4-BE49-F238E27FC236}">
                <a16:creationId xmlns:a16="http://schemas.microsoft.com/office/drawing/2014/main" id="{BA1F476B-100C-DB46-E669-3740CD820436}"/>
              </a:ext>
            </a:extLst>
          </p:cNvPr>
          <p:cNvSpPr txBox="1">
            <a:spLocks/>
          </p:cNvSpPr>
          <p:nvPr/>
        </p:nvSpPr>
        <p:spPr>
          <a:xfrm>
            <a:off x="219308" y="1142334"/>
            <a:ext cx="11760712" cy="5065577"/>
          </a:xfrm>
          <a:prstGeom prst="rect">
            <a:avLst/>
          </a:prstGeom>
        </p:spPr>
        <p:txBody>
          <a:bodyPr vert="horz" lIns="91440" tIns="45720" rIns="91440" bIns="45720" rtlCol="0" anchor="b">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r>
              <a:rPr lang="en-US" sz="2400" u="sng" dirty="0" err="1">
                <a:ea typeface="+mj-lt"/>
                <a:cs typeface="+mj-lt"/>
              </a:rPr>
              <a:t>Présentation</a:t>
            </a:r>
            <a:r>
              <a:rPr lang="en-US" sz="2400" u="sng" dirty="0">
                <a:ea typeface="+mj-lt"/>
                <a:cs typeface="+mj-lt"/>
              </a:rPr>
              <a:t> de GitHub :</a:t>
            </a:r>
          </a:p>
          <a:p>
            <a:pPr>
              <a:lnSpc>
                <a:spcPct val="90000"/>
              </a:lnSpc>
            </a:pPr>
            <a:endParaRPr lang="en-US" sz="2400" u="sng" dirty="0">
              <a:ea typeface="+mj-lt"/>
              <a:cs typeface="+mj-lt"/>
            </a:endParaRPr>
          </a:p>
          <a:p>
            <a:pPr>
              <a:lnSpc>
                <a:spcPct val="90000"/>
              </a:lnSpc>
            </a:pPr>
            <a:r>
              <a:rPr lang="en-US" sz="2400" dirty="0">
                <a:ea typeface="+mj-lt"/>
                <a:cs typeface="+mj-lt"/>
                <a:hlinkClick r:id="rId4"/>
              </a:rPr>
              <a:t>https://github.com/QVEYNACHTER/Pret_a_depenser</a:t>
            </a:r>
            <a:endParaRPr lang="en-US" sz="2400" dirty="0">
              <a:ea typeface="+mj-lt"/>
              <a:cs typeface="+mj-lt"/>
            </a:endParaRPr>
          </a:p>
          <a:p>
            <a:pPr>
              <a:lnSpc>
                <a:spcPct val="90000"/>
              </a:lnSpc>
            </a:pPr>
            <a:endParaRPr lang="en-US" sz="2400" u="sng" dirty="0">
              <a:ea typeface="+mj-lt"/>
              <a:cs typeface="+mj-lt"/>
            </a:endParaRPr>
          </a:p>
          <a:p>
            <a:pPr>
              <a:lnSpc>
                <a:spcPct val="90000"/>
              </a:lnSpc>
            </a:pPr>
            <a:endParaRPr lang="en-US" sz="2400" u="sng" dirty="0">
              <a:ea typeface="+mj-lt"/>
              <a:cs typeface="+mj-lt"/>
            </a:endParaRPr>
          </a:p>
          <a:p>
            <a:pPr>
              <a:lnSpc>
                <a:spcPct val="90000"/>
              </a:lnSpc>
            </a:pPr>
            <a:endParaRPr lang="en-US" sz="2400" dirty="0">
              <a:ea typeface="+mj-lt"/>
              <a:cs typeface="+mj-lt"/>
            </a:endParaRPr>
          </a:p>
          <a:p>
            <a:pPr marL="342900" indent="-342900">
              <a:lnSpc>
                <a:spcPct val="90000"/>
              </a:lnSpc>
              <a:buFontTx/>
              <a:buChar char="-"/>
            </a:pPr>
            <a:endParaRPr lang="en-US" sz="2400" dirty="0">
              <a:ea typeface="+mj-lt"/>
              <a:cs typeface="+mj-lt"/>
            </a:endParaRPr>
          </a:p>
          <a:p>
            <a:pPr marL="342900" indent="-342900">
              <a:lnSpc>
                <a:spcPct val="90000"/>
              </a:lnSpc>
              <a:buFontTx/>
              <a:buChar char="-"/>
            </a:pPr>
            <a:endParaRPr lang="en-US" sz="2400" dirty="0">
              <a:ea typeface="+mj-lt"/>
              <a:cs typeface="+mj-lt"/>
            </a:endParaRPr>
          </a:p>
          <a:p>
            <a:pPr marL="342900" indent="-342900">
              <a:lnSpc>
                <a:spcPct val="90000"/>
              </a:lnSpc>
              <a:buFontTx/>
              <a:buChar char="-"/>
            </a:pPr>
            <a:endParaRPr lang="en-US" sz="2400" dirty="0">
              <a:ea typeface="+mj-lt"/>
              <a:cs typeface="+mj-lt"/>
            </a:endParaRPr>
          </a:p>
          <a:p>
            <a:pPr marL="342900" indent="-342900">
              <a:lnSpc>
                <a:spcPct val="90000"/>
              </a:lnSpc>
              <a:buFontTx/>
              <a:buChar char="-"/>
            </a:pPr>
            <a:endParaRPr lang="en-US" sz="2400" dirty="0">
              <a:ea typeface="+mj-lt"/>
              <a:cs typeface="+mj-lt"/>
            </a:endParaRPr>
          </a:p>
          <a:p>
            <a:pPr marL="342900" indent="-342900">
              <a:lnSpc>
                <a:spcPct val="90000"/>
              </a:lnSpc>
              <a:buFontTx/>
              <a:buChar char="-"/>
            </a:pPr>
            <a:endParaRPr lang="en-US" sz="2400" dirty="0">
              <a:ea typeface="+mj-lt"/>
              <a:cs typeface="+mj-lt"/>
            </a:endParaRPr>
          </a:p>
          <a:p>
            <a:pPr marL="342900" indent="-342900">
              <a:lnSpc>
                <a:spcPct val="90000"/>
              </a:lnSpc>
              <a:buFontTx/>
              <a:buChar char="-"/>
            </a:pPr>
            <a:endParaRPr lang="en-US" sz="2400" dirty="0">
              <a:ea typeface="+mj-lt"/>
              <a:cs typeface="+mj-lt"/>
            </a:endParaRPr>
          </a:p>
          <a:p>
            <a:pPr marL="342900" indent="-342900">
              <a:lnSpc>
                <a:spcPct val="90000"/>
              </a:lnSpc>
              <a:buFontTx/>
              <a:buChar char="-"/>
            </a:pPr>
            <a:endParaRPr lang="en-US" sz="2400" dirty="0">
              <a:ea typeface="+mj-lt"/>
              <a:cs typeface="+mj-lt"/>
            </a:endParaRPr>
          </a:p>
          <a:p>
            <a:pPr>
              <a:lnSpc>
                <a:spcPct val="90000"/>
              </a:lnSpc>
            </a:pPr>
            <a:endParaRPr lang="en-US" sz="2400" dirty="0">
              <a:ea typeface="+mj-lt"/>
              <a:cs typeface="+mj-lt"/>
            </a:endParaRPr>
          </a:p>
          <a:p>
            <a:pPr marL="342900" indent="-342900">
              <a:lnSpc>
                <a:spcPct val="90000"/>
              </a:lnSpc>
              <a:buFontTx/>
              <a:buChar char="-"/>
            </a:pPr>
            <a:endParaRPr lang="en-US" sz="2400" dirty="0">
              <a:ea typeface="+mj-lt"/>
              <a:cs typeface="+mj-lt"/>
            </a:endParaRPr>
          </a:p>
        </p:txBody>
      </p:sp>
      <p:pic>
        <p:nvPicPr>
          <p:cNvPr id="4" name="Image 3">
            <a:extLst>
              <a:ext uri="{FF2B5EF4-FFF2-40B4-BE49-F238E27FC236}">
                <a16:creationId xmlns:a16="http://schemas.microsoft.com/office/drawing/2014/main" id="{4307DAF4-3895-EE97-7754-4581D5A143B5}"/>
              </a:ext>
            </a:extLst>
          </p:cNvPr>
          <p:cNvPicPr>
            <a:picLocks noChangeAspect="1"/>
          </p:cNvPicPr>
          <p:nvPr/>
        </p:nvPicPr>
        <p:blipFill>
          <a:blip r:embed="rId5"/>
          <a:stretch>
            <a:fillRect/>
          </a:stretch>
        </p:blipFill>
        <p:spPr>
          <a:xfrm>
            <a:off x="1686560" y="2515024"/>
            <a:ext cx="8509427" cy="4015599"/>
          </a:xfrm>
          <a:prstGeom prst="rect">
            <a:avLst/>
          </a:prstGeom>
        </p:spPr>
      </p:pic>
    </p:spTree>
    <p:extLst>
      <p:ext uri="{BB962C8B-B14F-4D97-AF65-F5344CB8AC3E}">
        <p14:creationId xmlns:p14="http://schemas.microsoft.com/office/powerpoint/2010/main" val="138199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92BFCB-CECA-E8D4-F6FB-F871E91F683F}"/>
            </a:ext>
          </a:extLst>
        </p:cNvPr>
        <p:cNvGrpSpPr/>
        <p:nvPr/>
      </p:nvGrpSpPr>
      <p:grpSpPr>
        <a:xfrm>
          <a:off x="0" y="0"/>
          <a:ext cx="0" cy="0"/>
          <a:chOff x="0" y="0"/>
          <a:chExt cx="0" cy="0"/>
        </a:xfrm>
      </p:grpSpPr>
      <p:sp>
        <p:nvSpPr>
          <p:cNvPr id="5" name="ZoneTexte 4">
            <a:extLst>
              <a:ext uri="{FF2B5EF4-FFF2-40B4-BE49-F238E27FC236}">
                <a16:creationId xmlns:a16="http://schemas.microsoft.com/office/drawing/2014/main" id="{A9C33266-D92D-50E4-3055-9E6AF161502C}"/>
              </a:ext>
            </a:extLst>
          </p:cNvPr>
          <p:cNvSpPr txBox="1"/>
          <p:nvPr/>
        </p:nvSpPr>
        <p:spPr>
          <a:xfrm>
            <a:off x="11127058" y="50181"/>
            <a:ext cx="118203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b="1" cap="all">
              <a:solidFill>
                <a:srgbClr val="EBEBEB"/>
              </a:solidFill>
            </a:endParaRPr>
          </a:p>
        </p:txBody>
      </p:sp>
      <p:sp>
        <p:nvSpPr>
          <p:cNvPr id="7" name="ZoneTexte 6">
            <a:extLst>
              <a:ext uri="{FF2B5EF4-FFF2-40B4-BE49-F238E27FC236}">
                <a16:creationId xmlns:a16="http://schemas.microsoft.com/office/drawing/2014/main" id="{ABD21DC0-E9E2-4FC5-2629-C1C759E682F2}"/>
              </a:ext>
            </a:extLst>
          </p:cNvPr>
          <p:cNvSpPr txBox="1"/>
          <p:nvPr/>
        </p:nvSpPr>
        <p:spPr>
          <a:xfrm>
            <a:off x="167729" y="173291"/>
            <a:ext cx="652278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dirty="0">
                <a:ea typeface="+mj-lt"/>
                <a:cs typeface="+mj-lt"/>
              </a:rPr>
              <a:t>I) DÉVELOPPER UN DASHBOARD INTERACTIF</a:t>
            </a:r>
            <a:endParaRPr lang="en-US" dirty="0">
              <a:ea typeface="+mj-lt"/>
              <a:cs typeface="+mj-lt"/>
            </a:endParaRPr>
          </a:p>
          <a:p>
            <a:r>
              <a:rPr lang="en-US" dirty="0"/>
              <a:t>	1) DANS LE PROJET PRÉCÉDENT</a:t>
            </a:r>
            <a:endParaRPr lang="fr-FR" dirty="0"/>
          </a:p>
        </p:txBody>
      </p:sp>
      <p:pic>
        <p:nvPicPr>
          <p:cNvPr id="3" name="Image 2">
            <a:extLst>
              <a:ext uri="{FF2B5EF4-FFF2-40B4-BE49-F238E27FC236}">
                <a16:creationId xmlns:a16="http://schemas.microsoft.com/office/drawing/2014/main" id="{1CA66FFA-0F4D-E006-FFC5-957146EF9562}"/>
              </a:ext>
            </a:extLst>
          </p:cNvPr>
          <p:cNvPicPr>
            <a:picLocks noChangeAspect="1"/>
          </p:cNvPicPr>
          <p:nvPr/>
        </p:nvPicPr>
        <p:blipFill>
          <a:blip r:embed="rId3"/>
          <a:stretch>
            <a:fillRect/>
          </a:stretch>
        </p:blipFill>
        <p:spPr>
          <a:xfrm>
            <a:off x="11123612" y="-2091"/>
            <a:ext cx="1068387" cy="952188"/>
          </a:xfrm>
          <a:prstGeom prst="rect">
            <a:avLst/>
          </a:prstGeom>
        </p:spPr>
      </p:pic>
      <p:sp>
        <p:nvSpPr>
          <p:cNvPr id="8" name="Titre 1">
            <a:extLst>
              <a:ext uri="{FF2B5EF4-FFF2-40B4-BE49-F238E27FC236}">
                <a16:creationId xmlns:a16="http://schemas.microsoft.com/office/drawing/2014/main" id="{20B92F5C-8E93-FA27-0D05-0B835CBB4C55}"/>
              </a:ext>
            </a:extLst>
          </p:cNvPr>
          <p:cNvSpPr txBox="1">
            <a:spLocks/>
          </p:cNvSpPr>
          <p:nvPr/>
        </p:nvSpPr>
        <p:spPr>
          <a:xfrm>
            <a:off x="219308" y="1142334"/>
            <a:ext cx="11760712" cy="5065577"/>
          </a:xfrm>
          <a:prstGeom prst="rect">
            <a:avLst/>
          </a:prstGeom>
        </p:spPr>
        <p:txBody>
          <a:bodyPr vert="horz" lIns="91440" tIns="45720" rIns="91440" bIns="45720" rtlCol="0" anchor="b">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r>
              <a:rPr lang="en-US" sz="2400" u="sng" dirty="0">
                <a:ea typeface="+mj-lt"/>
                <a:cs typeface="+mj-lt"/>
              </a:rPr>
              <a:t>Démarche pour le </a:t>
            </a:r>
            <a:r>
              <a:rPr lang="en-US" sz="2400" u="sng" dirty="0" err="1">
                <a:ea typeface="+mj-lt"/>
                <a:cs typeface="+mj-lt"/>
              </a:rPr>
              <a:t>déploiement</a:t>
            </a:r>
            <a:r>
              <a:rPr lang="en-US" sz="2400" u="sng" dirty="0">
                <a:ea typeface="+mj-lt"/>
                <a:cs typeface="+mj-lt"/>
              </a:rPr>
              <a:t> :</a:t>
            </a:r>
          </a:p>
          <a:p>
            <a:pPr>
              <a:lnSpc>
                <a:spcPct val="90000"/>
              </a:lnSpc>
            </a:pPr>
            <a:endParaRPr lang="en-US" sz="2400" u="sng" dirty="0">
              <a:ea typeface="+mj-lt"/>
              <a:cs typeface="+mj-lt"/>
            </a:endParaRPr>
          </a:p>
          <a:p>
            <a:pPr marL="342900" indent="-342900">
              <a:lnSpc>
                <a:spcPct val="90000"/>
              </a:lnSpc>
              <a:buFontTx/>
              <a:buChar char="-"/>
            </a:pPr>
            <a:r>
              <a:rPr lang="en-US" sz="2400" dirty="0">
                <a:ea typeface="+mj-lt"/>
                <a:cs typeface="+mj-lt"/>
              </a:rPr>
              <a:t>api.py et </a:t>
            </a:r>
            <a:r>
              <a:rPr lang="de-DE" sz="2400" dirty="0">
                <a:ea typeface="+mj-lt"/>
                <a:cs typeface="+mj-lt"/>
              </a:rPr>
              <a:t>Veynachter_Quentin_1_dashboard_112023.py</a:t>
            </a:r>
          </a:p>
          <a:p>
            <a:pPr marL="342900" indent="-342900">
              <a:lnSpc>
                <a:spcPct val="90000"/>
              </a:lnSpc>
              <a:buFontTx/>
              <a:buChar char="-"/>
            </a:pPr>
            <a:endParaRPr lang="en-US" sz="2400" u="sng" dirty="0">
              <a:ea typeface="+mj-lt"/>
              <a:cs typeface="+mj-lt"/>
            </a:endParaRPr>
          </a:p>
          <a:p>
            <a:pPr marL="342900" indent="-342900">
              <a:lnSpc>
                <a:spcPct val="90000"/>
              </a:lnSpc>
              <a:buFontTx/>
              <a:buChar char="-"/>
            </a:pPr>
            <a:r>
              <a:rPr lang="en-US" sz="2400" dirty="0">
                <a:ea typeface="+mj-lt"/>
                <a:cs typeface="+mj-lt"/>
              </a:rPr>
              <a:t>setup.sh, requirements.txt, runtime.txt et </a:t>
            </a:r>
            <a:r>
              <a:rPr lang="en-US" sz="2400" dirty="0" err="1">
                <a:ea typeface="+mj-lt"/>
                <a:cs typeface="+mj-lt"/>
              </a:rPr>
              <a:t>Procfile</a:t>
            </a:r>
            <a:endParaRPr lang="en-US" sz="2400" dirty="0">
              <a:ea typeface="+mj-lt"/>
              <a:cs typeface="+mj-lt"/>
            </a:endParaRPr>
          </a:p>
          <a:p>
            <a:pPr>
              <a:lnSpc>
                <a:spcPct val="90000"/>
              </a:lnSpc>
            </a:pPr>
            <a:endParaRPr lang="en-US" sz="2400" dirty="0">
              <a:ea typeface="+mj-lt"/>
              <a:cs typeface="+mj-lt"/>
            </a:endParaRPr>
          </a:p>
          <a:p>
            <a:pPr>
              <a:lnSpc>
                <a:spcPct val="90000"/>
              </a:lnSpc>
            </a:pPr>
            <a:endParaRPr lang="en-US" sz="2400" dirty="0">
              <a:ea typeface="+mj-lt"/>
              <a:cs typeface="+mj-lt"/>
            </a:endParaRPr>
          </a:p>
          <a:p>
            <a:pPr marL="342900" indent="-342900">
              <a:lnSpc>
                <a:spcPct val="90000"/>
              </a:lnSpc>
              <a:buFontTx/>
              <a:buChar char="-"/>
            </a:pPr>
            <a:endParaRPr lang="en-US" sz="2400" dirty="0">
              <a:ea typeface="+mj-lt"/>
              <a:cs typeface="+mj-lt"/>
            </a:endParaRPr>
          </a:p>
          <a:p>
            <a:pPr marL="342900" indent="-342900">
              <a:lnSpc>
                <a:spcPct val="90000"/>
              </a:lnSpc>
              <a:buFontTx/>
              <a:buChar char="-"/>
            </a:pPr>
            <a:endParaRPr lang="en-US" sz="2400" dirty="0">
              <a:ea typeface="+mj-lt"/>
              <a:cs typeface="+mj-lt"/>
            </a:endParaRPr>
          </a:p>
          <a:p>
            <a:pPr marL="342900" indent="-342900">
              <a:lnSpc>
                <a:spcPct val="90000"/>
              </a:lnSpc>
              <a:buFontTx/>
              <a:buChar char="-"/>
            </a:pPr>
            <a:endParaRPr lang="en-US" sz="2400" dirty="0">
              <a:ea typeface="+mj-lt"/>
              <a:cs typeface="+mj-lt"/>
            </a:endParaRPr>
          </a:p>
          <a:p>
            <a:pPr marL="342900" indent="-342900">
              <a:lnSpc>
                <a:spcPct val="90000"/>
              </a:lnSpc>
              <a:buFontTx/>
              <a:buChar char="-"/>
            </a:pPr>
            <a:endParaRPr lang="en-US" sz="2400" dirty="0">
              <a:ea typeface="+mj-lt"/>
              <a:cs typeface="+mj-lt"/>
            </a:endParaRPr>
          </a:p>
          <a:p>
            <a:pPr marL="342900" indent="-342900">
              <a:lnSpc>
                <a:spcPct val="90000"/>
              </a:lnSpc>
              <a:buFontTx/>
              <a:buChar char="-"/>
            </a:pPr>
            <a:endParaRPr lang="en-US" sz="2400" dirty="0">
              <a:ea typeface="+mj-lt"/>
              <a:cs typeface="+mj-lt"/>
            </a:endParaRPr>
          </a:p>
          <a:p>
            <a:pPr>
              <a:lnSpc>
                <a:spcPct val="90000"/>
              </a:lnSpc>
            </a:pPr>
            <a:endParaRPr lang="en-US" sz="2400" dirty="0">
              <a:ea typeface="+mj-lt"/>
              <a:cs typeface="+mj-lt"/>
            </a:endParaRPr>
          </a:p>
          <a:p>
            <a:pPr>
              <a:lnSpc>
                <a:spcPct val="90000"/>
              </a:lnSpc>
            </a:pPr>
            <a:endParaRPr lang="en-US" sz="2400" dirty="0">
              <a:ea typeface="+mj-lt"/>
              <a:cs typeface="+mj-lt"/>
            </a:endParaRPr>
          </a:p>
        </p:txBody>
      </p:sp>
      <p:pic>
        <p:nvPicPr>
          <p:cNvPr id="4" name="Image 3">
            <a:extLst>
              <a:ext uri="{FF2B5EF4-FFF2-40B4-BE49-F238E27FC236}">
                <a16:creationId xmlns:a16="http://schemas.microsoft.com/office/drawing/2014/main" id="{948C90BD-D6B4-CA60-7ECB-505F9A0618B4}"/>
              </a:ext>
            </a:extLst>
          </p:cNvPr>
          <p:cNvPicPr>
            <a:picLocks noChangeAspect="1"/>
          </p:cNvPicPr>
          <p:nvPr/>
        </p:nvPicPr>
        <p:blipFill>
          <a:blip r:embed="rId4"/>
          <a:stretch>
            <a:fillRect/>
          </a:stretch>
        </p:blipFill>
        <p:spPr>
          <a:xfrm>
            <a:off x="219308" y="3510419"/>
            <a:ext cx="11612596" cy="1857634"/>
          </a:xfrm>
          <a:prstGeom prst="rect">
            <a:avLst/>
          </a:prstGeom>
        </p:spPr>
      </p:pic>
    </p:spTree>
    <p:extLst>
      <p:ext uri="{BB962C8B-B14F-4D97-AF65-F5344CB8AC3E}">
        <p14:creationId xmlns:p14="http://schemas.microsoft.com/office/powerpoint/2010/main" val="2169670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8027FF-AE67-69F8-78D2-2C98310D2D4C}"/>
            </a:ext>
          </a:extLst>
        </p:cNvPr>
        <p:cNvGrpSpPr/>
        <p:nvPr/>
      </p:nvGrpSpPr>
      <p:grpSpPr>
        <a:xfrm>
          <a:off x="0" y="0"/>
          <a:ext cx="0" cy="0"/>
          <a:chOff x="0" y="0"/>
          <a:chExt cx="0" cy="0"/>
        </a:xfrm>
      </p:grpSpPr>
      <p:sp>
        <p:nvSpPr>
          <p:cNvPr id="5" name="ZoneTexte 4">
            <a:extLst>
              <a:ext uri="{FF2B5EF4-FFF2-40B4-BE49-F238E27FC236}">
                <a16:creationId xmlns:a16="http://schemas.microsoft.com/office/drawing/2014/main" id="{BC728ACF-7A21-E7A7-E207-F8CB78C1E71A}"/>
              </a:ext>
            </a:extLst>
          </p:cNvPr>
          <p:cNvSpPr txBox="1"/>
          <p:nvPr/>
        </p:nvSpPr>
        <p:spPr>
          <a:xfrm>
            <a:off x="11127058" y="50181"/>
            <a:ext cx="118203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b="1" cap="all">
              <a:solidFill>
                <a:srgbClr val="EBEBEB"/>
              </a:solidFill>
            </a:endParaRPr>
          </a:p>
        </p:txBody>
      </p:sp>
      <p:sp>
        <p:nvSpPr>
          <p:cNvPr id="7" name="ZoneTexte 6">
            <a:extLst>
              <a:ext uri="{FF2B5EF4-FFF2-40B4-BE49-F238E27FC236}">
                <a16:creationId xmlns:a16="http://schemas.microsoft.com/office/drawing/2014/main" id="{058A54C3-BDE0-B416-D058-EECA1E056169}"/>
              </a:ext>
            </a:extLst>
          </p:cNvPr>
          <p:cNvSpPr txBox="1"/>
          <p:nvPr/>
        </p:nvSpPr>
        <p:spPr>
          <a:xfrm>
            <a:off x="167729" y="173291"/>
            <a:ext cx="652278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dirty="0">
                <a:ea typeface="+mj-lt"/>
                <a:cs typeface="+mj-lt"/>
              </a:rPr>
              <a:t>I) DÉVELOPPER UN DASHBOARD INTERACTIF</a:t>
            </a:r>
            <a:endParaRPr lang="en-US" dirty="0">
              <a:ea typeface="+mj-lt"/>
              <a:cs typeface="+mj-lt"/>
            </a:endParaRPr>
          </a:p>
          <a:p>
            <a:r>
              <a:rPr lang="en-US" dirty="0"/>
              <a:t>	2) DEMONSTRATION DU DASHBOARD</a:t>
            </a:r>
            <a:endParaRPr lang="fr-FR" dirty="0"/>
          </a:p>
        </p:txBody>
      </p:sp>
      <p:pic>
        <p:nvPicPr>
          <p:cNvPr id="3" name="Image 2">
            <a:extLst>
              <a:ext uri="{FF2B5EF4-FFF2-40B4-BE49-F238E27FC236}">
                <a16:creationId xmlns:a16="http://schemas.microsoft.com/office/drawing/2014/main" id="{4265A30F-23B4-3834-C265-E9C24AF7E74C}"/>
              </a:ext>
            </a:extLst>
          </p:cNvPr>
          <p:cNvPicPr>
            <a:picLocks noChangeAspect="1"/>
          </p:cNvPicPr>
          <p:nvPr/>
        </p:nvPicPr>
        <p:blipFill>
          <a:blip r:embed="rId3"/>
          <a:stretch>
            <a:fillRect/>
          </a:stretch>
        </p:blipFill>
        <p:spPr>
          <a:xfrm>
            <a:off x="11123612" y="-2091"/>
            <a:ext cx="1068387" cy="952188"/>
          </a:xfrm>
          <a:prstGeom prst="rect">
            <a:avLst/>
          </a:prstGeom>
        </p:spPr>
      </p:pic>
      <p:sp>
        <p:nvSpPr>
          <p:cNvPr id="4" name="ZoneTexte 3">
            <a:hlinkClick r:id="rId4"/>
            <a:extLst>
              <a:ext uri="{FF2B5EF4-FFF2-40B4-BE49-F238E27FC236}">
                <a16:creationId xmlns:a16="http://schemas.microsoft.com/office/drawing/2014/main" id="{C4DBB627-7D9B-973B-5990-A9D3083B2F7C}"/>
              </a:ext>
            </a:extLst>
          </p:cNvPr>
          <p:cNvSpPr txBox="1"/>
          <p:nvPr/>
        </p:nvSpPr>
        <p:spPr>
          <a:xfrm>
            <a:off x="1711105" y="2142075"/>
            <a:ext cx="8229599" cy="461665"/>
          </a:xfrm>
          <a:prstGeom prst="rect">
            <a:avLst/>
          </a:prstGeom>
          <a:noFill/>
        </p:spPr>
        <p:txBody>
          <a:bodyPr wrap="square">
            <a:spAutoFit/>
          </a:bodyPr>
          <a:lstStyle/>
          <a:p>
            <a:r>
              <a:rPr lang="fr-FR" sz="2400" dirty="0">
                <a:hlinkClick r:id="rId4"/>
              </a:rPr>
              <a:t>https://proba-remb-859731147ee5.herokuapp.com/</a:t>
            </a:r>
            <a:endParaRPr lang="fr-FR" sz="2400" dirty="0"/>
          </a:p>
        </p:txBody>
      </p:sp>
    </p:spTree>
    <p:extLst>
      <p:ext uri="{BB962C8B-B14F-4D97-AF65-F5344CB8AC3E}">
        <p14:creationId xmlns:p14="http://schemas.microsoft.com/office/powerpoint/2010/main" val="1221202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5E68CE-DE88-540E-35E1-C708E0E98C54}"/>
            </a:ext>
          </a:extLst>
        </p:cNvPr>
        <p:cNvGrpSpPr/>
        <p:nvPr/>
      </p:nvGrpSpPr>
      <p:grpSpPr>
        <a:xfrm>
          <a:off x="0" y="0"/>
          <a:ext cx="0" cy="0"/>
          <a:chOff x="0" y="0"/>
          <a:chExt cx="0" cy="0"/>
        </a:xfrm>
      </p:grpSpPr>
      <p:sp>
        <p:nvSpPr>
          <p:cNvPr id="5" name="ZoneTexte 4">
            <a:extLst>
              <a:ext uri="{FF2B5EF4-FFF2-40B4-BE49-F238E27FC236}">
                <a16:creationId xmlns:a16="http://schemas.microsoft.com/office/drawing/2014/main" id="{7B3C5C2A-EA13-7340-82EF-341215F79913}"/>
              </a:ext>
            </a:extLst>
          </p:cNvPr>
          <p:cNvSpPr txBox="1"/>
          <p:nvPr/>
        </p:nvSpPr>
        <p:spPr>
          <a:xfrm>
            <a:off x="11127058" y="50181"/>
            <a:ext cx="118203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b="1" cap="all">
              <a:solidFill>
                <a:srgbClr val="EBEBEB"/>
              </a:solidFill>
            </a:endParaRPr>
          </a:p>
        </p:txBody>
      </p:sp>
      <p:sp>
        <p:nvSpPr>
          <p:cNvPr id="7" name="ZoneTexte 6">
            <a:extLst>
              <a:ext uri="{FF2B5EF4-FFF2-40B4-BE49-F238E27FC236}">
                <a16:creationId xmlns:a16="http://schemas.microsoft.com/office/drawing/2014/main" id="{2B1EDCD2-3892-7147-9C70-00BDF9F6C572}"/>
              </a:ext>
            </a:extLst>
          </p:cNvPr>
          <p:cNvSpPr txBox="1"/>
          <p:nvPr/>
        </p:nvSpPr>
        <p:spPr>
          <a:xfrm>
            <a:off x="167729" y="173291"/>
            <a:ext cx="652278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dirty="0">
                <a:ea typeface="+mj-lt"/>
                <a:cs typeface="+mj-lt"/>
              </a:rPr>
              <a:t>II ) RÉALISER UNE VEILLE TECHNIQUE</a:t>
            </a:r>
          </a:p>
          <a:p>
            <a:r>
              <a:rPr lang="en-US" dirty="0"/>
              <a:t>	1) DANS LE PROJET PRÉCÉDENT</a:t>
            </a:r>
            <a:endParaRPr lang="fr-FR" dirty="0"/>
          </a:p>
        </p:txBody>
      </p:sp>
      <p:pic>
        <p:nvPicPr>
          <p:cNvPr id="3" name="Image 2">
            <a:extLst>
              <a:ext uri="{FF2B5EF4-FFF2-40B4-BE49-F238E27FC236}">
                <a16:creationId xmlns:a16="http://schemas.microsoft.com/office/drawing/2014/main" id="{C0C59B4A-3582-44AF-E99E-8914189EC7C1}"/>
              </a:ext>
            </a:extLst>
          </p:cNvPr>
          <p:cNvPicPr>
            <a:picLocks noChangeAspect="1"/>
          </p:cNvPicPr>
          <p:nvPr/>
        </p:nvPicPr>
        <p:blipFill>
          <a:blip r:embed="rId3"/>
          <a:stretch>
            <a:fillRect/>
          </a:stretch>
        </p:blipFill>
        <p:spPr>
          <a:xfrm>
            <a:off x="11123612" y="-2091"/>
            <a:ext cx="1068387" cy="952188"/>
          </a:xfrm>
          <a:prstGeom prst="rect">
            <a:avLst/>
          </a:prstGeom>
        </p:spPr>
      </p:pic>
      <p:sp>
        <p:nvSpPr>
          <p:cNvPr id="2" name="Titre 1">
            <a:extLst>
              <a:ext uri="{FF2B5EF4-FFF2-40B4-BE49-F238E27FC236}">
                <a16:creationId xmlns:a16="http://schemas.microsoft.com/office/drawing/2014/main" id="{1CE22184-32DE-DFCA-AF41-BCFA60CD20D5}"/>
              </a:ext>
            </a:extLst>
          </p:cNvPr>
          <p:cNvSpPr txBox="1">
            <a:spLocks/>
          </p:cNvSpPr>
          <p:nvPr/>
        </p:nvSpPr>
        <p:spPr>
          <a:xfrm>
            <a:off x="219308" y="1142334"/>
            <a:ext cx="11760712" cy="5065577"/>
          </a:xfrm>
          <a:prstGeom prst="rect">
            <a:avLst/>
          </a:prstGeom>
        </p:spPr>
        <p:txBody>
          <a:bodyPr vert="horz" lIns="91440" tIns="45720" rIns="91440" bIns="45720" rtlCol="0" anchor="b">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r>
              <a:rPr lang="fr-FR" sz="2400" dirty="0">
                <a:ea typeface="+mj-lt"/>
                <a:cs typeface="+mj-lt"/>
              </a:rPr>
              <a:t>1050 produits (description et image) répartis en 7 catégories de produits</a:t>
            </a:r>
          </a:p>
          <a:p>
            <a:pPr>
              <a:lnSpc>
                <a:spcPct val="90000"/>
              </a:lnSpc>
            </a:pPr>
            <a:endParaRPr lang="en-US" sz="2400" dirty="0">
              <a:ea typeface="+mj-lt"/>
              <a:cs typeface="+mj-lt"/>
            </a:endParaRPr>
          </a:p>
          <a:p>
            <a:pPr>
              <a:lnSpc>
                <a:spcPct val="90000"/>
              </a:lnSpc>
            </a:pPr>
            <a:r>
              <a:rPr lang="en-US" sz="2400" u="sng" dirty="0">
                <a:ea typeface="+mj-lt"/>
                <a:cs typeface="+mj-lt"/>
              </a:rPr>
              <a:t>Etude de </a:t>
            </a:r>
            <a:r>
              <a:rPr lang="en-US" sz="2400" u="sng" dirty="0" err="1">
                <a:ea typeface="+mj-lt"/>
                <a:cs typeface="+mj-lt"/>
              </a:rPr>
              <a:t>faisabilité</a:t>
            </a:r>
            <a:r>
              <a:rPr lang="en-US" sz="2400" u="sng" dirty="0">
                <a:ea typeface="+mj-lt"/>
                <a:cs typeface="+mj-lt"/>
              </a:rPr>
              <a:t> d’un </a:t>
            </a:r>
            <a:r>
              <a:rPr lang="en-US" sz="2400" u="sng" dirty="0" err="1">
                <a:ea typeface="+mj-lt"/>
                <a:cs typeface="+mj-lt"/>
              </a:rPr>
              <a:t>moteur</a:t>
            </a:r>
            <a:r>
              <a:rPr lang="en-US" sz="2400" u="sng" dirty="0">
                <a:ea typeface="+mj-lt"/>
                <a:cs typeface="+mj-lt"/>
              </a:rPr>
              <a:t> de classification </a:t>
            </a:r>
            <a:r>
              <a:rPr lang="en-US" sz="2400" u="sng" dirty="0" err="1">
                <a:ea typeface="+mj-lt"/>
                <a:cs typeface="+mj-lt"/>
              </a:rPr>
              <a:t>automatique</a:t>
            </a:r>
            <a:r>
              <a:rPr lang="en-US" sz="2400" u="sng" dirty="0">
                <a:ea typeface="+mj-lt"/>
                <a:cs typeface="+mj-lt"/>
              </a:rPr>
              <a:t> :</a:t>
            </a:r>
          </a:p>
          <a:p>
            <a:pPr>
              <a:lnSpc>
                <a:spcPct val="90000"/>
              </a:lnSpc>
            </a:pPr>
            <a:endParaRPr lang="en-US" sz="2400" dirty="0">
              <a:ea typeface="+mj-lt"/>
              <a:cs typeface="+mj-lt"/>
            </a:endParaRPr>
          </a:p>
          <a:p>
            <a:pPr marL="342900" indent="-342900">
              <a:lnSpc>
                <a:spcPct val="90000"/>
              </a:lnSpc>
              <a:buFontTx/>
              <a:buChar char="-"/>
            </a:pPr>
            <a:r>
              <a:rPr lang="en-US" sz="2400" dirty="0">
                <a:ea typeface="+mj-lt"/>
                <a:cs typeface="+mj-lt"/>
              </a:rPr>
              <a:t>Extraction de features :</a:t>
            </a:r>
          </a:p>
          <a:p>
            <a:pPr>
              <a:lnSpc>
                <a:spcPct val="90000"/>
              </a:lnSpc>
            </a:pPr>
            <a:r>
              <a:rPr lang="en-US" sz="2400" dirty="0">
                <a:ea typeface="+mj-lt"/>
                <a:cs typeface="+mj-lt"/>
              </a:rPr>
              <a:t>	* BERT/USE à </a:t>
            </a:r>
            <a:r>
              <a:rPr lang="en-US" sz="2400" dirty="0" err="1">
                <a:ea typeface="+mj-lt"/>
                <a:cs typeface="+mj-lt"/>
              </a:rPr>
              <a:t>partir</a:t>
            </a:r>
            <a:r>
              <a:rPr lang="en-US" sz="2400" dirty="0">
                <a:ea typeface="+mj-lt"/>
                <a:cs typeface="+mj-lt"/>
              </a:rPr>
              <a:t> des descriptions</a:t>
            </a:r>
          </a:p>
          <a:p>
            <a:pPr>
              <a:lnSpc>
                <a:spcPct val="90000"/>
              </a:lnSpc>
            </a:pPr>
            <a:r>
              <a:rPr lang="en-US" sz="2400" dirty="0">
                <a:ea typeface="+mj-lt"/>
                <a:cs typeface="+mj-lt"/>
              </a:rPr>
              <a:t>	* CNN/Transfer learning VGG-16 à </a:t>
            </a:r>
            <a:r>
              <a:rPr lang="en-US" sz="2400" dirty="0" err="1">
                <a:ea typeface="+mj-lt"/>
                <a:cs typeface="+mj-lt"/>
              </a:rPr>
              <a:t>partir</a:t>
            </a:r>
            <a:r>
              <a:rPr lang="en-US" sz="2400" dirty="0">
                <a:ea typeface="+mj-lt"/>
                <a:cs typeface="+mj-lt"/>
              </a:rPr>
              <a:t> des images</a:t>
            </a:r>
          </a:p>
          <a:p>
            <a:pPr>
              <a:lnSpc>
                <a:spcPct val="90000"/>
              </a:lnSpc>
            </a:pPr>
            <a:endParaRPr lang="en-US" sz="2400" dirty="0">
              <a:ea typeface="+mj-lt"/>
              <a:cs typeface="+mj-lt"/>
            </a:endParaRPr>
          </a:p>
          <a:p>
            <a:pPr marL="342900" indent="-342900">
              <a:lnSpc>
                <a:spcPct val="90000"/>
              </a:lnSpc>
              <a:buFontTx/>
              <a:buChar char="-"/>
            </a:pPr>
            <a:r>
              <a:rPr lang="en-US" sz="2400" dirty="0">
                <a:ea typeface="+mj-lt"/>
                <a:cs typeface="+mj-lt"/>
              </a:rPr>
              <a:t>t-SNE pour </a:t>
            </a:r>
            <a:r>
              <a:rPr lang="en-US" sz="2400" dirty="0" err="1">
                <a:ea typeface="+mj-lt"/>
                <a:cs typeface="+mj-lt"/>
              </a:rPr>
              <a:t>réduire</a:t>
            </a:r>
            <a:r>
              <a:rPr lang="en-US" sz="2400" dirty="0">
                <a:ea typeface="+mj-lt"/>
                <a:cs typeface="+mj-lt"/>
              </a:rPr>
              <a:t> la </a:t>
            </a:r>
            <a:r>
              <a:rPr lang="en-US" sz="2400" dirty="0" err="1">
                <a:ea typeface="+mj-lt"/>
                <a:cs typeface="+mj-lt"/>
              </a:rPr>
              <a:t>dimensionnalité</a:t>
            </a:r>
            <a:endParaRPr lang="en-US" sz="2400" dirty="0">
              <a:ea typeface="+mj-lt"/>
              <a:cs typeface="+mj-lt"/>
            </a:endParaRPr>
          </a:p>
          <a:p>
            <a:pPr marL="342900" indent="-342900">
              <a:lnSpc>
                <a:spcPct val="90000"/>
              </a:lnSpc>
              <a:buFontTx/>
              <a:buChar char="-"/>
            </a:pPr>
            <a:endParaRPr lang="en-US" sz="2400" dirty="0">
              <a:ea typeface="+mj-lt"/>
              <a:cs typeface="+mj-lt"/>
            </a:endParaRPr>
          </a:p>
          <a:p>
            <a:pPr marL="342900" indent="-342900">
              <a:lnSpc>
                <a:spcPct val="90000"/>
              </a:lnSpc>
              <a:buFontTx/>
              <a:buChar char="-"/>
            </a:pPr>
            <a:r>
              <a:rPr lang="en-US" sz="2400" dirty="0">
                <a:ea typeface="+mj-lt"/>
                <a:cs typeface="+mj-lt"/>
              </a:rPr>
              <a:t>Clustering </a:t>
            </a:r>
            <a:r>
              <a:rPr lang="en-US" sz="2400" dirty="0" err="1">
                <a:ea typeface="+mj-lt"/>
                <a:cs typeface="+mj-lt"/>
              </a:rPr>
              <a:t>Kmeans</a:t>
            </a:r>
            <a:endParaRPr lang="en-US" sz="2400" dirty="0">
              <a:ea typeface="+mj-lt"/>
              <a:cs typeface="+mj-lt"/>
            </a:endParaRPr>
          </a:p>
          <a:p>
            <a:pPr marL="342900" indent="-342900">
              <a:lnSpc>
                <a:spcPct val="90000"/>
              </a:lnSpc>
              <a:buFontTx/>
              <a:buChar char="-"/>
            </a:pPr>
            <a:endParaRPr lang="en-US" sz="2400" dirty="0">
              <a:ea typeface="+mj-lt"/>
              <a:cs typeface="+mj-lt"/>
            </a:endParaRPr>
          </a:p>
          <a:p>
            <a:pPr marL="342900" indent="-342900">
              <a:lnSpc>
                <a:spcPct val="90000"/>
              </a:lnSpc>
              <a:buFontTx/>
              <a:buChar char="-"/>
            </a:pPr>
            <a:r>
              <a:rPr lang="en-US" sz="2400" dirty="0" err="1">
                <a:ea typeface="+mj-lt"/>
                <a:cs typeface="+mj-lt"/>
              </a:rPr>
              <a:t>Calcul</a:t>
            </a:r>
            <a:r>
              <a:rPr lang="en-US" sz="2400" dirty="0">
                <a:ea typeface="+mj-lt"/>
                <a:cs typeface="+mj-lt"/>
              </a:rPr>
              <a:t> ARI (</a:t>
            </a:r>
            <a:r>
              <a:rPr lang="en-US" sz="2400" dirty="0" err="1">
                <a:ea typeface="+mj-lt"/>
                <a:cs typeface="+mj-lt"/>
              </a:rPr>
              <a:t>similarité</a:t>
            </a:r>
            <a:r>
              <a:rPr lang="en-US" sz="2400" dirty="0">
                <a:ea typeface="+mj-lt"/>
                <a:cs typeface="+mj-lt"/>
              </a:rPr>
              <a:t> clusters reels/</a:t>
            </a:r>
            <a:r>
              <a:rPr lang="en-US" sz="2400" dirty="0" err="1">
                <a:ea typeface="+mj-lt"/>
                <a:cs typeface="+mj-lt"/>
              </a:rPr>
              <a:t>prédits</a:t>
            </a:r>
            <a:r>
              <a:rPr lang="en-US" sz="2400" dirty="0">
                <a:ea typeface="+mj-lt"/>
                <a:cs typeface="+mj-lt"/>
              </a:rPr>
              <a:t>)</a:t>
            </a:r>
          </a:p>
          <a:p>
            <a:pPr marL="342900" indent="-342900">
              <a:lnSpc>
                <a:spcPct val="90000"/>
              </a:lnSpc>
              <a:buFontTx/>
              <a:buChar char="-"/>
            </a:pPr>
            <a:endParaRPr lang="en-US" sz="2400" dirty="0">
              <a:ea typeface="+mj-lt"/>
              <a:cs typeface="+mj-lt"/>
            </a:endParaRPr>
          </a:p>
        </p:txBody>
      </p:sp>
    </p:spTree>
    <p:extLst>
      <p:ext uri="{BB962C8B-B14F-4D97-AF65-F5344CB8AC3E}">
        <p14:creationId xmlns:p14="http://schemas.microsoft.com/office/powerpoint/2010/main" val="3597707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80E982-2E4F-F522-FBF0-5594EADF2BDE}"/>
            </a:ext>
          </a:extLst>
        </p:cNvPr>
        <p:cNvGrpSpPr/>
        <p:nvPr/>
      </p:nvGrpSpPr>
      <p:grpSpPr>
        <a:xfrm>
          <a:off x="0" y="0"/>
          <a:ext cx="0" cy="0"/>
          <a:chOff x="0" y="0"/>
          <a:chExt cx="0" cy="0"/>
        </a:xfrm>
      </p:grpSpPr>
      <p:sp>
        <p:nvSpPr>
          <p:cNvPr id="5" name="ZoneTexte 4">
            <a:extLst>
              <a:ext uri="{FF2B5EF4-FFF2-40B4-BE49-F238E27FC236}">
                <a16:creationId xmlns:a16="http://schemas.microsoft.com/office/drawing/2014/main" id="{01764986-6554-9DEA-64DE-111D3E153FB7}"/>
              </a:ext>
            </a:extLst>
          </p:cNvPr>
          <p:cNvSpPr txBox="1"/>
          <p:nvPr/>
        </p:nvSpPr>
        <p:spPr>
          <a:xfrm>
            <a:off x="11127058" y="50181"/>
            <a:ext cx="118203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b="1" cap="all">
              <a:solidFill>
                <a:srgbClr val="EBEBEB"/>
              </a:solidFill>
            </a:endParaRPr>
          </a:p>
        </p:txBody>
      </p:sp>
      <p:sp>
        <p:nvSpPr>
          <p:cNvPr id="7" name="ZoneTexte 6">
            <a:extLst>
              <a:ext uri="{FF2B5EF4-FFF2-40B4-BE49-F238E27FC236}">
                <a16:creationId xmlns:a16="http://schemas.microsoft.com/office/drawing/2014/main" id="{78889AFE-332D-AFD6-F11C-6A6407F916CE}"/>
              </a:ext>
            </a:extLst>
          </p:cNvPr>
          <p:cNvSpPr txBox="1"/>
          <p:nvPr/>
        </p:nvSpPr>
        <p:spPr>
          <a:xfrm>
            <a:off x="167729" y="173291"/>
            <a:ext cx="652278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dirty="0">
                <a:ea typeface="+mj-lt"/>
                <a:cs typeface="+mj-lt"/>
              </a:rPr>
              <a:t>II ) RÉALISER UNE VEILLE TECHNIQUE</a:t>
            </a:r>
          </a:p>
          <a:p>
            <a:r>
              <a:rPr lang="en-US" dirty="0"/>
              <a:t>	2) BERT ET ROBERTA</a:t>
            </a:r>
            <a:endParaRPr lang="fr-FR" dirty="0"/>
          </a:p>
        </p:txBody>
      </p:sp>
      <p:pic>
        <p:nvPicPr>
          <p:cNvPr id="3" name="Image 2">
            <a:extLst>
              <a:ext uri="{FF2B5EF4-FFF2-40B4-BE49-F238E27FC236}">
                <a16:creationId xmlns:a16="http://schemas.microsoft.com/office/drawing/2014/main" id="{A8931704-BF4F-C806-7FBD-9075F603EA24}"/>
              </a:ext>
            </a:extLst>
          </p:cNvPr>
          <p:cNvPicPr>
            <a:picLocks noChangeAspect="1"/>
          </p:cNvPicPr>
          <p:nvPr/>
        </p:nvPicPr>
        <p:blipFill>
          <a:blip r:embed="rId3"/>
          <a:stretch>
            <a:fillRect/>
          </a:stretch>
        </p:blipFill>
        <p:spPr>
          <a:xfrm>
            <a:off x="11123612" y="-2091"/>
            <a:ext cx="1068387" cy="952188"/>
          </a:xfrm>
          <a:prstGeom prst="rect">
            <a:avLst/>
          </a:prstGeom>
        </p:spPr>
      </p:pic>
      <p:sp>
        <p:nvSpPr>
          <p:cNvPr id="2" name="Titre 1">
            <a:extLst>
              <a:ext uri="{FF2B5EF4-FFF2-40B4-BE49-F238E27FC236}">
                <a16:creationId xmlns:a16="http://schemas.microsoft.com/office/drawing/2014/main" id="{2930D095-8735-802F-1150-AFBCF9F00E67}"/>
              </a:ext>
            </a:extLst>
          </p:cNvPr>
          <p:cNvSpPr txBox="1">
            <a:spLocks/>
          </p:cNvSpPr>
          <p:nvPr/>
        </p:nvSpPr>
        <p:spPr>
          <a:xfrm>
            <a:off x="219308" y="1142334"/>
            <a:ext cx="11760712" cy="5065577"/>
          </a:xfrm>
          <a:prstGeom prst="rect">
            <a:avLst/>
          </a:prstGeom>
        </p:spPr>
        <p:txBody>
          <a:bodyPr vert="horz" lIns="91440" tIns="45720" rIns="91440" bIns="45720" rtlCol="0" anchor="b">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r>
              <a:rPr lang="fr-FR" sz="2400" u="sng" dirty="0">
                <a:ea typeface="+mj-lt"/>
                <a:cs typeface="+mj-lt"/>
              </a:rPr>
              <a:t>BERT (2018) :</a:t>
            </a:r>
            <a:endParaRPr lang="en-US" sz="2400" u="sng" dirty="0">
              <a:ea typeface="+mj-lt"/>
              <a:cs typeface="+mj-lt"/>
            </a:endParaRPr>
          </a:p>
          <a:p>
            <a:pPr marL="342900" indent="-342900">
              <a:lnSpc>
                <a:spcPct val="90000"/>
              </a:lnSpc>
              <a:buFontTx/>
              <a:buChar char="-"/>
            </a:pPr>
            <a:endParaRPr lang="en-US" sz="2400" dirty="0">
              <a:ea typeface="+mj-lt"/>
              <a:cs typeface="+mj-lt"/>
            </a:endParaRPr>
          </a:p>
          <a:p>
            <a:pPr marL="342900" indent="-342900">
              <a:lnSpc>
                <a:spcPct val="90000"/>
              </a:lnSpc>
              <a:buFontTx/>
              <a:buChar char="-"/>
            </a:pPr>
            <a:r>
              <a:rPr lang="en-US" sz="2400" dirty="0">
                <a:ea typeface="+mj-lt"/>
                <a:cs typeface="+mj-lt"/>
              </a:rPr>
              <a:t>Architecture Transformer</a:t>
            </a:r>
          </a:p>
          <a:p>
            <a:pPr marL="342900" indent="-342900">
              <a:lnSpc>
                <a:spcPct val="90000"/>
              </a:lnSpc>
              <a:buFontTx/>
              <a:buChar char="-"/>
            </a:pPr>
            <a:endParaRPr lang="en-US" sz="2400" dirty="0">
              <a:ea typeface="+mj-lt"/>
              <a:cs typeface="+mj-lt"/>
            </a:endParaRPr>
          </a:p>
          <a:p>
            <a:pPr marL="342900" indent="-342900">
              <a:lnSpc>
                <a:spcPct val="90000"/>
              </a:lnSpc>
              <a:buFontTx/>
              <a:buChar char="-"/>
            </a:pPr>
            <a:r>
              <a:rPr lang="en-US" sz="2400" dirty="0" err="1">
                <a:ea typeface="+mj-lt"/>
                <a:cs typeface="+mj-lt"/>
              </a:rPr>
              <a:t>Apprentissage</a:t>
            </a:r>
            <a:r>
              <a:rPr lang="en-US" sz="2400" dirty="0">
                <a:ea typeface="+mj-lt"/>
                <a:cs typeface="+mj-lt"/>
              </a:rPr>
              <a:t> </a:t>
            </a:r>
            <a:r>
              <a:rPr lang="en-US" sz="2400" dirty="0" err="1">
                <a:ea typeface="+mj-lt"/>
                <a:cs typeface="+mj-lt"/>
              </a:rPr>
              <a:t>bidirectionnel</a:t>
            </a:r>
            <a:endParaRPr lang="en-US" sz="2400" dirty="0">
              <a:ea typeface="+mj-lt"/>
              <a:cs typeface="+mj-lt"/>
            </a:endParaRPr>
          </a:p>
          <a:p>
            <a:pPr marL="342900" indent="-342900">
              <a:lnSpc>
                <a:spcPct val="90000"/>
              </a:lnSpc>
              <a:buFontTx/>
              <a:buChar char="-"/>
            </a:pPr>
            <a:endParaRPr lang="en-US" sz="2400" dirty="0">
              <a:ea typeface="+mj-lt"/>
              <a:cs typeface="+mj-lt"/>
            </a:endParaRPr>
          </a:p>
          <a:p>
            <a:pPr marL="342900" indent="-342900">
              <a:lnSpc>
                <a:spcPct val="90000"/>
              </a:lnSpc>
              <a:buFontTx/>
              <a:buChar char="-"/>
            </a:pPr>
            <a:r>
              <a:rPr lang="en-US" sz="2400" dirty="0" err="1">
                <a:ea typeface="+mj-lt"/>
                <a:cs typeface="+mj-lt"/>
              </a:rPr>
              <a:t>Entraîné</a:t>
            </a:r>
            <a:r>
              <a:rPr lang="en-US" sz="2400" dirty="0">
                <a:ea typeface="+mj-lt"/>
                <a:cs typeface="+mj-lt"/>
              </a:rPr>
              <a:t> sur 2 taches :</a:t>
            </a:r>
          </a:p>
          <a:p>
            <a:pPr>
              <a:lnSpc>
                <a:spcPct val="90000"/>
              </a:lnSpc>
            </a:pPr>
            <a:r>
              <a:rPr lang="en-US" sz="2400" dirty="0">
                <a:ea typeface="+mj-lt"/>
                <a:cs typeface="+mj-lt"/>
              </a:rPr>
              <a:t>	* Masked Language Modeling (MLM)</a:t>
            </a:r>
          </a:p>
          <a:p>
            <a:pPr>
              <a:lnSpc>
                <a:spcPct val="90000"/>
              </a:lnSpc>
            </a:pPr>
            <a:r>
              <a:rPr lang="en-US" sz="2400" dirty="0">
                <a:ea typeface="+mj-lt"/>
                <a:cs typeface="+mj-lt"/>
              </a:rPr>
              <a:t>	* Next Sentence Prediction (NSP)</a:t>
            </a:r>
          </a:p>
          <a:p>
            <a:pPr>
              <a:lnSpc>
                <a:spcPct val="90000"/>
              </a:lnSpc>
            </a:pPr>
            <a:endParaRPr lang="en-US" sz="2400" dirty="0">
              <a:ea typeface="+mj-lt"/>
              <a:cs typeface="+mj-lt"/>
            </a:endParaRPr>
          </a:p>
          <a:p>
            <a:pPr>
              <a:lnSpc>
                <a:spcPct val="90000"/>
              </a:lnSpc>
            </a:pPr>
            <a:r>
              <a:rPr lang="fr-FR" sz="2400" dirty="0" err="1">
                <a:ea typeface="+mj-lt"/>
                <a:cs typeface="+mj-lt"/>
              </a:rPr>
              <a:t>Devlin</a:t>
            </a:r>
            <a:r>
              <a:rPr lang="fr-FR" sz="2400" dirty="0">
                <a:ea typeface="+mj-lt"/>
                <a:cs typeface="+mj-lt"/>
              </a:rPr>
              <a:t> et al., "BERT: Pre-training of Deep </a:t>
            </a:r>
            <a:r>
              <a:rPr lang="fr-FR" sz="2400" dirty="0" err="1">
                <a:ea typeface="+mj-lt"/>
                <a:cs typeface="+mj-lt"/>
              </a:rPr>
              <a:t>Bidirectional</a:t>
            </a:r>
            <a:r>
              <a:rPr lang="fr-FR" sz="2400" dirty="0">
                <a:ea typeface="+mj-lt"/>
                <a:cs typeface="+mj-lt"/>
              </a:rPr>
              <a:t> Transformers for </a:t>
            </a:r>
            <a:r>
              <a:rPr lang="fr-FR" sz="2400" dirty="0" err="1">
                <a:ea typeface="+mj-lt"/>
                <a:cs typeface="+mj-lt"/>
              </a:rPr>
              <a:t>Language</a:t>
            </a:r>
            <a:r>
              <a:rPr lang="fr-FR" sz="2400" dirty="0">
                <a:ea typeface="+mj-lt"/>
                <a:cs typeface="+mj-lt"/>
              </a:rPr>
              <a:t> </a:t>
            </a:r>
            <a:r>
              <a:rPr lang="fr-FR" sz="2400" dirty="0" err="1">
                <a:ea typeface="+mj-lt"/>
                <a:cs typeface="+mj-lt"/>
              </a:rPr>
              <a:t>Understanding</a:t>
            </a:r>
            <a:r>
              <a:rPr lang="fr-FR" sz="2400" dirty="0">
                <a:ea typeface="+mj-lt"/>
                <a:cs typeface="+mj-lt"/>
              </a:rPr>
              <a:t>" (2018)</a:t>
            </a:r>
          </a:p>
          <a:p>
            <a:pPr>
              <a:lnSpc>
                <a:spcPct val="90000"/>
              </a:lnSpc>
            </a:pPr>
            <a:endParaRPr lang="en-US" sz="100" dirty="0">
              <a:ea typeface="+mj-lt"/>
              <a:cs typeface="+mj-lt"/>
            </a:endParaRPr>
          </a:p>
          <a:p>
            <a:pPr algn="just">
              <a:lnSpc>
                <a:spcPct val="115000"/>
              </a:lnSpc>
              <a:spcBef>
                <a:spcPts val="1200"/>
              </a:spcBef>
              <a:spcAft>
                <a:spcPts val="1200"/>
              </a:spcAft>
            </a:pPr>
            <a:r>
              <a:rPr lang="fr-FR" sz="1800" kern="150" dirty="0">
                <a:solidFill>
                  <a:srgbClr val="000000"/>
                </a:solidFill>
                <a:effectLst/>
                <a:latin typeface="Inter"/>
                <a:ea typeface="Inter"/>
                <a:cs typeface="Inter"/>
              </a:rPr>
              <a:t>📄 </a:t>
            </a:r>
            <a:r>
              <a:rPr lang="fr-FR" sz="1800" u="none" strike="noStrike" kern="150" dirty="0">
                <a:solidFill>
                  <a:srgbClr val="000000"/>
                </a:solidFill>
                <a:effectLst/>
                <a:latin typeface="Inter"/>
                <a:ea typeface="Inter"/>
                <a:cs typeface="Inter"/>
                <a:hlinkClick r:id="rId4"/>
              </a:rPr>
              <a:t>https://arxiv.org/abs/1810.04805</a:t>
            </a:r>
            <a:endParaRPr lang="en-US" sz="2400" dirty="0">
              <a:ea typeface="+mj-lt"/>
              <a:cs typeface="+mj-lt"/>
            </a:endParaRPr>
          </a:p>
        </p:txBody>
      </p:sp>
    </p:spTree>
    <p:extLst>
      <p:ext uri="{BB962C8B-B14F-4D97-AF65-F5344CB8AC3E}">
        <p14:creationId xmlns:p14="http://schemas.microsoft.com/office/powerpoint/2010/main" val="896502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72E015-7D24-C1FA-151B-83D1AAFAFDB6}"/>
            </a:ext>
          </a:extLst>
        </p:cNvPr>
        <p:cNvGrpSpPr/>
        <p:nvPr/>
      </p:nvGrpSpPr>
      <p:grpSpPr>
        <a:xfrm>
          <a:off x="0" y="0"/>
          <a:ext cx="0" cy="0"/>
          <a:chOff x="0" y="0"/>
          <a:chExt cx="0" cy="0"/>
        </a:xfrm>
      </p:grpSpPr>
      <p:sp>
        <p:nvSpPr>
          <p:cNvPr id="5" name="ZoneTexte 4">
            <a:extLst>
              <a:ext uri="{FF2B5EF4-FFF2-40B4-BE49-F238E27FC236}">
                <a16:creationId xmlns:a16="http://schemas.microsoft.com/office/drawing/2014/main" id="{7056D2F7-27E2-D527-0C0E-091653883170}"/>
              </a:ext>
            </a:extLst>
          </p:cNvPr>
          <p:cNvSpPr txBox="1"/>
          <p:nvPr/>
        </p:nvSpPr>
        <p:spPr>
          <a:xfrm>
            <a:off x="11127058" y="50181"/>
            <a:ext cx="118203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b="1" cap="all">
              <a:solidFill>
                <a:srgbClr val="EBEBEB"/>
              </a:solidFill>
            </a:endParaRPr>
          </a:p>
        </p:txBody>
      </p:sp>
      <p:sp>
        <p:nvSpPr>
          <p:cNvPr id="7" name="ZoneTexte 6">
            <a:extLst>
              <a:ext uri="{FF2B5EF4-FFF2-40B4-BE49-F238E27FC236}">
                <a16:creationId xmlns:a16="http://schemas.microsoft.com/office/drawing/2014/main" id="{BD301B06-D3AE-748D-60EF-04CA758C3E05}"/>
              </a:ext>
            </a:extLst>
          </p:cNvPr>
          <p:cNvSpPr txBox="1"/>
          <p:nvPr/>
        </p:nvSpPr>
        <p:spPr>
          <a:xfrm>
            <a:off x="167729" y="173291"/>
            <a:ext cx="652278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dirty="0">
                <a:ea typeface="+mj-lt"/>
                <a:cs typeface="+mj-lt"/>
              </a:rPr>
              <a:t>II ) RÉALISER UNE VEILLE TECHNIQUE</a:t>
            </a:r>
          </a:p>
          <a:p>
            <a:r>
              <a:rPr lang="en-US" dirty="0"/>
              <a:t>	2) BERT ET ROBERTA</a:t>
            </a:r>
            <a:endParaRPr lang="fr-FR" dirty="0"/>
          </a:p>
        </p:txBody>
      </p:sp>
      <p:pic>
        <p:nvPicPr>
          <p:cNvPr id="3" name="Image 2">
            <a:extLst>
              <a:ext uri="{FF2B5EF4-FFF2-40B4-BE49-F238E27FC236}">
                <a16:creationId xmlns:a16="http://schemas.microsoft.com/office/drawing/2014/main" id="{6E93D72C-DDEF-90EC-868E-DDA1483453D9}"/>
              </a:ext>
            </a:extLst>
          </p:cNvPr>
          <p:cNvPicPr>
            <a:picLocks noChangeAspect="1"/>
          </p:cNvPicPr>
          <p:nvPr/>
        </p:nvPicPr>
        <p:blipFill>
          <a:blip r:embed="rId3"/>
          <a:stretch>
            <a:fillRect/>
          </a:stretch>
        </p:blipFill>
        <p:spPr>
          <a:xfrm>
            <a:off x="11123612" y="-2091"/>
            <a:ext cx="1068387" cy="952188"/>
          </a:xfrm>
          <a:prstGeom prst="rect">
            <a:avLst/>
          </a:prstGeom>
        </p:spPr>
      </p:pic>
      <p:sp>
        <p:nvSpPr>
          <p:cNvPr id="2" name="Titre 1">
            <a:extLst>
              <a:ext uri="{FF2B5EF4-FFF2-40B4-BE49-F238E27FC236}">
                <a16:creationId xmlns:a16="http://schemas.microsoft.com/office/drawing/2014/main" id="{399E6FFD-4CA9-2D8A-A225-11204ADF03F3}"/>
              </a:ext>
            </a:extLst>
          </p:cNvPr>
          <p:cNvSpPr txBox="1">
            <a:spLocks/>
          </p:cNvSpPr>
          <p:nvPr/>
        </p:nvSpPr>
        <p:spPr>
          <a:xfrm>
            <a:off x="219308" y="1142334"/>
            <a:ext cx="11760712" cy="5065577"/>
          </a:xfrm>
          <a:prstGeom prst="rect">
            <a:avLst/>
          </a:prstGeom>
        </p:spPr>
        <p:txBody>
          <a:bodyPr vert="horz" lIns="91440" tIns="45720" rIns="91440" bIns="45720" rtlCol="0" anchor="b">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r>
              <a:rPr lang="fr-FR" sz="2400" u="sng" dirty="0" err="1">
                <a:ea typeface="+mj-lt"/>
                <a:cs typeface="+mj-lt"/>
              </a:rPr>
              <a:t>RoBERTa</a:t>
            </a:r>
            <a:r>
              <a:rPr lang="fr-FR" sz="2400" u="sng" dirty="0">
                <a:ea typeface="+mj-lt"/>
                <a:cs typeface="+mj-lt"/>
              </a:rPr>
              <a:t> (2019) :</a:t>
            </a:r>
            <a:endParaRPr lang="en-US" sz="2400" u="sng" dirty="0">
              <a:ea typeface="+mj-lt"/>
              <a:cs typeface="+mj-lt"/>
            </a:endParaRPr>
          </a:p>
          <a:p>
            <a:pPr marL="342900" indent="-342900">
              <a:lnSpc>
                <a:spcPct val="90000"/>
              </a:lnSpc>
              <a:buFontTx/>
              <a:buChar char="-"/>
            </a:pPr>
            <a:endParaRPr lang="en-US" sz="2400" dirty="0">
              <a:ea typeface="+mj-lt"/>
              <a:cs typeface="+mj-lt"/>
            </a:endParaRPr>
          </a:p>
          <a:p>
            <a:pPr marL="342900" indent="-342900">
              <a:lnSpc>
                <a:spcPct val="90000"/>
              </a:lnSpc>
              <a:buFontTx/>
              <a:buChar char="-"/>
            </a:pPr>
            <a:r>
              <a:rPr lang="en-US" sz="2400" dirty="0" err="1">
                <a:ea typeface="+mj-lt"/>
                <a:cs typeface="+mj-lt"/>
              </a:rPr>
              <a:t>Améliration</a:t>
            </a:r>
            <a:r>
              <a:rPr lang="en-US" sz="2400" dirty="0">
                <a:ea typeface="+mj-lt"/>
                <a:cs typeface="+mj-lt"/>
              </a:rPr>
              <a:t> de BERT</a:t>
            </a:r>
          </a:p>
          <a:p>
            <a:pPr marL="342900" indent="-342900">
              <a:lnSpc>
                <a:spcPct val="90000"/>
              </a:lnSpc>
              <a:buFontTx/>
              <a:buChar char="-"/>
            </a:pPr>
            <a:endParaRPr lang="en-US" sz="2400" dirty="0">
              <a:ea typeface="+mj-lt"/>
              <a:cs typeface="+mj-lt"/>
            </a:endParaRPr>
          </a:p>
          <a:p>
            <a:pPr marL="342900" indent="-342900">
              <a:lnSpc>
                <a:spcPct val="90000"/>
              </a:lnSpc>
              <a:buFontTx/>
              <a:buChar char="-"/>
            </a:pPr>
            <a:r>
              <a:rPr lang="en-US" sz="2400" dirty="0">
                <a:ea typeface="+mj-lt"/>
                <a:cs typeface="+mj-lt"/>
              </a:rPr>
              <a:t>Suppression de la </a:t>
            </a:r>
            <a:r>
              <a:rPr lang="en-US" sz="2400" dirty="0" err="1">
                <a:ea typeface="+mj-lt"/>
                <a:cs typeface="+mj-lt"/>
              </a:rPr>
              <a:t>tâche</a:t>
            </a:r>
            <a:r>
              <a:rPr lang="en-US" sz="2400" dirty="0">
                <a:ea typeface="+mj-lt"/>
                <a:cs typeface="+mj-lt"/>
              </a:rPr>
              <a:t> NSP</a:t>
            </a:r>
          </a:p>
          <a:p>
            <a:pPr marL="342900" indent="-342900">
              <a:lnSpc>
                <a:spcPct val="90000"/>
              </a:lnSpc>
              <a:buFontTx/>
              <a:buChar char="-"/>
            </a:pPr>
            <a:endParaRPr lang="en-US" sz="2400" dirty="0">
              <a:ea typeface="+mj-lt"/>
              <a:cs typeface="+mj-lt"/>
            </a:endParaRPr>
          </a:p>
          <a:p>
            <a:pPr marL="342900" indent="-342900">
              <a:lnSpc>
                <a:spcPct val="90000"/>
              </a:lnSpc>
              <a:buFontTx/>
              <a:buChar char="-"/>
            </a:pPr>
            <a:r>
              <a:rPr lang="en-US" sz="2400" dirty="0">
                <a:ea typeface="+mj-lt"/>
                <a:cs typeface="+mj-lt"/>
              </a:rPr>
              <a:t>Plus grand volume de données et </a:t>
            </a:r>
            <a:r>
              <a:rPr lang="en-US" sz="2400" dirty="0" err="1">
                <a:ea typeface="+mj-lt"/>
                <a:cs typeface="+mj-lt"/>
              </a:rPr>
              <a:t>apprentissage</a:t>
            </a:r>
            <a:r>
              <a:rPr lang="en-US" sz="2400" dirty="0">
                <a:ea typeface="+mj-lt"/>
                <a:cs typeface="+mj-lt"/>
              </a:rPr>
              <a:t> plus long</a:t>
            </a:r>
          </a:p>
          <a:p>
            <a:pPr marL="342900" indent="-342900">
              <a:lnSpc>
                <a:spcPct val="90000"/>
              </a:lnSpc>
              <a:buFontTx/>
              <a:buChar char="-"/>
            </a:pPr>
            <a:endParaRPr lang="en-US" sz="2400" dirty="0">
              <a:ea typeface="+mj-lt"/>
              <a:cs typeface="+mj-lt"/>
            </a:endParaRPr>
          </a:p>
          <a:p>
            <a:pPr marL="342900" indent="-342900">
              <a:lnSpc>
                <a:spcPct val="90000"/>
              </a:lnSpc>
              <a:buFontTx/>
              <a:buChar char="-"/>
            </a:pPr>
            <a:r>
              <a:rPr lang="en-US" sz="2400" dirty="0" err="1">
                <a:ea typeface="+mj-lt"/>
                <a:cs typeface="+mj-lt"/>
              </a:rPr>
              <a:t>Dynamisation</a:t>
            </a:r>
            <a:r>
              <a:rPr lang="en-US" sz="2400" dirty="0">
                <a:ea typeface="+mj-lt"/>
                <a:cs typeface="+mj-lt"/>
              </a:rPr>
              <a:t> du </a:t>
            </a:r>
            <a:r>
              <a:rPr lang="en-US" sz="2400" dirty="0" err="1">
                <a:ea typeface="+mj-lt"/>
                <a:cs typeface="+mj-lt"/>
              </a:rPr>
              <a:t>masquage</a:t>
            </a:r>
            <a:r>
              <a:rPr lang="en-US" sz="2400" dirty="0">
                <a:ea typeface="+mj-lt"/>
                <a:cs typeface="+mj-lt"/>
              </a:rPr>
              <a:t> dans la </a:t>
            </a:r>
            <a:r>
              <a:rPr lang="en-US" sz="2400" dirty="0" err="1">
                <a:ea typeface="+mj-lt"/>
                <a:cs typeface="+mj-lt"/>
              </a:rPr>
              <a:t>tâche</a:t>
            </a:r>
            <a:r>
              <a:rPr lang="en-US" sz="2400" dirty="0">
                <a:ea typeface="+mj-lt"/>
                <a:cs typeface="+mj-lt"/>
              </a:rPr>
              <a:t> MLM</a:t>
            </a:r>
          </a:p>
          <a:p>
            <a:pPr>
              <a:lnSpc>
                <a:spcPct val="90000"/>
              </a:lnSpc>
            </a:pPr>
            <a:endParaRPr lang="en-US" sz="2400" dirty="0">
              <a:ea typeface="+mj-lt"/>
              <a:cs typeface="+mj-lt"/>
            </a:endParaRPr>
          </a:p>
          <a:p>
            <a:pPr algn="just">
              <a:lnSpc>
                <a:spcPct val="115000"/>
              </a:lnSpc>
              <a:spcBef>
                <a:spcPts val="1200"/>
              </a:spcBef>
              <a:spcAft>
                <a:spcPts val="1200"/>
              </a:spcAft>
            </a:pPr>
            <a:r>
              <a:rPr lang="fr-FR" sz="2400" dirty="0">
                <a:ea typeface="+mj-lt"/>
                <a:cs typeface="+mj-lt"/>
              </a:rPr>
              <a:t>Liu et al., "</a:t>
            </a:r>
            <a:r>
              <a:rPr lang="fr-FR" sz="2400" dirty="0" err="1">
                <a:ea typeface="+mj-lt"/>
                <a:cs typeface="+mj-lt"/>
              </a:rPr>
              <a:t>RoBERTa</a:t>
            </a:r>
            <a:r>
              <a:rPr lang="fr-FR" sz="2400" dirty="0">
                <a:ea typeface="+mj-lt"/>
                <a:cs typeface="+mj-lt"/>
              </a:rPr>
              <a:t>: A </a:t>
            </a:r>
            <a:r>
              <a:rPr lang="fr-FR" sz="2400" dirty="0" err="1">
                <a:ea typeface="+mj-lt"/>
                <a:cs typeface="+mj-lt"/>
              </a:rPr>
              <a:t>Robustly</a:t>
            </a:r>
            <a:r>
              <a:rPr lang="fr-FR" sz="2400" dirty="0">
                <a:ea typeface="+mj-lt"/>
                <a:cs typeface="+mj-lt"/>
              </a:rPr>
              <a:t> </a:t>
            </a:r>
            <a:r>
              <a:rPr lang="fr-FR" sz="2400" dirty="0" err="1">
                <a:ea typeface="+mj-lt"/>
                <a:cs typeface="+mj-lt"/>
              </a:rPr>
              <a:t>Optimized</a:t>
            </a:r>
            <a:r>
              <a:rPr lang="fr-FR" sz="2400" dirty="0">
                <a:ea typeface="+mj-lt"/>
                <a:cs typeface="+mj-lt"/>
              </a:rPr>
              <a:t> BERT </a:t>
            </a:r>
            <a:r>
              <a:rPr lang="fr-FR" sz="2400" dirty="0" err="1">
                <a:ea typeface="+mj-lt"/>
                <a:cs typeface="+mj-lt"/>
              </a:rPr>
              <a:t>Pretraining</a:t>
            </a:r>
            <a:r>
              <a:rPr lang="fr-FR" sz="2400" dirty="0">
                <a:ea typeface="+mj-lt"/>
                <a:cs typeface="+mj-lt"/>
              </a:rPr>
              <a:t> </a:t>
            </a:r>
            <a:r>
              <a:rPr lang="fr-FR" sz="2400" dirty="0" err="1">
                <a:ea typeface="+mj-lt"/>
                <a:cs typeface="+mj-lt"/>
              </a:rPr>
              <a:t>Approach</a:t>
            </a:r>
            <a:r>
              <a:rPr lang="fr-FR" sz="2400" dirty="0">
                <a:ea typeface="+mj-lt"/>
                <a:cs typeface="+mj-lt"/>
              </a:rPr>
              <a:t>" (2019)</a:t>
            </a:r>
          </a:p>
          <a:p>
            <a:pPr algn="just">
              <a:lnSpc>
                <a:spcPct val="115000"/>
              </a:lnSpc>
              <a:spcBef>
                <a:spcPts val="1200"/>
              </a:spcBef>
              <a:spcAft>
                <a:spcPts val="1200"/>
              </a:spcAft>
            </a:pPr>
            <a:r>
              <a:rPr lang="fr-FR" sz="1800" kern="150" dirty="0">
                <a:solidFill>
                  <a:srgbClr val="000000"/>
                </a:solidFill>
                <a:effectLst/>
                <a:latin typeface="Inter"/>
                <a:ea typeface="Inter"/>
                <a:cs typeface="Inter"/>
              </a:rPr>
              <a:t>📄 </a:t>
            </a:r>
            <a:r>
              <a:rPr lang="fr-FR" sz="1800" u="none" strike="noStrike" kern="150" dirty="0">
                <a:solidFill>
                  <a:srgbClr val="000000"/>
                </a:solidFill>
                <a:effectLst/>
                <a:latin typeface="Inter"/>
                <a:ea typeface="Inter"/>
                <a:cs typeface="Inter"/>
                <a:hlinkClick r:id="rId4"/>
              </a:rPr>
              <a:t>https://arxiv.org/abs/1907.11692</a:t>
            </a:r>
            <a:endParaRPr lang="fr-FR" sz="1800" kern="15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4967007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1498</TotalTime>
  <Words>1084</Words>
  <Application>Microsoft Office PowerPoint</Application>
  <PresentationFormat>Grand écran</PresentationFormat>
  <Paragraphs>170</Paragraphs>
  <Slides>13</Slides>
  <Notes>12</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13</vt:i4>
      </vt:variant>
    </vt:vector>
  </HeadingPairs>
  <TitlesOfParts>
    <vt:vector size="19" baseType="lpstr">
      <vt:lpstr>Arial</vt:lpstr>
      <vt:lpstr>Calibri</vt:lpstr>
      <vt:lpstr>Century Gothic</vt:lpstr>
      <vt:lpstr>Inter</vt:lpstr>
      <vt:lpstr>Wingdings 3</vt:lpstr>
      <vt:lpstr>Ion</vt:lpstr>
      <vt:lpstr>Présentation PowerPoint</vt:lpstr>
      <vt:lpstr>I) Développer un dashboard interactif  1) Dans le projet précédent  2) Démonstration du dashboard  II ) Réaliser une veille technique  1) Dans le projet precedent  2) BERT et RoBERTa  3) Modélisation  4) Synthèse des résultats  5) Limites et ameliorations possibles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
  <cp:lastModifiedBy>Quentin Veynacther</cp:lastModifiedBy>
  <cp:revision>2295</cp:revision>
  <dcterms:created xsi:type="dcterms:W3CDTF">2022-07-30T00:02:45Z</dcterms:created>
  <dcterms:modified xsi:type="dcterms:W3CDTF">2025-02-08T14:44:54Z</dcterms:modified>
</cp:coreProperties>
</file>