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64" r:id="rId2"/>
    <p:sldId id="257" r:id="rId3"/>
    <p:sldId id="387" r:id="rId4"/>
    <p:sldId id="388" r:id="rId5"/>
    <p:sldId id="427" r:id="rId6"/>
    <p:sldId id="428" r:id="rId7"/>
    <p:sldId id="429" r:id="rId8"/>
    <p:sldId id="430" r:id="rId9"/>
    <p:sldId id="431" r:id="rId10"/>
    <p:sldId id="432" r:id="rId11"/>
    <p:sldId id="433" r:id="rId12"/>
    <p:sldId id="434" r:id="rId13"/>
    <p:sldId id="436" r:id="rId14"/>
    <p:sldId id="435" r:id="rId15"/>
    <p:sldId id="437" r:id="rId16"/>
    <p:sldId id="438" r:id="rId17"/>
    <p:sldId id="439" r:id="rId1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694F3-6F7B-4B24-8006-AA803356724E}" v="1363" dt="2024-05-18T19:27:34.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14/01/2025</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14/01/2025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Société financière Prêt à dépenser : Calculer la probabilité qu’un client rembourse son crédit afin de l’accorder ou non en développant un algorithme de classification s’appuyant sur des données comportementales ainsi que des données d’autres institutions financières</a:t>
            </a:r>
          </a:p>
          <a:p>
            <a:r>
              <a:rPr lang="fr-FR" dirty="0"/>
              <a:t>Cette présentation ne suivra pas l’ordre des livrables</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2</a:t>
            </a:fld>
            <a:endParaRPr lang="fr-FR"/>
          </a:p>
        </p:txBody>
      </p:sp>
    </p:spTree>
    <p:extLst>
      <p:ext uri="{BB962C8B-B14F-4D97-AF65-F5344CB8AC3E}">
        <p14:creationId xmlns:p14="http://schemas.microsoft.com/office/powerpoint/2010/main" val="6364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69205-C96B-EB4B-10E7-EF8994AF6D5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E2FA64-6C03-E593-F92F-557D2F9248D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6D1555-02F7-6F6E-AE96-98297A63E66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8AF3D0F-27AB-D470-CEE2-88AB3429DFD8}"/>
              </a:ext>
            </a:extLst>
          </p:cNvPr>
          <p:cNvSpPr>
            <a:spLocks noGrp="1"/>
          </p:cNvSpPr>
          <p:nvPr>
            <p:ph type="sldNum" sz="quarter" idx="5"/>
          </p:nvPr>
        </p:nvSpPr>
        <p:spPr/>
        <p:txBody>
          <a:bodyPr/>
          <a:lstStyle/>
          <a:p>
            <a:fld id="{109D9EE5-14A8-4D2F-A0BD-1BB33ACFF757}" type="slidenum">
              <a:rPr lang="fr-FR" smtClean="0"/>
              <a:t>11</a:t>
            </a:fld>
            <a:endParaRPr lang="fr-FR"/>
          </a:p>
        </p:txBody>
      </p:sp>
    </p:spTree>
    <p:extLst>
      <p:ext uri="{BB962C8B-B14F-4D97-AF65-F5344CB8AC3E}">
        <p14:creationId xmlns:p14="http://schemas.microsoft.com/office/powerpoint/2010/main" val="29950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71C72-B079-D672-E9FE-DB88621B644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CAAA55-4D4B-18F2-DC5C-4E2CC805AA9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4EA64C5-6D28-9494-866F-967D633A1ED2}"/>
              </a:ext>
            </a:extLst>
          </p:cNvPr>
          <p:cNvSpPr>
            <a:spLocks noGrp="1"/>
          </p:cNvSpPr>
          <p:nvPr>
            <p:ph type="body" idx="1"/>
          </p:nvPr>
        </p:nvSpPr>
        <p:spPr/>
        <p:txBody>
          <a:bodyPr/>
          <a:lstStyle/>
          <a:p>
            <a:r>
              <a:rPr lang="fr-FR" dirty="0"/>
              <a:t>api.py est une application Flask dans laquelle j’ai défini une fonction pour effectuer une prédiction à partir d’un identifiant client</a:t>
            </a:r>
          </a:p>
          <a:p>
            <a:r>
              <a:rPr lang="fr-FR" dirty="0"/>
              <a:t>dashboard.py est un </a:t>
            </a:r>
            <a:r>
              <a:rPr lang="fr-FR" dirty="0" err="1"/>
              <a:t>dashboard</a:t>
            </a:r>
            <a:r>
              <a:rPr lang="fr-FR" dirty="0"/>
              <a:t> </a:t>
            </a:r>
            <a:r>
              <a:rPr lang="fr-FR" dirty="0" err="1"/>
              <a:t>streamlit</a:t>
            </a:r>
            <a:r>
              <a:rPr lang="fr-FR" dirty="0"/>
              <a:t> qui permet de visualiser les résultats de la prédiction ainsi que la </a:t>
            </a:r>
            <a:r>
              <a:rPr lang="fr-FR" dirty="0" err="1"/>
              <a:t>feature</a:t>
            </a:r>
            <a:r>
              <a:rPr lang="fr-FR" dirty="0"/>
              <a:t> importance locale</a:t>
            </a:r>
          </a:p>
          <a:p>
            <a:r>
              <a:rPr lang="fr-FR" dirty="0"/>
              <a:t>setup.sh est un script d’installation automatisée configurant l’environnement avant exécution de l’appli</a:t>
            </a:r>
          </a:p>
          <a:p>
            <a:r>
              <a:rPr lang="fr-FR" dirty="0"/>
              <a:t>requirements.txt liste les librairies Python nécessaires au déploiement</a:t>
            </a:r>
          </a:p>
          <a:p>
            <a:r>
              <a:rPr lang="fr-FR" dirty="0"/>
              <a:t>runtime.txt définit la version de Python à utiliser</a:t>
            </a:r>
          </a:p>
          <a:p>
            <a:r>
              <a:rPr lang="fr-FR" dirty="0" err="1"/>
              <a:t>Procfile</a:t>
            </a:r>
            <a:r>
              <a:rPr lang="fr-FR" dirty="0"/>
              <a:t> définit les processus à exécuter lors du déploiement sur </a:t>
            </a:r>
            <a:r>
              <a:rPr lang="fr-FR" dirty="0" err="1"/>
              <a:t>Heroku</a:t>
            </a:r>
            <a:endParaRPr lang="fr-FR" dirty="0"/>
          </a:p>
          <a:p>
            <a:r>
              <a:rPr lang="fr-FR" dirty="0"/>
              <a:t>ndlr j’ai perdu beaucoup de temps sur cette partie, parce que j’ai d’abord cherché à déployer sur Azure mais je n’ai pas réussi</a:t>
            </a:r>
          </a:p>
          <a:p>
            <a:r>
              <a:rPr lang="fr-FR" dirty="0"/>
              <a:t>Le dernier script est pour l’exécution de l’api et du </a:t>
            </a:r>
            <a:r>
              <a:rPr lang="fr-FR" dirty="0" err="1"/>
              <a:t>dashboard</a:t>
            </a:r>
            <a:r>
              <a:rPr lang="fr-FR" dirty="0"/>
              <a:t> en local</a:t>
            </a:r>
          </a:p>
        </p:txBody>
      </p:sp>
      <p:sp>
        <p:nvSpPr>
          <p:cNvPr id="4" name="Espace réservé du numéro de diapositive 3">
            <a:extLst>
              <a:ext uri="{FF2B5EF4-FFF2-40B4-BE49-F238E27FC236}">
                <a16:creationId xmlns:a16="http://schemas.microsoft.com/office/drawing/2014/main" id="{369998AA-A5F8-E97A-3705-FEF6E10EF9EB}"/>
              </a:ext>
            </a:extLst>
          </p:cNvPr>
          <p:cNvSpPr>
            <a:spLocks noGrp="1"/>
          </p:cNvSpPr>
          <p:nvPr>
            <p:ph type="sldNum" sz="quarter" idx="5"/>
          </p:nvPr>
        </p:nvSpPr>
        <p:spPr/>
        <p:txBody>
          <a:bodyPr/>
          <a:lstStyle/>
          <a:p>
            <a:fld id="{109D9EE5-14A8-4D2F-A0BD-1BB33ACFF757}" type="slidenum">
              <a:rPr lang="fr-FR" smtClean="0"/>
              <a:t>12</a:t>
            </a:fld>
            <a:endParaRPr lang="fr-FR"/>
          </a:p>
        </p:txBody>
      </p:sp>
    </p:spTree>
    <p:extLst>
      <p:ext uri="{BB962C8B-B14F-4D97-AF65-F5344CB8AC3E}">
        <p14:creationId xmlns:p14="http://schemas.microsoft.com/office/powerpoint/2010/main" val="100462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E9C31-A584-FB17-F789-08ED585275A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4624F96-BD2A-564C-16BE-3783B821F93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2C1E03B-CDF7-69DE-89C0-F464AA0111B5}"/>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665A1F63-1D9F-D12C-37DF-2FDD87AF666C}"/>
              </a:ext>
            </a:extLst>
          </p:cNvPr>
          <p:cNvSpPr>
            <a:spLocks noGrp="1"/>
          </p:cNvSpPr>
          <p:nvPr>
            <p:ph type="sldNum" sz="quarter" idx="5"/>
          </p:nvPr>
        </p:nvSpPr>
        <p:spPr/>
        <p:txBody>
          <a:bodyPr/>
          <a:lstStyle/>
          <a:p>
            <a:fld id="{109D9EE5-14A8-4D2F-A0BD-1BB33ACFF757}" type="slidenum">
              <a:rPr lang="fr-FR" smtClean="0"/>
              <a:t>13</a:t>
            </a:fld>
            <a:endParaRPr lang="fr-FR"/>
          </a:p>
        </p:txBody>
      </p:sp>
    </p:spTree>
    <p:extLst>
      <p:ext uri="{BB962C8B-B14F-4D97-AF65-F5344CB8AC3E}">
        <p14:creationId xmlns:p14="http://schemas.microsoft.com/office/powerpoint/2010/main" val="63793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EEFD5-6233-7785-B47F-2851B292393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4661D8-4FC3-CFD7-59C9-98755CA37A3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3FFC7A3-41C8-7399-F4A0-E22FF777FE78}"/>
              </a:ext>
            </a:extLst>
          </p:cNvPr>
          <p:cNvSpPr>
            <a:spLocks noGrp="1"/>
          </p:cNvSpPr>
          <p:nvPr>
            <p:ph type="body" idx="1"/>
          </p:nvPr>
        </p:nvSpPr>
        <p:spPr/>
        <p:txBody>
          <a:bodyPr/>
          <a:lstStyle/>
          <a:p>
            <a:r>
              <a:rPr lang="fr-FR" dirty="0"/>
              <a:t>Ces tests sont réalisables sur </a:t>
            </a:r>
            <a:r>
              <a:rPr lang="fr-FR" dirty="0" err="1"/>
              <a:t>Heroku</a:t>
            </a:r>
            <a:r>
              <a:rPr lang="fr-FR" dirty="0"/>
              <a:t>, mais on m’a demandé d’utiliser GitHub Actions alors j’ai décidé de les faire ici</a:t>
            </a:r>
          </a:p>
        </p:txBody>
      </p:sp>
      <p:sp>
        <p:nvSpPr>
          <p:cNvPr id="4" name="Espace réservé du numéro de diapositive 3">
            <a:extLst>
              <a:ext uri="{FF2B5EF4-FFF2-40B4-BE49-F238E27FC236}">
                <a16:creationId xmlns:a16="http://schemas.microsoft.com/office/drawing/2014/main" id="{DE5D229C-FBDA-E4DD-BAF2-D605FBD30109}"/>
              </a:ext>
            </a:extLst>
          </p:cNvPr>
          <p:cNvSpPr>
            <a:spLocks noGrp="1"/>
          </p:cNvSpPr>
          <p:nvPr>
            <p:ph type="sldNum" sz="quarter" idx="5"/>
          </p:nvPr>
        </p:nvSpPr>
        <p:spPr/>
        <p:txBody>
          <a:bodyPr/>
          <a:lstStyle/>
          <a:p>
            <a:fld id="{109D9EE5-14A8-4D2F-A0BD-1BB33ACFF757}" type="slidenum">
              <a:rPr lang="fr-FR" smtClean="0"/>
              <a:t>14</a:t>
            </a:fld>
            <a:endParaRPr lang="fr-FR"/>
          </a:p>
        </p:txBody>
      </p:sp>
    </p:spTree>
    <p:extLst>
      <p:ext uri="{BB962C8B-B14F-4D97-AF65-F5344CB8AC3E}">
        <p14:creationId xmlns:p14="http://schemas.microsoft.com/office/powerpoint/2010/main" val="344937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62ECC-8058-1C8E-6DAE-73DA1CEDAB4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448C61D-C9E0-2612-2BC0-B6FD388FD31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08337F5-9D4B-A606-8E0B-6A50318FAF7F}"/>
              </a:ext>
            </a:extLst>
          </p:cNvPr>
          <p:cNvSpPr>
            <a:spLocks noGrp="1"/>
          </p:cNvSpPr>
          <p:nvPr>
            <p:ph type="body" idx="1"/>
          </p:nvPr>
        </p:nvSpPr>
        <p:spPr/>
        <p:txBody>
          <a:bodyPr/>
          <a:lstStyle/>
          <a:p>
            <a:r>
              <a:rPr lang="fr-FR" dirty="0"/>
              <a:t>L’analyse de Data Drift consiste à détecter les changements dans la distribution des données entre 2 ensembles</a:t>
            </a:r>
          </a:p>
          <a:p>
            <a:r>
              <a:rPr lang="fr-FR" dirty="0"/>
              <a:t>Dans notre cas, nous comparons les données utilisées jusqu’alors avec le jeu de test qu’on a mis à l’écart plus tôt</a:t>
            </a:r>
          </a:p>
        </p:txBody>
      </p:sp>
      <p:sp>
        <p:nvSpPr>
          <p:cNvPr id="4" name="Espace réservé du numéro de diapositive 3">
            <a:extLst>
              <a:ext uri="{FF2B5EF4-FFF2-40B4-BE49-F238E27FC236}">
                <a16:creationId xmlns:a16="http://schemas.microsoft.com/office/drawing/2014/main" id="{6D914F29-8C61-6A3D-C12E-E35F606B8A98}"/>
              </a:ext>
            </a:extLst>
          </p:cNvPr>
          <p:cNvSpPr>
            <a:spLocks noGrp="1"/>
          </p:cNvSpPr>
          <p:nvPr>
            <p:ph type="sldNum" sz="quarter" idx="5"/>
          </p:nvPr>
        </p:nvSpPr>
        <p:spPr/>
        <p:txBody>
          <a:bodyPr/>
          <a:lstStyle/>
          <a:p>
            <a:fld id="{109D9EE5-14A8-4D2F-A0BD-1BB33ACFF757}" type="slidenum">
              <a:rPr lang="fr-FR" smtClean="0"/>
              <a:t>15</a:t>
            </a:fld>
            <a:endParaRPr lang="fr-FR"/>
          </a:p>
        </p:txBody>
      </p:sp>
    </p:spTree>
    <p:extLst>
      <p:ext uri="{BB962C8B-B14F-4D97-AF65-F5344CB8AC3E}">
        <p14:creationId xmlns:p14="http://schemas.microsoft.com/office/powerpoint/2010/main" val="2323847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DE17B-10D9-6824-8F44-3653D70649B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59719C3-B8E5-37C7-67C3-92F1552F8CC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309824F-5645-6FF6-E062-298872ED89B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15951AF-8A30-43FF-E1C6-62BEAED93FB3}"/>
              </a:ext>
            </a:extLst>
          </p:cNvPr>
          <p:cNvSpPr>
            <a:spLocks noGrp="1"/>
          </p:cNvSpPr>
          <p:nvPr>
            <p:ph type="sldNum" sz="quarter" idx="5"/>
          </p:nvPr>
        </p:nvSpPr>
        <p:spPr/>
        <p:txBody>
          <a:bodyPr/>
          <a:lstStyle/>
          <a:p>
            <a:fld id="{109D9EE5-14A8-4D2F-A0BD-1BB33ACFF757}" type="slidenum">
              <a:rPr lang="fr-FR" smtClean="0"/>
              <a:t>16</a:t>
            </a:fld>
            <a:endParaRPr lang="fr-FR"/>
          </a:p>
        </p:txBody>
      </p:sp>
    </p:spTree>
    <p:extLst>
      <p:ext uri="{BB962C8B-B14F-4D97-AF65-F5344CB8AC3E}">
        <p14:creationId xmlns:p14="http://schemas.microsoft.com/office/powerpoint/2010/main" val="2119637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392FC-5919-7BC2-3B07-610C61EE86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A9683F8-E7AF-8FCD-2859-3B65AB96942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935C8A5-712B-F70C-A941-F3EC97136C9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354C0CF-9E86-3797-FAEC-0763C47AE583}"/>
              </a:ext>
            </a:extLst>
          </p:cNvPr>
          <p:cNvSpPr>
            <a:spLocks noGrp="1"/>
          </p:cNvSpPr>
          <p:nvPr>
            <p:ph type="sldNum" sz="quarter" idx="5"/>
          </p:nvPr>
        </p:nvSpPr>
        <p:spPr/>
        <p:txBody>
          <a:bodyPr/>
          <a:lstStyle/>
          <a:p>
            <a:fld id="{109D9EE5-14A8-4D2F-A0BD-1BB33ACFF757}" type="slidenum">
              <a:rPr lang="fr-FR" smtClean="0"/>
              <a:t>17</a:t>
            </a:fld>
            <a:endParaRPr lang="fr-FR"/>
          </a:p>
        </p:txBody>
      </p:sp>
    </p:spTree>
    <p:extLst>
      <p:ext uri="{BB962C8B-B14F-4D97-AF65-F5344CB8AC3E}">
        <p14:creationId xmlns:p14="http://schemas.microsoft.com/office/powerpoint/2010/main" val="160536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Dataset</a:t>
            </a:r>
            <a:r>
              <a:rPr lang="fr-FR" dirty="0"/>
              <a:t> issu d’un challenge </a:t>
            </a:r>
            <a:r>
              <a:rPr lang="fr-FR" dirty="0" err="1"/>
              <a:t>Kaggle</a:t>
            </a:r>
            <a:r>
              <a:rPr lang="fr-FR" dirty="0"/>
              <a:t> où une Target est définie : 0 si pas de problème de remboursement, sinon 1.</a:t>
            </a:r>
          </a:p>
          <a:p>
            <a:r>
              <a:rPr lang="fr-FR" dirty="0"/>
              <a:t>Crédits et demandes antérieures chez Prêt à dépenser et chez d’autres institutions </a:t>
            </a:r>
            <a:r>
              <a:rPr lang="fr-FR" dirty="0" err="1"/>
              <a:t>finanières</a:t>
            </a:r>
            <a:r>
              <a:rPr lang="fr-FR" dirty="0"/>
              <a:t>, ainsi que l’historique des remboursements de crédits et les relevés concernant les cartes de crédit.</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3</a:t>
            </a:fld>
            <a:endParaRPr lang="fr-FR"/>
          </a:p>
        </p:txBody>
      </p:sp>
    </p:spTree>
    <p:extLst>
      <p:ext uri="{BB962C8B-B14F-4D97-AF65-F5344CB8AC3E}">
        <p14:creationId xmlns:p14="http://schemas.microsoft.com/office/powerpoint/2010/main" val="28461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me suis inspiré du kernel d’un participant au challenge </a:t>
            </a:r>
            <a:r>
              <a:rPr lang="fr-FR" dirty="0" err="1"/>
              <a:t>Kaggle</a:t>
            </a:r>
            <a:r>
              <a:rPr lang="fr-FR" dirty="0"/>
              <a:t> qui s’est focalisé sur la partie nettoyage des données et jointures</a:t>
            </a:r>
          </a:p>
          <a:p>
            <a:r>
              <a:rPr lang="fr-FR" dirty="0" err="1"/>
              <a:t>data_test</a:t>
            </a:r>
            <a:r>
              <a:rPr lang="fr-FR" dirty="0"/>
              <a:t> ne servira que pour le Data Drift, </a:t>
            </a:r>
            <a:r>
              <a:rPr lang="fr-FR" dirty="0" err="1"/>
              <a:t>data_final</a:t>
            </a:r>
            <a:r>
              <a:rPr lang="fr-FR" dirty="0"/>
              <a:t> servira pour l’entraînement des modèles</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4</a:t>
            </a:fld>
            <a:endParaRPr lang="fr-FR"/>
          </a:p>
        </p:txBody>
      </p:sp>
    </p:spTree>
    <p:extLst>
      <p:ext uri="{BB962C8B-B14F-4D97-AF65-F5344CB8AC3E}">
        <p14:creationId xmlns:p14="http://schemas.microsoft.com/office/powerpoint/2010/main" val="182388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8B0A-43B3-9AD0-50E6-2523029E4C3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A51F7DA-9B89-48AA-C61F-450719B7141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2A41467-26DA-8A0C-D803-42EAE202959F}"/>
              </a:ext>
            </a:extLst>
          </p:cNvPr>
          <p:cNvSpPr>
            <a:spLocks noGrp="1"/>
          </p:cNvSpPr>
          <p:nvPr>
            <p:ph type="body" idx="1"/>
          </p:nvPr>
        </p:nvSpPr>
        <p:spPr/>
        <p:txBody>
          <a:bodyPr/>
          <a:lstStyle/>
          <a:p>
            <a:r>
              <a:rPr lang="fr-FR" dirty="0"/>
              <a:t>Parmi les métriques, on retient l’AUC et le </a:t>
            </a:r>
            <a:r>
              <a:rPr lang="fr-FR" dirty="0" err="1"/>
              <a:t>recall</a:t>
            </a:r>
            <a:r>
              <a:rPr lang="fr-FR" dirty="0"/>
              <a:t> (comme on chercher à minimiser le nombre de faux positifs, cela me semblait plus pertinent que l’</a:t>
            </a:r>
            <a:r>
              <a:rPr lang="fr-FR" dirty="0" err="1"/>
              <a:t>accuracy</a:t>
            </a:r>
            <a:r>
              <a:rPr lang="fr-FR" dirty="0"/>
              <a:t>)</a:t>
            </a:r>
          </a:p>
          <a:p>
            <a:r>
              <a:rPr lang="fr-FR" dirty="0"/>
              <a:t>Imputation nécessaire dans le cas de la régression logistique pour gérer les </a:t>
            </a:r>
            <a:r>
              <a:rPr lang="fr-FR" dirty="0" err="1"/>
              <a:t>NaNs</a:t>
            </a:r>
            <a:endParaRPr lang="fr-FR" dirty="0"/>
          </a:p>
          <a:p>
            <a:r>
              <a:rPr lang="fr-FR" dirty="0" err="1"/>
              <a:t>LightGBM</a:t>
            </a:r>
            <a:r>
              <a:rPr lang="fr-FR" dirty="0"/>
              <a:t> est une version plus légère de </a:t>
            </a:r>
            <a:r>
              <a:rPr lang="fr-FR" dirty="0" err="1"/>
              <a:t>XGBoost</a:t>
            </a:r>
            <a:r>
              <a:rPr lang="fr-FR" dirty="0"/>
              <a:t>. Il fonctionne bien avec les </a:t>
            </a:r>
            <a:r>
              <a:rPr lang="fr-FR" dirty="0" err="1"/>
              <a:t>NaNs</a:t>
            </a:r>
            <a:r>
              <a:rPr lang="fr-FR" dirty="0"/>
              <a:t>, donc pas besoin de dénaturer le </a:t>
            </a:r>
            <a:r>
              <a:rPr lang="fr-FR" dirty="0" err="1"/>
              <a:t>dataset</a:t>
            </a:r>
            <a:r>
              <a:rPr lang="fr-FR" dirty="0"/>
              <a:t> avec une imputation</a:t>
            </a:r>
          </a:p>
          <a:p>
            <a:r>
              <a:rPr lang="fr-FR" dirty="0"/>
              <a:t>On estime le coût d’un faux négatif 10 fois supérieur à celui d’un faux positif, d’où la création d’un score métier dans le but de minimiser ce coût. Ce qui veut dire qu’un bon score métier est un score faible !</a:t>
            </a:r>
          </a:p>
          <a:p>
            <a:r>
              <a:rPr lang="fr-FR" dirty="0"/>
              <a:t>« </a:t>
            </a:r>
            <a:r>
              <a:rPr lang="fr-FR" dirty="0" err="1"/>
              <a:t>predict</a:t>
            </a:r>
            <a:r>
              <a:rPr lang="fr-FR" dirty="0"/>
              <a:t> » suppose un seuil à 0,5, qui ne sera pas forcément optimal (j’appelle ce seuil </a:t>
            </a:r>
            <a:r>
              <a:rPr lang="fr-FR" dirty="0" err="1"/>
              <a:t>threshold</a:t>
            </a:r>
            <a:r>
              <a:rPr lang="fr-FR" dirty="0"/>
              <a:t>)</a:t>
            </a:r>
          </a:p>
          <a:p>
            <a:r>
              <a:rPr lang="fr-FR" dirty="0"/>
              <a:t>Le vainqueur du challenge </a:t>
            </a:r>
            <a:r>
              <a:rPr lang="fr-FR" dirty="0" err="1"/>
              <a:t>Kaggle</a:t>
            </a:r>
            <a:r>
              <a:rPr lang="fr-FR" dirty="0"/>
              <a:t> a obtenu un AUC de 0,82 ; un score supérieur pourrait suggérer de l’</a:t>
            </a:r>
            <a:r>
              <a:rPr lang="fr-FR" dirty="0" err="1"/>
              <a:t>overfitting</a:t>
            </a:r>
            <a:endParaRPr lang="fr-FR" dirty="0"/>
          </a:p>
        </p:txBody>
      </p:sp>
      <p:sp>
        <p:nvSpPr>
          <p:cNvPr id="4" name="Espace réservé du numéro de diapositive 3">
            <a:extLst>
              <a:ext uri="{FF2B5EF4-FFF2-40B4-BE49-F238E27FC236}">
                <a16:creationId xmlns:a16="http://schemas.microsoft.com/office/drawing/2014/main" id="{270BAC05-983B-8205-9352-5E8938F7F3E7}"/>
              </a:ext>
            </a:extLst>
          </p:cNvPr>
          <p:cNvSpPr>
            <a:spLocks noGrp="1"/>
          </p:cNvSpPr>
          <p:nvPr>
            <p:ph type="sldNum" sz="quarter" idx="5"/>
          </p:nvPr>
        </p:nvSpPr>
        <p:spPr/>
        <p:txBody>
          <a:bodyPr/>
          <a:lstStyle/>
          <a:p>
            <a:fld id="{109D9EE5-14A8-4D2F-A0BD-1BB33ACFF757}" type="slidenum">
              <a:rPr lang="fr-FR" smtClean="0"/>
              <a:t>5</a:t>
            </a:fld>
            <a:endParaRPr lang="fr-FR"/>
          </a:p>
        </p:txBody>
      </p:sp>
    </p:spTree>
    <p:extLst>
      <p:ext uri="{BB962C8B-B14F-4D97-AF65-F5344CB8AC3E}">
        <p14:creationId xmlns:p14="http://schemas.microsoft.com/office/powerpoint/2010/main" val="412088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B7039-027E-4542-4478-5304FCB666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EE25D1C-7BB9-517A-7874-FC24B736056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33B0813-06F2-2013-8292-0928A7475757}"/>
              </a:ext>
            </a:extLst>
          </p:cNvPr>
          <p:cNvSpPr>
            <a:spLocks noGrp="1"/>
          </p:cNvSpPr>
          <p:nvPr>
            <p:ph type="body" idx="1"/>
          </p:nvPr>
        </p:nvSpPr>
        <p:spPr/>
        <p:txBody>
          <a:bodyPr/>
          <a:lstStyle/>
          <a:p>
            <a:r>
              <a:rPr lang="fr-FR" dirty="0"/>
              <a:t>Elle utilise une approche appelée « optimisation bayésienne ». Au lieu de tester toutes les combinaisons possibles (comme </a:t>
            </a:r>
            <a:r>
              <a:rPr lang="fr-FR" dirty="0" err="1"/>
              <a:t>GridSearch</a:t>
            </a:r>
            <a:r>
              <a:rPr lang="fr-FR" dirty="0"/>
              <a:t>), </a:t>
            </a:r>
            <a:r>
              <a:rPr lang="fr-FR" dirty="0" err="1"/>
              <a:t>optuna</a:t>
            </a:r>
            <a:r>
              <a:rPr lang="fr-FR" dirty="0"/>
              <a:t> </a:t>
            </a:r>
            <a:r>
              <a:rPr lang="fr-FR" dirty="0" err="1"/>
              <a:t>échantillone</a:t>
            </a:r>
            <a:r>
              <a:rPr lang="fr-FR" dirty="0"/>
              <a:t> de manière adaptative, en se basant sur les performances des essais précédents, ce qui permet de converger plus rapidement vers des solutions optimales</a:t>
            </a:r>
          </a:p>
        </p:txBody>
      </p:sp>
      <p:sp>
        <p:nvSpPr>
          <p:cNvPr id="4" name="Espace réservé du numéro de diapositive 3">
            <a:extLst>
              <a:ext uri="{FF2B5EF4-FFF2-40B4-BE49-F238E27FC236}">
                <a16:creationId xmlns:a16="http://schemas.microsoft.com/office/drawing/2014/main" id="{E08DFCFC-EB0C-FE4D-15F9-1B17D70C9D2B}"/>
              </a:ext>
            </a:extLst>
          </p:cNvPr>
          <p:cNvSpPr>
            <a:spLocks noGrp="1"/>
          </p:cNvSpPr>
          <p:nvPr>
            <p:ph type="sldNum" sz="quarter" idx="5"/>
          </p:nvPr>
        </p:nvSpPr>
        <p:spPr/>
        <p:txBody>
          <a:bodyPr/>
          <a:lstStyle/>
          <a:p>
            <a:fld id="{109D9EE5-14A8-4D2F-A0BD-1BB33ACFF757}" type="slidenum">
              <a:rPr lang="fr-FR" smtClean="0"/>
              <a:t>6</a:t>
            </a:fld>
            <a:endParaRPr lang="fr-FR"/>
          </a:p>
        </p:txBody>
      </p:sp>
    </p:spTree>
    <p:extLst>
      <p:ext uri="{BB962C8B-B14F-4D97-AF65-F5344CB8AC3E}">
        <p14:creationId xmlns:p14="http://schemas.microsoft.com/office/powerpoint/2010/main" val="116227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2B7B5-8178-4565-8C12-928FBE355AC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51E148A-78D1-0CD7-B73C-4B8512E4D23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E8AF5AF-8386-F866-C6CE-18C52A39E46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95E140A-5975-CEF9-2CF8-8A3A3CD214FE}"/>
              </a:ext>
            </a:extLst>
          </p:cNvPr>
          <p:cNvSpPr>
            <a:spLocks noGrp="1"/>
          </p:cNvSpPr>
          <p:nvPr>
            <p:ph type="sldNum" sz="quarter" idx="5"/>
          </p:nvPr>
        </p:nvSpPr>
        <p:spPr/>
        <p:txBody>
          <a:bodyPr/>
          <a:lstStyle/>
          <a:p>
            <a:fld id="{109D9EE5-14A8-4D2F-A0BD-1BB33ACFF757}" type="slidenum">
              <a:rPr lang="fr-FR" smtClean="0"/>
              <a:t>7</a:t>
            </a:fld>
            <a:endParaRPr lang="fr-FR"/>
          </a:p>
        </p:txBody>
      </p:sp>
    </p:spTree>
    <p:extLst>
      <p:ext uri="{BB962C8B-B14F-4D97-AF65-F5344CB8AC3E}">
        <p14:creationId xmlns:p14="http://schemas.microsoft.com/office/powerpoint/2010/main" val="4185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62EFA-6A00-F05F-8645-92DB7DAC58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27C4A6C-8296-2137-C33A-7526EB69C36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A559440-69D0-59FC-2EDB-B8EB4FA72B8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CD6F800-48B0-DC52-6740-44F3B66E2DE5}"/>
              </a:ext>
            </a:extLst>
          </p:cNvPr>
          <p:cNvSpPr>
            <a:spLocks noGrp="1"/>
          </p:cNvSpPr>
          <p:nvPr>
            <p:ph type="sldNum" sz="quarter" idx="5"/>
          </p:nvPr>
        </p:nvSpPr>
        <p:spPr/>
        <p:txBody>
          <a:bodyPr/>
          <a:lstStyle/>
          <a:p>
            <a:fld id="{109D9EE5-14A8-4D2F-A0BD-1BB33ACFF757}" type="slidenum">
              <a:rPr lang="fr-FR" smtClean="0"/>
              <a:t>8</a:t>
            </a:fld>
            <a:endParaRPr lang="fr-FR"/>
          </a:p>
        </p:txBody>
      </p:sp>
    </p:spTree>
    <p:extLst>
      <p:ext uri="{BB962C8B-B14F-4D97-AF65-F5344CB8AC3E}">
        <p14:creationId xmlns:p14="http://schemas.microsoft.com/office/powerpoint/2010/main" val="97597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43EB-3DA6-4500-2EEC-471B686BD4E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A14B537-CBB7-40A4-846C-D48951F3EE2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8EC4F32-5F5E-809C-CE40-4FADAFFF35A2}"/>
              </a:ext>
            </a:extLst>
          </p:cNvPr>
          <p:cNvSpPr>
            <a:spLocks noGrp="1"/>
          </p:cNvSpPr>
          <p:nvPr>
            <p:ph type="body" idx="1"/>
          </p:nvPr>
        </p:nvSpPr>
        <p:spPr/>
        <p:txBody>
          <a:bodyPr/>
          <a:lstStyle/>
          <a:p>
            <a:r>
              <a:rPr lang="fr-FR" dirty="0"/>
              <a:t>Seules 7 </a:t>
            </a:r>
            <a:r>
              <a:rPr lang="fr-FR" dirty="0" err="1"/>
              <a:t>features</a:t>
            </a:r>
            <a:r>
              <a:rPr lang="fr-FR" dirty="0"/>
              <a:t> ont une importance globale de + de 1% (sur 668)</a:t>
            </a:r>
          </a:p>
          <a:p>
            <a:r>
              <a:rPr lang="fr-FR" dirty="0"/>
              <a:t>On verra la </a:t>
            </a:r>
            <a:r>
              <a:rPr lang="fr-FR" dirty="0" err="1"/>
              <a:t>feature</a:t>
            </a:r>
            <a:r>
              <a:rPr lang="fr-FR" dirty="0"/>
              <a:t> importance locale plus tard</a:t>
            </a:r>
          </a:p>
        </p:txBody>
      </p:sp>
      <p:sp>
        <p:nvSpPr>
          <p:cNvPr id="4" name="Espace réservé du numéro de diapositive 3">
            <a:extLst>
              <a:ext uri="{FF2B5EF4-FFF2-40B4-BE49-F238E27FC236}">
                <a16:creationId xmlns:a16="http://schemas.microsoft.com/office/drawing/2014/main" id="{08B3A8CF-C435-7324-17F1-1DF79C6D61E2}"/>
              </a:ext>
            </a:extLst>
          </p:cNvPr>
          <p:cNvSpPr>
            <a:spLocks noGrp="1"/>
          </p:cNvSpPr>
          <p:nvPr>
            <p:ph type="sldNum" sz="quarter" idx="5"/>
          </p:nvPr>
        </p:nvSpPr>
        <p:spPr/>
        <p:txBody>
          <a:bodyPr/>
          <a:lstStyle/>
          <a:p>
            <a:fld id="{109D9EE5-14A8-4D2F-A0BD-1BB33ACFF757}" type="slidenum">
              <a:rPr lang="fr-FR" smtClean="0"/>
              <a:t>9</a:t>
            </a:fld>
            <a:endParaRPr lang="fr-FR"/>
          </a:p>
        </p:txBody>
      </p:sp>
    </p:spTree>
    <p:extLst>
      <p:ext uri="{BB962C8B-B14F-4D97-AF65-F5344CB8AC3E}">
        <p14:creationId xmlns:p14="http://schemas.microsoft.com/office/powerpoint/2010/main" val="408680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5725-9170-A6C0-DA6E-B965D6ED62A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FCED7B-F82F-20ED-4DAD-1347DF203F4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405A9A-5D34-CF73-4070-3B5D69F6DAA4}"/>
              </a:ext>
            </a:extLst>
          </p:cNvPr>
          <p:cNvSpPr>
            <a:spLocks noGrp="1"/>
          </p:cNvSpPr>
          <p:nvPr>
            <p:ph type="body" idx="1"/>
          </p:nvPr>
        </p:nvSpPr>
        <p:spPr/>
        <p:txBody>
          <a:bodyPr/>
          <a:lstStyle/>
          <a:p>
            <a:r>
              <a:rPr lang="fr-FR" dirty="0"/>
              <a:t>Pourquoi c’est important : Parce que lorsqu’on attribue la classe 1 à un client, il y a une forte probabilité que ce ne soit pas au mauvais client</a:t>
            </a:r>
          </a:p>
          <a:p>
            <a:r>
              <a:rPr lang="fr-FR" dirty="0"/>
              <a:t>Il faut comprendre qu’avec notre modèle 0 = bon client, 1 != moins bon client. 1 veut dire « on a un doute »</a:t>
            </a:r>
          </a:p>
        </p:txBody>
      </p:sp>
      <p:sp>
        <p:nvSpPr>
          <p:cNvPr id="4" name="Espace réservé du numéro de diapositive 3">
            <a:extLst>
              <a:ext uri="{FF2B5EF4-FFF2-40B4-BE49-F238E27FC236}">
                <a16:creationId xmlns:a16="http://schemas.microsoft.com/office/drawing/2014/main" id="{2B1634F1-36E6-6F63-0340-4830A7472C40}"/>
              </a:ext>
            </a:extLst>
          </p:cNvPr>
          <p:cNvSpPr>
            <a:spLocks noGrp="1"/>
          </p:cNvSpPr>
          <p:nvPr>
            <p:ph type="sldNum" sz="quarter" idx="5"/>
          </p:nvPr>
        </p:nvSpPr>
        <p:spPr/>
        <p:txBody>
          <a:bodyPr/>
          <a:lstStyle/>
          <a:p>
            <a:fld id="{109D9EE5-14A8-4D2F-A0BD-1BB33ACFF757}" type="slidenum">
              <a:rPr lang="fr-FR" smtClean="0"/>
              <a:t>10</a:t>
            </a:fld>
            <a:endParaRPr lang="fr-FR"/>
          </a:p>
        </p:txBody>
      </p:sp>
    </p:spTree>
    <p:extLst>
      <p:ext uri="{BB962C8B-B14F-4D97-AF65-F5344CB8AC3E}">
        <p14:creationId xmlns:p14="http://schemas.microsoft.com/office/powerpoint/2010/main" val="325311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5CC754D9-8403-4920-99DE-7A11B3EB392D}"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52016B0-50B5-47B5-A44A-13E00F7CDA92}" type="datetime1">
              <a:rPr lang="fr-FR" noProof="0" smtClean="0"/>
              <a:t>14/01/2025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85E54252-1D92-4478-9B35-EF53CB57F087}"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2323374"/>
          </a:xfrm>
        </p:spPr>
        <p:txBody>
          <a:bodyPr rtlCol="0"/>
          <a:lstStyle>
            <a:lvl1pPr>
              <a:defRPr sz="4800"/>
            </a:lvl1pPr>
          </a:lstStyle>
          <a:p>
            <a:pPr rtl="0"/>
            <a:r>
              <a:rPr lang="fr-FR" noProof="0"/>
              <a:t>Modifiez le style du titre</a:t>
            </a:r>
          </a:p>
        </p:txBody>
      </p:sp>
      <p:sp>
        <p:nvSpPr>
          <p:cNvPr id="11" name="Espace réservé du texte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fr-FR" noProof="0"/>
              <a:t>Modifiez les styles du texte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1C55A38-EB06-4BE8-943C-A998B4C9E3F3}"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12" name="Zone de texte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AF8690B-5D8F-4E48-B212-77F0BC48118D}"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6" name="Espace réservé d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7" name="Connecteur droit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0127A5DE-2DD6-4418-A363-EF10D0B5FD9F}" type="datetime1">
              <a:rPr lang="fr-FR" noProof="0" smtClean="0"/>
              <a:t>14/01/2025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d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9" name="Connecteur droit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9BC65DA7-E5C5-4D74-B097-AC1BE004E448}" type="datetime1">
              <a:rPr lang="fr-FR" noProof="0" smtClean="0"/>
              <a:t>14/01/2025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1C7DA1A-EC3C-47F8-91A2-6837F02EFD3F}"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C3F780-36C0-4115-8D68-C9FCA3157A4C}"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3"/>
          <p:cNvSpPr>
            <a:spLocks noGrp="1"/>
          </p:cNvSpPr>
          <p:nvPr>
            <p:ph type="dt" sz="half" idx="10"/>
          </p:nvPr>
        </p:nvSpPr>
        <p:spPr/>
        <p:txBody>
          <a:bodyPr rtlCol="0"/>
          <a:lstStyle/>
          <a:p>
            <a:pPr rtl="0"/>
            <a:fld id="{4CD78179-134A-413C-9D9E-CE85F9A9554A}"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AEC2181A-20E0-48F1-8B0C-0171BD4BC4FC}" type="datetime1">
              <a:rPr lang="fr-FR" noProof="0" smtClean="0"/>
              <a:t>14/01/2025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4DDFBC9-DF66-450F-9B47-163A607B32B5}" type="datetime1">
              <a:rPr lang="fr-FR" noProof="0" smtClean="0"/>
              <a:t>14/01/2025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D9A2534-DEDE-4B74-ACE3-4739456B341E}" type="datetime1">
              <a:rPr lang="fr-FR" noProof="0" smtClean="0"/>
              <a:t>14/01/2025</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de la date 2"/>
          <p:cNvSpPr>
            <a:spLocks noGrp="1"/>
          </p:cNvSpPr>
          <p:nvPr>
            <p:ph type="dt" sz="half" idx="10"/>
          </p:nvPr>
        </p:nvSpPr>
        <p:spPr/>
        <p:txBody>
          <a:bodyPr rtlCol="0"/>
          <a:lstStyle/>
          <a:p>
            <a:pPr rtl="0"/>
            <a:fld id="{4699A1F2-963C-4433-9938-07FA0A1EA149}" type="datetime1">
              <a:rPr lang="fr-FR" noProof="0" smtClean="0"/>
              <a:t>14/01/2025</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de la date 1"/>
          <p:cNvSpPr>
            <a:spLocks noGrp="1"/>
          </p:cNvSpPr>
          <p:nvPr>
            <p:ph type="dt" sz="half" idx="10"/>
          </p:nvPr>
        </p:nvSpPr>
        <p:spPr/>
        <p:txBody>
          <a:bodyPr rtlCol="0"/>
          <a:lstStyle/>
          <a:p>
            <a:pPr rtl="0"/>
            <a:fld id="{A6321462-A4AC-4C47-B649-01878A1A064F}" type="datetime1">
              <a:rPr lang="fr-FR" noProof="0" smtClean="0"/>
              <a:t>14/01/2025</a:t>
            </a:fld>
            <a:endParaRPr lang="fr-FR" noProof="0"/>
          </a:p>
        </p:txBody>
      </p:sp>
      <p:sp>
        <p:nvSpPr>
          <p:cNvPr id="5" name="Espace réservé d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3"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7" name="Espace réservé de la date 4"/>
          <p:cNvSpPr>
            <a:spLocks noGrp="1"/>
          </p:cNvSpPr>
          <p:nvPr>
            <p:ph type="dt" sz="half" idx="10"/>
          </p:nvPr>
        </p:nvSpPr>
        <p:spPr/>
        <p:txBody>
          <a:bodyPr rtlCol="0"/>
          <a:lstStyle/>
          <a:p>
            <a:pPr rtl="0"/>
            <a:fld id="{F58B83CE-0B77-4D5B-ABB2-11D315121664}" type="datetime1">
              <a:rPr lang="fr-FR" noProof="0" smtClean="0"/>
              <a:t>14/01/2025</a:t>
            </a:fld>
            <a:endParaRPr lang="fr-FR" noProof="0"/>
          </a:p>
        </p:txBody>
      </p:sp>
      <p:sp>
        <p:nvSpPr>
          <p:cNvPr id="5" name="Espace réservé d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43D38337-0C26-419D-8506-A7BD0E35E1A9}" type="datetime1">
              <a:rPr lang="fr-FR" noProof="0" smtClean="0"/>
              <a:t>14/01/2025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d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7E5CEDF6-0650-4886-A306-D0167EC655ED}" type="datetime1">
              <a:rPr lang="fr-FR" noProof="0" smtClean="0"/>
              <a:t>14/01/2025</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github.com/QVEYNACHTER/Pret_a_depens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proba-remb-859731147ee5.herokuapp.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64" name="Rectangle 6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5C3C7936-D33A-A0C0-8FA8-201896D46725}"/>
              </a:ext>
            </a:extLst>
          </p:cNvPr>
          <p:cNvSpPr txBox="1"/>
          <p:nvPr/>
        </p:nvSpPr>
        <p:spPr>
          <a:xfrm>
            <a:off x="636916" y="4854346"/>
            <a:ext cx="9561241" cy="8680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600" cap="all" dirty="0" err="1">
                <a:solidFill>
                  <a:srgbClr val="EBEBEB"/>
                </a:solidFill>
                <a:ea typeface="+mn-lt"/>
                <a:cs typeface="+mn-lt"/>
              </a:rPr>
              <a:t>Implémentez</a:t>
            </a:r>
            <a:r>
              <a:rPr lang="en-US" sz="2600" cap="all" dirty="0">
                <a:solidFill>
                  <a:srgbClr val="EBEBEB"/>
                </a:solidFill>
                <a:ea typeface="+mn-lt"/>
                <a:cs typeface="+mn-lt"/>
              </a:rPr>
              <a:t> un </a:t>
            </a:r>
            <a:r>
              <a:rPr lang="en-US" sz="2600" cap="all" dirty="0" err="1">
                <a:solidFill>
                  <a:srgbClr val="EBEBEB"/>
                </a:solidFill>
                <a:ea typeface="+mn-lt"/>
                <a:cs typeface="+mn-lt"/>
              </a:rPr>
              <a:t>modèle</a:t>
            </a:r>
            <a:r>
              <a:rPr lang="en-US" sz="2600" cap="all" dirty="0">
                <a:solidFill>
                  <a:srgbClr val="EBEBEB"/>
                </a:solidFill>
                <a:ea typeface="+mn-lt"/>
                <a:cs typeface="+mn-lt"/>
              </a:rPr>
              <a:t> de scoring</a:t>
            </a:r>
          </a:p>
        </p:txBody>
      </p:sp>
      <p:pic>
        <p:nvPicPr>
          <p:cNvPr id="3" name="Image 2" descr="Une image contenant texte, Graphique, graphisme, illustration&#10;&#10;Description générée automatiquement">
            <a:extLst>
              <a:ext uri="{FF2B5EF4-FFF2-40B4-BE49-F238E27FC236}">
                <a16:creationId xmlns:a16="http://schemas.microsoft.com/office/drawing/2014/main" id="{CFCE307F-A2AB-AA9A-CDD3-992535B28DA2}"/>
              </a:ext>
            </a:extLst>
          </p:cNvPr>
          <p:cNvPicPr>
            <a:picLocks noChangeAspect="1"/>
          </p:cNvPicPr>
          <p:nvPr/>
        </p:nvPicPr>
        <p:blipFill>
          <a:blip r:embed="rId6"/>
          <a:stretch>
            <a:fillRect/>
          </a:stretch>
        </p:blipFill>
        <p:spPr>
          <a:xfrm>
            <a:off x="1133915" y="89681"/>
            <a:ext cx="9248434" cy="3664014"/>
          </a:xfrm>
          <a:prstGeom prst="rect">
            <a:avLst/>
          </a:prstGeom>
        </p:spPr>
      </p:pic>
    </p:spTree>
    <p:extLst>
      <p:ext uri="{BB962C8B-B14F-4D97-AF65-F5344CB8AC3E}">
        <p14:creationId xmlns:p14="http://schemas.microsoft.com/office/powerpoint/2010/main" val="12015130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3372D-F934-2080-96E0-DCC9764DA40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42FAED7D-32E6-0FE9-0C7F-0910E401F3D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26C92FFC-F374-E321-F712-7DA261E60F37}"/>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3) ANALYSE DE FEATURE IMPORTANCE</a:t>
            </a:r>
            <a:endParaRPr lang="fr-FR" dirty="0"/>
          </a:p>
        </p:txBody>
      </p:sp>
      <p:pic>
        <p:nvPicPr>
          <p:cNvPr id="3" name="Image 2">
            <a:extLst>
              <a:ext uri="{FF2B5EF4-FFF2-40B4-BE49-F238E27FC236}">
                <a16:creationId xmlns:a16="http://schemas.microsoft.com/office/drawing/2014/main" id="{05FFF6FF-73A7-9467-1C93-1FB44EC47879}"/>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2BF41006-7364-854B-9CAC-6BC948942CB7}"/>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Avant de passer à la suite :</a:t>
            </a: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r>
              <a:rPr lang="en-US" sz="2400" dirty="0" err="1">
                <a:ea typeface="+mj-lt"/>
                <a:cs typeface="+mj-lt"/>
              </a:rPr>
              <a:t>Création</a:t>
            </a:r>
            <a:r>
              <a:rPr lang="en-US" sz="2400" dirty="0">
                <a:ea typeface="+mj-lt"/>
                <a:cs typeface="+mj-lt"/>
              </a:rPr>
              <a:t> sample 1000 clients pour </a:t>
            </a:r>
            <a:r>
              <a:rPr lang="en-US" sz="2400" dirty="0" err="1">
                <a:ea typeface="+mj-lt"/>
                <a:cs typeface="+mj-lt"/>
              </a:rPr>
              <a:t>déploiement</a:t>
            </a:r>
            <a:endParaRPr lang="en-US" sz="2400" dirty="0">
              <a:ea typeface="+mj-lt"/>
              <a:cs typeface="+mj-lt"/>
            </a:endParaRPr>
          </a:p>
        </p:txBody>
      </p:sp>
      <p:pic>
        <p:nvPicPr>
          <p:cNvPr id="4" name="Image 3">
            <a:extLst>
              <a:ext uri="{FF2B5EF4-FFF2-40B4-BE49-F238E27FC236}">
                <a16:creationId xmlns:a16="http://schemas.microsoft.com/office/drawing/2014/main" id="{831AE687-084E-0C34-24AB-AC8E638DDE91}"/>
              </a:ext>
            </a:extLst>
          </p:cNvPr>
          <p:cNvPicPr>
            <a:picLocks noChangeAspect="1"/>
          </p:cNvPicPr>
          <p:nvPr/>
        </p:nvPicPr>
        <p:blipFill>
          <a:blip r:embed="rId4"/>
          <a:stretch>
            <a:fillRect/>
          </a:stretch>
        </p:blipFill>
        <p:spPr>
          <a:xfrm>
            <a:off x="167730" y="1665554"/>
            <a:ext cx="7476138" cy="3575181"/>
          </a:xfrm>
          <a:prstGeom prst="rect">
            <a:avLst/>
          </a:prstGeom>
        </p:spPr>
      </p:pic>
      <p:pic>
        <p:nvPicPr>
          <p:cNvPr id="10" name="Image 9">
            <a:extLst>
              <a:ext uri="{FF2B5EF4-FFF2-40B4-BE49-F238E27FC236}">
                <a16:creationId xmlns:a16="http://schemas.microsoft.com/office/drawing/2014/main" id="{2CA7EA7B-E53D-2BF5-1133-E3D64BA2CEE8}"/>
              </a:ext>
            </a:extLst>
          </p:cNvPr>
          <p:cNvPicPr>
            <a:picLocks noChangeAspect="1"/>
          </p:cNvPicPr>
          <p:nvPr/>
        </p:nvPicPr>
        <p:blipFill>
          <a:blip r:embed="rId5"/>
          <a:stretch>
            <a:fillRect/>
          </a:stretch>
        </p:blipFill>
        <p:spPr>
          <a:xfrm>
            <a:off x="7643868" y="1665554"/>
            <a:ext cx="4461508" cy="3575181"/>
          </a:xfrm>
          <a:prstGeom prst="rect">
            <a:avLst/>
          </a:prstGeom>
        </p:spPr>
      </p:pic>
    </p:spTree>
    <p:extLst>
      <p:ext uri="{BB962C8B-B14F-4D97-AF65-F5344CB8AC3E}">
        <p14:creationId xmlns:p14="http://schemas.microsoft.com/office/powerpoint/2010/main" val="428168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5623-991E-D2BF-7547-7E083F28C0A6}"/>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A0B86A5-7085-8D4C-27E9-6F6D6715CF8F}"/>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C6C89489-FB64-4382-E15E-3B9C7FD21DF2}"/>
              </a:ext>
            </a:extLst>
          </p:cNvPr>
          <p:cNvSpPr txBox="1"/>
          <p:nvPr/>
        </p:nvSpPr>
        <p:spPr>
          <a:xfrm>
            <a:off x="167730" y="173291"/>
            <a:ext cx="69482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1) MISE EN PRODUCTION (PIPELINE DE DÉPLOIEMENT)</a:t>
            </a:r>
            <a:endParaRPr lang="fr-FR" dirty="0"/>
          </a:p>
        </p:txBody>
      </p:sp>
      <p:pic>
        <p:nvPicPr>
          <p:cNvPr id="3" name="Image 2">
            <a:extLst>
              <a:ext uri="{FF2B5EF4-FFF2-40B4-BE49-F238E27FC236}">
                <a16:creationId xmlns:a16="http://schemas.microsoft.com/office/drawing/2014/main" id="{7B653068-ECC8-2620-410A-BF3C6C429761}"/>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BA1F476B-100C-DB46-E669-3740CD820436}"/>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err="1">
                <a:ea typeface="+mj-lt"/>
                <a:cs typeface="+mj-lt"/>
              </a:rPr>
              <a:t>Présentation</a:t>
            </a:r>
            <a:r>
              <a:rPr lang="en-US" sz="2400" u="sng" dirty="0">
                <a:ea typeface="+mj-lt"/>
                <a:cs typeface="+mj-lt"/>
              </a:rPr>
              <a:t> de GitHub :</a:t>
            </a:r>
          </a:p>
          <a:p>
            <a:pPr>
              <a:lnSpc>
                <a:spcPct val="90000"/>
              </a:lnSpc>
            </a:pPr>
            <a:endParaRPr lang="en-US" sz="2400" u="sng" dirty="0">
              <a:ea typeface="+mj-lt"/>
              <a:cs typeface="+mj-lt"/>
            </a:endParaRPr>
          </a:p>
          <a:p>
            <a:pPr>
              <a:lnSpc>
                <a:spcPct val="90000"/>
              </a:lnSpc>
            </a:pPr>
            <a:r>
              <a:rPr lang="en-US" sz="2400" dirty="0">
                <a:ea typeface="+mj-lt"/>
                <a:cs typeface="+mj-lt"/>
                <a:hlinkClick r:id="rId4"/>
              </a:rPr>
              <a:t>https://github.com/QVEYNACHTER/Pret_a_depenser</a:t>
            </a:r>
            <a:endParaRPr lang="en-US" sz="2400" dirty="0">
              <a:ea typeface="+mj-lt"/>
              <a:cs typeface="+mj-lt"/>
            </a:endParaRP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p:txBody>
      </p:sp>
      <p:pic>
        <p:nvPicPr>
          <p:cNvPr id="6" name="Image 5">
            <a:extLst>
              <a:ext uri="{FF2B5EF4-FFF2-40B4-BE49-F238E27FC236}">
                <a16:creationId xmlns:a16="http://schemas.microsoft.com/office/drawing/2014/main" id="{A8C29F43-DC1E-DFD6-17F0-C2E29F980DA4}"/>
              </a:ext>
            </a:extLst>
          </p:cNvPr>
          <p:cNvPicPr>
            <a:picLocks noChangeAspect="1"/>
          </p:cNvPicPr>
          <p:nvPr/>
        </p:nvPicPr>
        <p:blipFill>
          <a:blip r:embed="rId5"/>
          <a:stretch>
            <a:fillRect/>
          </a:stretch>
        </p:blipFill>
        <p:spPr>
          <a:xfrm>
            <a:off x="1455121" y="2424775"/>
            <a:ext cx="8611802" cy="4105848"/>
          </a:xfrm>
          <a:prstGeom prst="rect">
            <a:avLst/>
          </a:prstGeom>
        </p:spPr>
      </p:pic>
    </p:spTree>
    <p:extLst>
      <p:ext uri="{BB962C8B-B14F-4D97-AF65-F5344CB8AC3E}">
        <p14:creationId xmlns:p14="http://schemas.microsoft.com/office/powerpoint/2010/main" val="13819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2BFCB-CECA-E8D4-F6FB-F871E91F683F}"/>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A9C33266-D92D-50E4-3055-9E6AF161502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BD21DC0-E9E2-4FC5-2629-C1C759E682F2}"/>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1) MISE EN PRODUCTION (PIPELINE DE DÉPLOIEMENT)</a:t>
            </a:r>
            <a:endParaRPr lang="fr-FR" dirty="0"/>
          </a:p>
        </p:txBody>
      </p:sp>
      <p:pic>
        <p:nvPicPr>
          <p:cNvPr id="3" name="Image 2">
            <a:extLst>
              <a:ext uri="{FF2B5EF4-FFF2-40B4-BE49-F238E27FC236}">
                <a16:creationId xmlns:a16="http://schemas.microsoft.com/office/drawing/2014/main" id="{1CA66FFA-0F4D-E006-FFC5-957146EF9562}"/>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20B92F5C-8E93-FA27-0D05-0B835CBB4C55}"/>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Démarche :</a:t>
            </a:r>
          </a:p>
          <a:p>
            <a:pPr>
              <a:lnSpc>
                <a:spcPct val="90000"/>
              </a:lnSpc>
            </a:pPr>
            <a:endParaRPr lang="en-US" sz="2400" u="sng" dirty="0">
              <a:ea typeface="+mj-lt"/>
              <a:cs typeface="+mj-lt"/>
            </a:endParaRPr>
          </a:p>
          <a:p>
            <a:pPr marL="342900" indent="-342900">
              <a:lnSpc>
                <a:spcPct val="90000"/>
              </a:lnSpc>
              <a:buFontTx/>
              <a:buChar char="-"/>
            </a:pPr>
            <a:r>
              <a:rPr lang="en-US" sz="2400" dirty="0">
                <a:ea typeface="+mj-lt"/>
                <a:cs typeface="+mj-lt"/>
              </a:rPr>
              <a:t>api.py et dashboard.py</a:t>
            </a:r>
          </a:p>
          <a:p>
            <a:pPr marL="342900" indent="-342900">
              <a:lnSpc>
                <a:spcPct val="90000"/>
              </a:lnSpc>
              <a:buFontTx/>
              <a:buChar char="-"/>
            </a:pPr>
            <a:endParaRPr lang="en-US" sz="2400" u="sng" dirty="0">
              <a:ea typeface="+mj-lt"/>
              <a:cs typeface="+mj-lt"/>
            </a:endParaRPr>
          </a:p>
          <a:p>
            <a:pPr marL="342900" indent="-342900">
              <a:lnSpc>
                <a:spcPct val="90000"/>
              </a:lnSpc>
              <a:buFontTx/>
              <a:buChar char="-"/>
            </a:pPr>
            <a:r>
              <a:rPr lang="en-US" sz="2400" dirty="0">
                <a:ea typeface="+mj-lt"/>
                <a:cs typeface="+mj-lt"/>
              </a:rPr>
              <a:t>setup.sh, requirements.txt, runtime.txt et </a:t>
            </a:r>
            <a:r>
              <a:rPr lang="en-US" sz="2400" dirty="0" err="1">
                <a:ea typeface="+mj-lt"/>
                <a:cs typeface="+mj-lt"/>
              </a:rPr>
              <a:t>Procfile</a:t>
            </a:r>
            <a:endParaRPr lang="en-US" sz="2400" dirty="0">
              <a:ea typeface="+mj-lt"/>
              <a:cs typeface="+mj-lt"/>
            </a:endParaRPr>
          </a:p>
          <a:p>
            <a:pPr>
              <a:lnSpc>
                <a:spcPct val="90000"/>
              </a:lnSpc>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r>
              <a:rPr lang="en-US" sz="2400" dirty="0">
                <a:ea typeface="+mj-lt"/>
                <a:cs typeface="+mj-lt"/>
              </a:rPr>
              <a:t>Veynachter_Quentin_1_API_112023.py</a:t>
            </a:r>
          </a:p>
        </p:txBody>
      </p:sp>
      <p:pic>
        <p:nvPicPr>
          <p:cNvPr id="4" name="Image 3">
            <a:extLst>
              <a:ext uri="{FF2B5EF4-FFF2-40B4-BE49-F238E27FC236}">
                <a16:creationId xmlns:a16="http://schemas.microsoft.com/office/drawing/2014/main" id="{948C90BD-D6B4-CA60-7ECB-505F9A0618B4}"/>
              </a:ext>
            </a:extLst>
          </p:cNvPr>
          <p:cNvPicPr>
            <a:picLocks noChangeAspect="1"/>
          </p:cNvPicPr>
          <p:nvPr/>
        </p:nvPicPr>
        <p:blipFill>
          <a:blip r:embed="rId4"/>
          <a:stretch>
            <a:fillRect/>
          </a:stretch>
        </p:blipFill>
        <p:spPr>
          <a:xfrm>
            <a:off x="219308" y="3510419"/>
            <a:ext cx="11612596" cy="1857634"/>
          </a:xfrm>
          <a:prstGeom prst="rect">
            <a:avLst/>
          </a:prstGeom>
        </p:spPr>
      </p:pic>
    </p:spTree>
    <p:extLst>
      <p:ext uri="{BB962C8B-B14F-4D97-AF65-F5344CB8AC3E}">
        <p14:creationId xmlns:p14="http://schemas.microsoft.com/office/powerpoint/2010/main" val="216967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40BE-065C-E7D9-472E-22383FA556CE}"/>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59AF5E90-6545-401F-ADDC-B65729B6716D}"/>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559CEDFF-46AE-D05A-3A43-53025167AA9C}"/>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2) TESTS UNITAIRES</a:t>
            </a:r>
            <a:endParaRPr lang="fr-FR" dirty="0"/>
          </a:p>
        </p:txBody>
      </p:sp>
      <p:pic>
        <p:nvPicPr>
          <p:cNvPr id="3" name="Image 2">
            <a:extLst>
              <a:ext uri="{FF2B5EF4-FFF2-40B4-BE49-F238E27FC236}">
                <a16:creationId xmlns:a16="http://schemas.microsoft.com/office/drawing/2014/main" id="{2EB9FF98-82F8-6CEB-F2BB-6995CCDA41BE}"/>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40E34598-CB8D-A152-1CF7-271BF9955E4E}"/>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6 tests (3 </a:t>
            </a:r>
            <a:r>
              <a:rPr lang="en-US" sz="2400" u="sng" dirty="0" err="1">
                <a:ea typeface="+mj-lt"/>
                <a:cs typeface="+mj-lt"/>
              </a:rPr>
              <a:t>api</a:t>
            </a:r>
            <a:r>
              <a:rPr lang="en-US" sz="2400" u="sng" dirty="0">
                <a:ea typeface="+mj-lt"/>
                <a:cs typeface="+mj-lt"/>
              </a:rPr>
              <a:t>, 3 dashboard) :</a:t>
            </a:r>
          </a:p>
          <a:p>
            <a:pPr>
              <a:lnSpc>
                <a:spcPct val="90000"/>
              </a:lnSpc>
            </a:pPr>
            <a:endParaRPr lang="en-US" sz="2400" u="sng" dirty="0">
              <a:ea typeface="+mj-lt"/>
              <a:cs typeface="+mj-lt"/>
            </a:endParaRPr>
          </a:p>
          <a:p>
            <a:pPr marL="342900" indent="-342900">
              <a:lnSpc>
                <a:spcPct val="90000"/>
              </a:lnSpc>
              <a:buFontTx/>
              <a:buChar char="-"/>
            </a:pPr>
            <a:r>
              <a:rPr lang="en-US" sz="2400" dirty="0" err="1">
                <a:ea typeface="+mj-lt"/>
                <a:cs typeface="+mj-lt"/>
              </a:rPr>
              <a:t>Chargement</a:t>
            </a:r>
            <a:r>
              <a:rPr lang="en-US" sz="2400" dirty="0">
                <a:ea typeface="+mj-lt"/>
                <a:cs typeface="+mj-lt"/>
              </a:rPr>
              <a:t> </a:t>
            </a:r>
            <a:r>
              <a:rPr lang="en-US" sz="2400" dirty="0" err="1">
                <a:ea typeface="+mj-lt"/>
                <a:cs typeface="+mj-lt"/>
              </a:rPr>
              <a:t>modèle</a:t>
            </a:r>
            <a:endParaRPr lang="en-US" sz="2400" dirty="0">
              <a:ea typeface="+mj-lt"/>
              <a:cs typeface="+mj-lt"/>
            </a:endParaRPr>
          </a:p>
          <a:p>
            <a:pPr marL="342900" indent="-342900">
              <a:lnSpc>
                <a:spcPct val="90000"/>
              </a:lnSpc>
              <a:buFontTx/>
              <a:buChar char="-"/>
            </a:pPr>
            <a:endParaRPr lang="en-US" sz="2400" u="sng" dirty="0">
              <a:ea typeface="+mj-lt"/>
              <a:cs typeface="+mj-lt"/>
            </a:endParaRPr>
          </a:p>
          <a:p>
            <a:pPr marL="342900" indent="-342900">
              <a:lnSpc>
                <a:spcPct val="90000"/>
              </a:lnSpc>
              <a:buFontTx/>
              <a:buChar char="-"/>
            </a:pPr>
            <a:r>
              <a:rPr lang="en-US" sz="2400" dirty="0" err="1">
                <a:ea typeface="+mj-lt"/>
                <a:cs typeface="+mj-lt"/>
              </a:rPr>
              <a:t>Chargement</a:t>
            </a:r>
            <a:r>
              <a:rPr lang="en-US" sz="2400" dirty="0">
                <a:ea typeface="+mj-lt"/>
                <a:cs typeface="+mj-lt"/>
              </a:rPr>
              <a:t> données</a:t>
            </a:r>
          </a:p>
          <a:p>
            <a:pPr>
              <a:lnSpc>
                <a:spcPct val="90000"/>
              </a:lnSpc>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prediction</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a:t>
            </a:r>
            <a:r>
              <a:rPr lang="en-US" sz="2400" dirty="0" err="1">
                <a:ea typeface="+mj-lt"/>
                <a:cs typeface="+mj-lt"/>
              </a:rPr>
              <a:t>compute_color</a:t>
            </a:r>
            <a:r>
              <a:rPr lang="en-US" sz="2400" dirty="0">
                <a:ea typeface="+mj-lt"/>
                <a:cs typeface="+mj-lt"/>
              </a:rPr>
              <a: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a:t>
            </a:r>
            <a:r>
              <a:rPr lang="en-US" sz="2400" dirty="0" err="1">
                <a:ea typeface="+mj-lt"/>
                <a:cs typeface="+mj-lt"/>
              </a:rPr>
              <a:t>format_value</a:t>
            </a:r>
            <a:r>
              <a:rPr lang="en-US" sz="2400" dirty="0">
                <a:ea typeface="+mj-lt"/>
                <a:cs typeface="+mj-lt"/>
              </a:rPr>
              <a: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a:t>
            </a:r>
            <a:r>
              <a:rPr lang="en-US" sz="2400" dirty="0" err="1">
                <a:ea typeface="+mj-lt"/>
                <a:cs typeface="+mj-lt"/>
              </a:rPr>
              <a:t>get_state</a:t>
            </a:r>
            <a:r>
              <a:rPr lang="en-US" sz="2400" dirty="0">
                <a:ea typeface="+mj-lt"/>
                <a:cs typeface="+mj-lt"/>
              </a:rPr>
              <a:t>()</a:t>
            </a:r>
          </a:p>
          <a:p>
            <a:pPr>
              <a:lnSpc>
                <a:spcPct val="90000"/>
              </a:lnSpc>
            </a:pPr>
            <a:endParaRPr lang="en-US" sz="2400" dirty="0">
              <a:ea typeface="+mj-lt"/>
              <a:cs typeface="+mj-lt"/>
            </a:endParaRPr>
          </a:p>
        </p:txBody>
      </p:sp>
    </p:spTree>
    <p:extLst>
      <p:ext uri="{BB962C8B-B14F-4D97-AF65-F5344CB8AC3E}">
        <p14:creationId xmlns:p14="http://schemas.microsoft.com/office/powerpoint/2010/main" val="345385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F6076-E05D-48BA-8CA0-8496006E1052}"/>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8C5BC2AD-9810-8963-DF36-FF6FEDD18144}"/>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7C32B1EA-18AA-21BA-3EB1-D7AC07DDCFD0}"/>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2) TESTS UNITAIRES</a:t>
            </a:r>
            <a:endParaRPr lang="fr-FR" dirty="0"/>
          </a:p>
        </p:txBody>
      </p:sp>
      <p:pic>
        <p:nvPicPr>
          <p:cNvPr id="3" name="Image 2">
            <a:extLst>
              <a:ext uri="{FF2B5EF4-FFF2-40B4-BE49-F238E27FC236}">
                <a16:creationId xmlns:a16="http://schemas.microsoft.com/office/drawing/2014/main" id="{D58D0AD0-CF1A-34D5-1B71-46337B139FD6}"/>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49B46A18-F572-CD98-58F9-3D4D3131ED5E}"/>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endParaRPr lang="en-US" sz="2400" dirty="0">
              <a:ea typeface="+mj-lt"/>
              <a:cs typeface="+mj-lt"/>
            </a:endParaRPr>
          </a:p>
        </p:txBody>
      </p:sp>
      <p:pic>
        <p:nvPicPr>
          <p:cNvPr id="6" name="Image 5" descr="Une image contenant texte, capture d’écran, logiciel, Logiciel multimédia&#10;&#10;Description générée automatiquement">
            <a:extLst>
              <a:ext uri="{FF2B5EF4-FFF2-40B4-BE49-F238E27FC236}">
                <a16:creationId xmlns:a16="http://schemas.microsoft.com/office/drawing/2014/main" id="{77555830-9C8B-231D-E174-09E982C8B4E7}"/>
              </a:ext>
            </a:extLst>
          </p:cNvPr>
          <p:cNvPicPr>
            <a:picLocks noChangeAspect="1"/>
          </p:cNvPicPr>
          <p:nvPr/>
        </p:nvPicPr>
        <p:blipFill>
          <a:blip r:embed="rId4"/>
          <a:stretch>
            <a:fillRect/>
          </a:stretch>
        </p:blipFill>
        <p:spPr>
          <a:xfrm>
            <a:off x="510138" y="1334571"/>
            <a:ext cx="10937175" cy="5065577"/>
          </a:xfrm>
          <a:prstGeom prst="rect">
            <a:avLst/>
          </a:prstGeom>
        </p:spPr>
      </p:pic>
    </p:spTree>
    <p:extLst>
      <p:ext uri="{BB962C8B-B14F-4D97-AF65-F5344CB8AC3E}">
        <p14:creationId xmlns:p14="http://schemas.microsoft.com/office/powerpoint/2010/main" val="174414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BF1C4-BCF2-2F04-71FB-CC47C3B19585}"/>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C35A315C-D745-77C9-FD4E-8C5078F04752}"/>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7F7C0766-5E33-1621-CD03-58DD1DCD082A}"/>
              </a:ext>
            </a:extLst>
          </p:cNvPr>
          <p:cNvSpPr txBox="1"/>
          <p:nvPr/>
        </p:nvSpPr>
        <p:spPr>
          <a:xfrm>
            <a:off x="167729" y="173291"/>
            <a:ext cx="6522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DÉTECTION DU DATA DRIFT</a:t>
            </a:r>
            <a:endParaRPr lang="fr-FR" dirty="0"/>
          </a:p>
        </p:txBody>
      </p:sp>
      <p:pic>
        <p:nvPicPr>
          <p:cNvPr id="3" name="Image 2">
            <a:extLst>
              <a:ext uri="{FF2B5EF4-FFF2-40B4-BE49-F238E27FC236}">
                <a16:creationId xmlns:a16="http://schemas.microsoft.com/office/drawing/2014/main" id="{B023D342-2777-8949-D9D1-8122A4377490}"/>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FFF09331-0DDD-B90E-7F4A-2C2C951459A8}"/>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90000"/>
              </a:lnSpc>
              <a:buFontTx/>
              <a:buChar char="-"/>
            </a:pPr>
            <a:r>
              <a:rPr lang="en-US" sz="2400" dirty="0" err="1">
                <a:ea typeface="+mj-lt"/>
                <a:cs typeface="+mj-lt"/>
              </a:rPr>
              <a:t>Colonnes</a:t>
            </a:r>
            <a:r>
              <a:rPr lang="en-US" sz="2400" dirty="0">
                <a:ea typeface="+mj-lt"/>
                <a:cs typeface="+mj-lt"/>
              </a:rPr>
              <a:t> </a:t>
            </a:r>
            <a:r>
              <a:rPr lang="en-US" sz="2400" dirty="0" err="1">
                <a:ea typeface="+mj-lt"/>
                <a:cs typeface="+mj-lt"/>
              </a:rPr>
              <a:t>numériques</a:t>
            </a:r>
            <a:r>
              <a:rPr lang="en-US" sz="2400" dirty="0">
                <a:ea typeface="+mj-lt"/>
                <a:cs typeface="+mj-lt"/>
              </a:rPr>
              <a:t> : Kolmogorov-Smirnov</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Colonnes</a:t>
            </a:r>
            <a:r>
              <a:rPr lang="en-US" sz="2400" dirty="0">
                <a:ea typeface="+mj-lt"/>
                <a:cs typeface="+mj-lt"/>
              </a:rPr>
              <a:t> </a:t>
            </a:r>
            <a:r>
              <a:rPr lang="en-US" sz="2400" dirty="0" err="1">
                <a:ea typeface="+mj-lt"/>
                <a:cs typeface="+mj-lt"/>
              </a:rPr>
              <a:t>catégorielles</a:t>
            </a:r>
            <a:r>
              <a:rPr lang="en-US" sz="2400" dirty="0">
                <a:ea typeface="+mj-lt"/>
                <a:cs typeface="+mj-lt"/>
              </a:rPr>
              <a:t> : </a:t>
            </a:r>
            <a:r>
              <a:rPr lang="en-US" sz="2400" dirty="0" err="1">
                <a:ea typeface="+mj-lt"/>
                <a:cs typeface="+mj-lt"/>
              </a:rPr>
              <a:t>Indicateur</a:t>
            </a:r>
            <a:r>
              <a:rPr lang="en-US" sz="2400" dirty="0">
                <a:ea typeface="+mj-lt"/>
                <a:cs typeface="+mj-lt"/>
              </a:rPr>
              <a:t> PSI (Population Stability Index)</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Seuil</a:t>
            </a:r>
            <a:r>
              <a:rPr lang="en-US" sz="2400" dirty="0">
                <a:ea typeface="+mj-lt"/>
                <a:cs typeface="+mj-lt"/>
              </a:rPr>
              <a:t> : 0,2</a:t>
            </a:r>
          </a:p>
          <a:p>
            <a:pPr marL="342900" indent="-342900">
              <a:lnSpc>
                <a:spcPct val="90000"/>
              </a:lnSpc>
              <a:buFontTx/>
              <a:buChar char="-"/>
            </a:pPr>
            <a:endParaRPr lang="en-US" sz="2400" u="sng" dirty="0">
              <a:ea typeface="+mj-lt"/>
              <a:cs typeface="+mj-lt"/>
            </a:endParaRPr>
          </a:p>
          <a:p>
            <a:pPr marL="342900" indent="-342900">
              <a:lnSpc>
                <a:spcPct val="90000"/>
              </a:lnSpc>
              <a:buFontTx/>
              <a:buChar char="-"/>
            </a:pPr>
            <a:r>
              <a:rPr lang="en-US" sz="2400" dirty="0">
                <a:ea typeface="+mj-lt"/>
                <a:cs typeface="+mj-lt"/>
              </a:rPr>
              <a:t>63% des </a:t>
            </a:r>
            <a:r>
              <a:rPr lang="en-US" sz="2400" dirty="0" err="1">
                <a:ea typeface="+mj-lt"/>
                <a:cs typeface="+mj-lt"/>
              </a:rPr>
              <a:t>colonnes</a:t>
            </a:r>
            <a:r>
              <a:rPr lang="en-US" sz="2400" dirty="0">
                <a:ea typeface="+mj-lt"/>
                <a:cs typeface="+mj-lt"/>
              </a:rPr>
              <a:t> </a:t>
            </a:r>
            <a:r>
              <a:rPr lang="en-US" sz="2400" dirty="0" err="1">
                <a:ea typeface="+mj-lt"/>
                <a:cs typeface="+mj-lt"/>
              </a:rPr>
              <a:t>ont</a:t>
            </a:r>
            <a:r>
              <a:rPr lang="en-US" sz="2400" dirty="0">
                <a:ea typeface="+mj-lt"/>
                <a:cs typeface="+mj-lt"/>
              </a:rPr>
              <a:t> du Data Drift</a:t>
            </a:r>
          </a:p>
          <a:p>
            <a:pPr>
              <a:lnSpc>
                <a:spcPct val="90000"/>
              </a:lnSpc>
            </a:pPr>
            <a:endParaRPr lang="en-US" sz="2400" dirty="0">
              <a:ea typeface="+mj-lt"/>
              <a:cs typeface="+mj-lt"/>
            </a:endParaRPr>
          </a:p>
          <a:p>
            <a:pPr>
              <a:lnSpc>
                <a:spcPct val="90000"/>
              </a:lnSpc>
            </a:pPr>
            <a:endParaRPr lang="en-US" sz="2400" dirty="0">
              <a:ea typeface="+mj-lt"/>
              <a:cs typeface="+mj-lt"/>
            </a:endParaRPr>
          </a:p>
        </p:txBody>
      </p:sp>
      <p:pic>
        <p:nvPicPr>
          <p:cNvPr id="4" name="Image 3">
            <a:extLst>
              <a:ext uri="{FF2B5EF4-FFF2-40B4-BE49-F238E27FC236}">
                <a16:creationId xmlns:a16="http://schemas.microsoft.com/office/drawing/2014/main" id="{B052FC8C-6748-A480-971A-A978160159B1}"/>
              </a:ext>
            </a:extLst>
          </p:cNvPr>
          <p:cNvPicPr>
            <a:picLocks noChangeAspect="1"/>
          </p:cNvPicPr>
          <p:nvPr/>
        </p:nvPicPr>
        <p:blipFill>
          <a:blip r:embed="rId4"/>
          <a:stretch>
            <a:fillRect/>
          </a:stretch>
        </p:blipFill>
        <p:spPr>
          <a:xfrm>
            <a:off x="2076182" y="1228804"/>
            <a:ext cx="7122059" cy="1332980"/>
          </a:xfrm>
          <a:prstGeom prst="rect">
            <a:avLst/>
          </a:prstGeom>
        </p:spPr>
      </p:pic>
    </p:spTree>
    <p:extLst>
      <p:ext uri="{BB962C8B-B14F-4D97-AF65-F5344CB8AC3E}">
        <p14:creationId xmlns:p14="http://schemas.microsoft.com/office/powerpoint/2010/main" val="129526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2412C-EEF9-E02F-7F8A-79893FC0D801}"/>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392BE4F2-955C-82E2-88EE-F8ED591DCE64}"/>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4FA4C083-0298-556C-C30B-2881CDA42186}"/>
              </a:ext>
            </a:extLst>
          </p:cNvPr>
          <p:cNvSpPr txBox="1"/>
          <p:nvPr/>
        </p:nvSpPr>
        <p:spPr>
          <a:xfrm>
            <a:off x="167729" y="173291"/>
            <a:ext cx="6522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DÉTECTION DU DATA DRIFT</a:t>
            </a:r>
            <a:endParaRPr lang="fr-FR" dirty="0"/>
          </a:p>
        </p:txBody>
      </p:sp>
      <p:pic>
        <p:nvPicPr>
          <p:cNvPr id="3" name="Image 2">
            <a:extLst>
              <a:ext uri="{FF2B5EF4-FFF2-40B4-BE49-F238E27FC236}">
                <a16:creationId xmlns:a16="http://schemas.microsoft.com/office/drawing/2014/main" id="{1446239C-C3D2-46AA-0CDD-E55AB33D48BD}"/>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6" name="Image 5">
            <a:extLst>
              <a:ext uri="{FF2B5EF4-FFF2-40B4-BE49-F238E27FC236}">
                <a16:creationId xmlns:a16="http://schemas.microsoft.com/office/drawing/2014/main" id="{8FFFC3B0-145B-79A4-FB9A-EC4931EF6014}"/>
              </a:ext>
            </a:extLst>
          </p:cNvPr>
          <p:cNvPicPr>
            <a:picLocks noChangeAspect="1"/>
          </p:cNvPicPr>
          <p:nvPr/>
        </p:nvPicPr>
        <p:blipFill>
          <a:blip r:embed="rId4"/>
          <a:stretch>
            <a:fillRect/>
          </a:stretch>
        </p:blipFill>
        <p:spPr>
          <a:xfrm>
            <a:off x="335107" y="1796029"/>
            <a:ext cx="11521786" cy="3823769"/>
          </a:xfrm>
          <a:prstGeom prst="rect">
            <a:avLst/>
          </a:prstGeom>
        </p:spPr>
      </p:pic>
    </p:spTree>
    <p:extLst>
      <p:ext uri="{BB962C8B-B14F-4D97-AF65-F5344CB8AC3E}">
        <p14:creationId xmlns:p14="http://schemas.microsoft.com/office/powerpoint/2010/main" val="86375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027FF-AE67-69F8-78D2-2C98310D2D4C}"/>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C728ACF-7A21-E7A7-E207-F8CB78C1E71A}"/>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058A54C3-BDE0-B416-D058-EECA1E056169}"/>
              </a:ext>
            </a:extLst>
          </p:cNvPr>
          <p:cNvSpPr txBox="1"/>
          <p:nvPr/>
        </p:nvSpPr>
        <p:spPr>
          <a:xfrm>
            <a:off x="167729" y="173291"/>
            <a:ext cx="6522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IV) DÉMONSTRATION DU DASHBOARD</a:t>
            </a:r>
            <a:endParaRPr lang="fr-FR" dirty="0"/>
          </a:p>
        </p:txBody>
      </p:sp>
      <p:pic>
        <p:nvPicPr>
          <p:cNvPr id="3" name="Image 2">
            <a:extLst>
              <a:ext uri="{FF2B5EF4-FFF2-40B4-BE49-F238E27FC236}">
                <a16:creationId xmlns:a16="http://schemas.microsoft.com/office/drawing/2014/main" id="{4265A30F-23B4-3834-C265-E9C24AF7E74C}"/>
              </a:ext>
            </a:extLst>
          </p:cNvPr>
          <p:cNvPicPr>
            <a:picLocks noChangeAspect="1"/>
          </p:cNvPicPr>
          <p:nvPr/>
        </p:nvPicPr>
        <p:blipFill>
          <a:blip r:embed="rId3"/>
          <a:stretch>
            <a:fillRect/>
          </a:stretch>
        </p:blipFill>
        <p:spPr>
          <a:xfrm>
            <a:off x="11123612" y="-2091"/>
            <a:ext cx="1068387" cy="952188"/>
          </a:xfrm>
          <a:prstGeom prst="rect">
            <a:avLst/>
          </a:prstGeom>
        </p:spPr>
      </p:pic>
      <p:sp>
        <p:nvSpPr>
          <p:cNvPr id="4" name="ZoneTexte 3">
            <a:hlinkClick r:id="rId4"/>
            <a:extLst>
              <a:ext uri="{FF2B5EF4-FFF2-40B4-BE49-F238E27FC236}">
                <a16:creationId xmlns:a16="http://schemas.microsoft.com/office/drawing/2014/main" id="{C4DBB627-7D9B-973B-5990-A9D3083B2F7C}"/>
              </a:ext>
            </a:extLst>
          </p:cNvPr>
          <p:cNvSpPr txBox="1"/>
          <p:nvPr/>
        </p:nvSpPr>
        <p:spPr>
          <a:xfrm>
            <a:off x="1711105" y="2142075"/>
            <a:ext cx="8229599" cy="461665"/>
          </a:xfrm>
          <a:prstGeom prst="rect">
            <a:avLst/>
          </a:prstGeom>
          <a:noFill/>
        </p:spPr>
        <p:txBody>
          <a:bodyPr wrap="square">
            <a:spAutoFit/>
          </a:bodyPr>
          <a:lstStyle/>
          <a:p>
            <a:r>
              <a:rPr lang="fr-FR" sz="2400" dirty="0">
                <a:hlinkClick r:id="rId4"/>
              </a:rPr>
              <a:t>https://proba-remb-859731147ee5.herokuapp.com/</a:t>
            </a:r>
            <a:endParaRPr lang="fr-FR" sz="2400" dirty="0"/>
          </a:p>
        </p:txBody>
      </p:sp>
    </p:spTree>
    <p:extLst>
      <p:ext uri="{BB962C8B-B14F-4D97-AF65-F5344CB8AC3E}">
        <p14:creationId xmlns:p14="http://schemas.microsoft.com/office/powerpoint/2010/main" val="122120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219308" y="1142336"/>
            <a:ext cx="11760712" cy="4412158"/>
          </a:xfrm>
        </p:spPr>
        <p:txBody>
          <a:bodyPr vert="horz" lIns="91440" tIns="45720" rIns="91440" bIns="45720" rtlCol="0" anchor="b">
            <a:noAutofit/>
          </a:bodyPr>
          <a:lstStyle/>
          <a:p>
            <a:pPr>
              <a:lnSpc>
                <a:spcPct val="90000"/>
              </a:lnSpc>
            </a:pPr>
            <a:r>
              <a:rPr lang="en-US" sz="2400" dirty="0">
                <a:ea typeface="+mj-lt"/>
                <a:cs typeface="+mj-lt"/>
              </a:rPr>
              <a:t>I) </a:t>
            </a:r>
            <a:r>
              <a:rPr lang="en-US" sz="2400" dirty="0" err="1">
                <a:ea typeface="+mj-lt"/>
                <a:cs typeface="+mj-lt"/>
              </a:rPr>
              <a:t>Mettre</a:t>
            </a:r>
            <a:r>
              <a:rPr lang="en-US" sz="2400" dirty="0">
                <a:ea typeface="+mj-lt"/>
                <a:cs typeface="+mj-lt"/>
              </a:rPr>
              <a:t> </a:t>
            </a:r>
            <a:r>
              <a:rPr lang="en-US" sz="2400" dirty="0" err="1">
                <a:ea typeface="+mj-lt"/>
                <a:cs typeface="+mj-lt"/>
              </a:rPr>
              <a:t>en</a:t>
            </a:r>
            <a:r>
              <a:rPr lang="en-US" sz="2400" dirty="0">
                <a:ea typeface="+mj-lt"/>
                <a:cs typeface="+mj-lt"/>
              </a:rPr>
              <a:t> oeuvre un </a:t>
            </a:r>
            <a:r>
              <a:rPr lang="en-US" sz="2400" dirty="0" err="1">
                <a:ea typeface="+mj-lt"/>
                <a:cs typeface="+mj-lt"/>
              </a:rPr>
              <a:t>outil</a:t>
            </a:r>
            <a:r>
              <a:rPr lang="en-US" sz="2400" dirty="0">
                <a:ea typeface="+mj-lt"/>
                <a:cs typeface="+mj-lt"/>
              </a:rPr>
              <a:t> de scoring </a:t>
            </a:r>
            <a:r>
              <a:rPr lang="en-US" sz="2400" dirty="0" err="1">
                <a:ea typeface="+mj-lt"/>
                <a:cs typeface="+mj-lt"/>
              </a:rPr>
              <a:t>crédit</a:t>
            </a:r>
            <a:br>
              <a:rPr lang="en-US" sz="2400" dirty="0">
                <a:ea typeface="+mj-lt"/>
                <a:cs typeface="+mj-lt"/>
              </a:rPr>
            </a:br>
            <a:r>
              <a:rPr lang="en-US" sz="2400" dirty="0">
                <a:ea typeface="+mj-lt"/>
                <a:cs typeface="+mj-lt"/>
              </a:rPr>
              <a:t>	1) </a:t>
            </a:r>
            <a:r>
              <a:rPr lang="en-US" sz="2400" dirty="0" err="1">
                <a:ea typeface="+mj-lt"/>
                <a:cs typeface="+mj-lt"/>
              </a:rPr>
              <a:t>Nettoyage</a:t>
            </a:r>
            <a:r>
              <a:rPr lang="en-US" sz="2400" dirty="0">
                <a:ea typeface="+mj-lt"/>
                <a:cs typeface="+mj-lt"/>
              </a:rPr>
              <a:t> des données</a:t>
            </a:r>
            <a:br>
              <a:rPr lang="en-US" sz="2400" dirty="0">
                <a:ea typeface="+mj-lt"/>
                <a:cs typeface="+mj-lt"/>
              </a:rPr>
            </a:br>
            <a:r>
              <a:rPr lang="en-US" sz="2400" dirty="0">
                <a:ea typeface="+mj-lt"/>
                <a:cs typeface="+mj-lt"/>
              </a:rPr>
              <a:t>	2) Tracking </a:t>
            </a:r>
            <a:r>
              <a:rPr lang="en-US" sz="2400" dirty="0" err="1">
                <a:ea typeface="+mj-lt"/>
                <a:cs typeface="+mj-lt"/>
              </a:rPr>
              <a:t>MLFlow</a:t>
            </a:r>
            <a:br>
              <a:rPr lang="en-US" sz="2400" dirty="0">
                <a:ea typeface="+mj-lt"/>
                <a:cs typeface="+mj-lt"/>
              </a:rPr>
            </a:br>
            <a:r>
              <a:rPr lang="en-US" sz="2400" dirty="0">
                <a:ea typeface="+mj-lt"/>
                <a:cs typeface="+mj-lt"/>
              </a:rPr>
              <a:t>	3) </a:t>
            </a:r>
            <a:r>
              <a:rPr lang="en-US" sz="2400" dirty="0" err="1">
                <a:ea typeface="+mj-lt"/>
                <a:cs typeface="+mj-lt"/>
              </a:rPr>
              <a:t>Analyse</a:t>
            </a:r>
            <a:r>
              <a:rPr lang="en-US" sz="2400" dirty="0">
                <a:ea typeface="+mj-lt"/>
                <a:cs typeface="+mj-lt"/>
              </a:rPr>
              <a:t> de feature importance</a:t>
            </a:r>
            <a:br>
              <a:rPr lang="en-US" sz="2400" dirty="0">
                <a:ea typeface="+mj-lt"/>
                <a:cs typeface="+mj-lt"/>
              </a:rPr>
            </a:br>
            <a:br>
              <a:rPr lang="en-US" sz="2400" dirty="0">
                <a:ea typeface="+mj-lt"/>
                <a:cs typeface="+mj-lt"/>
              </a:rPr>
            </a:br>
            <a:r>
              <a:rPr lang="en-US" sz="2400" dirty="0">
                <a:ea typeface="+mj-lt"/>
                <a:cs typeface="+mj-lt"/>
              </a:rPr>
              <a:t>II) </a:t>
            </a:r>
            <a:r>
              <a:rPr lang="en-US" sz="2400" dirty="0" err="1">
                <a:ea typeface="+mj-lt"/>
                <a:cs typeface="+mj-lt"/>
              </a:rPr>
              <a:t>Déploiement</a:t>
            </a:r>
            <a:br>
              <a:rPr lang="en-US" sz="2400" dirty="0">
                <a:ea typeface="+mj-lt"/>
                <a:cs typeface="+mj-lt"/>
              </a:rPr>
            </a:br>
            <a:r>
              <a:rPr lang="en-US" sz="2400" dirty="0">
                <a:ea typeface="+mj-lt"/>
                <a:cs typeface="+mj-lt"/>
              </a:rPr>
              <a:t>	1) Mise </a:t>
            </a:r>
            <a:r>
              <a:rPr lang="en-US" sz="2400" dirty="0" err="1">
                <a:ea typeface="+mj-lt"/>
                <a:cs typeface="+mj-lt"/>
              </a:rPr>
              <a:t>en</a:t>
            </a:r>
            <a:r>
              <a:rPr lang="en-US" sz="2400" dirty="0">
                <a:ea typeface="+mj-lt"/>
                <a:cs typeface="+mj-lt"/>
              </a:rPr>
              <a:t> production (Pipeline de </a:t>
            </a:r>
            <a:r>
              <a:rPr lang="en-US" sz="2400" dirty="0" err="1">
                <a:ea typeface="+mj-lt"/>
                <a:cs typeface="+mj-lt"/>
              </a:rPr>
              <a:t>déploiement</a:t>
            </a:r>
            <a:r>
              <a:rPr lang="en-US" sz="2400" dirty="0">
                <a:ea typeface="+mj-lt"/>
                <a:cs typeface="+mj-lt"/>
              </a:rPr>
              <a:t>)</a:t>
            </a:r>
            <a:br>
              <a:rPr lang="en-US" sz="2400" dirty="0">
                <a:ea typeface="+mj-lt"/>
                <a:cs typeface="+mj-lt"/>
              </a:rPr>
            </a:br>
            <a:r>
              <a:rPr lang="en-US" sz="2400" dirty="0">
                <a:ea typeface="+mj-lt"/>
                <a:cs typeface="+mj-lt"/>
              </a:rPr>
              <a:t>	2) Tests </a:t>
            </a:r>
            <a:r>
              <a:rPr lang="en-US" sz="2400" dirty="0" err="1">
                <a:ea typeface="+mj-lt"/>
                <a:cs typeface="+mj-lt"/>
              </a:rPr>
              <a:t>unitaires</a:t>
            </a:r>
            <a:br>
              <a:rPr lang="en-US" sz="2400" dirty="0">
                <a:ea typeface="+mj-lt"/>
                <a:cs typeface="+mj-lt"/>
              </a:rPr>
            </a:br>
            <a:br>
              <a:rPr lang="en-US" sz="2400" dirty="0">
                <a:ea typeface="+mj-lt"/>
                <a:cs typeface="+mj-lt"/>
              </a:rPr>
            </a:br>
            <a:r>
              <a:rPr lang="en-US" sz="2400" dirty="0">
                <a:ea typeface="+mj-lt"/>
                <a:cs typeface="+mj-lt"/>
              </a:rPr>
              <a:t>III) </a:t>
            </a:r>
            <a:r>
              <a:rPr lang="en-US" sz="2400" dirty="0" err="1">
                <a:ea typeface="+mj-lt"/>
                <a:cs typeface="+mj-lt"/>
              </a:rPr>
              <a:t>Détection</a:t>
            </a:r>
            <a:r>
              <a:rPr lang="en-US" sz="2400" dirty="0">
                <a:ea typeface="+mj-lt"/>
                <a:cs typeface="+mj-lt"/>
              </a:rPr>
              <a:t> du Data Drift</a:t>
            </a:r>
            <a:br>
              <a:rPr lang="en-US" sz="2400" dirty="0">
                <a:ea typeface="+mj-lt"/>
                <a:cs typeface="+mj-lt"/>
              </a:rPr>
            </a:br>
            <a:br>
              <a:rPr lang="en-US" sz="2400" dirty="0">
                <a:ea typeface="+mj-lt"/>
                <a:cs typeface="+mj-lt"/>
              </a:rPr>
            </a:br>
            <a:r>
              <a:rPr lang="en-US" sz="2400" dirty="0">
                <a:ea typeface="+mj-lt"/>
                <a:cs typeface="+mj-lt"/>
              </a:rPr>
              <a:t>IV) </a:t>
            </a:r>
            <a:r>
              <a:rPr lang="en-US" sz="2400" dirty="0" err="1">
                <a:ea typeface="+mj-lt"/>
                <a:cs typeface="+mj-lt"/>
              </a:rPr>
              <a:t>Démonstration</a:t>
            </a:r>
            <a:r>
              <a:rPr lang="en-US" sz="2400" dirty="0">
                <a:ea typeface="+mj-lt"/>
                <a:cs typeface="+mj-lt"/>
              </a:rPr>
              <a:t> du dashboard</a:t>
            </a:r>
            <a:endParaRPr lang="en-US" sz="24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6371" y="423333"/>
            <a:ext cx="4310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RAPPEL DE LA PROBLEMATIQUE</a:t>
            </a:r>
          </a:p>
        </p:txBody>
      </p:sp>
      <p:pic>
        <p:nvPicPr>
          <p:cNvPr id="6" name="Image 5">
            <a:extLst>
              <a:ext uri="{FF2B5EF4-FFF2-40B4-BE49-F238E27FC236}">
                <a16:creationId xmlns:a16="http://schemas.microsoft.com/office/drawing/2014/main" id="{944F0839-A765-FEE0-F589-260F83B93EB9}"/>
              </a:ext>
            </a:extLst>
          </p:cNvPr>
          <p:cNvPicPr>
            <a:picLocks noChangeAspect="1"/>
          </p:cNvPicPr>
          <p:nvPr/>
        </p:nvPicPr>
        <p:blipFill>
          <a:blip r:embed="rId8"/>
          <a:stretch>
            <a:fillRect/>
          </a:stretch>
        </p:blipFill>
        <p:spPr>
          <a:xfrm>
            <a:off x="11123612" y="-2091"/>
            <a:ext cx="1068387" cy="952188"/>
          </a:xfrm>
          <a:prstGeom prst="rect">
            <a:avLst/>
          </a:prstGeom>
        </p:spPr>
      </p:pic>
    </p:spTree>
    <p:extLst>
      <p:ext uri="{BB962C8B-B14F-4D97-AF65-F5344CB8AC3E}">
        <p14:creationId xmlns:p14="http://schemas.microsoft.com/office/powerpoint/2010/main" val="330181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219308" y="1142335"/>
            <a:ext cx="11760712" cy="3802889"/>
          </a:xfrm>
        </p:spPr>
        <p:txBody>
          <a:bodyPr vert="horz" lIns="91440" tIns="45720" rIns="91440" bIns="45720" rtlCol="0" anchor="b">
            <a:noAutofit/>
          </a:bodyPr>
          <a:lstStyle/>
          <a:p>
            <a:pPr>
              <a:lnSpc>
                <a:spcPct val="90000"/>
              </a:lnSpc>
            </a:pPr>
            <a:r>
              <a:rPr lang="en-US" sz="2400" u="sng" dirty="0" err="1">
                <a:ea typeface="+mj-lt"/>
                <a:cs typeface="+mj-lt"/>
              </a:rPr>
              <a:t>Présentation</a:t>
            </a:r>
            <a:r>
              <a:rPr lang="en-US" sz="2400" u="sng" dirty="0">
                <a:ea typeface="+mj-lt"/>
                <a:cs typeface="+mj-lt"/>
              </a:rPr>
              <a:t> du jeu de données :</a:t>
            </a: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9308" y="220912"/>
            <a:ext cx="58766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1) NETTOYAGE DES DONNÉES</a:t>
            </a:r>
            <a:endParaRPr lang="fr-FR" dirty="0"/>
          </a:p>
        </p:txBody>
      </p:sp>
      <p:pic>
        <p:nvPicPr>
          <p:cNvPr id="3" name="Image 2">
            <a:extLst>
              <a:ext uri="{FF2B5EF4-FFF2-40B4-BE49-F238E27FC236}">
                <a16:creationId xmlns:a16="http://schemas.microsoft.com/office/drawing/2014/main" id="{6D450F0A-86AF-816D-1E85-476D3FF2BBFC}"/>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8" name="Image 7" descr="Une image contenant texte, capture d’écran, Police, document&#10;&#10;Description générée automatiquement">
            <a:extLst>
              <a:ext uri="{FF2B5EF4-FFF2-40B4-BE49-F238E27FC236}">
                <a16:creationId xmlns:a16="http://schemas.microsoft.com/office/drawing/2014/main" id="{AFB03F94-72D7-6C30-A534-117CABE50877}"/>
              </a:ext>
            </a:extLst>
          </p:cNvPr>
          <p:cNvPicPr>
            <a:picLocks noChangeAspect="1"/>
          </p:cNvPicPr>
          <p:nvPr/>
        </p:nvPicPr>
        <p:blipFill>
          <a:blip r:embed="rId4"/>
          <a:stretch>
            <a:fillRect/>
          </a:stretch>
        </p:blipFill>
        <p:spPr>
          <a:xfrm>
            <a:off x="219308" y="1713176"/>
            <a:ext cx="7701923" cy="4944365"/>
          </a:xfrm>
          <a:prstGeom prst="rect">
            <a:avLst/>
          </a:prstGeom>
        </p:spPr>
      </p:pic>
      <p:sp>
        <p:nvSpPr>
          <p:cNvPr id="9" name="ZoneTexte 8">
            <a:extLst>
              <a:ext uri="{FF2B5EF4-FFF2-40B4-BE49-F238E27FC236}">
                <a16:creationId xmlns:a16="http://schemas.microsoft.com/office/drawing/2014/main" id="{91BA0E8A-9C63-CA4F-1DE1-EB53BAE821EE}"/>
              </a:ext>
            </a:extLst>
          </p:cNvPr>
          <p:cNvSpPr txBox="1"/>
          <p:nvPr/>
        </p:nvSpPr>
        <p:spPr>
          <a:xfrm>
            <a:off x="8056902" y="2829138"/>
            <a:ext cx="3915790" cy="2308324"/>
          </a:xfrm>
          <a:prstGeom prst="rect">
            <a:avLst/>
          </a:prstGeom>
          <a:noFill/>
        </p:spPr>
        <p:txBody>
          <a:bodyPr wrap="square" rtlCol="0">
            <a:spAutoFit/>
          </a:bodyPr>
          <a:lstStyle/>
          <a:p>
            <a:pPr marL="285750" indent="-285750">
              <a:buFontTx/>
              <a:buChar char="-"/>
            </a:pPr>
            <a:r>
              <a:rPr lang="fr-FR" sz="2400" dirty="0"/>
              <a:t>7 fichiers .csv concernant l’historique bancaire des clients</a:t>
            </a:r>
          </a:p>
          <a:p>
            <a:pPr marL="285750" indent="-285750">
              <a:buFontTx/>
              <a:buChar char="-"/>
            </a:pPr>
            <a:endParaRPr lang="fr-FR" sz="2400" dirty="0"/>
          </a:p>
          <a:p>
            <a:pPr marL="285750" indent="-285750">
              <a:buFontTx/>
              <a:buChar char="-"/>
            </a:pPr>
            <a:r>
              <a:rPr lang="fr-FR" sz="2400" dirty="0"/>
              <a:t>1 fichier .csv définissant les </a:t>
            </a:r>
            <a:r>
              <a:rPr lang="fr-FR" sz="2400" dirty="0" err="1"/>
              <a:t>features</a:t>
            </a:r>
            <a:endParaRPr lang="fr-FR" sz="2400" dirty="0"/>
          </a:p>
        </p:txBody>
      </p:sp>
    </p:spTree>
    <p:extLst>
      <p:ext uri="{BB962C8B-B14F-4D97-AF65-F5344CB8AC3E}">
        <p14:creationId xmlns:p14="http://schemas.microsoft.com/office/powerpoint/2010/main" val="143609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1) NETTOYAGE DES DONNÉES</a:t>
            </a:r>
            <a:endParaRPr lang="fr-FR" dirty="0"/>
          </a:p>
        </p:txBody>
      </p:sp>
      <p:pic>
        <p:nvPicPr>
          <p:cNvPr id="3" name="Image 2">
            <a:extLst>
              <a:ext uri="{FF2B5EF4-FFF2-40B4-BE49-F238E27FC236}">
                <a16:creationId xmlns:a16="http://schemas.microsoft.com/office/drawing/2014/main" id="{C8C1E809-A4BC-978C-64C5-3CA613DAB29D}"/>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9A7D79FF-CB9E-9B4D-970F-9DFFFD855644}"/>
              </a:ext>
            </a:extLst>
          </p:cNvPr>
          <p:cNvSpPr txBox="1">
            <a:spLocks/>
          </p:cNvSpPr>
          <p:nvPr/>
        </p:nvSpPr>
        <p:spPr>
          <a:xfrm>
            <a:off x="219308" y="1142335"/>
            <a:ext cx="11760712" cy="4548346"/>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90000"/>
              </a:lnSpc>
              <a:buFontTx/>
              <a:buChar char="-"/>
            </a:pPr>
            <a:r>
              <a:rPr lang="en-US" sz="2400" dirty="0">
                <a:ea typeface="+mj-lt"/>
                <a:cs typeface="+mj-lt"/>
              </a:rPr>
              <a:t>Jointures et </a:t>
            </a:r>
            <a:r>
              <a:rPr lang="en-US" sz="2400" dirty="0" err="1">
                <a:ea typeface="+mj-lt"/>
                <a:cs typeface="+mj-lt"/>
              </a:rPr>
              <a:t>créations</a:t>
            </a:r>
            <a:r>
              <a:rPr lang="en-US" sz="2400" dirty="0">
                <a:ea typeface="+mj-lt"/>
                <a:cs typeface="+mj-lt"/>
              </a:rPr>
              <a:t> de </a:t>
            </a:r>
            <a:r>
              <a:rPr lang="en-US" sz="2400" dirty="0" err="1">
                <a:ea typeface="+mj-lt"/>
                <a:cs typeface="+mj-lt"/>
              </a:rPr>
              <a:t>nouvelles</a:t>
            </a:r>
            <a:r>
              <a:rPr lang="en-US" sz="2400" dirty="0">
                <a:ea typeface="+mj-lt"/>
                <a:cs typeface="+mj-lt"/>
              </a:rPr>
              <a:t> features</a:t>
            </a:r>
          </a:p>
          <a:p>
            <a:pPr>
              <a:lnSpc>
                <a:spcPct val="90000"/>
              </a:lnSpc>
            </a:pPr>
            <a:endParaRPr lang="en-US" sz="2400" dirty="0">
              <a:ea typeface="+mj-lt"/>
              <a:cs typeface="+mj-lt"/>
            </a:endParaRPr>
          </a:p>
          <a:p>
            <a:pPr marL="342900" indent="-342900">
              <a:lnSpc>
                <a:spcPct val="90000"/>
              </a:lnSpc>
              <a:buFontTx/>
              <a:buChar char="-"/>
            </a:pPr>
            <a:r>
              <a:rPr lang="en-US" sz="2400" dirty="0" err="1">
                <a:ea typeface="+mj-lt"/>
                <a:cs typeface="+mj-lt"/>
              </a:rPr>
              <a:t>Valeurs</a:t>
            </a:r>
            <a:r>
              <a:rPr lang="en-US" sz="2400" dirty="0">
                <a:ea typeface="+mj-lt"/>
                <a:cs typeface="+mj-lt"/>
              </a:rPr>
              <a:t> </a:t>
            </a:r>
            <a:r>
              <a:rPr lang="en-US" sz="2400" dirty="0" err="1">
                <a:ea typeface="+mj-lt"/>
                <a:cs typeface="+mj-lt"/>
              </a:rPr>
              <a:t>infinies</a:t>
            </a:r>
            <a:r>
              <a:rPr lang="en-US" sz="2400" dirty="0">
                <a:ea typeface="+mj-lt"/>
                <a:cs typeface="+mj-lt"/>
              </a:rPr>
              <a:t> </a:t>
            </a:r>
            <a:r>
              <a:rPr lang="en-US" sz="2400" dirty="0" err="1">
                <a:ea typeface="+mj-lt"/>
                <a:cs typeface="+mj-lt"/>
              </a:rPr>
              <a:t>remplacées</a:t>
            </a:r>
            <a:r>
              <a:rPr lang="en-US" sz="2400" dirty="0">
                <a:ea typeface="+mj-lt"/>
                <a:cs typeface="+mj-lt"/>
              </a:rPr>
              <a:t> par des </a:t>
            </a:r>
            <a:r>
              <a:rPr lang="en-US" sz="2400" dirty="0" err="1">
                <a:ea typeface="+mj-lt"/>
                <a:cs typeface="+mj-lt"/>
              </a:rPr>
              <a:t>NaNs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Suppression des </a:t>
            </a:r>
            <a:r>
              <a:rPr lang="en-US" sz="2400" dirty="0" err="1">
                <a:ea typeface="+mj-lt"/>
                <a:cs typeface="+mj-lt"/>
              </a:rPr>
              <a:t>colonnes</a:t>
            </a:r>
            <a:r>
              <a:rPr lang="en-US" sz="2400" dirty="0">
                <a:ea typeface="+mj-lt"/>
                <a:cs typeface="+mj-lt"/>
              </a:rPr>
              <a:t> à </a:t>
            </a:r>
            <a:r>
              <a:rPr lang="en-US" sz="2400" dirty="0" err="1">
                <a:ea typeface="+mj-lt"/>
                <a:cs typeface="+mj-lt"/>
              </a:rPr>
              <a:t>valeurs</a:t>
            </a:r>
            <a:r>
              <a:rPr lang="en-US" sz="2400" dirty="0">
                <a:ea typeface="+mj-lt"/>
                <a:cs typeface="+mj-lt"/>
              </a:rPr>
              <a:t> </a:t>
            </a:r>
            <a:r>
              <a:rPr lang="en-US" sz="2400" dirty="0" err="1">
                <a:ea typeface="+mj-lt"/>
                <a:cs typeface="+mj-lt"/>
              </a:rPr>
              <a:t>uniques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On </a:t>
            </a:r>
            <a:r>
              <a:rPr lang="en-US" sz="2400" dirty="0" err="1">
                <a:ea typeface="+mj-lt"/>
                <a:cs typeface="+mj-lt"/>
              </a:rPr>
              <a:t>sépare</a:t>
            </a:r>
            <a:r>
              <a:rPr lang="en-US" sz="2400" dirty="0">
                <a:ea typeface="+mj-lt"/>
                <a:cs typeface="+mj-lt"/>
              </a:rPr>
              <a:t> </a:t>
            </a:r>
            <a:r>
              <a:rPr lang="en-US" sz="2400" dirty="0" err="1">
                <a:ea typeface="+mj-lt"/>
                <a:cs typeface="+mj-lt"/>
              </a:rPr>
              <a:t>en</a:t>
            </a:r>
            <a:r>
              <a:rPr lang="en-US" sz="2400" dirty="0">
                <a:ea typeface="+mj-lt"/>
                <a:cs typeface="+mj-lt"/>
              </a:rPr>
              <a:t> </a:t>
            </a:r>
            <a:r>
              <a:rPr lang="en-US" sz="2400" dirty="0" err="1">
                <a:ea typeface="+mj-lt"/>
                <a:cs typeface="+mj-lt"/>
              </a:rPr>
              <a:t>data_test</a:t>
            </a:r>
            <a:r>
              <a:rPr lang="en-US" sz="2400" dirty="0">
                <a:ea typeface="+mj-lt"/>
                <a:cs typeface="+mj-lt"/>
              </a:rPr>
              <a:t> (sans target) et </a:t>
            </a:r>
            <a:r>
              <a:rPr lang="en-US" sz="2400" dirty="0" err="1">
                <a:ea typeface="+mj-lt"/>
                <a:cs typeface="+mj-lt"/>
              </a:rPr>
              <a:t>data_final</a:t>
            </a:r>
            <a:r>
              <a:rPr lang="en-US" sz="2400" dirty="0">
                <a:ea typeface="+mj-lt"/>
                <a:cs typeface="+mj-lt"/>
              </a:rPr>
              <a:t> (avec target)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Respectivement</a:t>
            </a:r>
            <a:r>
              <a:rPr lang="en-US" sz="2400" dirty="0">
                <a:ea typeface="+mj-lt"/>
                <a:cs typeface="+mj-lt"/>
              </a:rPr>
              <a:t> 48 744 </a:t>
            </a:r>
            <a:r>
              <a:rPr lang="en-US" sz="2400" dirty="0" err="1">
                <a:ea typeface="+mj-lt"/>
                <a:cs typeface="+mj-lt"/>
              </a:rPr>
              <a:t>lignes</a:t>
            </a:r>
            <a:r>
              <a:rPr lang="en-US" sz="2400" dirty="0">
                <a:ea typeface="+mj-lt"/>
                <a:cs typeface="+mj-lt"/>
              </a:rPr>
              <a:t> et 307 507 </a:t>
            </a:r>
            <a:r>
              <a:rPr lang="en-US" sz="2400" dirty="0" err="1">
                <a:ea typeface="+mj-lt"/>
                <a:cs typeface="+mj-lt"/>
              </a:rPr>
              <a:t>lignes</a:t>
            </a:r>
            <a:r>
              <a:rPr lang="en-US" sz="2400" dirty="0">
                <a:ea typeface="+mj-lt"/>
                <a:cs typeface="+mj-lt"/>
              </a:rPr>
              <a:t> pour 770 </a:t>
            </a:r>
            <a:r>
              <a:rPr lang="en-US" sz="2400" dirty="0" err="1">
                <a:ea typeface="+mj-lt"/>
                <a:cs typeface="+mj-lt"/>
              </a:rPr>
              <a:t>colonnes</a:t>
            </a:r>
            <a:r>
              <a:rPr lang="en-US" sz="2400" dirty="0">
                <a:ea typeface="+mj-lt"/>
                <a:cs typeface="+mj-lt"/>
              </a:rPr>
              <a:t> </a:t>
            </a:r>
            <a:br>
              <a:rPr lang="en-US" sz="2400" dirty="0">
                <a:ea typeface="+mj-lt"/>
                <a:cs typeface="+mj-lt"/>
              </a:rPr>
            </a:br>
            <a:endParaRPr lang="en-US" sz="2400" dirty="0"/>
          </a:p>
        </p:txBody>
      </p:sp>
    </p:spTree>
    <p:extLst>
      <p:ext uri="{BB962C8B-B14F-4D97-AF65-F5344CB8AC3E}">
        <p14:creationId xmlns:p14="http://schemas.microsoft.com/office/powerpoint/2010/main" val="121826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C54D2-DC1D-47D0-6412-F8EA1B5759D8}"/>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7928FC0-7FF9-9B8D-3172-9CBD9E079D46}"/>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669A0DC1-021D-C489-FDB4-EC759A9A24ED}"/>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6ACC6A76-082A-3613-1775-EC5AE39423A0}"/>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83AD022F-AF8F-A8BE-5368-742E98A3D9F5}"/>
              </a:ext>
            </a:extLst>
          </p:cNvPr>
          <p:cNvSpPr txBox="1">
            <a:spLocks/>
          </p:cNvSpPr>
          <p:nvPr/>
        </p:nvSpPr>
        <p:spPr>
          <a:xfrm>
            <a:off x="219308" y="1142334"/>
            <a:ext cx="11760712" cy="5151462"/>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Démarche et </a:t>
            </a:r>
            <a:r>
              <a:rPr lang="en-US" sz="2400" u="sng" dirty="0" err="1">
                <a:ea typeface="+mj-lt"/>
                <a:cs typeface="+mj-lt"/>
              </a:rPr>
              <a:t>précautions</a:t>
            </a:r>
            <a:r>
              <a:rPr lang="en-US" sz="2400" u="sng" dirty="0">
                <a:ea typeface="+mj-lt"/>
                <a:cs typeface="+mj-lt"/>
              </a:rPr>
              <a:t> :</a:t>
            </a:r>
          </a:p>
          <a:p>
            <a:pPr>
              <a:lnSpc>
                <a:spcPct val="90000"/>
              </a:lnSpc>
            </a:pPr>
            <a:endParaRPr lang="en-US" sz="2400" u="sng" dirty="0">
              <a:ea typeface="+mj-lt"/>
              <a:cs typeface="+mj-lt"/>
            </a:endParaRPr>
          </a:p>
          <a:p>
            <a:pPr marL="342900" indent="-342900">
              <a:lnSpc>
                <a:spcPct val="90000"/>
              </a:lnSpc>
              <a:buFontTx/>
              <a:buChar char="-"/>
            </a:pPr>
            <a:r>
              <a:rPr lang="en-US" sz="2400" dirty="0" err="1">
                <a:ea typeface="+mj-lt"/>
                <a:cs typeface="+mj-lt"/>
              </a:rPr>
              <a:t>Librairie</a:t>
            </a:r>
            <a:r>
              <a:rPr lang="en-US" sz="2400" dirty="0">
                <a:ea typeface="+mj-lt"/>
                <a:cs typeface="+mj-lt"/>
              </a:rPr>
              <a:t> </a:t>
            </a:r>
            <a:r>
              <a:rPr lang="en-US" sz="2400" dirty="0" err="1">
                <a:ea typeface="+mj-lt"/>
                <a:cs typeface="+mj-lt"/>
              </a:rPr>
              <a:t>MLFlow</a:t>
            </a:r>
            <a:r>
              <a:rPr lang="en-US" sz="2400" dirty="0">
                <a:ea typeface="+mj-lt"/>
                <a:cs typeface="+mj-lt"/>
              </a:rPr>
              <a:t> pour logger </a:t>
            </a:r>
            <a:r>
              <a:rPr lang="en-US" sz="2400" dirty="0" err="1">
                <a:ea typeface="+mj-lt"/>
                <a:cs typeface="+mj-lt"/>
              </a:rPr>
              <a:t>paramètres</a:t>
            </a:r>
            <a:r>
              <a:rPr lang="en-US" sz="2400" dirty="0">
                <a:ea typeface="+mj-lt"/>
                <a:cs typeface="+mj-lt"/>
              </a:rPr>
              <a:t>, </a:t>
            </a:r>
            <a:r>
              <a:rPr lang="en-US" sz="2400" dirty="0" err="1">
                <a:ea typeface="+mj-lt"/>
                <a:cs typeface="+mj-lt"/>
              </a:rPr>
              <a:t>métriques</a:t>
            </a:r>
            <a:r>
              <a:rPr lang="en-US" sz="2400" dirty="0">
                <a:ea typeface="+mj-lt"/>
                <a:cs typeface="+mj-lt"/>
              </a:rPr>
              <a:t>, temps </a:t>
            </a:r>
            <a:r>
              <a:rPr lang="en-US" sz="2400" dirty="0" err="1">
                <a:ea typeface="+mj-lt"/>
                <a:cs typeface="+mj-lt"/>
              </a:rPr>
              <a:t>d’entraînement</a:t>
            </a:r>
            <a:r>
              <a:rPr lang="en-US" sz="2400" dirty="0">
                <a:ea typeface="+mj-lt"/>
                <a:cs typeface="+mj-lt"/>
              </a:rPr>
              <a:t> et les </a:t>
            </a:r>
            <a:r>
              <a:rPr lang="en-US" sz="2400" dirty="0" err="1">
                <a:ea typeface="+mj-lt"/>
                <a:cs typeface="+mj-lt"/>
              </a:rPr>
              <a:t>modèles</a:t>
            </a:r>
            <a:r>
              <a:rPr lang="en-US" sz="2400" dirty="0">
                <a:ea typeface="+mj-lt"/>
                <a:cs typeface="+mj-lt"/>
              </a:rPr>
              <a:t> </a:t>
            </a:r>
            <a:r>
              <a:rPr lang="en-US" sz="2400" dirty="0" err="1">
                <a:ea typeface="+mj-lt"/>
                <a:cs typeface="+mj-lt"/>
              </a:rPr>
              <a:t>eux-mêmes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2 </a:t>
            </a:r>
            <a:r>
              <a:rPr lang="en-US" sz="2400" dirty="0" err="1">
                <a:ea typeface="+mj-lt"/>
                <a:cs typeface="+mj-lt"/>
              </a:rPr>
              <a:t>modèles</a:t>
            </a:r>
            <a:r>
              <a:rPr lang="en-US" sz="2400" dirty="0">
                <a:ea typeface="+mj-lt"/>
                <a:cs typeface="+mj-lt"/>
              </a:rPr>
              <a:t> : </a:t>
            </a:r>
            <a:r>
              <a:rPr lang="en-US" sz="2400" dirty="0" err="1">
                <a:ea typeface="+mj-lt"/>
                <a:cs typeface="+mj-lt"/>
              </a:rPr>
              <a:t>Régression</a:t>
            </a:r>
            <a:r>
              <a:rPr lang="en-US" sz="2400" dirty="0">
                <a:ea typeface="+mj-lt"/>
                <a:cs typeface="+mj-lt"/>
              </a:rPr>
              <a:t> </a:t>
            </a:r>
            <a:r>
              <a:rPr lang="en-US" sz="2400" dirty="0" err="1">
                <a:ea typeface="+mj-lt"/>
                <a:cs typeface="+mj-lt"/>
              </a:rPr>
              <a:t>logistique</a:t>
            </a:r>
            <a:r>
              <a:rPr lang="en-US" sz="2400" dirty="0">
                <a:ea typeface="+mj-lt"/>
                <a:cs typeface="+mj-lt"/>
              </a:rPr>
              <a:t> et </a:t>
            </a:r>
            <a:r>
              <a:rPr lang="en-US" sz="2400" dirty="0" err="1">
                <a:ea typeface="+mj-lt"/>
                <a:cs typeface="+mj-lt"/>
              </a:rPr>
              <a:t>LightGBM</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a:t>
            </a:r>
            <a:r>
              <a:rPr lang="en-US" sz="2400" dirty="0" err="1">
                <a:ea typeface="+mj-lt"/>
                <a:cs typeface="+mj-lt"/>
              </a:rPr>
              <a:t>déséquilibre</a:t>
            </a:r>
            <a:r>
              <a:rPr lang="en-US" sz="2400" dirty="0">
                <a:ea typeface="+mj-lt"/>
                <a:cs typeface="+mj-lt"/>
              </a:rPr>
              <a:t> bons / </a:t>
            </a:r>
            <a:r>
              <a:rPr lang="en-US" sz="2400" dirty="0" err="1">
                <a:ea typeface="+mj-lt"/>
                <a:cs typeface="+mj-lt"/>
              </a:rPr>
              <a:t>moins</a:t>
            </a:r>
            <a:r>
              <a:rPr lang="en-US" sz="2400" dirty="0">
                <a:ea typeface="+mj-lt"/>
                <a:cs typeface="+mj-lt"/>
              </a:rPr>
              <a:t> bons clients</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a:t>
            </a:r>
            <a:r>
              <a:rPr lang="en-US" sz="2400" dirty="0" err="1">
                <a:ea typeface="+mj-lt"/>
                <a:cs typeface="+mj-lt"/>
              </a:rPr>
              <a:t>déséquilibre</a:t>
            </a:r>
            <a:r>
              <a:rPr lang="en-US" sz="2400" dirty="0">
                <a:ea typeface="+mj-lt"/>
                <a:cs typeface="+mj-lt"/>
              </a:rPr>
              <a:t> </a:t>
            </a:r>
            <a:r>
              <a:rPr lang="en-US" sz="2400" dirty="0" err="1">
                <a:ea typeface="+mj-lt"/>
                <a:cs typeface="+mj-lt"/>
              </a:rPr>
              <a:t>coût</a:t>
            </a:r>
            <a:r>
              <a:rPr lang="en-US" sz="2400" dirty="0">
                <a:ea typeface="+mj-lt"/>
                <a:cs typeface="+mj-lt"/>
              </a:rPr>
              <a:t> métier FP/ FN</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a:t>
            </a:r>
            <a:r>
              <a:rPr lang="en-US" sz="2400" dirty="0" err="1">
                <a:ea typeface="+mj-lt"/>
                <a:cs typeface="+mj-lt"/>
              </a:rPr>
              <a:t>seuil</a:t>
            </a:r>
            <a:r>
              <a:rPr lang="en-US" sz="2400" dirty="0">
                <a:ea typeface="+mj-lt"/>
                <a:cs typeface="+mj-lt"/>
              </a:rPr>
              <a:t> determination classes</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score AUC</a:t>
            </a:r>
            <a:br>
              <a:rPr lang="en-US" sz="2400" dirty="0">
                <a:ea typeface="+mj-lt"/>
                <a:cs typeface="+mj-lt"/>
              </a:rPr>
            </a:br>
            <a:endParaRPr lang="en-US" sz="2400" dirty="0"/>
          </a:p>
        </p:txBody>
      </p:sp>
      <p:pic>
        <p:nvPicPr>
          <p:cNvPr id="6" name="Image 5">
            <a:extLst>
              <a:ext uri="{FF2B5EF4-FFF2-40B4-BE49-F238E27FC236}">
                <a16:creationId xmlns:a16="http://schemas.microsoft.com/office/drawing/2014/main" id="{7D914598-8B1B-E88C-D622-C505276536C6}"/>
              </a:ext>
            </a:extLst>
          </p:cNvPr>
          <p:cNvPicPr>
            <a:picLocks noChangeAspect="1"/>
          </p:cNvPicPr>
          <p:nvPr/>
        </p:nvPicPr>
        <p:blipFill>
          <a:blip r:embed="rId4"/>
          <a:stretch>
            <a:fillRect/>
          </a:stretch>
        </p:blipFill>
        <p:spPr>
          <a:xfrm>
            <a:off x="7861942" y="2953867"/>
            <a:ext cx="4110750" cy="2761799"/>
          </a:xfrm>
          <a:prstGeom prst="rect">
            <a:avLst/>
          </a:prstGeom>
        </p:spPr>
      </p:pic>
    </p:spTree>
    <p:extLst>
      <p:ext uri="{BB962C8B-B14F-4D97-AF65-F5344CB8AC3E}">
        <p14:creationId xmlns:p14="http://schemas.microsoft.com/office/powerpoint/2010/main" val="251006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DD788-F8EC-27A9-BCE2-4B025A55FEC0}"/>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C7E14450-8F9D-9EAC-8635-91E14B2F589B}"/>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D836F4B6-434F-070C-3075-27C33DA37940}"/>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07344647-4138-71A2-9803-B51C51A2AB83}"/>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661EE564-5DC4-039B-8C95-729C24B0A4E4}"/>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Démarche (suite et fin) :</a:t>
            </a:r>
          </a:p>
          <a:p>
            <a:pPr>
              <a:lnSpc>
                <a:spcPct val="90000"/>
              </a:lnSpc>
            </a:pPr>
            <a:endParaRPr lang="en-US" sz="2400" u="sng" dirty="0">
              <a:ea typeface="+mj-lt"/>
              <a:cs typeface="+mj-lt"/>
            </a:endParaRPr>
          </a:p>
          <a:p>
            <a:pPr marL="342900" indent="-342900">
              <a:lnSpc>
                <a:spcPct val="90000"/>
              </a:lnSpc>
              <a:buFontTx/>
              <a:buChar char="-"/>
            </a:pPr>
            <a:r>
              <a:rPr lang="en-US" sz="2400" dirty="0" err="1">
                <a:ea typeface="+mj-lt"/>
                <a:cs typeface="+mj-lt"/>
              </a:rPr>
              <a:t>Librairie</a:t>
            </a:r>
            <a:r>
              <a:rPr lang="en-US" sz="2400" dirty="0">
                <a:ea typeface="+mj-lt"/>
                <a:cs typeface="+mj-lt"/>
              </a:rPr>
              <a:t> </a:t>
            </a:r>
            <a:r>
              <a:rPr lang="en-US" sz="2400" dirty="0" err="1">
                <a:ea typeface="+mj-lt"/>
                <a:cs typeface="+mj-lt"/>
              </a:rPr>
              <a:t>optuna</a:t>
            </a:r>
            <a:r>
              <a:rPr lang="en-US" sz="2400" dirty="0">
                <a:ea typeface="+mj-lt"/>
                <a:cs typeface="+mj-lt"/>
              </a:rPr>
              <a:t> pour recherche </a:t>
            </a:r>
            <a:r>
              <a:rPr lang="en-US" sz="2400" dirty="0" err="1">
                <a:ea typeface="+mj-lt"/>
                <a:cs typeface="+mj-lt"/>
              </a:rPr>
              <a:t>d’hyperparamètres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p:txBody>
      </p:sp>
      <p:pic>
        <p:nvPicPr>
          <p:cNvPr id="9" name="Image 8" descr="Une image contenant capture d’écran, texte, logiciel, Logiciel multimédia&#10;&#10;Description générée automatiquement">
            <a:extLst>
              <a:ext uri="{FF2B5EF4-FFF2-40B4-BE49-F238E27FC236}">
                <a16:creationId xmlns:a16="http://schemas.microsoft.com/office/drawing/2014/main" id="{8C2CDE48-92BB-4071-BB96-E9EE5CD057E2}"/>
              </a:ext>
            </a:extLst>
          </p:cNvPr>
          <p:cNvPicPr>
            <a:picLocks noChangeAspect="1"/>
          </p:cNvPicPr>
          <p:nvPr/>
        </p:nvPicPr>
        <p:blipFill>
          <a:blip r:embed="rId4"/>
          <a:stretch>
            <a:fillRect/>
          </a:stretch>
        </p:blipFill>
        <p:spPr>
          <a:xfrm>
            <a:off x="1568918" y="2410802"/>
            <a:ext cx="7786838" cy="4273907"/>
          </a:xfrm>
          <a:prstGeom prst="rect">
            <a:avLst/>
          </a:prstGeom>
        </p:spPr>
      </p:pic>
    </p:spTree>
    <p:extLst>
      <p:ext uri="{BB962C8B-B14F-4D97-AF65-F5344CB8AC3E}">
        <p14:creationId xmlns:p14="http://schemas.microsoft.com/office/powerpoint/2010/main" val="350214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A4362-6F3D-A776-BD9D-CDF61B398B09}"/>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6250547F-6F3A-7865-69E3-619D1CC6C47D}"/>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02719BB6-1785-1F33-78EE-FA64AF1371A4}"/>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296E4455-5432-9FAB-1F25-4C0B914D4A71}"/>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4" name="Image 3" descr="Une image contenant texte, capture d’écran, logiciel&#10;&#10;Description générée automatiquement">
            <a:extLst>
              <a:ext uri="{FF2B5EF4-FFF2-40B4-BE49-F238E27FC236}">
                <a16:creationId xmlns:a16="http://schemas.microsoft.com/office/drawing/2014/main" id="{493D2C8D-05EB-7399-ECBD-B96CA60A2391}"/>
              </a:ext>
            </a:extLst>
          </p:cNvPr>
          <p:cNvPicPr>
            <a:picLocks noChangeAspect="1"/>
          </p:cNvPicPr>
          <p:nvPr/>
        </p:nvPicPr>
        <p:blipFill>
          <a:blip r:embed="rId4"/>
          <a:stretch>
            <a:fillRect/>
          </a:stretch>
        </p:blipFill>
        <p:spPr>
          <a:xfrm>
            <a:off x="519764" y="1305984"/>
            <a:ext cx="10876547" cy="5224721"/>
          </a:xfrm>
          <a:prstGeom prst="rect">
            <a:avLst/>
          </a:prstGeom>
        </p:spPr>
      </p:pic>
      <p:pic>
        <p:nvPicPr>
          <p:cNvPr id="10" name="Image 9" descr="Une image contenant ligne, diagramme, Tracé&#10;&#10;Description générée automatiquement">
            <a:extLst>
              <a:ext uri="{FF2B5EF4-FFF2-40B4-BE49-F238E27FC236}">
                <a16:creationId xmlns:a16="http://schemas.microsoft.com/office/drawing/2014/main" id="{C3B4C02F-6B29-2975-C598-35B91F3DD754}"/>
              </a:ext>
            </a:extLst>
          </p:cNvPr>
          <p:cNvPicPr>
            <a:picLocks noChangeAspect="1"/>
          </p:cNvPicPr>
          <p:nvPr/>
        </p:nvPicPr>
        <p:blipFill>
          <a:blip r:embed="rId5"/>
          <a:stretch>
            <a:fillRect/>
          </a:stretch>
        </p:blipFill>
        <p:spPr>
          <a:xfrm>
            <a:off x="7036812" y="1383848"/>
            <a:ext cx="3243393" cy="2534496"/>
          </a:xfrm>
          <a:prstGeom prst="rect">
            <a:avLst/>
          </a:prstGeom>
        </p:spPr>
      </p:pic>
    </p:spTree>
    <p:extLst>
      <p:ext uri="{BB962C8B-B14F-4D97-AF65-F5344CB8AC3E}">
        <p14:creationId xmlns:p14="http://schemas.microsoft.com/office/powerpoint/2010/main" val="44904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28F3F-A464-9B9B-3A4C-EB9672FD32DC}"/>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B5F203C-1CEC-8A79-9D91-4707985B555F}"/>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FA8FA4E1-4FDA-EA44-D956-4513FE62F0C1}"/>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471DED10-78F7-2980-1AD8-EE5B032EF70F}"/>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4" name="Image 3" descr="Une image contenant capture d’écran, Logiciel multimédia, Logiciel de graphisme, logiciel&#10;&#10;Description générée automatiquement">
            <a:extLst>
              <a:ext uri="{FF2B5EF4-FFF2-40B4-BE49-F238E27FC236}">
                <a16:creationId xmlns:a16="http://schemas.microsoft.com/office/drawing/2014/main" id="{0DF37A90-4FCE-1760-FBFC-90BB9525A3EC}"/>
              </a:ext>
            </a:extLst>
          </p:cNvPr>
          <p:cNvPicPr>
            <a:picLocks noChangeAspect="1"/>
          </p:cNvPicPr>
          <p:nvPr/>
        </p:nvPicPr>
        <p:blipFill>
          <a:blip r:embed="rId4"/>
          <a:stretch>
            <a:fillRect/>
          </a:stretch>
        </p:blipFill>
        <p:spPr>
          <a:xfrm>
            <a:off x="1155048" y="819622"/>
            <a:ext cx="7804603" cy="2915483"/>
          </a:xfrm>
          <a:prstGeom prst="rect">
            <a:avLst/>
          </a:prstGeom>
        </p:spPr>
      </p:pic>
      <p:pic>
        <p:nvPicPr>
          <p:cNvPr id="10" name="Image 9" descr="Une image contenant capture d’écran, Logiciel multimédia, Logiciel de graphisme, logiciel&#10;&#10;Description générée automatiquement">
            <a:extLst>
              <a:ext uri="{FF2B5EF4-FFF2-40B4-BE49-F238E27FC236}">
                <a16:creationId xmlns:a16="http://schemas.microsoft.com/office/drawing/2014/main" id="{7AAC2831-2DDD-0A19-DCC9-54490DBDEF97}"/>
              </a:ext>
            </a:extLst>
          </p:cNvPr>
          <p:cNvPicPr>
            <a:picLocks noChangeAspect="1"/>
          </p:cNvPicPr>
          <p:nvPr/>
        </p:nvPicPr>
        <p:blipFill>
          <a:blip r:embed="rId5"/>
          <a:stretch>
            <a:fillRect/>
          </a:stretch>
        </p:blipFill>
        <p:spPr>
          <a:xfrm>
            <a:off x="1155047" y="3876718"/>
            <a:ext cx="7804603" cy="2880462"/>
          </a:xfrm>
          <a:prstGeom prst="rect">
            <a:avLst/>
          </a:prstGeom>
        </p:spPr>
      </p:pic>
    </p:spTree>
    <p:extLst>
      <p:ext uri="{BB962C8B-B14F-4D97-AF65-F5344CB8AC3E}">
        <p14:creationId xmlns:p14="http://schemas.microsoft.com/office/powerpoint/2010/main" val="359184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6890-CAF0-61C5-F97B-F1ACAA84CD3C}"/>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ABD8E73-3F9B-5170-4F71-4044D8C247C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212D4E63-1761-5EAF-8CA0-AC03684F7F8C}"/>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3) ANALYSE DE FEATURE IMPORTANCE</a:t>
            </a:r>
            <a:endParaRPr lang="fr-FR" dirty="0"/>
          </a:p>
        </p:txBody>
      </p:sp>
      <p:pic>
        <p:nvPicPr>
          <p:cNvPr id="3" name="Image 2">
            <a:extLst>
              <a:ext uri="{FF2B5EF4-FFF2-40B4-BE49-F238E27FC236}">
                <a16:creationId xmlns:a16="http://schemas.microsoft.com/office/drawing/2014/main" id="{E111B210-1FBB-901C-3A65-42F6E263CA09}"/>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3DA88473-42B8-889C-955E-E40AA9EF756B}"/>
              </a:ext>
            </a:extLst>
          </p:cNvPr>
          <p:cNvSpPr txBox="1">
            <a:spLocks/>
          </p:cNvSpPr>
          <p:nvPr/>
        </p:nvSpPr>
        <p:spPr>
          <a:xfrm>
            <a:off x="7061703" y="2100404"/>
            <a:ext cx="4918317" cy="410750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dirty="0" err="1">
                <a:ea typeface="+mj-lt"/>
                <a:cs typeface="+mj-lt"/>
              </a:rPr>
              <a:t>LightGBM</a:t>
            </a:r>
            <a:r>
              <a:rPr lang="en-US" sz="2400" dirty="0">
                <a:ea typeface="+mj-lt"/>
                <a:cs typeface="+mj-lt"/>
              </a:rPr>
              <a:t> </a:t>
            </a:r>
            <a:r>
              <a:rPr lang="en-US" sz="2400" dirty="0" err="1">
                <a:ea typeface="+mj-lt"/>
                <a:cs typeface="+mj-lt"/>
              </a:rPr>
              <a:t>obtient</a:t>
            </a:r>
            <a:r>
              <a:rPr lang="en-US" sz="2400" dirty="0">
                <a:ea typeface="+mj-lt"/>
                <a:cs typeface="+mj-lt"/>
              </a:rPr>
              <a:t> les </a:t>
            </a:r>
            <a:r>
              <a:rPr lang="en-US" sz="2400" dirty="0" err="1">
                <a:ea typeface="+mj-lt"/>
                <a:cs typeface="+mj-lt"/>
              </a:rPr>
              <a:t>meilleurs</a:t>
            </a:r>
            <a:r>
              <a:rPr lang="en-US" sz="2400" dirty="0">
                <a:ea typeface="+mj-lt"/>
                <a:cs typeface="+mj-lt"/>
              </a:rPr>
              <a:t> </a:t>
            </a:r>
            <a:r>
              <a:rPr lang="en-US" sz="2400" dirty="0" err="1">
                <a:ea typeface="+mj-lt"/>
                <a:cs typeface="+mj-lt"/>
              </a:rPr>
              <a:t>résultats</a:t>
            </a:r>
            <a:endParaRPr lang="en-US" sz="2400" dirty="0">
              <a:ea typeface="+mj-lt"/>
              <a:cs typeface="+mj-lt"/>
            </a:endParaRPr>
          </a:p>
          <a:p>
            <a:pPr>
              <a:lnSpc>
                <a:spcPct val="90000"/>
              </a:lnSpc>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p:txBody>
      </p:sp>
      <p:pic>
        <p:nvPicPr>
          <p:cNvPr id="4" name="Image 3">
            <a:extLst>
              <a:ext uri="{FF2B5EF4-FFF2-40B4-BE49-F238E27FC236}">
                <a16:creationId xmlns:a16="http://schemas.microsoft.com/office/drawing/2014/main" id="{A89F16DB-A0AD-4510-05E0-03430BD7E5A2}"/>
              </a:ext>
            </a:extLst>
          </p:cNvPr>
          <p:cNvPicPr>
            <a:picLocks noChangeAspect="1"/>
          </p:cNvPicPr>
          <p:nvPr/>
        </p:nvPicPr>
        <p:blipFill>
          <a:blip r:embed="rId4"/>
          <a:stretch>
            <a:fillRect/>
          </a:stretch>
        </p:blipFill>
        <p:spPr>
          <a:xfrm>
            <a:off x="7345378" y="3701656"/>
            <a:ext cx="4182059" cy="905001"/>
          </a:xfrm>
          <a:prstGeom prst="rect">
            <a:avLst/>
          </a:prstGeom>
        </p:spPr>
      </p:pic>
      <p:pic>
        <p:nvPicPr>
          <p:cNvPr id="10" name="Image 9">
            <a:extLst>
              <a:ext uri="{FF2B5EF4-FFF2-40B4-BE49-F238E27FC236}">
                <a16:creationId xmlns:a16="http://schemas.microsoft.com/office/drawing/2014/main" id="{A57837F5-B096-E902-C12A-EEAFA292701C}"/>
              </a:ext>
            </a:extLst>
          </p:cNvPr>
          <p:cNvPicPr>
            <a:picLocks noChangeAspect="1"/>
          </p:cNvPicPr>
          <p:nvPr/>
        </p:nvPicPr>
        <p:blipFill>
          <a:blip r:embed="rId5"/>
          <a:stretch>
            <a:fillRect/>
          </a:stretch>
        </p:blipFill>
        <p:spPr>
          <a:xfrm>
            <a:off x="389904" y="819622"/>
            <a:ext cx="6554710" cy="5911410"/>
          </a:xfrm>
          <a:prstGeom prst="rect">
            <a:avLst/>
          </a:prstGeom>
        </p:spPr>
      </p:pic>
    </p:spTree>
    <p:extLst>
      <p:ext uri="{BB962C8B-B14F-4D97-AF65-F5344CB8AC3E}">
        <p14:creationId xmlns:p14="http://schemas.microsoft.com/office/powerpoint/2010/main" val="1333822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1310</TotalTime>
  <Words>1173</Words>
  <Application>Microsoft Office PowerPoint</Application>
  <PresentationFormat>Grand écran</PresentationFormat>
  <Paragraphs>172</Paragraphs>
  <Slides>17</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Calibri</vt:lpstr>
      <vt:lpstr>Century Gothic</vt:lpstr>
      <vt:lpstr>Wingdings 3</vt:lpstr>
      <vt:lpstr>Ion</vt:lpstr>
      <vt:lpstr>Présentation PowerPoint</vt:lpstr>
      <vt:lpstr>I) Mettre en oeuvre un outil de scoring crédit  1) Nettoyage des données  2) Tracking MLFlow  3) Analyse de feature importance  II) Déploiement  1) Mise en production (Pipeline de déploiement)  2) Tests unitaires  III) Détection du Data Drift  IV) Démonstration du dashboard</vt:lpstr>
      <vt:lpstr>Présentation du jeu de données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Quentin Veynacther</cp:lastModifiedBy>
  <cp:revision>2289</cp:revision>
  <dcterms:created xsi:type="dcterms:W3CDTF">2022-07-30T00:02:45Z</dcterms:created>
  <dcterms:modified xsi:type="dcterms:W3CDTF">2025-01-14T15:53:53Z</dcterms:modified>
</cp:coreProperties>
</file>