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70" r:id="rId13"/>
    <p:sldId id="274" r:id="rId14"/>
    <p:sldId id="275" r:id="rId15"/>
    <p:sldId id="277" r:id="rId16"/>
    <p:sldId id="300" r:id="rId17"/>
    <p:sldId id="301" r:id="rId18"/>
    <p:sldId id="278" r:id="rId19"/>
    <p:sldId id="279" r:id="rId20"/>
    <p:sldId id="280" r:id="rId21"/>
    <p:sldId id="281" r:id="rId22"/>
    <p:sldId id="282" r:id="rId23"/>
    <p:sldId id="298" r:id="rId24"/>
    <p:sldId id="299" r:id="rId25"/>
    <p:sldId id="276" r:id="rId26"/>
    <p:sldId id="284" r:id="rId27"/>
    <p:sldId id="285" r:id="rId28"/>
    <p:sldId id="286" r:id="rId29"/>
    <p:sldId id="289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08524-11D5-D135-45D9-11D42CC49165}" v="3" dt="2023-04-10T08:51:13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Thi Mai Loan (FE FIC HN)" userId="S::loanntm3@fe.edu.vn::b89ad9d2-48e8-440e-9fc6-71aeb80a9903" providerId="AD" clId="Web-{03B08524-11D5-D135-45D9-11D42CC49165}"/>
    <pc:docChg chg="modSld">
      <pc:chgData name="Ngo Thi Mai Loan (FE FIC HN)" userId="S::loanntm3@fe.edu.vn::b89ad9d2-48e8-440e-9fc6-71aeb80a9903" providerId="AD" clId="Web-{03B08524-11D5-D135-45D9-11D42CC49165}" dt="2023-04-10T08:51:12.801" v="1" actId="1076"/>
      <pc:docMkLst>
        <pc:docMk/>
      </pc:docMkLst>
      <pc:sldChg chg="addSp modSp">
        <pc:chgData name="Ngo Thi Mai Loan (FE FIC HN)" userId="S::loanntm3@fe.edu.vn::b89ad9d2-48e8-440e-9fc6-71aeb80a9903" providerId="AD" clId="Web-{03B08524-11D5-D135-45D9-11D42CC49165}" dt="2023-04-10T08:51:12.801" v="1" actId="1076"/>
        <pc:sldMkLst>
          <pc:docMk/>
          <pc:sldMk cId="121435257" sldId="256"/>
        </pc:sldMkLst>
        <pc:picChg chg="add mod">
          <ac:chgData name="Ngo Thi Mai Loan (FE FIC HN)" userId="S::loanntm3@fe.edu.vn::b89ad9d2-48e8-440e-9fc6-71aeb80a9903" providerId="AD" clId="Web-{03B08524-11D5-D135-45D9-11D42CC49165}" dt="2023-04-10T08:51:12.801" v="1" actId="1076"/>
          <ac:picMkLst>
            <pc:docMk/>
            <pc:sldMk cId="121435257" sldId="256"/>
            <ac:picMk id="4" creationId="{6C934992-7525-7E89-4A6A-67A55EDB36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0A53C-DF13-4D3D-8893-25CBDAA84A7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E011C-BC91-40D8-B35D-4F943114C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4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G/v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chất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(definite, finite, precise &amp; effective, independent) qua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luộc</a:t>
            </a:r>
            <a:r>
              <a:rPr lang="en-US" baseline="0" dirty="0"/>
              <a:t> </a:t>
            </a:r>
            <a:r>
              <a:rPr lang="en-US" baseline="0" dirty="0" err="1"/>
              <a:t>trứng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D5E7A-AE61-4B32-AAEC-D7C7032A2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Finiteness</a:t>
            </a:r>
          </a:p>
          <a:p>
            <a:r>
              <a:rPr lang="vi-VN"/>
              <a:t>Definiteness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D5E7A-AE61-4B32-AAEC-D7C7032A285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4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D5E7A-AE61-4B32-AAEC-D7C7032A285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0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/>
              <a:t>Nhớ</a:t>
            </a:r>
            <a:r>
              <a:rPr lang="vi-VN" baseline="0"/>
              <a:t> : ký hiệu </a:t>
            </a:r>
            <a:r>
              <a:rPr lang="vi-VN"/>
              <a:t>Bắt</a:t>
            </a:r>
            <a:r>
              <a:rPr lang="vi-VN" baseline="0"/>
              <a:t> đầu, kết thúc , đầu vào, đầu ra, xử lý, quyết định , luồng chương trình (đường mũi tên) </a:t>
            </a:r>
            <a:endParaRPr lang="vi-VN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Can </a:t>
            </a:r>
            <a:r>
              <a:rPr lang="en-US" dirty="0"/>
              <a:t>use 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www.draw.io</a:t>
            </a:r>
            <a:r>
              <a:rPr lang="en-US" dirty="0">
                <a:effectLst/>
              </a:rPr>
              <a:t>  to draw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03EB-0A4B-6B4B-81FA-31578C21D3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ax+b = 0 , </a:t>
            </a:r>
          </a:p>
          <a:p>
            <a:r>
              <a:rPr lang="vi-VN"/>
              <a:t>Nếu</a:t>
            </a:r>
            <a:r>
              <a:rPr lang="vi-VN" baseline="0"/>
              <a:t> a = 0 ,  b= 0 thì pt có vô số nghiệm </a:t>
            </a:r>
          </a:p>
          <a:p>
            <a:r>
              <a:rPr lang="vi-VN" baseline="0"/>
              <a:t>Nếu a = 0, b khác 0 thì pt vô nghiệm</a:t>
            </a:r>
          </a:p>
          <a:p>
            <a:r>
              <a:rPr lang="vi-VN" baseline="0"/>
              <a:t>Nếu a khác 0, phương trình có nghiệm x = -b/a</a:t>
            </a:r>
            <a:endParaRPr lang="vi-VN"/>
          </a:p>
          <a:p>
            <a:r>
              <a:rPr lang="vi-VN"/>
              <a:t>If</a:t>
            </a:r>
            <a:r>
              <a:rPr lang="vi-VN" baseline="0"/>
              <a:t> (a =0) then ( if (b =0)  in ra vô số nghiệm 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D5E7A-AE61-4B32-AAEC-D7C7032A285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3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ax+b = 0 , </a:t>
            </a:r>
          </a:p>
          <a:p>
            <a:r>
              <a:rPr lang="vi-VN"/>
              <a:t>Nếu</a:t>
            </a:r>
            <a:r>
              <a:rPr lang="vi-VN" baseline="0"/>
              <a:t> a = 0 ,  b= 0 thì pt có vô số nghiệm </a:t>
            </a:r>
          </a:p>
          <a:p>
            <a:r>
              <a:rPr lang="vi-VN" baseline="0"/>
              <a:t>Nếu a = 0, b khác 0 thì pt vô nghiệm</a:t>
            </a:r>
          </a:p>
          <a:p>
            <a:r>
              <a:rPr lang="vi-VN" baseline="0"/>
              <a:t>Nếu a khác 0, phương trình có nghiệm x = -b/a</a:t>
            </a:r>
            <a:endParaRPr lang="vi-VN"/>
          </a:p>
          <a:p>
            <a:r>
              <a:rPr lang="vi-VN"/>
              <a:t>If</a:t>
            </a:r>
            <a:r>
              <a:rPr lang="vi-VN" baseline="0"/>
              <a:t> (a =0) then ( if (b =0)  in ra vô số nghiệm 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D5E7A-AE61-4B32-AAEC-D7C7032A285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9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54" y="5810860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03" y="5830804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8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fpt.edu.vn" TargetMode="External"/><Relationship Id="rId2" Type="http://schemas.openxmlformats.org/officeDocument/2006/relationships/hyperlink" Target="http://cms.btec.edu.v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ibrary.books24x7.com/toc.aspx?bookid=10436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32" y="653143"/>
            <a:ext cx="8521345" cy="681536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</a:t>
            </a:r>
            <a:endParaRPr lang="en-US" sz="20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0600" y="5331759"/>
            <a:ext cx="5235301" cy="539215"/>
          </a:xfrm>
        </p:spPr>
        <p:txBody>
          <a:bodyPr>
            <a:noAutofit/>
          </a:bodyPr>
          <a:lstStyle/>
          <a:p>
            <a:pPr algn="r"/>
            <a:r>
              <a:rPr lang="en-US" sz="33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algorithm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138851" y="4483101"/>
            <a:ext cx="416705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Chapter 1</a:t>
            </a:r>
          </a:p>
        </p:txBody>
      </p:sp>
      <p:pic>
        <p:nvPicPr>
          <p:cNvPr id="4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6C934992-7525-7E89-4A6A-67A55EDB3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6" y="1763849"/>
            <a:ext cx="2743200" cy="355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7CB8-1D57-40E4-8BDB-47C6F722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u="none" strike="noStrike" dirty="0">
                <a:effectLst/>
              </a:rPr>
              <a:t>Computers </a:t>
            </a:r>
            <a:r>
              <a:rPr lang="en-US" sz="4000" i="0" u="none" strike="noStrike" dirty="0">
                <a:effectLst/>
                <a:cs typeface="Arial" panose="020B0604020202020204" pitchFamily="34" charset="0"/>
              </a:rPr>
              <a:t>and</a:t>
            </a:r>
            <a:r>
              <a:rPr lang="en-US" sz="4000" i="0" u="none" strike="noStrike" dirty="0">
                <a:effectLst/>
              </a:rPr>
              <a:t> Algorithms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2897-608E-4F73-B41A-75D1DED1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cs typeface="Arial" panose="020B0604020202020204" pitchFamily="34" charset="0"/>
              </a:rPr>
              <a:t>When we are telling the computer what to do, we also get to choose how it's going to do it.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cs typeface="Arial" panose="020B0604020202020204" pitchFamily="34" charset="0"/>
              </a:rPr>
              <a:t>That's where computer Algorithms come in to picture.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cs typeface="Arial" panose="020B0604020202020204" pitchFamily="34" charset="0"/>
              </a:rPr>
              <a:t>The algorithm is the basic technique used to get the job/work done.</a:t>
            </a: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cs typeface="Arial" panose="020B0604020202020204" pitchFamily="34" charset="0"/>
              </a:rPr>
              <a:t>When we say that algorithms are ubiquitous, we mean… Algorithms are found everywhere. Algorithms can be used to solve many different types of problems. Algorithms are a daily occurrence.</a:t>
            </a:r>
          </a:p>
          <a:p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5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1571" cy="1000539"/>
          </a:xfrm>
        </p:spPr>
        <p:txBody>
          <a:bodyPr>
            <a:normAutofit fontScale="90000"/>
          </a:bodyPr>
          <a:lstStyle/>
          <a:p>
            <a:r>
              <a:rPr lang="en-US" dirty="0"/>
              <a:t>			Algorithms Characteristics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2283"/>
            <a:ext cx="11201399" cy="5105717"/>
          </a:xfrm>
        </p:spPr>
        <p:txBody>
          <a:bodyPr>
            <a:normAutofit fontScale="92500"/>
          </a:bodyPr>
          <a:lstStyle/>
          <a:p>
            <a:r>
              <a:rPr lang="en-US" dirty="0"/>
              <a:t>Finiteness: An algorithm must always terminate after a finite number of steps. </a:t>
            </a:r>
          </a:p>
          <a:p>
            <a:r>
              <a:rPr lang="en-US" dirty="0"/>
              <a:t>Definiteness: Each step of an algorithm must be precisely defined; the actions to be carried out must be rigorously and unambiguously specified for each case.</a:t>
            </a:r>
            <a:endParaRPr lang="vi-VN" dirty="0"/>
          </a:p>
          <a:p>
            <a:r>
              <a:rPr lang="en-US" dirty="0"/>
              <a:t>Input: An algorithm has zero or more inputs</a:t>
            </a:r>
          </a:p>
          <a:p>
            <a:r>
              <a:rPr lang="en-US" dirty="0"/>
              <a:t>Output: An algorithm has one or more outputs</a:t>
            </a:r>
            <a:endParaRPr lang="vi-VN" dirty="0"/>
          </a:p>
          <a:p>
            <a:r>
              <a:rPr lang="en-US" dirty="0"/>
              <a:t>Effectiveness: the algorithms is based on the available resources. It should be</a:t>
            </a:r>
            <a:br>
              <a:rPr lang="en-US" dirty="0"/>
            </a:br>
            <a:r>
              <a:rPr lang="en-US" dirty="0"/>
              <a:t>effective, exact and suitable for programs.</a:t>
            </a:r>
            <a:endParaRPr lang="vi-VN" dirty="0"/>
          </a:p>
          <a:p>
            <a:r>
              <a:rPr lang="en-US" dirty="0"/>
              <a:t>Language Independent: The Algorithm designed must be language-independent. It has to be general resources. We can apply to all programming languages.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1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Types of algorithms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Sequence: this type of algorithm is characterized with a series of steps, and each step</a:t>
            </a:r>
            <a:r>
              <a:rPr lang="vi-VN" dirty="0"/>
              <a:t> </a:t>
            </a:r>
            <a:r>
              <a:rPr lang="en-US" dirty="0"/>
              <a:t>will be executed one after another.</a:t>
            </a:r>
            <a:endParaRPr lang="vi-VN" dirty="0"/>
          </a:p>
          <a:p>
            <a:r>
              <a:rPr lang="en-US" dirty="0"/>
              <a:t>Branching: this type of algorithm is represented by the "if-then" problems. If a condition is true, the output will be A, if the condition is false, the output will be B.</a:t>
            </a:r>
            <a:br>
              <a:rPr lang="en-US" dirty="0"/>
            </a:br>
            <a:r>
              <a:rPr lang="en-US" dirty="0"/>
              <a:t>This algorithm type is also known as "selection type".</a:t>
            </a:r>
            <a:endParaRPr lang="vi-VN" dirty="0"/>
          </a:p>
          <a:p>
            <a:r>
              <a:rPr lang="en-US" dirty="0"/>
              <a:t> Loop: for this type, the process might be repeatedly executed under a certain condition. It is represented by "while" and "for" problems. But make sure the process</a:t>
            </a:r>
            <a:r>
              <a:rPr lang="vi-VN" dirty="0"/>
              <a:t> </a:t>
            </a:r>
            <a:r>
              <a:rPr lang="en-US" dirty="0"/>
              <a:t>will end after a number of loops under the condition. This algorithm type is also</a:t>
            </a:r>
            <a:r>
              <a:rPr lang="vi-VN" dirty="0"/>
              <a:t> </a:t>
            </a:r>
            <a:r>
              <a:rPr lang="en-US" dirty="0"/>
              <a:t>known as "repetition type".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1 -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7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DACE-B727-4458-ABAE-03590DE2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23AF-6C12-49E4-874B-67AB76A7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</a:t>
            </a:r>
          </a:p>
          <a:p>
            <a:r>
              <a:rPr lang="en-US" dirty="0"/>
              <a:t>Flowchart</a:t>
            </a:r>
          </a:p>
          <a:p>
            <a:r>
              <a:rPr lang="en-US" dirty="0"/>
              <a:t>Pseudo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5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D8D8-D340-427B-BDB4-ABF5BDEE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D859-332F-4F4F-AA25-0727F5B5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sequentially the steps in natural language to represent the algorithm</a:t>
            </a:r>
          </a:p>
          <a:p>
            <a:r>
              <a:rPr lang="en-US" dirty="0"/>
              <a:t>Advantages: Simple, no knowledge of representation (pseudocode, flowchart,...)</a:t>
            </a:r>
            <a:endParaRPr lang="vi-VN" dirty="0"/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Disadvangtages</a:t>
            </a:r>
            <a:r>
              <a:rPr lang="en-US" dirty="0"/>
              <a:t>: Long, unstructured. Sometimes it's hard to understand, can't express the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5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 is a diagrammatic representation of an algorithm</a:t>
            </a:r>
          </a:p>
          <a:p>
            <a:r>
              <a:rPr lang="en-US" dirty="0"/>
              <a:t>It uses different symbols to represent the sequence of operations, required to solve a problem</a:t>
            </a:r>
          </a:p>
          <a:p>
            <a:r>
              <a:rPr lang="en-US" dirty="0"/>
              <a:t>It serves as a blueprint or a logical diagram of the solution to a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3016-BEE9-4977-8E4F-DF0B549B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Flowchart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F721-36EF-4E00-A5F8-6813FFD2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design of flowchart goes back to 1945 which was designed by John Von Neumann. </a:t>
            </a:r>
          </a:p>
          <a:p>
            <a:r>
              <a:rPr lang="en-US" dirty="0"/>
              <a:t>Unlike algorithm, Flowchart uses different symbol to design a solution to a problem</a:t>
            </a:r>
          </a:p>
          <a:p>
            <a:r>
              <a:rPr lang="en-US" dirty="0"/>
              <a:t>It is another commonly used programming tool. By looking at a flowchart one can understand the operations and sequence of operations performed in a system. </a:t>
            </a:r>
          </a:p>
          <a:p>
            <a:r>
              <a:rPr lang="en-US" dirty="0"/>
              <a:t>Flowchart is often considered as a blueprint of a design used for solving a specific problem</a:t>
            </a:r>
          </a:p>
        </p:txBody>
      </p:sp>
    </p:spTree>
    <p:extLst>
      <p:ext uri="{BB962C8B-B14F-4D97-AF65-F5344CB8AC3E}">
        <p14:creationId xmlns:p14="http://schemas.microsoft.com/office/powerpoint/2010/main" val="206740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805E-DE09-402D-A337-B4682BE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EE12-A489-4929-A3AE-84CC055C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 is excellent way of communicating the logic of a program. </a:t>
            </a:r>
          </a:p>
          <a:p>
            <a:r>
              <a:rPr lang="en-US" dirty="0"/>
              <a:t>Easy and efficient to analyze problem using flowchart.</a:t>
            </a:r>
          </a:p>
          <a:p>
            <a:r>
              <a:rPr lang="en-US" dirty="0"/>
              <a:t>During program development cycle, the flowchart plays the role of a blueprint, which makes program development process easier.</a:t>
            </a:r>
          </a:p>
          <a:p>
            <a:r>
              <a:rPr lang="en-US" dirty="0"/>
              <a:t>After successful development of a program, it needs continuous timely maintenance during the course of its operation. The flowchart makes program or system maintenance easier. </a:t>
            </a:r>
          </a:p>
          <a:p>
            <a:r>
              <a:rPr lang="en-US" dirty="0"/>
              <a:t>It is easy to convert the flowchart into any </a:t>
            </a:r>
            <a:r>
              <a:rPr lang="en-US"/>
              <a:t>programming language code.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120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symbols (1/2)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786" y="2065867"/>
            <a:ext cx="7213600" cy="3492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3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symbols (2/2)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086" y="1879600"/>
            <a:ext cx="7239000" cy="3784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8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694962" cy="3649133"/>
          </a:xfrm>
        </p:spPr>
        <p:txBody>
          <a:bodyPr/>
          <a:lstStyle/>
          <a:p>
            <a:r>
              <a:rPr lang="en-US" dirty="0"/>
              <a:t> This unit introduces students to the core concepts of programming  with an introduction to algorithms and the characteristics of programming paradigms</a:t>
            </a:r>
          </a:p>
          <a:p>
            <a:r>
              <a:rPr lang="en-US" dirty="0"/>
              <a:t> On successful completion of this unit students will be able to design and implement a simple computer program in a chosen language (C#) within a suitable IDE (Visual Studio .NET)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1 -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5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A3A1-5AAD-4C53-8BFE-9F899A28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control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6F72-1DD0-4B0B-95BC-42A19B0B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pic>
        <p:nvPicPr>
          <p:cNvPr id="1026" name="Picture 2" descr="Flowchart Tutorial (with Symbols, Guide and Examples)">
            <a:extLst>
              <a:ext uri="{FF2B5EF4-FFF2-40B4-BE49-F238E27FC236}">
                <a16:creationId xmlns:a16="http://schemas.microsoft.com/office/drawing/2014/main" id="{4AC29AF0-D0E0-486E-872C-2C69A2460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975" y="1690688"/>
            <a:ext cx="2564593" cy="3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48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C4DE-0D22-4A4D-AAE5-9D6B3CCF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control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B98DB-B397-487E-87EF-F876E50D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179B0-3B31-42F5-A32A-9A06F4C3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23" y="1973573"/>
            <a:ext cx="7321926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87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4A6A-1CE7-4D41-9C85-5113F939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control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D50D-B475-4C30-8CD9-F19E3195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AAC99-37C4-490E-BD3B-6D518620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784" y="1814289"/>
            <a:ext cx="4606091" cy="42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6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1059-5FFA-4B0C-905A-456F1A76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C01A-D8D0-4A85-8F13-3C49EECE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51F28"/>
                </a:solidFill>
                <a:effectLst/>
                <a:latin typeface="DisplayRegular"/>
              </a:rPr>
              <a:t>Ask students to consider everyday tasks with a sequence of steps (for example, preparing to play a game using PlayStation, making a sandwich, fixing a puncture on a bicycle </a:t>
            </a:r>
            <a:r>
              <a:rPr lang="en-US" b="0" i="0" dirty="0" err="1">
                <a:solidFill>
                  <a:srgbClr val="151F28"/>
                </a:solidFill>
                <a:effectLst/>
                <a:latin typeface="DisplayRegular"/>
              </a:rPr>
              <a:t>tyre</a:t>
            </a:r>
            <a:r>
              <a:rPr lang="en-US" b="0" i="0" dirty="0">
                <a:solidFill>
                  <a:srgbClr val="151F28"/>
                </a:solidFill>
                <a:effectLst/>
                <a:latin typeface="DisplayRegular"/>
              </a:rPr>
              <a:t>, making a cake).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51F28"/>
                </a:solidFill>
                <a:effectLst/>
                <a:latin typeface="DisplayRegular"/>
              </a:rPr>
              <a:t>Ask students to suggest a sequence of steps for cleaning teeth. Remind them to sequence the steps in a logical order.</a:t>
            </a:r>
          </a:p>
          <a:p>
            <a:pPr marL="0" indent="0" algn="l">
              <a:buNone/>
            </a:pPr>
            <a:endParaRPr lang="en-US" b="0" i="0" dirty="0">
              <a:solidFill>
                <a:srgbClr val="151F28"/>
              </a:solidFill>
              <a:effectLst/>
              <a:latin typeface="Display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7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7572-E842-4B28-8C6F-8C3EC372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D64C-E9EC-495C-AEF3-9F2CB244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90A4A"/>
                </a:solidFill>
                <a:effectLst/>
                <a:latin typeface="-apple-system"/>
              </a:rPr>
              <a:t>Give the class a list of algorithms in Math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63639"/>
                </a:solidFill>
                <a:latin typeface="-apple-system"/>
              </a:rPr>
              <a:t>EX: A</a:t>
            </a:r>
            <a:r>
              <a:rPr lang="en-US" b="0" i="0" dirty="0">
                <a:solidFill>
                  <a:srgbClr val="363639"/>
                </a:solidFill>
                <a:effectLst/>
                <a:latin typeface="-apple-system"/>
              </a:rPr>
              <a:t>lgorithm for addition:</a:t>
            </a:r>
          </a:p>
          <a:p>
            <a:pPr algn="l"/>
            <a:r>
              <a:rPr lang="en-US" b="0" i="0" dirty="0">
                <a:solidFill>
                  <a:srgbClr val="363639"/>
                </a:solidFill>
                <a:effectLst/>
                <a:latin typeface="-apple-system"/>
              </a:rPr>
              <a:t>Step 1: Line up the numbers vertically by matching the place values.</a:t>
            </a:r>
          </a:p>
          <a:p>
            <a:pPr algn="l"/>
            <a:r>
              <a:rPr lang="en-US" b="0" i="0" dirty="0">
                <a:solidFill>
                  <a:srgbClr val="363639"/>
                </a:solidFill>
                <a:effectLst/>
                <a:latin typeface="-apple-system"/>
              </a:rPr>
              <a:t>Step 2: Add together the numbers that share the same place value, starting with the ones column.</a:t>
            </a:r>
          </a:p>
          <a:p>
            <a:pPr algn="l"/>
            <a:r>
              <a:rPr lang="en-US" b="0" i="0" dirty="0">
                <a:solidFill>
                  <a:srgbClr val="363639"/>
                </a:solidFill>
                <a:effectLst/>
                <a:latin typeface="-apple-system"/>
              </a:rPr>
              <a:t>Step 3: Write the sum below each column.</a:t>
            </a:r>
          </a:p>
          <a:p>
            <a:pPr algn="l"/>
            <a:r>
              <a:rPr lang="en-US" b="0" i="0" dirty="0">
                <a:solidFill>
                  <a:srgbClr val="363639"/>
                </a:solidFill>
                <a:effectLst/>
                <a:latin typeface="-apple-system"/>
              </a:rPr>
              <a:t>Step 4: If the sum of a column is greater than 9, carry over the tens digit to the next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53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code is basically short English phrases used to explain specific tasks within a program’s algorithm. It should not contain any specific computer languages. </a:t>
            </a:r>
          </a:p>
          <a:p>
            <a:r>
              <a:rPr lang="en-US" dirty="0"/>
              <a:t>If you can not write it in Pseudo code you won’t be able to write it in C++ or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17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IF &lt;</a:t>
            </a:r>
            <a:r>
              <a:rPr lang="vi-VN" dirty="0"/>
              <a:t>condition</a:t>
            </a:r>
            <a:r>
              <a:rPr lang="en-US" dirty="0"/>
              <a:t>&gt; THEN …ENDIF</a:t>
            </a:r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IF &lt;</a:t>
            </a:r>
            <a:r>
              <a:rPr lang="vi-VN" dirty="0"/>
              <a:t>condition</a:t>
            </a:r>
            <a:r>
              <a:rPr lang="en-US" dirty="0"/>
              <a:t>&gt; THEN ... ELSE ... ENDIF</a:t>
            </a:r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WHILE &lt;</a:t>
            </a:r>
            <a:r>
              <a:rPr lang="vi-VN" dirty="0"/>
              <a:t>condition</a:t>
            </a:r>
            <a:r>
              <a:rPr lang="en-US" dirty="0"/>
              <a:t>&gt; DO … ENDWHILE</a:t>
            </a:r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DO … UNTIL &lt;</a:t>
            </a:r>
            <a:r>
              <a:rPr lang="vi-VN" dirty="0"/>
              <a:t>condition</a:t>
            </a:r>
            <a:r>
              <a:rPr lang="en-US" dirty="0"/>
              <a:t>&gt;</a:t>
            </a:r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DISPLAY …</a:t>
            </a:r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RETURN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72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0F2E-BDC9-4EEC-B8E1-A9538423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pic>
        <p:nvPicPr>
          <p:cNvPr id="3074" name="Picture 2" descr="Solved Example 1: Develop a pseudocode and a flowchart to | Chegg.com">
            <a:extLst>
              <a:ext uri="{FF2B5EF4-FFF2-40B4-BE49-F238E27FC236}">
                <a16:creationId xmlns:a16="http://schemas.microsoft.com/office/drawing/2014/main" id="{85CD13E0-F8C5-48EA-A50B-86EB9B26CB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39" y="1605288"/>
            <a:ext cx="60294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133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5CDE-F46F-4500-87B5-B000553B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u="none" strike="noStrike" baseline="0" dirty="0"/>
              <a:t>Algorithm Analysis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F125-A606-46A9-98D2-40CBA34D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To compare algorithms, let us define a </a:t>
            </a:r>
            <a:r>
              <a:rPr lang="en-US" sz="2400" b="0" i="1" u="none" strike="noStrike" baseline="0" dirty="0"/>
              <a:t>few objective measures:</a:t>
            </a:r>
          </a:p>
          <a:p>
            <a:pPr algn="l"/>
            <a:r>
              <a:rPr lang="en-US" sz="2400" b="1" i="0" u="none" strike="noStrike" baseline="0" dirty="0"/>
              <a:t>Execution times? </a:t>
            </a:r>
            <a:r>
              <a:rPr lang="en-US" sz="2400" b="0" i="1" u="none" strike="noStrike" baseline="0" dirty="0"/>
              <a:t>Not a good measure </a:t>
            </a:r>
            <a:r>
              <a:rPr lang="en-US" sz="2400" b="0" i="0" u="none" strike="noStrike" baseline="0" dirty="0"/>
              <a:t>as execution times are specific to a particular computer.</a:t>
            </a:r>
          </a:p>
          <a:p>
            <a:pPr algn="l"/>
            <a:r>
              <a:rPr lang="en-US" sz="2400" b="1" i="0" u="none" strike="noStrike" baseline="0" dirty="0"/>
              <a:t>Number of statements executed? </a:t>
            </a:r>
            <a:r>
              <a:rPr lang="en-US" sz="2400" b="0" i="1" u="none" strike="noStrike" baseline="0" dirty="0"/>
              <a:t>Not a good measure</a:t>
            </a:r>
            <a:r>
              <a:rPr lang="en-US" sz="2400" b="0" i="0" u="none" strike="noStrike" baseline="0" dirty="0"/>
              <a:t>, since the number of statements varies with the programming language as well as the style of the individual programmer.</a:t>
            </a:r>
          </a:p>
          <a:p>
            <a:pPr algn="l"/>
            <a:r>
              <a:rPr lang="en-US" sz="2400" b="1" i="0" u="none" strike="noStrike" baseline="0" dirty="0"/>
              <a:t>Ideal solution? </a:t>
            </a:r>
            <a:r>
              <a:rPr lang="en-US" sz="2400" b="0" i="0" u="none" strike="noStrike" baseline="0" dirty="0"/>
              <a:t>Let us assume that we express the running time of a given algorithm as a function of the input size </a:t>
            </a:r>
            <a:r>
              <a:rPr lang="en-US" sz="2400" b="0" i="1" u="none" strike="noStrike" baseline="0" dirty="0"/>
              <a:t>n </a:t>
            </a:r>
            <a:r>
              <a:rPr lang="en-US" sz="2400" b="0" i="0" u="none" strike="noStrike" baseline="0" dirty="0"/>
              <a:t>(i.e., </a:t>
            </a:r>
            <a:r>
              <a:rPr lang="en-US" sz="2400" b="0" i="1" u="none" strike="noStrike" baseline="0" dirty="0"/>
              <a:t>f</a:t>
            </a:r>
            <a:r>
              <a:rPr lang="en-US" sz="2400" b="0" i="0" u="none" strike="noStrike" baseline="0" dirty="0"/>
              <a:t>(</a:t>
            </a:r>
            <a:r>
              <a:rPr lang="en-US" sz="2400" b="0" i="1" u="none" strike="noStrike" baseline="0" dirty="0"/>
              <a:t>n</a:t>
            </a:r>
            <a:r>
              <a:rPr lang="en-US" sz="2400" b="0" i="0" u="none" strike="noStrike" baseline="0" dirty="0"/>
              <a:t>)) and compare these different functions corresponding to running times. This kind of comparison is independent of machine time, programming style, etc.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0307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FC1B6D7-5231-5D40-8DAA-4356656AD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Algorithmic Performance</a:t>
            </a:r>
            <a:r>
              <a:rPr lang="en-US" altLang="en-US"/>
              <a:t>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CC25224-D7D6-344E-8B35-C8DC5011E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There are </a:t>
            </a:r>
            <a:r>
              <a:rPr lang="en-US" altLang="ko-KR" i="1">
                <a:ea typeface="굴림" panose="020B0600000101010101" pitchFamily="34" charset="-127"/>
              </a:rPr>
              <a:t>two aspects </a:t>
            </a:r>
            <a:r>
              <a:rPr lang="en-US" altLang="ko-KR">
                <a:ea typeface="굴림" panose="020B0600000101010101" pitchFamily="34" charset="-127"/>
              </a:rPr>
              <a:t>of algorithmic performance:</a:t>
            </a:r>
          </a:p>
          <a:p>
            <a:pPr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Time</a:t>
            </a:r>
          </a:p>
          <a:p>
            <a:pPr lvl="2"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Instructions take time.</a:t>
            </a:r>
          </a:p>
          <a:p>
            <a:pPr lvl="2"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How fast does the algorithm perform?</a:t>
            </a:r>
          </a:p>
          <a:p>
            <a:pPr lvl="2"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What affects its runtime? </a:t>
            </a:r>
          </a:p>
          <a:p>
            <a:pPr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Space</a:t>
            </a:r>
          </a:p>
          <a:p>
            <a:pPr lvl="2"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Data structures take space</a:t>
            </a:r>
          </a:p>
          <a:p>
            <a:pPr lvl="2"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What kind of data structures can be used?</a:t>
            </a:r>
          </a:p>
          <a:p>
            <a:pPr lvl="2">
              <a:lnSpc>
                <a:spcPct val="85000"/>
              </a:lnSpc>
            </a:pPr>
            <a:r>
              <a:rPr lang="en-US" altLang="ko-KR">
                <a:ea typeface="굴림" panose="020B0600000101010101" pitchFamily="34" charset="-127"/>
              </a:rPr>
              <a:t>How does choice of data structure affect the runtime?</a:t>
            </a:r>
          </a:p>
          <a:p>
            <a:pPr>
              <a:lnSpc>
                <a:spcPct val="85000"/>
              </a:lnSpc>
              <a:buFont typeface="Wingdings" pitchFamily="2" charset="2"/>
              <a:buChar char="Ø"/>
            </a:pPr>
            <a:r>
              <a:rPr lang="en-US" altLang="en-US"/>
              <a:t>We will focus on time: 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How to estimate the time required for an algorithm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How to reduce the time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70FAF-688F-674E-BA3D-DD10C384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9FD3-6C4E-7440-A748-EE3975E6C3F4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31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LO1: Define  basic algorithms  to carry out an operation and outline the process of programming an application.</a:t>
            </a:r>
          </a:p>
          <a:p>
            <a:r>
              <a:rPr lang="en-US" dirty="0"/>
              <a:t> LO2: Explain the characteristics of procedural, object-orientated and event-driven programming, conduct an analysis of a suitable Integrated Development Environment (IDE)</a:t>
            </a:r>
          </a:p>
          <a:p>
            <a:r>
              <a:rPr lang="en-US" dirty="0"/>
              <a:t> LO3: Implement basic algorithms in code using an IDE.</a:t>
            </a:r>
          </a:p>
          <a:p>
            <a:r>
              <a:rPr lang="en-US" dirty="0"/>
              <a:t> LO4: Determine the debugging process and explain the importance of a coding standard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1 -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3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Draw a mind-map to summarize the content of this lecture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1 -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4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Login to CMS (</a:t>
            </a:r>
            <a:r>
              <a:rPr lang="en-US" dirty="0">
                <a:hlinkClick r:id="rId2"/>
              </a:rPr>
              <a:t>http://cms.btec.edu.vn/</a:t>
            </a:r>
            <a:r>
              <a:rPr lang="en-US" dirty="0"/>
              <a:t>) with student account (</a:t>
            </a:r>
            <a:r>
              <a:rPr lang="en-US" dirty="0">
                <a:hlinkClick r:id="rId3"/>
              </a:rPr>
              <a:t>name@fpt.edu.vn</a:t>
            </a:r>
            <a:r>
              <a:rPr lang="en-US" dirty="0"/>
              <a:t>)</a:t>
            </a:r>
          </a:p>
          <a:p>
            <a:r>
              <a:rPr lang="en-US" dirty="0"/>
              <a:t> Choose correct class</a:t>
            </a:r>
          </a:p>
          <a:p>
            <a:r>
              <a:rPr lang="en-US" dirty="0"/>
              <a:t> Enroll by class name (GCH0x0x)</a:t>
            </a:r>
          </a:p>
          <a:p>
            <a:r>
              <a:rPr lang="en-US" dirty="0"/>
              <a:t> CMS Folder: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1 -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44726" y="4776326"/>
            <a:ext cx="8128782" cy="1127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Assignment 1</a:t>
            </a:r>
          </a:p>
          <a:p>
            <a:pPr lvl="1"/>
            <a:r>
              <a:rPr lang="en-US" dirty="0"/>
              <a:t>Assignment 2</a:t>
            </a:r>
          </a:p>
        </p:txBody>
      </p:sp>
    </p:spTree>
    <p:extLst>
      <p:ext uri="{BB962C8B-B14F-4D97-AF65-F5344CB8AC3E}">
        <p14:creationId xmlns:p14="http://schemas.microsoft.com/office/powerpoint/2010/main" val="276574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Drawing tools (choose one):</a:t>
            </a:r>
          </a:p>
          <a:p>
            <a:pPr lvl="1"/>
            <a:r>
              <a:rPr lang="en-US" dirty="0"/>
              <a:t>Visio</a:t>
            </a:r>
          </a:p>
          <a:p>
            <a:pPr lvl="1"/>
            <a:r>
              <a:rPr lang="en-US" dirty="0"/>
              <a:t>Draw.io or </a:t>
            </a:r>
            <a:r>
              <a:rPr lang="en-US" dirty="0" err="1"/>
              <a:t>Lucichart</a:t>
            </a:r>
            <a:r>
              <a:rPr lang="en-US" dirty="0"/>
              <a:t> (online)</a:t>
            </a:r>
          </a:p>
          <a:p>
            <a:pPr lvl="1"/>
            <a:r>
              <a:rPr lang="en-US" dirty="0" err="1"/>
              <a:t>Astah</a:t>
            </a:r>
            <a:r>
              <a:rPr lang="en-US" dirty="0"/>
              <a:t> (recommendation, using student email to register full version)</a:t>
            </a:r>
          </a:p>
          <a:p>
            <a:r>
              <a:rPr lang="en-US" dirty="0"/>
              <a:t> IDE</a:t>
            </a:r>
          </a:p>
          <a:p>
            <a:pPr lvl="1"/>
            <a:r>
              <a:rPr lang="en-US" dirty="0"/>
              <a:t>Visual Studio Community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1 -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6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Slides on CMS</a:t>
            </a:r>
          </a:p>
          <a:p>
            <a:r>
              <a:rPr lang="en-US" dirty="0"/>
              <a:t> C# 6.0 and .NET Framework 4.6</a:t>
            </a:r>
          </a:p>
          <a:p>
            <a:pPr lvl="1"/>
            <a:r>
              <a:rPr lang="en-US" dirty="0">
                <a:hlinkClick r:id="rId2"/>
              </a:rPr>
              <a:t>http://library.books24x7.com/toc.aspx?bookid=104367</a:t>
            </a:r>
            <a:endParaRPr lang="en-US" dirty="0"/>
          </a:p>
          <a:p>
            <a:pPr lvl="1"/>
            <a:r>
              <a:rPr lang="en-US" dirty="0"/>
              <a:t>Registered with student email</a:t>
            </a:r>
          </a:p>
          <a:p>
            <a:r>
              <a:rPr lang="en-US" dirty="0"/>
              <a:t> Mohammad Rahman, Expert C#5.0 with .NET 4.5 Framework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1 -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9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It’s a creative process, it is an act of</a:t>
            </a:r>
          </a:p>
          <a:p>
            <a:pPr lvl="1"/>
            <a:r>
              <a:rPr lang="en-US" dirty="0"/>
              <a:t>Defining a problem</a:t>
            </a:r>
          </a:p>
          <a:p>
            <a:pPr lvl="1"/>
            <a:r>
              <a:rPr lang="en-US" dirty="0"/>
              <a:t>Determining the cause of the problem</a:t>
            </a:r>
          </a:p>
          <a:p>
            <a:pPr lvl="1"/>
            <a:r>
              <a:rPr lang="en-US" dirty="0"/>
              <a:t>Identifying, prioritizing, and selecting alternative for a solution</a:t>
            </a:r>
          </a:p>
          <a:p>
            <a:pPr lvl="1"/>
            <a:r>
              <a:rPr lang="en-US" dirty="0"/>
              <a:t>Implementing a solution</a:t>
            </a:r>
          </a:p>
        </p:txBody>
      </p:sp>
      <p:pic>
        <p:nvPicPr>
          <p:cNvPr id="1026" name="Picture 2" descr="http://dichvumaytinhhcm.com/Hinh/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82" y="4622977"/>
            <a:ext cx="1731591" cy="157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opsite.vn/images/upload/9353062-cartoon-smiling-desktop-computer--vector-illustr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33" y="4622977"/>
            <a:ext cx="1723337" cy="157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thegrindstone.com/files/2012/07/shutterstock_73514458-300x2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11" y="4812023"/>
            <a:ext cx="1553926" cy="116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heglobalroundhouse.files.wordpress.com/2014/06/disconnec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68" y="4569558"/>
            <a:ext cx="1690317" cy="14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adaptelec.com/images/plugs_outlets/wa9c-socketfi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09" y="1308295"/>
            <a:ext cx="5627773" cy="226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886789"/>
            <a:ext cx="6095593" cy="492219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947"/>
            <a:ext cx="3923765" cy="1468204"/>
          </a:xfrm>
        </p:spPr>
        <p:txBody>
          <a:bodyPr>
            <a:normAutofit/>
          </a:bodyPr>
          <a:lstStyle/>
          <a:p>
            <a:r>
              <a:rPr lang="en-US" sz="4000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4" y="1938970"/>
            <a:ext cx="4781320" cy="39603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000" b="0" i="0" u="none" strike="noStrike" baseline="0" dirty="0"/>
              <a:t>An algorithm is the step-by-step unambiguous instructions to solve a given problem.</a:t>
            </a:r>
            <a:endParaRPr lang="en-US" sz="2000" dirty="0"/>
          </a:p>
          <a:p>
            <a:pPr algn="l"/>
            <a:r>
              <a:rPr lang="en-US" sz="2000" dirty="0"/>
              <a:t> </a:t>
            </a:r>
            <a:r>
              <a:rPr lang="en-US" sz="2000" b="0" i="0" u="none" strike="noStrike" baseline="0" dirty="0"/>
              <a:t>In the traditional study of algorithms, there are two main criteria for judging the merits of algorithms: correctness (does the algorithm give solution to the problem in a finite number of steps?) and efficiency (how much resources (in terms of memory and time) does it take to execute.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55060" y="63912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75CE9-00DB-CE4F-9122-28AE4611D19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5862" y="5899355"/>
            <a:ext cx="381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 incredibleegg.org</a:t>
            </a:r>
          </a:p>
        </p:txBody>
      </p:sp>
    </p:spTree>
    <p:extLst>
      <p:ext uri="{BB962C8B-B14F-4D97-AF65-F5344CB8AC3E}">
        <p14:creationId xmlns:p14="http://schemas.microsoft.com/office/powerpoint/2010/main" val="158428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251B-0C03-49EF-86A0-2640857E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u="none" strike="noStrike" dirty="0">
                <a:effectLst/>
              </a:rPr>
              <a:t>Computers </a:t>
            </a:r>
            <a:r>
              <a:rPr lang="en-US" sz="4000" i="0" u="none" strike="noStrike" dirty="0">
                <a:effectLst/>
                <a:cs typeface="Arial" panose="020B0604020202020204" pitchFamily="34" charset="0"/>
              </a:rPr>
              <a:t>and</a:t>
            </a:r>
            <a:r>
              <a:rPr lang="en-US" sz="4000" i="0" u="none" strike="noStrike" dirty="0">
                <a:effectLst/>
              </a:rPr>
              <a:t> Algorithms</a:t>
            </a:r>
            <a:endParaRPr lang="en-US" sz="8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8F3A-78DD-40D2-B0BE-B9B850AC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cs typeface="Arial" panose="020B0604020202020204" pitchFamily="34" charset="0"/>
              </a:rPr>
              <a:t>To make a computer do anything, we have to write a computer program.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cs typeface="Arial" panose="020B0604020202020204" pitchFamily="34" charset="0"/>
              </a:rPr>
              <a:t>To write a computer program, we have to tell the computer, step by step, what we want it to do.</a:t>
            </a:r>
          </a:p>
          <a:p>
            <a:r>
              <a:rPr lang="en-US" b="0" i="0" u="none" strike="noStrike" dirty="0">
                <a:effectLst/>
                <a:cs typeface="Arial" panose="020B0604020202020204" pitchFamily="34" charset="0"/>
              </a:rPr>
              <a:t>The computer then "executes" the program, following each step mechanically, </a:t>
            </a:r>
            <a:r>
              <a:rPr lang="en-US" b="1" i="0" u="none" strike="noStrike" dirty="0">
                <a:effectLst/>
                <a:cs typeface="Arial" panose="020B0604020202020204" pitchFamily="34" charset="0"/>
              </a:rPr>
              <a:t>to accomplish the desired goal</a:t>
            </a:r>
            <a:r>
              <a:rPr lang="en-US" b="0" i="0" u="none" strike="noStrike" dirty="0">
                <a:effectLst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cs typeface="Arial" panose="020B0604020202020204" pitchFamily="34" charset="0"/>
              </a:rPr>
              <a:t>Data structure + algorithms = program</a:t>
            </a:r>
          </a:p>
        </p:txBody>
      </p:sp>
    </p:spTree>
    <p:extLst>
      <p:ext uri="{BB962C8B-B14F-4D97-AF65-F5344CB8AC3E}">
        <p14:creationId xmlns:p14="http://schemas.microsoft.com/office/powerpoint/2010/main" val="272907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1792</Words>
  <Application>Microsoft Office PowerPoint</Application>
  <PresentationFormat>Widescreen</PresentationFormat>
  <Paragraphs>180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Programming</vt:lpstr>
      <vt:lpstr>Course introduction</vt:lpstr>
      <vt:lpstr>Learning outcomes</vt:lpstr>
      <vt:lpstr>Course materials</vt:lpstr>
      <vt:lpstr>Course preparation</vt:lpstr>
      <vt:lpstr>Course reading</vt:lpstr>
      <vt:lpstr>Problem solving</vt:lpstr>
      <vt:lpstr>Algorithm</vt:lpstr>
      <vt:lpstr>Computers and Algorithms</vt:lpstr>
      <vt:lpstr>Computers and Algorithms</vt:lpstr>
      <vt:lpstr>   Algorithms Characteristics  </vt:lpstr>
      <vt:lpstr>Types of algorithms  </vt:lpstr>
      <vt:lpstr>Algorithm representation</vt:lpstr>
      <vt:lpstr>Natural language</vt:lpstr>
      <vt:lpstr>Flowchart</vt:lpstr>
      <vt:lpstr>Flowchart</vt:lpstr>
      <vt:lpstr>Advantages of flowchart</vt:lpstr>
      <vt:lpstr>Flowchart symbols (1/2)</vt:lpstr>
      <vt:lpstr>Flowchart symbols (2/2)</vt:lpstr>
      <vt:lpstr>Some control structure</vt:lpstr>
      <vt:lpstr>Some control structure</vt:lpstr>
      <vt:lpstr>Some control structure</vt:lpstr>
      <vt:lpstr>Activity 1</vt:lpstr>
      <vt:lpstr>Activity 2</vt:lpstr>
      <vt:lpstr>Pseudo code</vt:lpstr>
      <vt:lpstr>Pseudo code</vt:lpstr>
      <vt:lpstr>Pseudo code</vt:lpstr>
      <vt:lpstr>Algorithm Analysis</vt:lpstr>
      <vt:lpstr>Algorithmic Performance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Pitching &amp; Negotiation Skills</dc:title>
  <dc:creator>win</dc:creator>
  <cp:lastModifiedBy>Loan</cp:lastModifiedBy>
  <cp:revision>108</cp:revision>
  <dcterms:created xsi:type="dcterms:W3CDTF">2022-09-13T08:12:28Z</dcterms:created>
  <dcterms:modified xsi:type="dcterms:W3CDTF">2023-04-10T08:51:19Z</dcterms:modified>
</cp:coreProperties>
</file>