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93" r:id="rId10"/>
    <p:sldId id="274" r:id="rId11"/>
    <p:sldId id="294" r:id="rId12"/>
    <p:sldId id="276" r:id="rId13"/>
    <p:sldId id="277" r:id="rId14"/>
    <p:sldId id="278" r:id="rId15"/>
    <p:sldId id="279" r:id="rId16"/>
    <p:sldId id="2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8" r:id="rId26"/>
    <p:sldId id="299" r:id="rId27"/>
    <p:sldId id="300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16DD1-D395-F41C-6BC3-80175EFCF009}" v="3" dt="2023-04-11T08:19:51.003"/>
    <p1510:client id="{8D2659F3-020D-BE7D-CE11-C8ACF1925F92}" v="3" dt="2023-04-11T08:19:31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Thi Mai Loan (FE FIC HN)" userId="S::loanntm3@fe.edu.vn::b89ad9d2-48e8-440e-9fc6-71aeb80a9903" providerId="AD" clId="Web-{07516DD1-D395-F41C-6BC3-80175EFCF009}"/>
    <pc:docChg chg="modSld">
      <pc:chgData name="Ngo Thi Mai Loan (FE FIC HN)" userId="S::loanntm3@fe.edu.vn::b89ad9d2-48e8-440e-9fc6-71aeb80a9903" providerId="AD" clId="Web-{07516DD1-D395-F41C-6BC3-80175EFCF009}" dt="2023-04-11T08:19:50.659" v="0" actId="1076"/>
      <pc:docMkLst>
        <pc:docMk/>
      </pc:docMkLst>
      <pc:sldChg chg="modSp">
        <pc:chgData name="Ngo Thi Mai Loan (FE FIC HN)" userId="S::loanntm3@fe.edu.vn::b89ad9d2-48e8-440e-9fc6-71aeb80a9903" providerId="AD" clId="Web-{07516DD1-D395-F41C-6BC3-80175EFCF009}" dt="2023-04-11T08:19:50.659" v="0" actId="1076"/>
        <pc:sldMkLst>
          <pc:docMk/>
          <pc:sldMk cId="121435257" sldId="256"/>
        </pc:sldMkLst>
        <pc:picChg chg="mod">
          <ac:chgData name="Ngo Thi Mai Loan (FE FIC HN)" userId="S::loanntm3@fe.edu.vn::b89ad9d2-48e8-440e-9fc6-71aeb80a9903" providerId="AD" clId="Web-{07516DD1-D395-F41C-6BC3-80175EFCF009}" dt="2023-04-11T08:19:50.659" v="0" actId="1076"/>
          <ac:picMkLst>
            <pc:docMk/>
            <pc:sldMk cId="121435257" sldId="256"/>
            <ac:picMk id="4" creationId="{6BACC877-4D37-DE56-4364-3CBDCEEB06C9}"/>
          </ac:picMkLst>
        </pc:picChg>
      </pc:sldChg>
    </pc:docChg>
  </pc:docChgLst>
  <pc:docChgLst>
    <pc:chgData clId="Web-{07516DD1-D395-F41C-6BC3-80175EFCF009}"/>
    <pc:docChg chg="modSld">
      <pc:chgData name="" userId="" providerId="" clId="Web-{07516DD1-D395-F41C-6BC3-80175EFCF009}" dt="2023-04-11T08:19:49.222" v="0"/>
      <pc:docMkLst>
        <pc:docMk/>
      </pc:docMkLst>
      <pc:sldChg chg="addSp modSp">
        <pc:chgData name="" userId="" providerId="" clId="Web-{07516DD1-D395-F41C-6BC3-80175EFCF009}" dt="2023-04-11T08:19:49.222" v="0"/>
        <pc:sldMkLst>
          <pc:docMk/>
          <pc:sldMk cId="121435257" sldId="256"/>
        </pc:sldMkLst>
        <pc:picChg chg="add mod">
          <ac:chgData name="" userId="" providerId="" clId="Web-{07516DD1-D395-F41C-6BC3-80175EFCF009}" dt="2023-04-11T08:19:49.222" v="0"/>
          <ac:picMkLst>
            <pc:docMk/>
            <pc:sldMk cId="121435257" sldId="256"/>
            <ac:picMk id="4" creationId="{6BACC877-4D37-DE56-4364-3CBDCEEB06C9}"/>
          </ac:picMkLst>
        </pc:picChg>
      </pc:sldChg>
    </pc:docChg>
  </pc:docChgLst>
  <pc:docChgLst>
    <pc:chgData name="Ngo Thi Mai Loan (FE FIC HN)" userId="S::loanntm3@fe.edu.vn::b89ad9d2-48e8-440e-9fc6-71aeb80a9903" providerId="AD" clId="Web-{8D2659F3-020D-BE7D-CE11-C8ACF1925F92}"/>
    <pc:docChg chg="modSld">
      <pc:chgData name="Ngo Thi Mai Loan (FE FIC HN)" userId="S::loanntm3@fe.edu.vn::b89ad9d2-48e8-440e-9fc6-71aeb80a9903" providerId="AD" clId="Web-{8D2659F3-020D-BE7D-CE11-C8ACF1925F92}" dt="2023-04-11T08:19:31.262" v="1"/>
      <pc:docMkLst>
        <pc:docMk/>
      </pc:docMkLst>
      <pc:sldChg chg="addSp delSp modSp">
        <pc:chgData name="Ngo Thi Mai Loan (FE FIC HN)" userId="S::loanntm3@fe.edu.vn::b89ad9d2-48e8-440e-9fc6-71aeb80a9903" providerId="AD" clId="Web-{8D2659F3-020D-BE7D-CE11-C8ACF1925F92}" dt="2023-04-11T08:19:31.262" v="1"/>
        <pc:sldMkLst>
          <pc:docMk/>
          <pc:sldMk cId="121435257" sldId="256"/>
        </pc:sldMkLst>
        <pc:picChg chg="add del mod">
          <ac:chgData name="Ngo Thi Mai Loan (FE FIC HN)" userId="S::loanntm3@fe.edu.vn::b89ad9d2-48e8-440e-9fc6-71aeb80a9903" providerId="AD" clId="Web-{8D2659F3-020D-BE7D-CE11-C8ACF1925F92}" dt="2023-04-11T08:19:31.262" v="1"/>
          <ac:picMkLst>
            <pc:docMk/>
            <pc:sldMk cId="121435257" sldId="256"/>
            <ac:picMk id="4" creationId="{4EFC7468-C2AF-1610-5A6D-2863CFD753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B844C-D717-4951-8BB8-49E8B49FDFA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19F9-95BF-455D-A3DE-D6DB5007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use 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www.draw.io</a:t>
            </a:r>
            <a:r>
              <a:rPr lang="en-US">
                <a:effectLst/>
              </a:rPr>
              <a:t>  to draw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Batch-processing: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backup process on an organization. The transaction details of all the departments are collected for backup at one place and the backup is done at a time at the end of the day.</a:t>
            </a:r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32" y="653143"/>
            <a:ext cx="8521345" cy="681536"/>
          </a:xfrm>
        </p:spPr>
        <p:txBody>
          <a:bodyPr>
            <a:noAutofit/>
          </a:bodyPr>
          <a:lstStyle/>
          <a:p>
            <a:pPr algn="l"/>
            <a:r>
              <a:rPr lang="en-US" sz="4800"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endParaRPr lang="en-US" sz="2000" b="1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600" y="5331759"/>
            <a:ext cx="5235301" cy="539215"/>
          </a:xfrm>
        </p:spPr>
        <p:txBody>
          <a:bodyPr>
            <a:noAutofit/>
          </a:bodyPr>
          <a:lstStyle/>
          <a:p>
            <a:pPr algn="r"/>
            <a:r>
              <a:rPr lang="en-US" sz="3300">
                <a:latin typeface="Segoe UI" panose="020B0502040204020203" pitchFamily="34" charset="0"/>
                <a:cs typeface="Segoe UI" panose="020B0502040204020203" pitchFamily="34" charset="0"/>
              </a:rPr>
              <a:t>Steps in program development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8851" y="4483101"/>
            <a:ext cx="41670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>
                <a:latin typeface="Segoe UI" panose="020B0502040204020203" pitchFamily="34" charset="0"/>
                <a:cs typeface="Segoe UI" panose="020B0502040204020203" pitchFamily="34" charset="0"/>
              </a:rPr>
              <a:t>Chapter 2</a:t>
            </a:r>
          </a:p>
        </p:txBody>
      </p:sp>
      <p:pic>
        <p:nvPicPr>
          <p:cNvPr id="4" name="Picture 4" descr="A picture containing text, auto racing&#10;&#10;Description automatically generated">
            <a:extLst>
              <a:ext uri="{FF2B5EF4-FFF2-40B4-BE49-F238E27FC236}">
                <a16:creationId xmlns:a16="http://schemas.microsoft.com/office/drawing/2014/main" id="{6BACC877-4D37-DE56-4364-3CBDCEEB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59" y="1645584"/>
            <a:ext cx="2743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Activity 1: Find Factorial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Input</a:t>
            </a:r>
            <a:r>
              <a:rPr lang="en-US"/>
              <a:t>: Positive integer number</a:t>
            </a:r>
          </a:p>
          <a:p>
            <a:r>
              <a:rPr lang="en-US" b="1"/>
              <a:t>Output</a:t>
            </a:r>
            <a:r>
              <a:rPr lang="en-US"/>
              <a:t>: Factorial of that number</a:t>
            </a:r>
          </a:p>
          <a:p>
            <a:r>
              <a:rPr lang="en-US" b="1"/>
              <a:t>Process</a:t>
            </a:r>
            <a:r>
              <a:rPr lang="en-US"/>
              <a:t>: Solution technique which transforms input to output. Factorial of a number can be calculated by the formula n!=1*2*3*</a:t>
            </a:r>
            <a:r>
              <a:rPr lang="is-IS"/>
              <a:t>…*n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Activity 2: Sum of numbers from 1 to 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Input</a:t>
            </a:r>
            <a:r>
              <a:rPr lang="en-US"/>
              <a:t>: Positive integer number</a:t>
            </a:r>
          </a:p>
          <a:p>
            <a:r>
              <a:rPr lang="en-US" b="1"/>
              <a:t>Output</a:t>
            </a:r>
            <a:r>
              <a:rPr lang="en-US"/>
              <a:t>: Sum of numbers from 1 to n</a:t>
            </a:r>
          </a:p>
          <a:p>
            <a:r>
              <a:rPr lang="en-US" b="1"/>
              <a:t>Process</a:t>
            </a:r>
            <a:r>
              <a:rPr lang="en-US"/>
              <a:t>: 2 methods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b="1" i="1">
                <a:solidFill>
                  <a:srgbClr val="282829"/>
                </a:solidFill>
                <a:effectLst/>
                <a:latin typeface="-apple-system"/>
              </a:rPr>
              <a:t>Method A:</a:t>
            </a:r>
            <a:r>
              <a:rPr lang="en-US" b="0" i="0">
                <a:solidFill>
                  <a:srgbClr val="282829"/>
                </a:solidFill>
                <a:effectLst/>
                <a:latin typeface="-apple-system"/>
              </a:rPr>
              <a:t> You can add them up. It might take a while, depending on what N is, but let’s practice with N = 7. 1+2+3+4+5+6+7 = 28.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b="1" i="1">
                <a:solidFill>
                  <a:srgbClr val="282829"/>
                </a:solidFill>
                <a:effectLst/>
                <a:latin typeface="-apple-system"/>
              </a:rPr>
              <a:t>Method B: </a:t>
            </a:r>
            <a:r>
              <a:rPr lang="en-US" b="0" i="0">
                <a:solidFill>
                  <a:srgbClr val="282829"/>
                </a:solidFill>
                <a:effectLst/>
                <a:latin typeface="-apple-system"/>
              </a:rPr>
              <a:t>You can look into a general case to try to find a formula: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297F3D-5511-40A4-BED2-9140845F2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8402"/>
            <a:ext cx="49575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D4FF2-FEF1-4D64-8B84-734DDBC6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611" y="4142342"/>
            <a:ext cx="1164252" cy="6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0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case diagrams are used to gather the requirements of a system </a:t>
            </a:r>
          </a:p>
          <a:p>
            <a:r>
              <a:rPr lang="en-US"/>
              <a:t>So when a system is analyzed to gather its functionalities use cases are prepared and actors are identified.</a:t>
            </a:r>
          </a:p>
          <a:p>
            <a:r>
              <a:rPr lang="en-US"/>
              <a:t>The purposes of use case diagrams can be as follows:</a:t>
            </a:r>
          </a:p>
          <a:p>
            <a:pPr lvl="1"/>
            <a:r>
              <a:rPr lang="en-US"/>
              <a:t>Used to gather requirements of a system</a:t>
            </a:r>
          </a:p>
          <a:p>
            <a:pPr lvl="1"/>
            <a:r>
              <a:rPr lang="en-US"/>
              <a:t>Used to get an outside view of a system</a:t>
            </a:r>
          </a:p>
          <a:p>
            <a:pPr lvl="1"/>
            <a:r>
              <a:rPr lang="en-US"/>
              <a:t>Identify external and internal factors influencing the system</a:t>
            </a:r>
          </a:p>
          <a:p>
            <a:pPr lvl="1"/>
            <a:r>
              <a:rPr lang="en-US"/>
              <a:t>Show the interacting among the requirements are actors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Main elements of use-case diagram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16" y="1655038"/>
            <a:ext cx="6608284" cy="4446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Activity: Draw use-case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You are hired to develop FAI’s library system with following description</a:t>
            </a:r>
          </a:p>
          <a:p>
            <a:pPr>
              <a:buFontTx/>
              <a:buChar char="-"/>
            </a:pPr>
            <a:r>
              <a:rPr lang="en-US"/>
              <a:t>Admin who could </a:t>
            </a:r>
          </a:p>
          <a:p>
            <a:pPr lvl="1">
              <a:buFontTx/>
              <a:buChar char="-"/>
            </a:pPr>
            <a:r>
              <a:rPr lang="en-US"/>
              <a:t>Manage books, readers (staff, lecturers, and students), etc. </a:t>
            </a:r>
          </a:p>
          <a:p>
            <a:pPr lvl="1">
              <a:buFontTx/>
              <a:buChar char="-"/>
            </a:pPr>
            <a:r>
              <a:rPr lang="en-US"/>
              <a:t>Manage borrow/return books</a:t>
            </a:r>
          </a:p>
          <a:p>
            <a:pPr>
              <a:buFontTx/>
              <a:buChar char="-"/>
            </a:pPr>
            <a:r>
              <a:rPr lang="en-US"/>
              <a:t>Users (staff, lecturers, students) who could</a:t>
            </a:r>
          </a:p>
          <a:p>
            <a:pPr lvl="1">
              <a:buFontTx/>
              <a:buChar char="-"/>
            </a:pPr>
            <a:r>
              <a:rPr lang="en-US"/>
              <a:t>View/search books</a:t>
            </a:r>
          </a:p>
          <a:p>
            <a:pPr lvl="1">
              <a:buFontTx/>
              <a:buChar char="-"/>
            </a:pPr>
            <a:r>
              <a:rPr lang="en-US"/>
              <a:t>Reserve books</a:t>
            </a:r>
          </a:p>
          <a:p>
            <a:pPr lvl="1">
              <a:buFontTx/>
              <a:buChar char="-"/>
            </a:pPr>
            <a:r>
              <a:rPr lang="en-US"/>
              <a:t>Borrow/return books</a:t>
            </a:r>
          </a:p>
          <a:p>
            <a:pPr marL="0" indent="0">
              <a:buNone/>
            </a:pPr>
            <a:r>
              <a:rPr lang="en-US"/>
              <a:t>Please draw Use-case diagram for this scenario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Program Development: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design is the path from the problem to a solution in code</a:t>
            </a:r>
          </a:p>
          <a:p>
            <a:r>
              <a:rPr lang="en-US"/>
              <a:t>The well designed program is likely to be:</a:t>
            </a:r>
          </a:p>
          <a:p>
            <a:pPr lvl="1"/>
            <a:r>
              <a:rPr lang="en-US"/>
              <a:t>Easier to read and understand later</a:t>
            </a:r>
          </a:p>
          <a:p>
            <a:pPr lvl="1"/>
            <a:r>
              <a:rPr lang="en-US"/>
              <a:t>Less of bugs and errors</a:t>
            </a:r>
          </a:p>
          <a:p>
            <a:pPr lvl="1"/>
            <a:r>
              <a:rPr lang="en-US"/>
              <a:t>Easier to extend to add new features</a:t>
            </a:r>
          </a:p>
          <a:p>
            <a:pPr lvl="1"/>
            <a:r>
              <a:rPr lang="en-US"/>
              <a:t>Easier to program in the first place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4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the problem is defined clearly, several design methodologies can be applied</a:t>
            </a:r>
          </a:p>
          <a:p>
            <a:r>
              <a:rPr lang="en-US"/>
              <a:t>An important approach is Top-Down program design</a:t>
            </a:r>
          </a:p>
          <a:p>
            <a:r>
              <a:rPr lang="en-US"/>
              <a:t>It is structured design technique </a:t>
            </a:r>
          </a:p>
          <a:p>
            <a:pPr lvl="1"/>
            <a:r>
              <a:rPr lang="en-US"/>
              <a:t>It breaks up the problem into a set of sub-problems called Modules </a:t>
            </a:r>
          </a:p>
          <a:p>
            <a:pPr lvl="1"/>
            <a:r>
              <a:rPr lang="en-US"/>
              <a:t>It creates a hierarchical structure of the modules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6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Program Development: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An algorithm expressed in programming languages is called Program</a:t>
            </a:r>
          </a:p>
          <a:p>
            <a:r>
              <a:rPr lang="en-US"/>
              <a:t> Writing a program is called Coding</a:t>
            </a:r>
          </a:p>
          <a:p>
            <a:r>
              <a:rPr lang="en-US"/>
              <a:t> The logic that has been developed in the algorithm is used to write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Program Development: Documenting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Document explains </a:t>
            </a:r>
          </a:p>
          <a:p>
            <a:pPr lvl="1"/>
            <a:r>
              <a:rPr lang="en-US"/>
              <a:t>How the program works and how to use the program (user manual)</a:t>
            </a:r>
          </a:p>
          <a:p>
            <a:pPr lvl="1"/>
            <a:r>
              <a:rPr lang="en-US"/>
              <a:t>How to maintain the program (developer manual)</a:t>
            </a:r>
          </a:p>
          <a:p>
            <a:r>
              <a:rPr lang="en-US"/>
              <a:t> Details of particular programs, or particular pieces of programs, are easily forgotten or confused without suitable documentation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Documentation comes in two forms</a:t>
            </a:r>
          </a:p>
          <a:p>
            <a:pPr lvl="1"/>
            <a:r>
              <a:rPr lang="en-US"/>
              <a:t>External documentation, which includes things such as reference manuals, algorithm descriptions, flowcharts, and project workbooks</a:t>
            </a:r>
          </a:p>
          <a:p>
            <a:pPr lvl="1"/>
            <a:r>
              <a:rPr lang="en-US"/>
              <a:t>Internal documentation, which is part of the source code itself (essentially, the declarations, statements, and comments)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6526160" cy="4136467"/>
          </a:xfrm>
        </p:spPr>
        <p:txBody>
          <a:bodyPr>
            <a:normAutofit/>
          </a:bodyPr>
          <a:lstStyle/>
          <a:p>
            <a:r>
              <a:rPr lang="en-US"/>
              <a:t>The various steps involved are</a:t>
            </a:r>
          </a:p>
          <a:p>
            <a:pPr lvl="1"/>
            <a:r>
              <a:rPr lang="en-US"/>
              <a:t>Defining or Analyzing the problem</a:t>
            </a:r>
          </a:p>
          <a:p>
            <a:pPr lvl="1"/>
            <a:r>
              <a:rPr lang="en-US"/>
              <a:t>Design (Algorithm)</a:t>
            </a:r>
          </a:p>
          <a:p>
            <a:pPr lvl="1"/>
            <a:r>
              <a:rPr lang="en-US"/>
              <a:t>Coding</a:t>
            </a:r>
          </a:p>
          <a:p>
            <a:pPr lvl="1"/>
            <a:r>
              <a:rPr lang="en-US"/>
              <a:t>Documenting the program</a:t>
            </a:r>
          </a:p>
          <a:p>
            <a:pPr lvl="1"/>
            <a:r>
              <a:rPr lang="en-US"/>
              <a:t>Compiling and running the program</a:t>
            </a:r>
          </a:p>
          <a:p>
            <a:pPr lvl="1"/>
            <a:r>
              <a:rPr lang="en-US"/>
              <a:t>Testing and Debugging</a:t>
            </a:r>
          </a:p>
          <a:p>
            <a:pPr lvl="1"/>
            <a:r>
              <a:rPr lang="en-US"/>
              <a:t>Maintenance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19" y="1124099"/>
            <a:ext cx="5733901" cy="57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3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Compiling and Executing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Compilation is a process of translating a source program into machine understandable form</a:t>
            </a:r>
          </a:p>
          <a:p>
            <a:r>
              <a:rPr lang="en-US"/>
              <a:t>The compiler is system software</a:t>
            </a:r>
          </a:p>
          <a:p>
            <a:pPr lvl="1"/>
            <a:r>
              <a:rPr lang="en-US"/>
              <a:t>It examines each instruction for its correctness</a:t>
            </a:r>
          </a:p>
          <a:p>
            <a:pPr lvl="1"/>
            <a:r>
              <a:rPr lang="en-US"/>
              <a:t>It does the translation</a:t>
            </a:r>
          </a:p>
          <a:p>
            <a:r>
              <a:rPr lang="en-US"/>
              <a:t>During the execution</a:t>
            </a:r>
          </a:p>
          <a:p>
            <a:pPr lvl="1"/>
            <a:r>
              <a:rPr lang="en-US"/>
              <a:t>Program is loaded into the computer’s memory </a:t>
            </a:r>
          </a:p>
          <a:p>
            <a:pPr lvl="1"/>
            <a:r>
              <a:rPr lang="en-US"/>
              <a:t>The program instructions are executed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Program Development: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Testing is the process of executing a program with the deliberate intent of finding errors</a:t>
            </a:r>
          </a:p>
          <a:p>
            <a:r>
              <a:rPr lang="en-US"/>
              <a:t>Testing is needed to check whether the expected output matches the actual output</a:t>
            </a:r>
          </a:p>
          <a:p>
            <a:r>
              <a:rPr lang="en-US"/>
              <a:t>Testing is done during every phase of program development</a:t>
            </a:r>
          </a:p>
          <a:p>
            <a:r>
              <a:rPr lang="en-US"/>
              <a:t>Initially, requirements can be tested for its correctness</a:t>
            </a:r>
          </a:p>
          <a:p>
            <a:r>
              <a:rPr lang="en-US"/>
              <a:t>Then, the design (algorithm, flow charts) can be tested for its exactness and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9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Programs are tested with several test criteria and the important ones are given below</a:t>
            </a:r>
          </a:p>
          <a:p>
            <a:pPr lvl="1"/>
            <a:r>
              <a:rPr lang="en-US"/>
              <a:t>Test whether </a:t>
            </a:r>
            <a:r>
              <a:rPr lang="en-US" i="1"/>
              <a:t>each</a:t>
            </a:r>
            <a:r>
              <a:rPr lang="en-US"/>
              <a:t> and </a:t>
            </a:r>
            <a:r>
              <a:rPr lang="en-US" i="1"/>
              <a:t>every statement </a:t>
            </a:r>
            <a:r>
              <a:rPr lang="en-US"/>
              <a:t>in the program </a:t>
            </a:r>
            <a:r>
              <a:rPr lang="en-US" i="1"/>
              <a:t>is executed </a:t>
            </a:r>
            <a:r>
              <a:rPr lang="en-US"/>
              <a:t>at least one (</a:t>
            </a:r>
            <a:r>
              <a:rPr lang="en-US" i="1"/>
              <a:t>Basic path testing</a:t>
            </a:r>
            <a:r>
              <a:rPr lang="en-US"/>
              <a:t>)</a:t>
            </a:r>
          </a:p>
          <a:p>
            <a:pPr lvl="1"/>
            <a:r>
              <a:rPr lang="en-US"/>
              <a:t>Test whether </a:t>
            </a:r>
            <a:r>
              <a:rPr lang="en-US" i="1"/>
              <a:t>every branch </a:t>
            </a:r>
            <a:r>
              <a:rPr lang="en-US"/>
              <a:t>in the program </a:t>
            </a:r>
            <a:r>
              <a:rPr lang="en-US" i="1"/>
              <a:t>is traversed</a:t>
            </a:r>
            <a:r>
              <a:rPr lang="en-US"/>
              <a:t> at least once (control flow)</a:t>
            </a:r>
          </a:p>
          <a:p>
            <a:pPr lvl="1"/>
            <a:r>
              <a:rPr lang="en-US"/>
              <a:t>Test whether the </a:t>
            </a:r>
            <a:r>
              <a:rPr lang="en-US" i="1"/>
              <a:t>input</a:t>
            </a:r>
            <a:r>
              <a:rPr lang="en-US"/>
              <a:t> data flows through the program and is </a:t>
            </a:r>
            <a:r>
              <a:rPr lang="en-US" i="1"/>
              <a:t>converted</a:t>
            </a:r>
            <a:r>
              <a:rPr lang="en-US"/>
              <a:t> to an </a:t>
            </a:r>
            <a:r>
              <a:rPr lang="en-US" i="1"/>
              <a:t>output</a:t>
            </a:r>
            <a:r>
              <a:rPr lang="en-US"/>
              <a:t> (</a:t>
            </a:r>
            <a:r>
              <a:rPr lang="en-US" i="1"/>
              <a:t>data flow</a:t>
            </a:r>
            <a:r>
              <a:rPr lang="en-US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Program Development: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Debugging is a process of correcting the errors</a:t>
            </a:r>
          </a:p>
          <a:p>
            <a:pPr lvl="1"/>
            <a:r>
              <a:rPr lang="en-US"/>
              <a:t>Programs may have logical errors which cannot be caught during compilation</a:t>
            </a:r>
          </a:p>
          <a:p>
            <a:pPr lvl="1"/>
            <a:r>
              <a:rPr lang="en-US"/>
              <a:t>Debugging is the process of identifying their root causes</a:t>
            </a:r>
          </a:p>
          <a:p>
            <a:pPr lvl="1"/>
            <a:r>
              <a:rPr lang="en-US"/>
              <a:t>One of the ways is to print out the intermediate results at strategic points of computation</a:t>
            </a:r>
          </a:p>
          <a:p>
            <a:pPr lvl="1"/>
            <a:r>
              <a:rPr lang="en-US"/>
              <a:t>Another way is to use support from the IDE</a:t>
            </a:r>
          </a:p>
          <a:p>
            <a:r>
              <a:rPr lang="en-US"/>
              <a:t> Testing vs Debugging</a:t>
            </a:r>
          </a:p>
          <a:p>
            <a:pPr lvl="1"/>
            <a:r>
              <a:rPr lang="en-US"/>
              <a:t>Testing means detecting errors</a:t>
            </a:r>
          </a:p>
          <a:p>
            <a:pPr lvl="1"/>
            <a:r>
              <a:rPr lang="en-US"/>
              <a:t>Debugging means diagnosing and correcting the root causes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Program Development: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Program maintenance</a:t>
            </a:r>
          </a:p>
          <a:p>
            <a:pPr lvl="1"/>
            <a:r>
              <a:rPr lang="en-US"/>
              <a:t>Continuing process of maintenance and modification </a:t>
            </a:r>
          </a:p>
          <a:p>
            <a:pPr lvl="1"/>
            <a:r>
              <a:rPr lang="en-US"/>
              <a:t>To keep pace with changing requirements and technologies</a:t>
            </a:r>
          </a:p>
          <a:p>
            <a:r>
              <a:rPr lang="en-US"/>
              <a:t> Maintainability of the program is achieved by</a:t>
            </a:r>
          </a:p>
          <a:p>
            <a:pPr lvl="1"/>
            <a:r>
              <a:rPr lang="en-US"/>
              <a:t>Modularizing it</a:t>
            </a:r>
          </a:p>
          <a:p>
            <a:pPr lvl="1"/>
            <a:r>
              <a:rPr lang="en-US"/>
              <a:t>Providing proper documentation for it</a:t>
            </a:r>
          </a:p>
          <a:p>
            <a:pPr lvl="1"/>
            <a:r>
              <a:rPr lang="en-US"/>
              <a:t>Following standards and conventions (naming conventions, using symbolic constants, etc.)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77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programming language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6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Programming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It is an art of making a computer to do the required operations</a:t>
            </a:r>
          </a:p>
          <a:p>
            <a:pPr lvl="1"/>
            <a:r>
              <a:rPr lang="en-US"/>
              <a:t>By means of issuing sequence of commands to it</a:t>
            </a:r>
          </a:p>
          <a:p>
            <a:r>
              <a:rPr lang="en-US"/>
              <a:t>It can be defined as </a:t>
            </a:r>
          </a:p>
          <a:p>
            <a:pPr lvl="1"/>
            <a:r>
              <a:rPr lang="en-US"/>
              <a:t>A vocabulary (unique set of characters/keywords)</a:t>
            </a:r>
          </a:p>
          <a:p>
            <a:pPr lvl="1"/>
            <a:r>
              <a:rPr lang="en-US"/>
              <a:t>A set of grammatical rules (syntax)</a:t>
            </a:r>
          </a:p>
          <a:p>
            <a:r>
              <a:rPr lang="en-US"/>
              <a:t>The term programming languages usually refers to high-level languages</a:t>
            </a:r>
          </a:p>
          <a:p>
            <a:pPr lvl="1"/>
            <a:r>
              <a:rPr lang="en-US"/>
              <a:t>E.g., BASIC, C, C++, COBOL, FORTRAN, Ada, and Pascal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</p:spPr>
        <p:txBody>
          <a:bodyPr/>
          <a:lstStyle/>
          <a:p>
            <a:r>
              <a:rPr lang="en-US"/>
              <a:t>Types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214" y="1679359"/>
            <a:ext cx="10821571" cy="4136467"/>
          </a:xfrm>
        </p:spPr>
        <p:txBody>
          <a:bodyPr/>
          <a:lstStyle/>
          <a:p>
            <a:r>
              <a:rPr lang="en-US"/>
              <a:t>There are two major types of programming languages</a:t>
            </a:r>
          </a:p>
          <a:p>
            <a:pPr lvl="1"/>
            <a:r>
              <a:rPr lang="en-US"/>
              <a:t>Low level languages (LLL)</a:t>
            </a:r>
          </a:p>
          <a:p>
            <a:pPr lvl="1"/>
            <a:r>
              <a:rPr lang="en-US"/>
              <a:t>High level languages (HLL)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6205" y="6278534"/>
            <a:ext cx="551167" cy="377825"/>
          </a:xfrm>
        </p:spPr>
        <p:txBody>
          <a:bodyPr/>
          <a:lstStyle/>
          <a:p>
            <a:fld id="{77075CE9-00DB-CE4F-9122-28AE4611D193}" type="slidenum">
              <a:rPr lang="en-US" smtClean="0"/>
              <a:t>27</a:t>
            </a:fld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66" y="2321904"/>
            <a:ext cx="760237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7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a good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Every language has its strengths and weaknesses</a:t>
            </a:r>
          </a:p>
          <a:p>
            <a:r>
              <a:rPr lang="en-US"/>
              <a:t>FORTRAN is good for numeric data but not good to organize large program</a:t>
            </a:r>
          </a:p>
          <a:p>
            <a:r>
              <a:rPr lang="en-US"/>
              <a:t>PASCAL is good for structured and readable programs, but it is not as flexible as C</a:t>
            </a:r>
          </a:p>
          <a:p>
            <a:r>
              <a:rPr lang="en-US"/>
              <a:t>C++ has powerful object-oriented features, but it is complex and difficult to learn</a:t>
            </a:r>
          </a:p>
          <a:p>
            <a:r>
              <a:rPr lang="en-US"/>
              <a:t>The choice of PL depends on type of the computer used, type of program, and the expertise of the programmer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Programming on Host Environment:</a:t>
            </a:r>
          </a:p>
          <a:p>
            <a:pPr lvl="1"/>
            <a:r>
              <a:rPr lang="en-US"/>
              <a:t>The environment under which a program is designed, coded, tested &amp; debugged</a:t>
            </a:r>
          </a:p>
          <a:p>
            <a:r>
              <a:rPr lang="en-US"/>
              <a:t>Operating on Target Environment</a:t>
            </a:r>
          </a:p>
          <a:p>
            <a:pPr lvl="1"/>
            <a:r>
              <a:rPr lang="en-US"/>
              <a:t>The external environment which supports the execution of a program Target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29</a:t>
            </a:fld>
            <a:endParaRPr lang="en-US"/>
          </a:p>
        </p:txBody>
      </p:sp>
      <p:pic>
        <p:nvPicPr>
          <p:cNvPr id="2052" name="Picture 4" descr="http://pngimg.com/upload/small/computer_pc_PNG77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31" y="4394200"/>
            <a:ext cx="1474895" cy="14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vignette2.wikia.nocookie.net/entertainment1/images/1/17/WebPort.png/revision/latest?cb=200901291839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64" y="4566847"/>
            <a:ext cx="1077140" cy="10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00982" y="5765114"/>
            <a:ext cx="104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Hello.c</a:t>
            </a:r>
            <a:endParaRPr lang="en-US" sz="1600"/>
          </a:p>
          <a:p>
            <a:r>
              <a:rPr lang="en-US" sz="1600"/>
              <a:t>Hello.exe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5903" y="5818768"/>
            <a:ext cx="98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Hello.exe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768481" y="4827720"/>
            <a:ext cx="757826" cy="443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094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Program Development: Analyzing or Defining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408" y="2776249"/>
            <a:ext cx="9343102" cy="3093610"/>
          </a:xfrm>
        </p:spPr>
        <p:txBody>
          <a:bodyPr/>
          <a:lstStyle/>
          <a:p>
            <a:r>
              <a:rPr lang="en-US"/>
              <a:t>The problem is defined by doing a preliminary investigation</a:t>
            </a:r>
          </a:p>
          <a:p>
            <a:r>
              <a:rPr lang="en-US"/>
              <a:t>Defining a problem helps us to understand problem clearly</a:t>
            </a:r>
          </a:p>
          <a:p>
            <a:r>
              <a:rPr lang="en-US"/>
              <a:t>It is also known as Program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Draw a mind-map to summarize the content of this lecture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in defining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024715" cy="4136467"/>
          </a:xfrm>
        </p:spPr>
        <p:txBody>
          <a:bodyPr/>
          <a:lstStyle/>
          <a:p>
            <a:r>
              <a:rPr lang="en-US"/>
              <a:t> Followings are the tasks in order to define a problem</a:t>
            </a:r>
          </a:p>
          <a:p>
            <a:pPr lvl="1"/>
            <a:r>
              <a:rPr lang="en-US"/>
              <a:t>Specifying the input requirements</a:t>
            </a:r>
          </a:p>
          <a:p>
            <a:pPr lvl="1"/>
            <a:r>
              <a:rPr lang="en-US"/>
              <a:t>Specifying the output requirements</a:t>
            </a:r>
          </a:p>
          <a:p>
            <a:pPr lvl="1"/>
            <a:r>
              <a:rPr lang="en-US"/>
              <a:t>Specifying the processing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491" y="2249537"/>
            <a:ext cx="4435681" cy="236185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the input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input specification is obtained by answering following questions</a:t>
            </a:r>
          </a:p>
          <a:p>
            <a:pPr lvl="1"/>
            <a:r>
              <a:rPr lang="en-US"/>
              <a:t>What specific values will be provided as input to the program?</a:t>
            </a:r>
          </a:p>
          <a:p>
            <a:pPr lvl="1"/>
            <a:r>
              <a:rPr lang="en-US"/>
              <a:t>What format will the values be?</a:t>
            </a:r>
          </a:p>
          <a:p>
            <a:pPr lvl="1"/>
            <a:r>
              <a:rPr lang="en-US"/>
              <a:t>For each input item, what is the valid range of values that it may assume?</a:t>
            </a:r>
          </a:p>
          <a:p>
            <a:pPr lvl="1"/>
            <a:r>
              <a:rPr lang="en-US"/>
              <a:t>What restrictions are placed on the use of these values?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Specifying the output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output specification is obtained by answering the following questions</a:t>
            </a:r>
          </a:p>
          <a:p>
            <a:pPr lvl="1"/>
            <a:r>
              <a:rPr lang="en-US"/>
              <a:t>What values will be produced?</a:t>
            </a:r>
          </a:p>
          <a:p>
            <a:pPr lvl="1"/>
            <a:r>
              <a:rPr lang="en-US"/>
              <a:t>What is the format of these values?</a:t>
            </a:r>
          </a:p>
          <a:p>
            <a:pPr lvl="1"/>
            <a:r>
              <a:rPr lang="en-US"/>
              <a:t>What specific annotation, headings, or titles are required in the report?</a:t>
            </a:r>
          </a:p>
          <a:p>
            <a:pPr lvl="1"/>
            <a:r>
              <a:rPr lang="en-US"/>
              <a:t>What is the amount of output that will be produced?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Specifying the processing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processing requirement is obtained by answering following questions</a:t>
            </a:r>
          </a:p>
          <a:p>
            <a:pPr lvl="1"/>
            <a:r>
              <a:rPr lang="en-US"/>
              <a:t>What is the method (technique) required in producing the desired output?</a:t>
            </a:r>
          </a:p>
          <a:p>
            <a:pPr lvl="1"/>
            <a:r>
              <a:rPr lang="en-US"/>
              <a:t>What are the validation checks that need to be applied to the input data?</a:t>
            </a:r>
          </a:p>
          <a:p>
            <a:pPr lvl="1"/>
            <a:r>
              <a:rPr lang="en-US"/>
              <a:t>What calculations are needed?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1: Find Factorial Number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Input?</a:t>
            </a:r>
          </a:p>
          <a:p>
            <a:r>
              <a:rPr lang="en-US"/>
              <a:t>Output?</a:t>
            </a:r>
          </a:p>
          <a:p>
            <a:r>
              <a:rPr lang="en-US"/>
              <a:t>Process?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956E4D-A032-481A-87AA-D80911327BD6}"/>
              </a:ext>
            </a:extLst>
          </p:cNvPr>
          <p:cNvSpPr txBox="1">
            <a:spLocks/>
          </p:cNvSpPr>
          <p:nvPr/>
        </p:nvSpPr>
        <p:spPr>
          <a:xfrm>
            <a:off x="817180" y="40640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869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2: Sum of numbers from 1 to 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Input?</a:t>
            </a:r>
          </a:p>
          <a:p>
            <a:r>
              <a:rPr lang="en-US"/>
              <a:t>Output?</a:t>
            </a:r>
          </a:p>
          <a:p>
            <a:r>
              <a:rPr lang="en-US"/>
              <a:t>Process?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5CE9-00DB-CE4F-9122-28AE4611D193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956E4D-A032-481A-87AA-D80911327BD6}"/>
              </a:ext>
            </a:extLst>
          </p:cNvPr>
          <p:cNvSpPr txBox="1">
            <a:spLocks/>
          </p:cNvSpPr>
          <p:nvPr/>
        </p:nvSpPr>
        <p:spPr>
          <a:xfrm>
            <a:off x="817180" y="40640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131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Programming</vt:lpstr>
      <vt:lpstr>Steps in Program Development</vt:lpstr>
      <vt:lpstr>Steps in Program Development: Analyzing or Defining the Problem</vt:lpstr>
      <vt:lpstr>Tasks in defining a problem</vt:lpstr>
      <vt:lpstr>Specifying the input requirements</vt:lpstr>
      <vt:lpstr>Specifying the output requirements</vt:lpstr>
      <vt:lpstr>Specifying the processing requirements</vt:lpstr>
      <vt:lpstr>Activity 1: Find Factorial Number </vt:lpstr>
      <vt:lpstr>Activity 2: Sum of numbers from 1 to n </vt:lpstr>
      <vt:lpstr>Activity 1: Find Factorial Number</vt:lpstr>
      <vt:lpstr>Activity 2: Sum of numbers from 1 to n </vt:lpstr>
      <vt:lpstr>Use-case diagram</vt:lpstr>
      <vt:lpstr>Main elements of use-case diagram</vt:lpstr>
      <vt:lpstr>Activity: Draw use-case diagram</vt:lpstr>
      <vt:lpstr>STEPS IN Program Development: Design</vt:lpstr>
      <vt:lpstr>Modular Design</vt:lpstr>
      <vt:lpstr>STEPS IN Program Development: Coding</vt:lpstr>
      <vt:lpstr>STEPS IN Program Development: Documenting the Program</vt:lpstr>
      <vt:lpstr>Forms of documentation</vt:lpstr>
      <vt:lpstr>Compiling and Executing the Program</vt:lpstr>
      <vt:lpstr>STEPS IN Program Development: Testing</vt:lpstr>
      <vt:lpstr>Test criteria</vt:lpstr>
      <vt:lpstr>STEPS IN Program Development: Debugging</vt:lpstr>
      <vt:lpstr>STEPS IN Program Development: Maintenance</vt:lpstr>
      <vt:lpstr>Introduction to programming language</vt:lpstr>
      <vt:lpstr>What is a Programming Language?</vt:lpstr>
      <vt:lpstr>Types of programming languages</vt:lpstr>
      <vt:lpstr>What makes a good language?</vt:lpstr>
      <vt:lpstr>Development Environments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&amp; Negotiation Skills</dc:title>
  <dc:creator>win</dc:creator>
  <cp:revision>1</cp:revision>
  <dcterms:created xsi:type="dcterms:W3CDTF">2022-09-13T08:12:28Z</dcterms:created>
  <dcterms:modified xsi:type="dcterms:W3CDTF">2023-04-11T08:19:58Z</dcterms:modified>
</cp:coreProperties>
</file>