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98" r:id="rId4"/>
    <p:sldId id="299" r:id="rId5"/>
    <p:sldId id="300" r:id="rId6"/>
    <p:sldId id="301" r:id="rId7"/>
    <p:sldId id="302" r:id="rId8"/>
    <p:sldId id="303" r:id="rId9"/>
    <p:sldId id="324" r:id="rId10"/>
    <p:sldId id="325" r:id="rId11"/>
    <p:sldId id="304" r:id="rId12"/>
    <p:sldId id="305" r:id="rId13"/>
    <p:sldId id="306" r:id="rId14"/>
    <p:sldId id="307" r:id="rId15"/>
    <p:sldId id="308" r:id="rId16"/>
    <p:sldId id="309" r:id="rId17"/>
    <p:sldId id="310" r:id="rId18"/>
    <p:sldId id="311" r:id="rId19"/>
    <p:sldId id="312" r:id="rId20"/>
    <p:sldId id="313" r:id="rId21"/>
    <p:sldId id="314" r:id="rId22"/>
    <p:sldId id="316" r:id="rId23"/>
    <p:sldId id="326" r:id="rId24"/>
    <p:sldId id="317" r:id="rId25"/>
    <p:sldId id="318" r:id="rId26"/>
    <p:sldId id="265" r:id="rId27"/>
    <p:sldId id="319" r:id="rId28"/>
    <p:sldId id="320" r:id="rId29"/>
    <p:sldId id="286" r:id="rId30"/>
    <p:sldId id="287" r:id="rId31"/>
    <p:sldId id="288" r:id="rId32"/>
    <p:sldId id="32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BCAF49-4081-BB0A-61EB-A90E748336E1}" v="3" dt="2023-04-10T08:52:25.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9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o Thi Mai Loan (FE FIC HN)" userId="S::loanntm3@fe.edu.vn::b89ad9d2-48e8-440e-9fc6-71aeb80a9903" providerId="AD" clId="Web-{FBBCAF49-4081-BB0A-61EB-A90E748336E1}"/>
    <pc:docChg chg="modSld">
      <pc:chgData name="Ngo Thi Mai Loan (FE FIC HN)" userId="S::loanntm3@fe.edu.vn::b89ad9d2-48e8-440e-9fc6-71aeb80a9903" providerId="AD" clId="Web-{FBBCAF49-4081-BB0A-61EB-A90E748336E1}" dt="2023-04-10T08:52:24.536" v="1" actId="1076"/>
      <pc:docMkLst>
        <pc:docMk/>
      </pc:docMkLst>
      <pc:sldChg chg="addSp modSp">
        <pc:chgData name="Ngo Thi Mai Loan (FE FIC HN)" userId="S::loanntm3@fe.edu.vn::b89ad9d2-48e8-440e-9fc6-71aeb80a9903" providerId="AD" clId="Web-{FBBCAF49-4081-BB0A-61EB-A90E748336E1}" dt="2023-04-10T08:52:24.536" v="1" actId="1076"/>
        <pc:sldMkLst>
          <pc:docMk/>
          <pc:sldMk cId="121435257" sldId="256"/>
        </pc:sldMkLst>
        <pc:picChg chg="add mod">
          <ac:chgData name="Ngo Thi Mai Loan (FE FIC HN)" userId="S::loanntm3@fe.edu.vn::b89ad9d2-48e8-440e-9fc6-71aeb80a9903" providerId="AD" clId="Web-{FBBCAF49-4081-BB0A-61EB-A90E748336E1}" dt="2023-04-10T08:52:24.536" v="1" actId="1076"/>
          <ac:picMkLst>
            <pc:docMk/>
            <pc:sldMk cId="121435257" sldId="256"/>
            <ac:picMk id="4" creationId="{F634CD97-2405-9828-5B9A-2209DCA2BB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23E68-6FD3-49EA-AC20-B3E9F9BEA25D}"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AC579-4106-4F6A-95D0-9903333272C6}" type="slidenum">
              <a:rPr lang="en-US" smtClean="0"/>
              <a:t>‹#›</a:t>
            </a:fld>
            <a:endParaRPr lang="en-US"/>
          </a:p>
        </p:txBody>
      </p:sp>
    </p:spTree>
    <p:extLst>
      <p:ext uri="{BB962C8B-B14F-4D97-AF65-F5344CB8AC3E}">
        <p14:creationId xmlns:p14="http://schemas.microsoft.com/office/powerpoint/2010/main" val="365183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Các ngôn ngữ NET như C#, VB.NET, VJ#, VC++ .NET có cách thức hoạt động giống nhau và là một thành phần của .NET Framework do đó bạn không thể chạy các ứng dụng này trên các máy không chạy cài đặt .NET Framework version thích hợp</a:t>
            </a:r>
            <a:endParaRPr lang="en-US"/>
          </a:p>
        </p:txBody>
      </p:sp>
      <p:sp>
        <p:nvSpPr>
          <p:cNvPr id="4" name="Slide Number Placeholder 3"/>
          <p:cNvSpPr>
            <a:spLocks noGrp="1"/>
          </p:cNvSpPr>
          <p:nvPr>
            <p:ph type="sldNum" sz="quarter" idx="10"/>
          </p:nvPr>
        </p:nvSpPr>
        <p:spPr/>
        <p:txBody>
          <a:bodyPr/>
          <a:lstStyle/>
          <a:p>
            <a:fld id="{05F1F8C8-4114-40BD-8A85-536126AD4327}" type="slidenum">
              <a:rPr lang="en-US" smtClean="0"/>
              <a:t>9</a:t>
            </a:fld>
            <a:endParaRPr lang="en-US"/>
          </a:p>
        </p:txBody>
      </p:sp>
    </p:spTree>
    <p:extLst>
      <p:ext uri="{BB962C8B-B14F-4D97-AF65-F5344CB8AC3E}">
        <p14:creationId xmlns:p14="http://schemas.microsoft.com/office/powerpoint/2010/main" val="1530056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Đầu</a:t>
            </a:r>
            <a:r>
              <a:rPr lang="en-US" baseline="0"/>
              <a:t> tiên nhà phát triển viết code bằng ngôn ngữ lập trình. Sau đó trình biên dịch sẽ biên dịch thành ngôn ngữ trung gian chung (CIL).CIL được biên dịch một nửa và không thể thực thi trực tiếp bởi hệ điều hành Nếu là C# sẽ là CSC, nếu là VB sẽ là VBC. </a:t>
            </a:r>
          </a:p>
          <a:p>
            <a:r>
              <a:rPr lang="en-US" baseline="0"/>
              <a:t>Để thực thi CIL thì .NET cung cấp CLR (trình thực thi ngôn ngữ chung). CLR lấy mã CIL và đưa nó một trình biên dịch JIT (Just in time).JIT đọc mã CIL và chuyern thành mã máy</a:t>
            </a:r>
            <a:endParaRPr lang="en-US"/>
          </a:p>
          <a:p>
            <a:endParaRPr lang="en-US"/>
          </a:p>
        </p:txBody>
      </p:sp>
      <p:sp>
        <p:nvSpPr>
          <p:cNvPr id="4" name="Slide Number Placeholder 3"/>
          <p:cNvSpPr>
            <a:spLocks noGrp="1"/>
          </p:cNvSpPr>
          <p:nvPr>
            <p:ph type="sldNum" sz="quarter" idx="10"/>
          </p:nvPr>
        </p:nvSpPr>
        <p:spPr/>
        <p:txBody>
          <a:bodyPr/>
          <a:lstStyle/>
          <a:p>
            <a:fld id="{05F1F8C8-4114-40BD-8A85-536126AD4327}" type="slidenum">
              <a:rPr lang="en-US" smtClean="0"/>
              <a:t>10</a:t>
            </a:fld>
            <a:endParaRPr lang="en-US"/>
          </a:p>
        </p:txBody>
      </p:sp>
    </p:spTree>
    <p:extLst>
      <p:ext uri="{BB962C8B-B14F-4D97-AF65-F5344CB8AC3E}">
        <p14:creationId xmlns:p14="http://schemas.microsoft.com/office/powerpoint/2010/main" val="3521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8D5E7A-AE61-4B32-AAEC-D7C7032A285A}" type="slidenum">
              <a:rPr lang="en-US" smtClean="0"/>
              <a:t>26</a:t>
            </a:fld>
            <a:endParaRPr lang="en-US" dirty="0"/>
          </a:p>
        </p:txBody>
      </p:sp>
    </p:spTree>
    <p:extLst>
      <p:ext uri="{BB962C8B-B14F-4D97-AF65-F5344CB8AC3E}">
        <p14:creationId xmlns:p14="http://schemas.microsoft.com/office/powerpoint/2010/main" val="1115926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Int.Parse</a:t>
            </a:r>
            <a:r>
              <a:rPr lang="en-US" baseline="0"/>
              <a:t> </a:t>
            </a:r>
            <a:endParaRPr lang="en-US"/>
          </a:p>
        </p:txBody>
      </p:sp>
      <p:sp>
        <p:nvSpPr>
          <p:cNvPr id="4" name="Slide Number Placeholder 3"/>
          <p:cNvSpPr>
            <a:spLocks noGrp="1"/>
          </p:cNvSpPr>
          <p:nvPr>
            <p:ph type="sldNum" sz="quarter" idx="10"/>
          </p:nvPr>
        </p:nvSpPr>
        <p:spPr/>
        <p:txBody>
          <a:bodyPr/>
          <a:lstStyle/>
          <a:p>
            <a:fld id="{05F1F8C8-4114-40BD-8A85-536126AD4327}" type="slidenum">
              <a:rPr lang="en-US" smtClean="0"/>
              <a:t>31</a:t>
            </a:fld>
            <a:endParaRPr lang="en-US"/>
          </a:p>
        </p:txBody>
      </p:sp>
    </p:spTree>
    <p:extLst>
      <p:ext uri="{BB962C8B-B14F-4D97-AF65-F5344CB8AC3E}">
        <p14:creationId xmlns:p14="http://schemas.microsoft.com/office/powerpoint/2010/main" val="53569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98854" y="5810860"/>
            <a:ext cx="3761794" cy="1047140"/>
          </a:xfrm>
          <a:prstGeom prst="rect">
            <a:avLst/>
          </a:prstGeom>
        </p:spPr>
      </p:pic>
    </p:spTree>
    <p:extLst>
      <p:ext uri="{BB962C8B-B14F-4D97-AF65-F5344CB8AC3E}">
        <p14:creationId xmlns:p14="http://schemas.microsoft.com/office/powerpoint/2010/main" val="8131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7318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96862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98635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49948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7123FB-C864-486E-98DB-B6EB58EC97A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246251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7123FB-C864-486E-98DB-B6EB58EC97A4}"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71397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7123FB-C864-486E-98DB-B6EB58EC97A4}"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148002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123FB-C864-486E-98DB-B6EB58EC97A4}"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149948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123FB-C864-486E-98DB-B6EB58EC97A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199002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123FB-C864-486E-98DB-B6EB58EC97A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62754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123FB-C864-486E-98DB-B6EB58EC97A4}" type="datetimeFigureOut">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21F6F-4C41-4BE0-8484-A9B0BEA0DBA8}"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215103" y="5830804"/>
            <a:ext cx="3761794" cy="1047140"/>
          </a:xfrm>
          <a:prstGeom prst="rect">
            <a:avLst/>
          </a:prstGeom>
        </p:spPr>
      </p:pic>
    </p:spTree>
    <p:extLst>
      <p:ext uri="{BB962C8B-B14F-4D97-AF65-F5344CB8AC3E}">
        <p14:creationId xmlns:p14="http://schemas.microsoft.com/office/powerpoint/2010/main" val="4283183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32" y="653143"/>
            <a:ext cx="8521345" cy="681536"/>
          </a:xfrm>
        </p:spPr>
        <p:txBody>
          <a:bodyPr>
            <a:noAutofit/>
          </a:bodyPr>
          <a:lstStyle/>
          <a:p>
            <a:pPr algn="l"/>
            <a:r>
              <a:rPr lang="en-US" sz="4800" b="1" dirty="0">
                <a:solidFill>
                  <a:schemeClr val="accent5">
                    <a:lumMod val="75000"/>
                  </a:schemeClr>
                </a:solidFill>
                <a:latin typeface="Segoe UI" panose="020B0502040204020203" pitchFamily="34" charset="0"/>
                <a:cs typeface="Segoe UI" panose="020B0502040204020203" pitchFamily="34" charset="0"/>
              </a:rPr>
              <a:t>Programming</a:t>
            </a:r>
            <a:endParaRPr lang="en-US" sz="2000" b="1" dirty="0">
              <a:solidFill>
                <a:srgbClr val="FF0000"/>
              </a:solidFill>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6070600" y="5331759"/>
            <a:ext cx="5235301" cy="539215"/>
          </a:xfrm>
        </p:spPr>
        <p:txBody>
          <a:bodyPr>
            <a:noAutofit/>
          </a:bodyPr>
          <a:lstStyle/>
          <a:p>
            <a:pPr algn="r"/>
            <a:r>
              <a:rPr lang="en-US" sz="3300" dirty="0">
                <a:latin typeface="Segoe UI" panose="020B0502040204020203" pitchFamily="34" charset="0"/>
                <a:cs typeface="Segoe UI" panose="020B0502040204020203" pitchFamily="34" charset="0"/>
              </a:rPr>
              <a:t>Introduction to C# and .NET</a:t>
            </a:r>
          </a:p>
        </p:txBody>
      </p:sp>
      <p:sp>
        <p:nvSpPr>
          <p:cNvPr id="6" name="Subtitle 2"/>
          <p:cNvSpPr txBox="1">
            <a:spLocks/>
          </p:cNvSpPr>
          <p:nvPr/>
        </p:nvSpPr>
        <p:spPr>
          <a:xfrm>
            <a:off x="7138851" y="4483101"/>
            <a:ext cx="4167051" cy="685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4000" b="1" dirty="0">
                <a:latin typeface="Segoe UI" panose="020B0502040204020203" pitchFamily="34" charset="0"/>
                <a:cs typeface="Segoe UI" panose="020B0502040204020203" pitchFamily="34" charset="0"/>
              </a:rPr>
              <a:t>Lecture 3</a:t>
            </a:r>
          </a:p>
        </p:txBody>
      </p:sp>
      <p:pic>
        <p:nvPicPr>
          <p:cNvPr id="4" name="Picture 4" descr="Diagram&#10;&#10;Description automatically generated">
            <a:extLst>
              <a:ext uri="{FF2B5EF4-FFF2-40B4-BE49-F238E27FC236}">
                <a16:creationId xmlns:a16="http://schemas.microsoft.com/office/drawing/2014/main" id="{F634CD97-2405-9828-5B9A-2209DCA2BBA4}"/>
              </a:ext>
            </a:extLst>
          </p:cNvPr>
          <p:cNvPicPr>
            <a:picLocks noChangeAspect="1"/>
          </p:cNvPicPr>
          <p:nvPr/>
        </p:nvPicPr>
        <p:blipFill>
          <a:blip r:embed="rId2"/>
          <a:stretch>
            <a:fillRect/>
          </a:stretch>
        </p:blipFill>
        <p:spPr>
          <a:xfrm>
            <a:off x="1261782" y="1762830"/>
            <a:ext cx="2743200" cy="3399576"/>
          </a:xfrm>
          <a:prstGeom prst="rect">
            <a:avLst/>
          </a:prstGeom>
        </p:spPr>
      </p:pic>
    </p:spTree>
    <p:extLst>
      <p:ext uri="{BB962C8B-B14F-4D97-AF65-F5344CB8AC3E}">
        <p14:creationId xmlns:p14="http://schemas.microsoft.com/office/powerpoint/2010/main" val="121435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C# works</a:t>
            </a:r>
          </a:p>
        </p:txBody>
      </p:sp>
      <p:pic>
        <p:nvPicPr>
          <p:cNvPr id="4" name="Content Placeholder 3"/>
          <p:cNvPicPr>
            <a:picLocks noGrp="1" noChangeAspect="1"/>
          </p:cNvPicPr>
          <p:nvPr>
            <p:ph idx="1"/>
          </p:nvPr>
        </p:nvPicPr>
        <p:blipFill>
          <a:blip r:embed="rId3"/>
          <a:stretch>
            <a:fillRect/>
          </a:stretch>
        </p:blipFill>
        <p:spPr>
          <a:xfrm>
            <a:off x="2826111" y="1720644"/>
            <a:ext cx="6834083" cy="4106153"/>
          </a:xfrm>
          <a:prstGeom prst="rect">
            <a:avLst/>
          </a:prstGeom>
        </p:spPr>
      </p:pic>
    </p:spTree>
    <p:extLst>
      <p:ext uri="{BB962C8B-B14F-4D97-AF65-F5344CB8AC3E}">
        <p14:creationId xmlns:p14="http://schemas.microsoft.com/office/powerpoint/2010/main" val="381075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and Web Programming</a:t>
            </a:r>
          </a:p>
        </p:txBody>
      </p:sp>
      <p:sp>
        <p:nvSpPr>
          <p:cNvPr id="3" name="Content Placeholder 2"/>
          <p:cNvSpPr>
            <a:spLocks noGrp="1"/>
          </p:cNvSpPr>
          <p:nvPr>
            <p:ph idx="1"/>
          </p:nvPr>
        </p:nvSpPr>
        <p:spPr/>
        <p:txBody>
          <a:bodyPr/>
          <a:lstStyle/>
          <a:p>
            <a:r>
              <a:rPr lang="en-US" dirty="0"/>
              <a:t>We can build web based app with C# and Microsoft’s ASP.NET technology</a:t>
            </a:r>
          </a:p>
        </p:txBody>
      </p:sp>
      <p:pic>
        <p:nvPicPr>
          <p:cNvPr id="6" name="Picture 5"/>
          <p:cNvPicPr>
            <a:picLocks noChangeAspect="1"/>
          </p:cNvPicPr>
          <p:nvPr/>
        </p:nvPicPr>
        <p:blipFill>
          <a:blip r:embed="rId2"/>
          <a:stretch>
            <a:fillRect/>
          </a:stretch>
        </p:blipFill>
        <p:spPr>
          <a:xfrm>
            <a:off x="3149600" y="2922795"/>
            <a:ext cx="5943600" cy="3203369"/>
          </a:xfrm>
          <a:prstGeom prst="rect">
            <a:avLst/>
          </a:prstGeom>
        </p:spPr>
      </p:pic>
    </p:spTree>
    <p:extLst>
      <p:ext uri="{BB962C8B-B14F-4D97-AF65-F5344CB8AC3E}">
        <p14:creationId xmlns:p14="http://schemas.microsoft.com/office/powerpoint/2010/main" val="3771782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Microsoft’s .NET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292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 2000 by Microsoft announce .NET initiative</a:t>
            </a:r>
          </a:p>
          <a:p>
            <a:pPr lvl="1"/>
            <a:r>
              <a:rPr lang="en-US" dirty="0"/>
              <a:t>Broad vision for using the Internet and the web in the development, engineering, distribution and use of software</a:t>
            </a:r>
          </a:p>
          <a:p>
            <a:pPr lvl="1"/>
            <a:r>
              <a:rPr lang="en-US" dirty="0"/>
              <a:t>.NET permits you to create apps using any .NET-compatible langue (C#, Visual Basic, Visual C++</a:t>
            </a:r>
            <a:r>
              <a:rPr lang="mr-IN" dirty="0"/>
              <a:t>…</a:t>
            </a:r>
            <a:r>
              <a:rPr lang="en-US" dirty="0"/>
              <a:t>)</a:t>
            </a:r>
          </a:p>
          <a:p>
            <a:pPr lvl="1"/>
            <a:r>
              <a:rPr lang="en-US" dirty="0"/>
              <a:t>Part of the initiative includes ASP.NET technology</a:t>
            </a:r>
          </a:p>
        </p:txBody>
      </p:sp>
    </p:spTree>
    <p:extLst>
      <p:ext uri="{BB962C8B-B14F-4D97-AF65-F5344CB8AC3E}">
        <p14:creationId xmlns:p14="http://schemas.microsoft.com/office/powerpoint/2010/main" val="396503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p>
        </p:txBody>
      </p:sp>
      <p:sp>
        <p:nvSpPr>
          <p:cNvPr id="3" name="Content Placeholder 2"/>
          <p:cNvSpPr>
            <a:spLocks noGrp="1"/>
          </p:cNvSpPr>
          <p:nvPr>
            <p:ph idx="1"/>
          </p:nvPr>
        </p:nvSpPr>
        <p:spPr/>
        <p:txBody>
          <a:bodyPr/>
          <a:lstStyle/>
          <a:p>
            <a:r>
              <a:rPr lang="en-US" dirty="0"/>
              <a:t>It executes apps and contains the Class Library</a:t>
            </a:r>
          </a:p>
          <a:p>
            <a:r>
              <a:rPr lang="en-US" dirty="0"/>
              <a:t>.NET Framework Class Library</a:t>
            </a:r>
          </a:p>
          <a:p>
            <a:pPr lvl="1"/>
            <a:r>
              <a:rPr lang="en-US" dirty="0"/>
              <a:t>Contains many valuable prebuilt classes</a:t>
            </a:r>
          </a:p>
          <a:p>
            <a:pPr lvl="1"/>
            <a:r>
              <a:rPr lang="en-US" dirty="0"/>
              <a:t>These classes are tested and tuned</a:t>
            </a:r>
          </a:p>
          <a:p>
            <a:pPr lvl="1"/>
            <a:r>
              <a:rPr lang="en-US" dirty="0"/>
              <a:t>These speedup the development &amp; performance</a:t>
            </a:r>
          </a:p>
        </p:txBody>
      </p:sp>
    </p:spTree>
    <p:extLst>
      <p:ext uri="{BB962C8B-B14F-4D97-AF65-F5344CB8AC3E}">
        <p14:creationId xmlns:p14="http://schemas.microsoft.com/office/powerpoint/2010/main" val="155172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Language Runtime (CLR)</a:t>
            </a:r>
          </a:p>
        </p:txBody>
      </p:sp>
      <p:sp>
        <p:nvSpPr>
          <p:cNvPr id="3" name="Content Placeholder 2"/>
          <p:cNvSpPr>
            <a:spLocks noGrp="1"/>
          </p:cNvSpPr>
          <p:nvPr>
            <p:ph idx="1"/>
          </p:nvPr>
        </p:nvSpPr>
        <p:spPr/>
        <p:txBody>
          <a:bodyPr>
            <a:normAutofit fontScale="92500" lnSpcReduction="20000"/>
          </a:bodyPr>
          <a:lstStyle/>
          <a:p>
            <a:r>
              <a:rPr lang="en-US" dirty="0"/>
              <a:t>CLR is another key part of the .NET Framework</a:t>
            </a:r>
          </a:p>
          <a:p>
            <a:pPr lvl="1"/>
            <a:r>
              <a:rPr lang="en-US" dirty="0"/>
              <a:t>Executes .NET programs and provides functionality to make easier to develop and debug</a:t>
            </a:r>
          </a:p>
          <a:p>
            <a:r>
              <a:rPr lang="en-US" dirty="0"/>
              <a:t>CLR is a virtual machine (VM) </a:t>
            </a:r>
          </a:p>
          <a:p>
            <a:pPr lvl="1"/>
            <a:r>
              <a:rPr lang="en-US" dirty="0"/>
              <a:t>It manages execution of programs and hides from them the underlying operating system hardware</a:t>
            </a:r>
          </a:p>
          <a:p>
            <a:pPr lvl="1"/>
            <a:r>
              <a:rPr lang="en-US" dirty="0"/>
              <a:t>Source code are executed/managed by CLR is called managed code.</a:t>
            </a:r>
          </a:p>
          <a:p>
            <a:r>
              <a:rPr lang="en-US" dirty="0"/>
              <a:t>CLR provides many services to managed code</a:t>
            </a:r>
          </a:p>
          <a:p>
            <a:pPr lvl="1"/>
            <a:r>
              <a:rPr lang="en-US" dirty="0"/>
              <a:t>Integrating software components written in different .NET languages</a:t>
            </a:r>
          </a:p>
          <a:p>
            <a:pPr lvl="1"/>
            <a:r>
              <a:rPr lang="en-US" dirty="0"/>
              <a:t>Error handling between such components</a:t>
            </a:r>
          </a:p>
          <a:p>
            <a:pPr lvl="1"/>
            <a:r>
              <a:rPr lang="en-US" dirty="0"/>
              <a:t>Enhanced security</a:t>
            </a:r>
          </a:p>
          <a:p>
            <a:pPr lvl="1"/>
            <a:r>
              <a:rPr lang="en-US" dirty="0"/>
              <a:t>Automatic memory management</a:t>
            </a:r>
          </a:p>
          <a:p>
            <a:pPr lvl="1"/>
            <a:r>
              <a:rPr lang="en-US" dirty="0"/>
              <a:t>Etc.</a:t>
            </a:r>
          </a:p>
        </p:txBody>
      </p:sp>
    </p:spTree>
    <p:extLst>
      <p:ext uri="{BB962C8B-B14F-4D97-AF65-F5344CB8AC3E}">
        <p14:creationId xmlns:p14="http://schemas.microsoft.com/office/powerpoint/2010/main" val="332416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Managed Code to Machine Instruction</a:t>
            </a:r>
          </a:p>
        </p:txBody>
      </p:sp>
      <p:sp>
        <p:nvSpPr>
          <p:cNvPr id="3" name="Content Placeholder 2"/>
          <p:cNvSpPr>
            <a:spLocks noGrp="1"/>
          </p:cNvSpPr>
          <p:nvPr>
            <p:ph idx="1"/>
          </p:nvPr>
        </p:nvSpPr>
        <p:spPr/>
        <p:txBody>
          <a:bodyPr/>
          <a:lstStyle/>
          <a:p>
            <a:r>
              <a:rPr lang="en-US" dirty="0"/>
              <a:t>Managed code is compiled into machine-specific instructions in following steps</a:t>
            </a:r>
          </a:p>
          <a:p>
            <a:pPr marL="971550" lvl="1" indent="-514350">
              <a:buFont typeface="+mj-lt"/>
              <a:buAutoNum type="arabicPeriod"/>
            </a:pPr>
            <a:r>
              <a:rPr lang="en-US" dirty="0"/>
              <a:t>First code is compiled into MSIL (all C#, J#, </a:t>
            </a:r>
            <a:r>
              <a:rPr lang="en-US" dirty="0" err="1"/>
              <a:t>etc</a:t>
            </a:r>
            <a:r>
              <a:rPr lang="en-US" dirty="0"/>
              <a:t> will be compiled into MSIL)</a:t>
            </a:r>
          </a:p>
          <a:p>
            <a:pPr marL="971550" lvl="1" indent="-514350">
              <a:buFont typeface="+mj-lt"/>
              <a:buAutoNum type="arabicPeriod"/>
            </a:pPr>
            <a:r>
              <a:rPr lang="en-US" dirty="0"/>
              <a:t>When the app executes, JIT compiler in the CLR translates MSIL into machine code</a:t>
            </a:r>
          </a:p>
          <a:p>
            <a:pPr marL="971550" lvl="1" indent="-514350">
              <a:buFont typeface="+mj-lt"/>
              <a:buAutoNum type="arabicPeriod"/>
            </a:pPr>
            <a:r>
              <a:rPr lang="en-US" dirty="0"/>
              <a:t>The machine code executes on that platform</a:t>
            </a:r>
          </a:p>
        </p:txBody>
      </p:sp>
      <p:grpSp>
        <p:nvGrpSpPr>
          <p:cNvPr id="12" name="Group 11"/>
          <p:cNvGrpSpPr/>
          <p:nvPr/>
        </p:nvGrpSpPr>
        <p:grpSpPr>
          <a:xfrm>
            <a:off x="2023278" y="4533900"/>
            <a:ext cx="7670800" cy="927100"/>
            <a:chOff x="774700" y="5448300"/>
            <a:chExt cx="7670800" cy="927100"/>
          </a:xfrm>
        </p:grpSpPr>
        <p:sp>
          <p:nvSpPr>
            <p:cNvPr id="5" name="Rectangle 4"/>
            <p:cNvSpPr/>
            <p:nvPr/>
          </p:nvSpPr>
          <p:spPr>
            <a:xfrm>
              <a:off x="774700" y="5448300"/>
              <a:ext cx="1016000" cy="914400"/>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 </a:t>
              </a:r>
              <a:r>
                <a:rPr lang="en-US" dirty="0" err="1">
                  <a:solidFill>
                    <a:srgbClr val="000000"/>
                  </a:solidFill>
                </a:rPr>
                <a:t>VB.NET,etc</a:t>
              </a:r>
              <a:endParaRPr lang="en-US" dirty="0">
                <a:solidFill>
                  <a:srgbClr val="000000"/>
                </a:solidFill>
              </a:endParaRPr>
            </a:p>
          </p:txBody>
        </p:sp>
        <p:sp>
          <p:nvSpPr>
            <p:cNvPr id="6" name="Rectangle 5"/>
            <p:cNvSpPr/>
            <p:nvPr/>
          </p:nvSpPr>
          <p:spPr>
            <a:xfrm>
              <a:off x="4051300" y="5461000"/>
              <a:ext cx="1016000" cy="914400"/>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MSIL Source</a:t>
              </a:r>
            </a:p>
          </p:txBody>
        </p:sp>
        <p:sp>
          <p:nvSpPr>
            <p:cNvPr id="7" name="Rectangle 6"/>
            <p:cNvSpPr/>
            <p:nvPr/>
          </p:nvSpPr>
          <p:spPr>
            <a:xfrm>
              <a:off x="7289800" y="5448300"/>
              <a:ext cx="1155700" cy="914400"/>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Machine Language</a:t>
              </a:r>
            </a:p>
          </p:txBody>
        </p:sp>
        <p:sp>
          <p:nvSpPr>
            <p:cNvPr id="8" name="TextBox 7"/>
            <p:cNvSpPr txBox="1"/>
            <p:nvPr/>
          </p:nvSpPr>
          <p:spPr>
            <a:xfrm>
              <a:off x="2019300" y="5600700"/>
              <a:ext cx="1752600" cy="276999"/>
            </a:xfrm>
            <a:prstGeom prst="rect">
              <a:avLst/>
            </a:prstGeom>
            <a:noFill/>
          </p:spPr>
          <p:txBody>
            <a:bodyPr wrap="square" rtlCol="0">
              <a:spAutoFit/>
            </a:bodyPr>
            <a:lstStyle/>
            <a:p>
              <a:r>
                <a:rPr lang="en-US" sz="1200" dirty="0"/>
                <a:t>C# or VB.NET compiler</a:t>
              </a:r>
            </a:p>
          </p:txBody>
        </p:sp>
        <p:sp>
          <p:nvSpPr>
            <p:cNvPr id="9" name="TextBox 8"/>
            <p:cNvSpPr txBox="1"/>
            <p:nvPr/>
          </p:nvSpPr>
          <p:spPr>
            <a:xfrm>
              <a:off x="5892800" y="5600700"/>
              <a:ext cx="850900" cy="276999"/>
            </a:xfrm>
            <a:prstGeom prst="rect">
              <a:avLst/>
            </a:prstGeom>
            <a:noFill/>
          </p:spPr>
          <p:txBody>
            <a:bodyPr wrap="square" rtlCol="0">
              <a:spAutoFit/>
            </a:bodyPr>
            <a:lstStyle/>
            <a:p>
              <a:r>
                <a:rPr lang="en-US" sz="1200" dirty="0"/>
                <a:t>JIT in CLR</a:t>
              </a:r>
            </a:p>
          </p:txBody>
        </p:sp>
        <p:sp>
          <p:nvSpPr>
            <p:cNvPr id="10" name="Right Arrow 9"/>
            <p:cNvSpPr/>
            <p:nvPr/>
          </p:nvSpPr>
          <p:spPr>
            <a:xfrm>
              <a:off x="2019300" y="5969000"/>
              <a:ext cx="1752600" cy="157163"/>
            </a:xfrm>
            <a:prstGeom prst="rightArrow">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 name="Right Arrow 10"/>
            <p:cNvSpPr/>
            <p:nvPr/>
          </p:nvSpPr>
          <p:spPr>
            <a:xfrm>
              <a:off x="5359400" y="5964237"/>
              <a:ext cx="1752600" cy="157163"/>
            </a:xfrm>
            <a:prstGeom prst="rightArrow">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250299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Independence</a:t>
            </a:r>
          </a:p>
        </p:txBody>
      </p:sp>
      <p:sp>
        <p:nvSpPr>
          <p:cNvPr id="3" name="Content Placeholder 2"/>
          <p:cNvSpPr>
            <a:spLocks noGrp="1"/>
          </p:cNvSpPr>
          <p:nvPr>
            <p:ph idx="1"/>
          </p:nvPr>
        </p:nvSpPr>
        <p:spPr/>
        <p:txBody>
          <a:bodyPr/>
          <a:lstStyle/>
          <a:p>
            <a:r>
              <a:rPr lang="en-US" dirty="0"/>
              <a:t>.NET Framework exists and is installed for a platform</a:t>
            </a:r>
          </a:p>
          <a:p>
            <a:r>
              <a:rPr lang="en-US" dirty="0"/>
              <a:t>.NET is platform independence</a:t>
            </a:r>
          </a:p>
          <a:p>
            <a:pPr lvl="1"/>
            <a:r>
              <a:rPr lang="en-US" dirty="0"/>
              <a:t>Ability to run across multiple platforms</a:t>
            </a:r>
          </a:p>
          <a:p>
            <a:pPr lvl="1"/>
            <a:r>
              <a:rPr lang="en-US" dirty="0"/>
              <a:t>E.g., we can install .NET in Mac OS</a:t>
            </a:r>
          </a:p>
        </p:txBody>
      </p:sp>
    </p:spTree>
    <p:extLst>
      <p:ext uri="{BB962C8B-B14F-4D97-AF65-F5344CB8AC3E}">
        <p14:creationId xmlns:p14="http://schemas.microsoft.com/office/powerpoint/2010/main" val="1225971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Interoperability</a:t>
            </a:r>
          </a:p>
        </p:txBody>
      </p:sp>
      <p:sp>
        <p:nvSpPr>
          <p:cNvPr id="3" name="Content Placeholder 2"/>
          <p:cNvSpPr>
            <a:spLocks noGrp="1"/>
          </p:cNvSpPr>
          <p:nvPr>
            <p:ph idx="1"/>
          </p:nvPr>
        </p:nvSpPr>
        <p:spPr/>
        <p:txBody>
          <a:bodyPr/>
          <a:lstStyle/>
          <a:p>
            <a:r>
              <a:rPr lang="en-US" dirty="0"/>
              <a:t>.NET Framework provides high level language interoperability</a:t>
            </a:r>
          </a:p>
          <a:p>
            <a:pPr lvl="1"/>
            <a:r>
              <a:rPr lang="en-US" dirty="0"/>
              <a:t>Software can be written in C#, Visual Basic, </a:t>
            </a:r>
            <a:r>
              <a:rPr lang="en-US" dirty="0" err="1"/>
              <a:t>etc</a:t>
            </a:r>
            <a:endParaRPr lang="en-US" dirty="0"/>
          </a:p>
          <a:p>
            <a:pPr lvl="1"/>
            <a:r>
              <a:rPr lang="en-US" dirty="0"/>
              <a:t>All will be compiled into MSIL</a:t>
            </a:r>
          </a:p>
        </p:txBody>
      </p:sp>
    </p:spTree>
    <p:extLst>
      <p:ext uri="{BB962C8B-B14F-4D97-AF65-F5344CB8AC3E}">
        <p14:creationId xmlns:p14="http://schemas.microsoft.com/office/powerpoint/2010/main" val="4014633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 Basic Syntax</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6964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685802" y="2142067"/>
            <a:ext cx="5302044" cy="4136467"/>
          </a:xfrm>
        </p:spPr>
        <p:txBody>
          <a:bodyPr/>
          <a:lstStyle/>
          <a:p>
            <a:r>
              <a:rPr lang="en-US" dirty="0"/>
              <a:t> Introduction to C# and .NET</a:t>
            </a:r>
          </a:p>
          <a:p>
            <a:pPr lvl="1"/>
            <a:r>
              <a:rPr lang="en-US" dirty="0"/>
              <a:t>Features of C#</a:t>
            </a:r>
          </a:p>
          <a:p>
            <a:pPr lvl="1"/>
            <a:r>
              <a:rPr lang="en-US" dirty="0"/>
              <a:t>.NET Framework</a:t>
            </a:r>
          </a:p>
          <a:p>
            <a:pPr lvl="1"/>
            <a:r>
              <a:rPr lang="en-US" dirty="0"/>
              <a:t>C# basic syntax</a:t>
            </a:r>
          </a:p>
        </p:txBody>
      </p:sp>
      <p:sp>
        <p:nvSpPr>
          <p:cNvPr id="4" name="Footer Placeholder 3"/>
          <p:cNvSpPr>
            <a:spLocks noGrp="1"/>
          </p:cNvSpPr>
          <p:nvPr>
            <p:ph type="ftr" sz="quarter" idx="11"/>
          </p:nvPr>
        </p:nvSpPr>
        <p:spPr/>
        <p:txBody>
          <a:bodyPr/>
          <a:lstStyle/>
          <a:p>
            <a:r>
              <a:rPr lang="en-US"/>
              <a:t>Unit 1 - Programming / Lecture 2 - Basics of programming</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Content Placeholder 2"/>
          <p:cNvSpPr txBox="1">
            <a:spLocks/>
          </p:cNvSpPr>
          <p:nvPr/>
        </p:nvSpPr>
        <p:spPr>
          <a:xfrm>
            <a:off x="5779570" y="2142067"/>
            <a:ext cx="5302044" cy="4136467"/>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Wingdings" panose="05000000000000000000" pitchFamily="2" charset="2"/>
              <a:buChar char="Ø"/>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Courier New" panose="02070309020205020404" pitchFamily="49" charset="0"/>
              <a:buChar char="o"/>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 Basic usage of Visual Studio .NET</a:t>
            </a:r>
          </a:p>
          <a:p>
            <a:pPr lvl="1"/>
            <a:r>
              <a:rPr lang="en-US" dirty="0"/>
              <a:t>Basic features</a:t>
            </a:r>
          </a:p>
          <a:p>
            <a:pPr lvl="1"/>
            <a:r>
              <a:rPr lang="en-US" dirty="0"/>
              <a:t>Create a new project</a:t>
            </a:r>
          </a:p>
          <a:p>
            <a:pPr lvl="1"/>
            <a:r>
              <a:rPr lang="en-US" dirty="0"/>
              <a:t>Compile &amp; Run</a:t>
            </a:r>
          </a:p>
          <a:p>
            <a:pPr lvl="1"/>
            <a:r>
              <a:rPr lang="en-US" dirty="0"/>
              <a:t>Basic of debugging</a:t>
            </a:r>
          </a:p>
        </p:txBody>
      </p:sp>
    </p:spTree>
    <p:extLst>
      <p:ext uri="{BB962C8B-B14F-4D97-AF65-F5344CB8AC3E}">
        <p14:creationId xmlns:p14="http://schemas.microsoft.com/office/powerpoint/2010/main" val="2297764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new app</a:t>
            </a:r>
          </a:p>
        </p:txBody>
      </p:sp>
      <p:pic>
        <p:nvPicPr>
          <p:cNvPr id="4" name="Picture 3"/>
          <p:cNvPicPr>
            <a:picLocks noChangeAspect="1"/>
          </p:cNvPicPr>
          <p:nvPr/>
        </p:nvPicPr>
        <p:blipFill>
          <a:blip r:embed="rId2"/>
          <a:stretch>
            <a:fillRect/>
          </a:stretch>
        </p:blipFill>
        <p:spPr>
          <a:xfrm>
            <a:off x="1524586" y="1727354"/>
            <a:ext cx="9144000" cy="4687176"/>
          </a:xfrm>
          <a:prstGeom prst="rect">
            <a:avLst/>
          </a:prstGeom>
        </p:spPr>
      </p:pic>
    </p:spTree>
    <p:extLst>
      <p:ext uri="{BB962C8B-B14F-4D97-AF65-F5344CB8AC3E}">
        <p14:creationId xmlns:p14="http://schemas.microsoft.com/office/powerpoint/2010/main" val="427632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source code</a:t>
            </a:r>
          </a:p>
        </p:txBody>
      </p:sp>
      <p:sp>
        <p:nvSpPr>
          <p:cNvPr id="6" name="TextBox 5">
            <a:extLst>
              <a:ext uri="{FF2B5EF4-FFF2-40B4-BE49-F238E27FC236}">
                <a16:creationId xmlns:a16="http://schemas.microsoft.com/office/drawing/2014/main" id="{B6A16A16-F898-4753-B51B-1709DFE19449}"/>
              </a:ext>
            </a:extLst>
          </p:cNvPr>
          <p:cNvSpPr txBox="1"/>
          <p:nvPr/>
        </p:nvSpPr>
        <p:spPr>
          <a:xfrm>
            <a:off x="4429432" y="5689664"/>
            <a:ext cx="3333136" cy="369332"/>
          </a:xfrm>
          <a:prstGeom prst="rect">
            <a:avLst/>
          </a:prstGeom>
          <a:noFill/>
        </p:spPr>
        <p:txBody>
          <a:bodyPr wrap="square" rtlCol="0">
            <a:spAutoFit/>
          </a:bodyPr>
          <a:lstStyle/>
          <a:p>
            <a:r>
              <a:rPr lang="en-US" dirty="0"/>
              <a:t>http://csharp-station.com</a:t>
            </a:r>
          </a:p>
        </p:txBody>
      </p:sp>
      <p:pic>
        <p:nvPicPr>
          <p:cNvPr id="8" name="Picture 7">
            <a:extLst>
              <a:ext uri="{FF2B5EF4-FFF2-40B4-BE49-F238E27FC236}">
                <a16:creationId xmlns:a16="http://schemas.microsoft.com/office/drawing/2014/main" id="{FB113ACA-1A37-4B0D-B3C8-CFF6B2EA8EE3}"/>
              </a:ext>
            </a:extLst>
          </p:cNvPr>
          <p:cNvPicPr>
            <a:picLocks noChangeAspect="1"/>
          </p:cNvPicPr>
          <p:nvPr/>
        </p:nvPicPr>
        <p:blipFill>
          <a:blip r:embed="rId2"/>
          <a:stretch>
            <a:fillRect/>
          </a:stretch>
        </p:blipFill>
        <p:spPr>
          <a:xfrm>
            <a:off x="1323294" y="1338106"/>
            <a:ext cx="6785119" cy="4602280"/>
          </a:xfrm>
          <a:prstGeom prst="rect">
            <a:avLst/>
          </a:prstGeom>
        </p:spPr>
      </p:pic>
    </p:spTree>
    <p:extLst>
      <p:ext uri="{BB962C8B-B14F-4D97-AF65-F5344CB8AC3E}">
        <p14:creationId xmlns:p14="http://schemas.microsoft.com/office/powerpoint/2010/main" val="970485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using</a:t>
            </a:r>
            <a:r>
              <a:rPr lang="en-US" dirty="0"/>
              <a:t> Directive</a:t>
            </a:r>
          </a:p>
        </p:txBody>
      </p:sp>
      <p:sp>
        <p:nvSpPr>
          <p:cNvPr id="3" name="Content Placeholder 2"/>
          <p:cNvSpPr>
            <a:spLocks noGrp="1"/>
          </p:cNvSpPr>
          <p:nvPr>
            <p:ph idx="1"/>
          </p:nvPr>
        </p:nvSpPr>
        <p:spPr/>
        <p:txBody>
          <a:bodyPr/>
          <a:lstStyle/>
          <a:p>
            <a:r>
              <a:rPr lang="en-US" dirty="0"/>
              <a:t>From line 1 to 5, we have a few statements that start with the word using. These statements are known as directives. They tell the compiler that our program uses a certain namespace</a:t>
            </a:r>
          </a:p>
          <a:p>
            <a:r>
              <a:rPr lang="en-US" dirty="0"/>
              <a:t>For instance, the first line </a:t>
            </a:r>
          </a:p>
          <a:p>
            <a:pPr marL="457200" lvl="1" indent="0">
              <a:buNone/>
            </a:pPr>
            <a:r>
              <a:rPr lang="en-US" dirty="0"/>
              <a:t>using System; </a:t>
            </a:r>
          </a:p>
          <a:p>
            <a:r>
              <a:rPr lang="en-US" dirty="0"/>
              <a:t>tells the compiler that our program uses the System namespace.</a:t>
            </a:r>
          </a:p>
        </p:txBody>
      </p:sp>
    </p:spTree>
    <p:extLst>
      <p:ext uri="{BB962C8B-B14F-4D97-AF65-F5344CB8AC3E}">
        <p14:creationId xmlns:p14="http://schemas.microsoft.com/office/powerpoint/2010/main" val="556261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7FFC-B00D-4F6E-8B4F-F46525F87530}"/>
              </a:ext>
            </a:extLst>
          </p:cNvPr>
          <p:cNvSpPr>
            <a:spLocks noGrp="1"/>
          </p:cNvSpPr>
          <p:nvPr>
            <p:ph type="title"/>
          </p:nvPr>
        </p:nvSpPr>
        <p:spPr/>
        <p:txBody>
          <a:bodyPr/>
          <a:lstStyle/>
          <a:p>
            <a:r>
              <a:rPr lang="en-US" dirty="0"/>
              <a:t>Namespace</a:t>
            </a:r>
          </a:p>
        </p:txBody>
      </p:sp>
      <p:sp>
        <p:nvSpPr>
          <p:cNvPr id="3" name="Content Placeholder 2">
            <a:extLst>
              <a:ext uri="{FF2B5EF4-FFF2-40B4-BE49-F238E27FC236}">
                <a16:creationId xmlns:a16="http://schemas.microsoft.com/office/drawing/2014/main" id="{39195E41-4CE9-4185-BD82-A6505A6D943B}"/>
              </a:ext>
            </a:extLst>
          </p:cNvPr>
          <p:cNvSpPr>
            <a:spLocks noGrp="1"/>
          </p:cNvSpPr>
          <p:nvPr>
            <p:ph idx="1"/>
          </p:nvPr>
        </p:nvSpPr>
        <p:spPr/>
        <p:txBody>
          <a:bodyPr/>
          <a:lstStyle/>
          <a:p>
            <a:r>
              <a:rPr lang="en-US" dirty="0"/>
              <a:t>A namespace is simply a grouping of related code elements. These elements include classes, interfaces, </a:t>
            </a:r>
            <a:r>
              <a:rPr lang="en-US" dirty="0" err="1"/>
              <a:t>enums</a:t>
            </a:r>
            <a:r>
              <a:rPr lang="en-US" dirty="0"/>
              <a:t> and structs </a:t>
            </a:r>
            <a:r>
              <a:rPr lang="en-US" dirty="0" err="1"/>
              <a:t>etc</a:t>
            </a:r>
            <a:endParaRPr lang="en-US" dirty="0"/>
          </a:p>
          <a:p>
            <a:r>
              <a:rPr lang="en-US" dirty="0"/>
              <a:t>C# comes with a large amount of pre-written code that are </a:t>
            </a:r>
            <a:r>
              <a:rPr lang="en-US" dirty="0" err="1"/>
              <a:t>organised</a:t>
            </a:r>
            <a:r>
              <a:rPr lang="en-US" dirty="0"/>
              <a:t> into different namespaces</a:t>
            </a:r>
            <a:r>
              <a:rPr lang="en-US"/>
              <a:t>. </a:t>
            </a:r>
          </a:p>
          <a:p>
            <a:r>
              <a:rPr lang="en-US"/>
              <a:t>The </a:t>
            </a:r>
            <a:r>
              <a:rPr lang="en-US" dirty="0"/>
              <a:t>System namespace contains code for methods that allow us to interact with our users. We use two of these methods in our program - the WriteLine() and Read() methods</a:t>
            </a:r>
          </a:p>
        </p:txBody>
      </p:sp>
    </p:spTree>
    <p:extLst>
      <p:ext uri="{BB962C8B-B14F-4D97-AF65-F5344CB8AC3E}">
        <p14:creationId xmlns:p14="http://schemas.microsoft.com/office/powerpoint/2010/main" val="136839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declaration</a:t>
            </a:r>
          </a:p>
        </p:txBody>
      </p:sp>
      <p:sp>
        <p:nvSpPr>
          <p:cNvPr id="3" name="Content Placeholder 2"/>
          <p:cNvSpPr>
            <a:spLocks noGrp="1"/>
          </p:cNvSpPr>
          <p:nvPr>
            <p:ph idx="1"/>
          </p:nvPr>
        </p:nvSpPr>
        <p:spPr/>
        <p:txBody>
          <a:bodyPr>
            <a:normAutofit lnSpcReduction="10000"/>
          </a:bodyPr>
          <a:lstStyle/>
          <a:p>
            <a:r>
              <a:rPr lang="en-US" dirty="0"/>
              <a:t>Every app consists of at least one class declaration that defined by the programmer</a:t>
            </a:r>
          </a:p>
          <a:p>
            <a:pPr lvl="1"/>
            <a:r>
              <a:rPr lang="en-US" dirty="0"/>
              <a:t>user-defined class</a:t>
            </a:r>
          </a:p>
          <a:p>
            <a:pPr lvl="1"/>
            <a:r>
              <a:rPr lang="en-US" dirty="0"/>
              <a:t>E.g., public class Welcome1</a:t>
            </a:r>
          </a:p>
          <a:p>
            <a:r>
              <a:rPr lang="en-US" dirty="0"/>
              <a:t>Class Name convention (upper camel casing)</a:t>
            </a:r>
          </a:p>
          <a:p>
            <a:pPr lvl="1"/>
            <a:r>
              <a:rPr lang="en-US" dirty="0"/>
              <a:t>Begin with a capital letter</a:t>
            </a:r>
          </a:p>
          <a:p>
            <a:pPr lvl="1"/>
            <a:r>
              <a:rPr lang="en-US" dirty="0"/>
              <a:t>Capitalize the first letter of each word included</a:t>
            </a:r>
          </a:p>
          <a:p>
            <a:pPr lvl="1"/>
            <a:r>
              <a:rPr lang="en-US" dirty="0"/>
              <a:t>Contains letters, digits, and underscore</a:t>
            </a:r>
          </a:p>
          <a:p>
            <a:pPr lvl="1"/>
            <a:r>
              <a:rPr lang="en-US" dirty="0"/>
              <a:t>Doesn’t start with digit, doesn’t contain spaces</a:t>
            </a:r>
          </a:p>
          <a:p>
            <a:r>
              <a:rPr lang="en-US" dirty="0"/>
              <a:t>C# is case sensitive</a:t>
            </a:r>
          </a:p>
          <a:p>
            <a:pPr lvl="1"/>
            <a:r>
              <a:rPr lang="en-US" dirty="0"/>
              <a:t>So be careful because </a:t>
            </a:r>
            <a:r>
              <a:rPr lang="en-US" dirty="0" err="1"/>
              <a:t>Myname</a:t>
            </a:r>
            <a:r>
              <a:rPr lang="en-US" dirty="0"/>
              <a:t> is different from </a:t>
            </a:r>
            <a:r>
              <a:rPr lang="en-US" dirty="0" err="1"/>
              <a:t>MyName</a:t>
            </a:r>
            <a:endParaRPr lang="en-US" dirty="0"/>
          </a:p>
        </p:txBody>
      </p:sp>
    </p:spTree>
    <p:extLst>
      <p:ext uri="{BB962C8B-B14F-4D97-AF65-F5344CB8AC3E}">
        <p14:creationId xmlns:p14="http://schemas.microsoft.com/office/powerpoint/2010/main" val="3678989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Method and Statements</a:t>
            </a:r>
          </a:p>
        </p:txBody>
      </p:sp>
      <p:sp>
        <p:nvSpPr>
          <p:cNvPr id="3" name="Content Placeholder 2"/>
          <p:cNvSpPr>
            <a:spLocks noGrp="1"/>
          </p:cNvSpPr>
          <p:nvPr>
            <p:ph idx="1"/>
          </p:nvPr>
        </p:nvSpPr>
        <p:spPr/>
        <p:txBody>
          <a:bodyPr/>
          <a:lstStyle/>
          <a:p>
            <a:r>
              <a:rPr lang="en-US" dirty="0"/>
              <a:t>Main method</a:t>
            </a:r>
          </a:p>
          <a:p>
            <a:pPr lvl="1"/>
            <a:r>
              <a:rPr lang="en-US" dirty="0"/>
              <a:t>public static void Main(string[] </a:t>
            </a:r>
            <a:r>
              <a:rPr lang="en-US" dirty="0" err="1"/>
              <a:t>args</a:t>
            </a:r>
            <a:r>
              <a:rPr lang="en-US" dirty="0"/>
              <a:t>)</a:t>
            </a:r>
          </a:p>
          <a:p>
            <a:pPr lvl="1"/>
            <a:r>
              <a:rPr lang="en-US" dirty="0"/>
              <a:t>It’s the starting point of every app</a:t>
            </a:r>
          </a:p>
          <a:p>
            <a:r>
              <a:rPr lang="en-US" dirty="0"/>
              <a:t>Statements</a:t>
            </a:r>
          </a:p>
          <a:p>
            <a:pPr lvl="1"/>
            <a:r>
              <a:rPr lang="en-US" dirty="0"/>
              <a:t>Statements end with a semicolon (;)</a:t>
            </a:r>
          </a:p>
        </p:txBody>
      </p:sp>
    </p:spTree>
    <p:extLst>
      <p:ext uri="{BB962C8B-B14F-4D97-AF65-F5344CB8AC3E}">
        <p14:creationId xmlns:p14="http://schemas.microsoft.com/office/powerpoint/2010/main" val="358498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statements/comments</a:t>
            </a:r>
          </a:p>
        </p:txBody>
      </p:sp>
      <p:sp>
        <p:nvSpPr>
          <p:cNvPr id="3" name="Content Placeholder 2"/>
          <p:cNvSpPr>
            <a:spLocks noGrp="1"/>
          </p:cNvSpPr>
          <p:nvPr>
            <p:ph idx="1"/>
          </p:nvPr>
        </p:nvSpPr>
        <p:spPr/>
        <p:txBody>
          <a:bodyPr/>
          <a:lstStyle/>
          <a:p>
            <a:r>
              <a:rPr lang="en-US" dirty="0"/>
              <a:t> Statement is instruction that programmer tells computer to do</a:t>
            </a:r>
          </a:p>
          <a:p>
            <a:pPr lvl="1"/>
            <a:r>
              <a:rPr lang="en-US" dirty="0"/>
              <a:t> Every C# statement is terminated with semicolon ‘;’</a:t>
            </a:r>
          </a:p>
          <a:p>
            <a:r>
              <a:rPr lang="en-US" dirty="0"/>
              <a:t> Comment is explanation / guide that programmer explain to reader some block of code and comments will not be executed</a:t>
            </a:r>
          </a:p>
          <a:p>
            <a:pPr lvl="1"/>
            <a:r>
              <a:rPr lang="en-US" dirty="0"/>
              <a:t>Comment a single line </a:t>
            </a:r>
            <a:r>
              <a:rPr lang="en-US"/>
              <a:t>with //</a:t>
            </a:r>
            <a:endParaRPr lang="en-US" dirty="0"/>
          </a:p>
          <a:p>
            <a:pPr lvl="1"/>
            <a:r>
              <a:rPr lang="en-US" dirty="0"/>
              <a:t>Comment a block with /*</a:t>
            </a:r>
            <a:r>
              <a:rPr lang="is-IS" dirty="0"/>
              <a:t>….......*/</a:t>
            </a:r>
            <a:endParaRPr lang="en-US" dirty="0"/>
          </a:p>
        </p:txBody>
      </p:sp>
      <p:sp>
        <p:nvSpPr>
          <p:cNvPr id="4" name="Footer Placeholder 3"/>
          <p:cNvSpPr>
            <a:spLocks noGrp="1"/>
          </p:cNvSpPr>
          <p:nvPr>
            <p:ph type="ftr" sz="quarter" idx="11"/>
          </p:nvPr>
        </p:nvSpPr>
        <p:spPr/>
        <p:txBody>
          <a:bodyPr/>
          <a:lstStyle/>
          <a:p>
            <a:r>
              <a:rPr lang="en-US"/>
              <a:t>Unit 1 - Programming / Lecture 2 - Basics of programming</a:t>
            </a:r>
            <a:endParaRPr lang="en-US" dirty="0"/>
          </a:p>
        </p:txBody>
      </p:sp>
      <p:sp>
        <p:nvSpPr>
          <p:cNvPr id="5" name="Slide Number Placeholder 4"/>
          <p:cNvSpPr>
            <a:spLocks noGrp="1"/>
          </p:cNvSpPr>
          <p:nvPr>
            <p:ph type="sldNum" sz="quarter" idx="12"/>
          </p:nvPr>
        </p:nvSpPr>
        <p:spPr/>
        <p:txBody>
          <a:bodyPr/>
          <a:lstStyle/>
          <a:p>
            <a:fld id="{984F802C-6362-5F48-B8CC-E1868178C434}" type="slidenum">
              <a:rPr lang="en-US" smtClean="0"/>
              <a:pPr/>
              <a:t>26</a:t>
            </a:fld>
            <a:endParaRPr lang="en-US"/>
          </a:p>
        </p:txBody>
      </p:sp>
    </p:spTree>
    <p:extLst>
      <p:ext uri="{BB962C8B-B14F-4D97-AF65-F5344CB8AC3E}">
        <p14:creationId xmlns:p14="http://schemas.microsoft.com/office/powerpoint/2010/main" val="3695546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 Statement</a:t>
            </a:r>
          </a:p>
        </p:txBody>
      </p:sp>
      <p:pic>
        <p:nvPicPr>
          <p:cNvPr id="4" name="Picture 3"/>
          <p:cNvPicPr>
            <a:picLocks noChangeAspect="1"/>
          </p:cNvPicPr>
          <p:nvPr/>
        </p:nvPicPr>
        <p:blipFill>
          <a:blip r:embed="rId2"/>
          <a:stretch>
            <a:fillRect/>
          </a:stretch>
        </p:blipFill>
        <p:spPr>
          <a:xfrm>
            <a:off x="2300747" y="1589132"/>
            <a:ext cx="8264013" cy="5062392"/>
          </a:xfrm>
          <a:prstGeom prst="rect">
            <a:avLst/>
          </a:prstGeom>
        </p:spPr>
      </p:pic>
    </p:spTree>
    <p:extLst>
      <p:ext uri="{BB962C8B-B14F-4D97-AF65-F5344CB8AC3E}">
        <p14:creationId xmlns:p14="http://schemas.microsoft.com/office/powerpoint/2010/main" val="1375303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Text</a:t>
            </a:r>
          </a:p>
        </p:txBody>
      </p:sp>
      <p:pic>
        <p:nvPicPr>
          <p:cNvPr id="9" name="Picture 8"/>
          <p:cNvPicPr>
            <a:picLocks noChangeAspect="1"/>
          </p:cNvPicPr>
          <p:nvPr/>
        </p:nvPicPr>
        <p:blipFill>
          <a:blip r:embed="rId2"/>
          <a:stretch>
            <a:fillRect/>
          </a:stretch>
        </p:blipFill>
        <p:spPr>
          <a:xfrm>
            <a:off x="1715086" y="1667951"/>
            <a:ext cx="8763000" cy="4914900"/>
          </a:xfrm>
          <a:prstGeom prst="rect">
            <a:avLst/>
          </a:prstGeom>
        </p:spPr>
      </p:pic>
    </p:spTree>
    <p:extLst>
      <p:ext uri="{BB962C8B-B14F-4D97-AF65-F5344CB8AC3E}">
        <p14:creationId xmlns:p14="http://schemas.microsoft.com/office/powerpoint/2010/main" val="892507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Displaying Output</a:t>
            </a:r>
            <a:br>
              <a:rPr lang="en-US" b="1"/>
            </a:br>
            <a:endParaRPr lang="en-US"/>
          </a:p>
        </p:txBody>
      </p:sp>
      <p:sp>
        <p:nvSpPr>
          <p:cNvPr id="3" name="Content Placeholder 2"/>
          <p:cNvSpPr>
            <a:spLocks noGrp="1"/>
          </p:cNvSpPr>
          <p:nvPr>
            <p:ph idx="1"/>
          </p:nvPr>
        </p:nvSpPr>
        <p:spPr/>
        <p:txBody>
          <a:bodyPr/>
          <a:lstStyle/>
          <a:p>
            <a:r>
              <a:rPr lang="en-US"/>
              <a:t>Most applications require some </a:t>
            </a:r>
            <a:r>
              <a:rPr lang="en-US" b="1"/>
              <a:t>input </a:t>
            </a:r>
            <a:r>
              <a:rPr lang="en-US"/>
              <a:t>from the user and give </a:t>
            </a:r>
            <a:r>
              <a:rPr lang="en-US" b="1"/>
              <a:t>output </a:t>
            </a:r>
            <a:r>
              <a:rPr lang="en-US"/>
              <a:t>as a result.</a:t>
            </a:r>
            <a:br>
              <a:rPr lang="en-US"/>
            </a:br>
            <a:r>
              <a:rPr lang="en-US"/>
              <a:t>To display text to the console window you use the </a:t>
            </a:r>
            <a:r>
              <a:rPr lang="en-US" b="1"/>
              <a:t>Console.Write</a:t>
            </a:r>
            <a:r>
              <a:rPr lang="en-US"/>
              <a:t> or </a:t>
            </a:r>
            <a:r>
              <a:rPr lang="en-US" b="1"/>
              <a:t>Console.WriteLine</a:t>
            </a:r>
            <a:r>
              <a:rPr lang="en-US"/>
              <a:t> methods. </a:t>
            </a:r>
          </a:p>
          <a:p>
            <a:r>
              <a:rPr lang="en-US"/>
              <a:t>The difference between these two is that </a:t>
            </a:r>
            <a:r>
              <a:rPr lang="en-US" b="1"/>
              <a:t>Console.WriteLine</a:t>
            </a:r>
            <a:r>
              <a:rPr lang="en-US"/>
              <a:t> is followed by a line terminator, which moves the cursor to the next line after the text output.</a:t>
            </a:r>
            <a:br>
              <a:rPr lang="en-US"/>
            </a:br>
            <a:endParaRPr lang="en-US"/>
          </a:p>
          <a:p>
            <a:r>
              <a:rPr lang="en-US"/>
              <a:t>The program below will display Hello World! to the console window:</a:t>
            </a:r>
          </a:p>
        </p:txBody>
      </p:sp>
    </p:spTree>
    <p:extLst>
      <p:ext uri="{BB962C8B-B14F-4D97-AF65-F5344CB8AC3E}">
        <p14:creationId xmlns:p14="http://schemas.microsoft.com/office/powerpoint/2010/main" val="426389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a:t>
            </a:r>
          </a:p>
        </p:txBody>
      </p:sp>
      <p:sp>
        <p:nvSpPr>
          <p:cNvPr id="3" name="Content Placeholder 2"/>
          <p:cNvSpPr>
            <a:spLocks noGrp="1"/>
          </p:cNvSpPr>
          <p:nvPr>
            <p:ph idx="1"/>
          </p:nvPr>
        </p:nvSpPr>
        <p:spPr/>
        <p:txBody>
          <a:bodyPr/>
          <a:lstStyle/>
          <a:p>
            <a:r>
              <a:rPr lang="en-US" dirty="0"/>
              <a:t>Introduced in 2000 by Microsoft</a:t>
            </a:r>
          </a:p>
          <a:p>
            <a:pPr lvl="1"/>
            <a:r>
              <a:rPr lang="en-US" dirty="0"/>
              <a:t>Has roots in the C, C++, and Java</a:t>
            </a:r>
          </a:p>
          <a:p>
            <a:r>
              <a:rPr lang="en-US" dirty="0"/>
              <a:t>It’s appropriate for the most demanding app-development tasks</a:t>
            </a:r>
          </a:p>
          <a:p>
            <a:pPr lvl="1"/>
            <a:r>
              <a:rPr lang="en-US" dirty="0"/>
              <a:t>Large-scale enterprise</a:t>
            </a:r>
          </a:p>
          <a:p>
            <a:pPr lvl="1"/>
            <a:r>
              <a:rPr lang="en-US" dirty="0"/>
              <a:t>Web-based, mobile and “cloud”-based apps</a:t>
            </a:r>
          </a:p>
        </p:txBody>
      </p:sp>
    </p:spTree>
    <p:extLst>
      <p:ext uri="{BB962C8B-B14F-4D97-AF65-F5344CB8AC3E}">
        <p14:creationId xmlns:p14="http://schemas.microsoft.com/office/powerpoint/2010/main" val="3034374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User Input</a:t>
            </a:r>
            <a:br>
              <a:rPr lang="en-US" b="1"/>
            </a:br>
            <a:endParaRPr lang="en-US"/>
          </a:p>
        </p:txBody>
      </p:sp>
      <p:sp>
        <p:nvSpPr>
          <p:cNvPr id="3" name="Content Placeholder 2"/>
          <p:cNvSpPr>
            <a:spLocks noGrp="1"/>
          </p:cNvSpPr>
          <p:nvPr>
            <p:ph idx="1"/>
          </p:nvPr>
        </p:nvSpPr>
        <p:spPr/>
        <p:txBody>
          <a:bodyPr/>
          <a:lstStyle/>
          <a:p>
            <a:r>
              <a:rPr lang="en-US"/>
              <a:t>You can also prompt the user to enter data and then use the </a:t>
            </a:r>
            <a:r>
              <a:rPr lang="en-US" b="1"/>
              <a:t>Console.ReadLine</a:t>
            </a:r>
            <a:r>
              <a:rPr lang="en-US"/>
              <a:t> method to assign the input to a string variable.</a:t>
            </a:r>
            <a:br>
              <a:rPr lang="en-US"/>
            </a:br>
            <a:r>
              <a:rPr lang="en-US"/>
              <a:t>The following example asks the user for a name and then displays a message that includes the input:</a:t>
            </a:r>
          </a:p>
        </p:txBody>
      </p:sp>
      <p:pic>
        <p:nvPicPr>
          <p:cNvPr id="4" name="Picture 3"/>
          <p:cNvPicPr>
            <a:picLocks noChangeAspect="1"/>
          </p:cNvPicPr>
          <p:nvPr/>
        </p:nvPicPr>
        <p:blipFill>
          <a:blip r:embed="rId2"/>
          <a:stretch>
            <a:fillRect/>
          </a:stretch>
        </p:blipFill>
        <p:spPr>
          <a:xfrm>
            <a:off x="3515677" y="3559666"/>
            <a:ext cx="5827828" cy="2368730"/>
          </a:xfrm>
          <a:prstGeom prst="rect">
            <a:avLst/>
          </a:prstGeom>
        </p:spPr>
      </p:pic>
    </p:spTree>
    <p:extLst>
      <p:ext uri="{BB962C8B-B14F-4D97-AF65-F5344CB8AC3E}">
        <p14:creationId xmlns:p14="http://schemas.microsoft.com/office/powerpoint/2010/main" val="1786559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User Input</a:t>
            </a:r>
            <a:br>
              <a:rPr lang="en-US" b="1"/>
            </a:br>
            <a:endParaRPr lang="en-US"/>
          </a:p>
        </p:txBody>
      </p:sp>
      <p:sp>
        <p:nvSpPr>
          <p:cNvPr id="3" name="Content Placeholder 2"/>
          <p:cNvSpPr>
            <a:spLocks noGrp="1"/>
          </p:cNvSpPr>
          <p:nvPr>
            <p:ph idx="1"/>
          </p:nvPr>
        </p:nvSpPr>
        <p:spPr/>
        <p:txBody>
          <a:bodyPr>
            <a:normAutofit lnSpcReduction="10000"/>
          </a:bodyPr>
          <a:lstStyle/>
          <a:p>
            <a:r>
              <a:rPr lang="en-US"/>
              <a:t>The </a:t>
            </a:r>
            <a:r>
              <a:rPr lang="en-US" b="1"/>
              <a:t>Console.ReadLine()</a:t>
            </a:r>
            <a:r>
              <a:rPr lang="en-US"/>
              <a:t> method returns a </a:t>
            </a:r>
            <a:r>
              <a:rPr lang="en-US" b="1"/>
              <a:t>string </a:t>
            </a:r>
            <a:r>
              <a:rPr lang="en-US"/>
              <a:t>value.</a:t>
            </a:r>
            <a:br>
              <a:rPr lang="en-US"/>
            </a:br>
            <a:r>
              <a:rPr lang="en-US"/>
              <a:t>If you are expecting another type of value (such as int or double), the entered data must be converted to that type.</a:t>
            </a:r>
            <a:br>
              <a:rPr lang="en-US"/>
            </a:br>
            <a:endParaRPr lang="en-US"/>
          </a:p>
          <a:p>
            <a:r>
              <a:rPr lang="en-US"/>
              <a:t>This can be done using the </a:t>
            </a:r>
            <a:r>
              <a:rPr lang="en-US" b="1"/>
              <a:t>Convert.ToXXX</a:t>
            </a:r>
            <a:r>
              <a:rPr lang="en-US"/>
              <a:t> methods, where XXX is the .NET name of the type that we want to convert to. For example, methods include </a:t>
            </a:r>
            <a:r>
              <a:rPr lang="en-US" b="1"/>
              <a:t>Convert.ToDouble</a:t>
            </a:r>
            <a:r>
              <a:rPr lang="en-US"/>
              <a:t> and </a:t>
            </a:r>
            <a:r>
              <a:rPr lang="en-US" b="1"/>
              <a:t>Convert.ToBoolean</a:t>
            </a:r>
            <a:r>
              <a:rPr lang="en-US"/>
              <a:t>.</a:t>
            </a:r>
          </a:p>
          <a:p>
            <a:r>
              <a:rPr lang="en-US"/>
              <a:t>For integer conversion, there are three alternatives available based on the bit size of the integer: </a:t>
            </a:r>
            <a:r>
              <a:rPr lang="en-US" b="1"/>
              <a:t>Convert.ToInt16</a:t>
            </a:r>
            <a:r>
              <a:rPr lang="en-US"/>
              <a:t>, </a:t>
            </a:r>
            <a:r>
              <a:rPr lang="en-US" b="1"/>
              <a:t>Convert.ToInt32</a:t>
            </a:r>
            <a:r>
              <a:rPr lang="en-US"/>
              <a:t> and </a:t>
            </a:r>
            <a:r>
              <a:rPr lang="en-US" b="1"/>
              <a:t>Convert.ToInt64</a:t>
            </a:r>
            <a:r>
              <a:rPr lang="en-US"/>
              <a:t>. The default int type in C# is 32-bit.</a:t>
            </a:r>
          </a:p>
        </p:txBody>
      </p:sp>
    </p:spTree>
    <p:extLst>
      <p:ext uri="{BB962C8B-B14F-4D97-AF65-F5344CB8AC3E}">
        <p14:creationId xmlns:p14="http://schemas.microsoft.com/office/powerpoint/2010/main" val="3125630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input</a:t>
            </a:r>
          </a:p>
        </p:txBody>
      </p:sp>
      <p:sp>
        <p:nvSpPr>
          <p:cNvPr id="3" name="Content Placeholder 2"/>
          <p:cNvSpPr>
            <a:spLocks noGrp="1"/>
          </p:cNvSpPr>
          <p:nvPr>
            <p:ph idx="1"/>
          </p:nvPr>
        </p:nvSpPr>
        <p:spPr/>
        <p:txBody>
          <a:bodyPr/>
          <a:lstStyle/>
          <a:p>
            <a:r>
              <a:rPr lang="en-US" dirty="0"/>
              <a:t>For standard input we use </a:t>
            </a:r>
            <a:r>
              <a:rPr lang="en-US" dirty="0" err="1"/>
              <a:t>Console.ReadLine</a:t>
            </a:r>
            <a:r>
              <a:rPr lang="en-US" dirty="0"/>
              <a:t>()</a:t>
            </a:r>
          </a:p>
          <a:p>
            <a:pPr lvl="1"/>
            <a:r>
              <a:rPr lang="en-US" dirty="0"/>
              <a:t>String s = </a:t>
            </a:r>
            <a:r>
              <a:rPr lang="en-US" dirty="0" err="1"/>
              <a:t>Console.ReadLine</a:t>
            </a:r>
            <a:r>
              <a:rPr lang="en-US" dirty="0"/>
              <a:t>();</a:t>
            </a:r>
          </a:p>
          <a:p>
            <a:pPr lvl="1"/>
            <a:r>
              <a:rPr lang="en-US" dirty="0" err="1"/>
              <a:t>int</a:t>
            </a:r>
            <a:r>
              <a:rPr lang="en-US" dirty="0"/>
              <a:t> n = Convert.ToInt32(</a:t>
            </a:r>
            <a:r>
              <a:rPr lang="en-US" dirty="0" err="1"/>
              <a:t>Console.ReadLine</a:t>
            </a:r>
            <a:r>
              <a:rPr lang="en-US" dirty="0"/>
              <a:t>());</a:t>
            </a:r>
          </a:p>
          <a:p>
            <a:r>
              <a:rPr lang="en-US" dirty="0"/>
              <a:t>Possible erroneous input</a:t>
            </a:r>
          </a:p>
          <a:p>
            <a:pPr lvl="1"/>
            <a:r>
              <a:rPr lang="en-US" dirty="0"/>
              <a:t>User can input a string which is not an integer</a:t>
            </a:r>
          </a:p>
          <a:p>
            <a:pPr lvl="1"/>
            <a:r>
              <a:rPr lang="en-US" dirty="0"/>
              <a:t>In this case an Exception is raised</a:t>
            </a:r>
          </a:p>
          <a:p>
            <a:pPr lvl="1"/>
            <a:r>
              <a:rPr lang="en-US" dirty="0"/>
              <a:t>We will learn about handling exception later</a:t>
            </a:r>
          </a:p>
        </p:txBody>
      </p:sp>
    </p:spTree>
    <p:extLst>
      <p:ext uri="{BB962C8B-B14F-4D97-AF65-F5344CB8AC3E}">
        <p14:creationId xmlns:p14="http://schemas.microsoft.com/office/powerpoint/2010/main" val="240448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C# is object oriented</a:t>
            </a:r>
          </a:p>
          <a:p>
            <a:r>
              <a:rPr lang="en-US" dirty="0"/>
              <a:t>C# has access to the powerful .NET Framework Class Library</a:t>
            </a:r>
          </a:p>
          <a:p>
            <a:pPr lvl="1"/>
            <a:r>
              <a:rPr lang="en-US" dirty="0"/>
              <a:t>Vast collection of built-in classes to develop app quickly</a:t>
            </a:r>
          </a:p>
          <a:p>
            <a:pPr lvl="1"/>
            <a:r>
              <a:rPr lang="en-US" dirty="0"/>
              <a:t>We will learn more about .NET Framework later</a:t>
            </a:r>
          </a:p>
        </p:txBody>
      </p:sp>
    </p:spTree>
    <p:extLst>
      <p:ext uri="{BB962C8B-B14F-4D97-AF65-F5344CB8AC3E}">
        <p14:creationId xmlns:p14="http://schemas.microsoft.com/office/powerpoint/2010/main" val="320106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1028701"/>
            <a:ext cx="9144000" cy="4782517"/>
          </a:xfrm>
          <a:prstGeom prst="rect">
            <a:avLst/>
          </a:prstGeom>
        </p:spPr>
      </p:pic>
    </p:spTree>
    <p:extLst>
      <p:ext uri="{BB962C8B-B14F-4D97-AF65-F5344CB8AC3E}">
        <p14:creationId xmlns:p14="http://schemas.microsoft.com/office/powerpoint/2010/main" val="114826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a:t>
            </a:r>
          </a:p>
        </p:txBody>
      </p:sp>
      <p:sp>
        <p:nvSpPr>
          <p:cNvPr id="3" name="Content Placeholder 2"/>
          <p:cNvSpPr>
            <a:spLocks noGrp="1"/>
          </p:cNvSpPr>
          <p:nvPr>
            <p:ph idx="1"/>
          </p:nvPr>
        </p:nvSpPr>
        <p:spPr/>
        <p:txBody>
          <a:bodyPr/>
          <a:lstStyle/>
          <a:p>
            <a:r>
              <a:rPr lang="en-US" dirty="0"/>
              <a:t>C# is event driven.</a:t>
            </a:r>
          </a:p>
          <a:p>
            <a:pPr lvl="1"/>
            <a:r>
              <a:rPr lang="en-US" dirty="0"/>
              <a:t>We write programs to respond to user-initiated events e.g., mouse clicks, keystrokes, timer expiration, </a:t>
            </a:r>
            <a:r>
              <a:rPr lang="en-US" dirty="0" err="1"/>
              <a:t>etc</a:t>
            </a:r>
            <a:endParaRPr lang="en-US" dirty="0"/>
          </a:p>
          <a:p>
            <a:pPr lvl="1"/>
            <a:r>
              <a:rPr lang="en-US" dirty="0"/>
              <a:t>Or touches, finger swipes, </a:t>
            </a:r>
            <a:r>
              <a:rPr lang="en-US" dirty="0" err="1"/>
              <a:t>etc</a:t>
            </a:r>
            <a:r>
              <a:rPr lang="en-US" dirty="0"/>
              <a:t> on smartphones</a:t>
            </a:r>
          </a:p>
        </p:txBody>
      </p:sp>
      <p:grpSp>
        <p:nvGrpSpPr>
          <p:cNvPr id="8" name="Group 7"/>
          <p:cNvGrpSpPr/>
          <p:nvPr/>
        </p:nvGrpSpPr>
        <p:grpSpPr>
          <a:xfrm>
            <a:off x="3355923" y="3937672"/>
            <a:ext cx="5480155" cy="2708634"/>
            <a:chOff x="1831922" y="3937672"/>
            <a:chExt cx="5480155" cy="2708634"/>
          </a:xfrm>
        </p:grpSpPr>
        <p:pic>
          <p:nvPicPr>
            <p:cNvPr id="6" name="Picture 5"/>
            <p:cNvPicPr>
              <a:picLocks noChangeAspect="1"/>
            </p:cNvPicPr>
            <p:nvPr/>
          </p:nvPicPr>
          <p:blipFill>
            <a:blip r:embed="rId2"/>
            <a:stretch>
              <a:fillRect/>
            </a:stretch>
          </p:blipFill>
          <p:spPr>
            <a:xfrm>
              <a:off x="1831922" y="3937672"/>
              <a:ext cx="5480155" cy="2708634"/>
            </a:xfrm>
            <a:prstGeom prst="rect">
              <a:avLst/>
            </a:prstGeom>
          </p:spPr>
        </p:pic>
        <p:sp>
          <p:nvSpPr>
            <p:cNvPr id="7" name="TextBox 6"/>
            <p:cNvSpPr txBox="1"/>
            <p:nvPr/>
          </p:nvSpPr>
          <p:spPr>
            <a:xfrm>
              <a:off x="5942902" y="5745309"/>
              <a:ext cx="158697" cy="184666"/>
            </a:xfrm>
            <a:prstGeom prst="rect">
              <a:avLst/>
            </a:prstGeom>
            <a:solidFill>
              <a:srgbClr val="FFFFFF"/>
            </a:solidFill>
          </p:spPr>
          <p:txBody>
            <a:bodyPr wrap="none" lIns="0" tIns="0" rIns="0" bIns="0" rtlCol="0">
              <a:spAutoFit/>
            </a:bodyPr>
            <a:lstStyle/>
            <a:p>
              <a:r>
                <a:rPr lang="en-US" sz="1200" dirty="0">
                  <a:solidFill>
                    <a:srgbClr val="000000"/>
                  </a:solidFill>
                </a:rPr>
                <a:t>C#</a:t>
              </a:r>
            </a:p>
          </p:txBody>
        </p:sp>
      </p:grpSp>
    </p:spTree>
    <p:extLst>
      <p:ext uri="{BB962C8B-B14F-4D97-AF65-F5344CB8AC3E}">
        <p14:creationId xmlns:p14="http://schemas.microsoft.com/office/powerpoint/2010/main" val="9006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Programming</a:t>
            </a:r>
          </a:p>
        </p:txBody>
      </p:sp>
      <p:sp>
        <p:nvSpPr>
          <p:cNvPr id="3" name="Content Placeholder 2"/>
          <p:cNvSpPr>
            <a:spLocks noGrp="1"/>
          </p:cNvSpPr>
          <p:nvPr>
            <p:ph idx="1"/>
          </p:nvPr>
        </p:nvSpPr>
        <p:spPr/>
        <p:txBody>
          <a:bodyPr/>
          <a:lstStyle/>
          <a:p>
            <a:r>
              <a:rPr lang="en-US" dirty="0"/>
              <a:t>C# is visual programming language</a:t>
            </a:r>
          </a:p>
          <a:p>
            <a:pPr lvl="1"/>
            <a:r>
              <a:rPr lang="en-US" dirty="0"/>
              <a:t>You can write code</a:t>
            </a:r>
          </a:p>
          <a:p>
            <a:pPr lvl="1"/>
            <a:r>
              <a:rPr lang="en-US" dirty="0"/>
              <a:t>You can also use VS to drag/drop and design GUI</a:t>
            </a:r>
          </a:p>
          <a:p>
            <a:pPr lvl="1"/>
            <a:r>
              <a:rPr lang="en-US" dirty="0"/>
              <a:t>Then VS will write the GUI code for you</a:t>
            </a:r>
          </a:p>
          <a:p>
            <a:pPr lvl="1"/>
            <a:r>
              <a:rPr lang="en-US" dirty="0"/>
              <a:t>Allows us to focus on coding business processing</a:t>
            </a:r>
          </a:p>
        </p:txBody>
      </p:sp>
    </p:spTree>
    <p:extLst>
      <p:ext uri="{BB962C8B-B14F-4D97-AF65-F5344CB8AC3E}">
        <p14:creationId xmlns:p14="http://schemas.microsoft.com/office/powerpoint/2010/main" val="279378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International Standard</a:t>
            </a:r>
          </a:p>
        </p:txBody>
      </p:sp>
      <p:sp>
        <p:nvSpPr>
          <p:cNvPr id="3" name="Content Placeholder 2"/>
          <p:cNvSpPr>
            <a:spLocks noGrp="1"/>
          </p:cNvSpPr>
          <p:nvPr>
            <p:ph idx="1"/>
          </p:nvPr>
        </p:nvSpPr>
        <p:spPr/>
        <p:txBody>
          <a:bodyPr/>
          <a:lstStyle/>
          <a:p>
            <a:r>
              <a:rPr lang="en-US" dirty="0"/>
              <a:t>C# has been standardized internationally</a:t>
            </a:r>
          </a:p>
          <a:p>
            <a:pPr lvl="1"/>
            <a:r>
              <a:rPr lang="en-US" dirty="0"/>
              <a:t>Enables other implementation of language besides MS’s Visual C#</a:t>
            </a:r>
          </a:p>
          <a:p>
            <a:pPr lvl="1"/>
            <a:r>
              <a:rPr lang="en-US" dirty="0"/>
              <a:t>One example is Mono that runs on Linux, </a:t>
            </a:r>
            <a:r>
              <a:rPr lang="en-US" dirty="0" err="1"/>
              <a:t>iOS</a:t>
            </a:r>
            <a:r>
              <a:rPr lang="en-US" dirty="0"/>
              <a:t>, Android, and Windows</a:t>
            </a:r>
          </a:p>
        </p:txBody>
      </p:sp>
    </p:spTree>
    <p:extLst>
      <p:ext uri="{BB962C8B-B14F-4D97-AF65-F5344CB8AC3E}">
        <p14:creationId xmlns:p14="http://schemas.microsoft.com/office/powerpoint/2010/main" val="969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C# works</a:t>
            </a:r>
          </a:p>
        </p:txBody>
      </p:sp>
      <p:pic>
        <p:nvPicPr>
          <p:cNvPr id="4" name="Content Placeholder 3"/>
          <p:cNvPicPr>
            <a:picLocks noGrp="1" noChangeAspect="1"/>
          </p:cNvPicPr>
          <p:nvPr>
            <p:ph idx="1"/>
          </p:nvPr>
        </p:nvPicPr>
        <p:blipFill>
          <a:blip r:embed="rId3"/>
          <a:stretch>
            <a:fillRect/>
          </a:stretch>
        </p:blipFill>
        <p:spPr>
          <a:xfrm>
            <a:off x="2592925" y="1632718"/>
            <a:ext cx="8444646" cy="4030663"/>
          </a:xfrm>
          <a:prstGeom prst="rect">
            <a:avLst/>
          </a:prstGeom>
        </p:spPr>
      </p:pic>
    </p:spTree>
    <p:extLst>
      <p:ext uri="{BB962C8B-B14F-4D97-AF65-F5344CB8AC3E}">
        <p14:creationId xmlns:p14="http://schemas.microsoft.com/office/powerpoint/2010/main" val="1161786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1411</Words>
  <Application>Microsoft Office PowerPoint</Application>
  <PresentationFormat>Widescreen</PresentationFormat>
  <Paragraphs>154</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Programming</vt:lpstr>
      <vt:lpstr>Topics</vt:lpstr>
      <vt:lpstr>Introduction C#</vt:lpstr>
      <vt:lpstr>Object-Oriented Programming</vt:lpstr>
      <vt:lpstr>PowerPoint Presentation</vt:lpstr>
      <vt:lpstr>Event-Driven Programming</vt:lpstr>
      <vt:lpstr>Visual Programming</vt:lpstr>
      <vt:lpstr>An International Standard</vt:lpstr>
      <vt:lpstr>How C# works</vt:lpstr>
      <vt:lpstr>How C# works</vt:lpstr>
      <vt:lpstr>Internet and Web Programming</vt:lpstr>
      <vt:lpstr>Microsoft’s .NET</vt:lpstr>
      <vt:lpstr>Introduction</vt:lpstr>
      <vt:lpstr>.NET Framework</vt:lpstr>
      <vt:lpstr>Common Language Runtime (CLR)</vt:lpstr>
      <vt:lpstr>Managed Code to Machine Instruction</vt:lpstr>
      <vt:lpstr>Platform Independence</vt:lpstr>
      <vt:lpstr>Language Interoperability</vt:lpstr>
      <vt:lpstr>C# Basic Syntax</vt:lpstr>
      <vt:lpstr>Creating a new app</vt:lpstr>
      <vt:lpstr>The source code</vt:lpstr>
      <vt:lpstr>using Directive</vt:lpstr>
      <vt:lpstr>Namespace</vt:lpstr>
      <vt:lpstr>Class declaration</vt:lpstr>
      <vt:lpstr>C# Method and Statements</vt:lpstr>
      <vt:lpstr>statements/comments</vt:lpstr>
      <vt:lpstr>Multiple Line Statement</vt:lpstr>
      <vt:lpstr>Formatting Text</vt:lpstr>
      <vt:lpstr>Displaying Output </vt:lpstr>
      <vt:lpstr>User Input </vt:lpstr>
      <vt:lpstr>User Input </vt:lpstr>
      <vt:lpstr>Read the input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Pitching &amp; Negotiation Skills</dc:title>
  <dc:creator>win</dc:creator>
  <cp:lastModifiedBy>Loan</cp:lastModifiedBy>
  <cp:revision>36</cp:revision>
  <dcterms:created xsi:type="dcterms:W3CDTF">2022-09-13T08:12:28Z</dcterms:created>
  <dcterms:modified xsi:type="dcterms:W3CDTF">2023-04-10T08:52:28Z</dcterms:modified>
</cp:coreProperties>
</file>