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33"/>
  </p:notesMasterIdLst>
  <p:sldIdLst>
    <p:sldId id="256" r:id="rId3"/>
    <p:sldId id="269" r:id="rId4"/>
    <p:sldId id="270" r:id="rId5"/>
    <p:sldId id="271" r:id="rId6"/>
    <p:sldId id="291" r:id="rId7"/>
    <p:sldId id="521" r:id="rId8"/>
    <p:sldId id="522" r:id="rId9"/>
    <p:sldId id="297" r:id="rId10"/>
    <p:sldId id="520" r:id="rId11"/>
    <p:sldId id="474" r:id="rId12"/>
    <p:sldId id="475" r:id="rId13"/>
    <p:sldId id="480" r:id="rId14"/>
    <p:sldId id="481" r:id="rId15"/>
    <p:sldId id="482" r:id="rId16"/>
    <p:sldId id="523" r:id="rId17"/>
    <p:sldId id="489" r:id="rId18"/>
    <p:sldId id="490" r:id="rId19"/>
    <p:sldId id="495" r:id="rId20"/>
    <p:sldId id="498" r:id="rId21"/>
    <p:sldId id="499" r:id="rId22"/>
    <p:sldId id="504" r:id="rId23"/>
    <p:sldId id="505" r:id="rId24"/>
    <p:sldId id="292" r:id="rId25"/>
    <p:sldId id="524" r:id="rId26"/>
    <p:sldId id="303" r:id="rId27"/>
    <p:sldId id="304" r:id="rId28"/>
    <p:sldId id="305" r:id="rId29"/>
    <p:sldId id="306" r:id="rId30"/>
    <p:sldId id="307" r:id="rId31"/>
    <p:sldId id="34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3A068-0B18-2ED2-09EF-C01C11FEA9CA}" v="2" dt="2023-04-10T08:52:3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Thi Mai Loan (FE FIC HN)" userId="S::loanntm3@fe.edu.vn::b89ad9d2-48e8-440e-9fc6-71aeb80a9903" providerId="AD" clId="Web-{3B73A068-0B18-2ED2-09EF-C01C11FEA9CA}"/>
    <pc:docChg chg="modSld">
      <pc:chgData name="Ngo Thi Mai Loan (FE FIC HN)" userId="S::loanntm3@fe.edu.vn::b89ad9d2-48e8-440e-9fc6-71aeb80a9903" providerId="AD" clId="Web-{3B73A068-0B18-2ED2-09EF-C01C11FEA9CA}" dt="2023-04-10T08:52:38.488" v="1" actId="1076"/>
      <pc:docMkLst>
        <pc:docMk/>
      </pc:docMkLst>
      <pc:sldChg chg="addSp modSp">
        <pc:chgData name="Ngo Thi Mai Loan (FE FIC HN)" userId="S::loanntm3@fe.edu.vn::b89ad9d2-48e8-440e-9fc6-71aeb80a9903" providerId="AD" clId="Web-{3B73A068-0B18-2ED2-09EF-C01C11FEA9CA}" dt="2023-04-10T08:52:38.488" v="1" actId="1076"/>
        <pc:sldMkLst>
          <pc:docMk/>
          <pc:sldMk cId="121435257" sldId="256"/>
        </pc:sldMkLst>
        <pc:picChg chg="add mod">
          <ac:chgData name="Ngo Thi Mai Loan (FE FIC HN)" userId="S::loanntm3@fe.edu.vn::b89ad9d2-48e8-440e-9fc6-71aeb80a9903" providerId="AD" clId="Web-{3B73A068-0B18-2ED2-09EF-C01C11FEA9CA}" dt="2023-04-10T08:52:38.488" v="1" actId="1076"/>
          <ac:picMkLst>
            <pc:docMk/>
            <pc:sldMk cId="121435257" sldId="256"/>
            <ac:picMk id="4" creationId="{EE920B79-FBEC-1C0E-E1CE-2031288ABC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8A7-C5C1-434A-8ACA-3719ABB2CFB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896F-0404-4164-95D2-BF78F030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Biến</a:t>
            </a:r>
            <a:r>
              <a:rPr lang="en-US" baseline="0"/>
              <a:t> là gì?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06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Dạy</a:t>
            </a:r>
            <a:r>
              <a:rPr lang="en-US" baseline="0"/>
              <a:t> kỹ phần toán tử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1F8C8-4114-40BD-8A85-536126AD43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4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1F8C8-4114-40BD-8A85-536126AD43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Biến</a:t>
            </a:r>
            <a:r>
              <a:rPr lang="en-US" baseline="0"/>
              <a:t> là tên gọi cho một vùng nhớ(bên trong bộ nhớ máy tính chương trình khi chạy ) có khả năng chứa được một giá trị = một dữ liệu </a:t>
            </a:r>
          </a:p>
          <a:p>
            <a:r>
              <a:rPr lang="en-US" baseline="0"/>
              <a:t>Biến được khai báo và sử dụng để chứa dữ liệu của chương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Chú</a:t>
            </a:r>
            <a:r>
              <a:rPr lang="en-US" baseline="0"/>
              <a:t> ý đặt tên biến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1F8C8-4114-40BD-8A85-536126AD4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Chú</a:t>
            </a:r>
            <a:r>
              <a:rPr lang="en-US" baseline="0"/>
              <a:t> ý đặt tên biến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1F8C8-4114-40BD-8A85-536126AD4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Biến</a:t>
            </a:r>
            <a:r>
              <a:rPr lang="en-US" baseline="0"/>
              <a:t> cần lưu lại -&gt; cần kiểu dữ liệu để lưu cho phù hợp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1F8C8-4114-40BD-8A85-536126AD4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Ép</a:t>
            </a:r>
            <a:r>
              <a:rPr lang="en-US" baseline="0"/>
              <a:t> kiểu rộng: chuyển từ kiểu có vùng lưu trữ nhỏ lên kiểu có vùng lưu trữ lớn (ko sợ mất dữ liệu)</a:t>
            </a:r>
          </a:p>
          <a:p>
            <a:r>
              <a:rPr lang="en-US" baseline="0"/>
              <a:t>Ép kiểu hẹp: ngược lại (có thể mất dữ liệu)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1F8C8-4114-40BD-8A85-536126AD43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Hằng</a:t>
            </a:r>
            <a:r>
              <a:rPr lang="en-US" baseline="0"/>
              <a:t> số: nên khai báo in hoa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D5E7A-AE61-4B32-AAEC-D7C7032A285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2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E52A-37A4-4026-BD13-3556721E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B6539-C34A-4614-834D-3E7644AC4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D5F3-3B6F-421D-BB67-0C4DFC42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8B3E0-6613-4389-A949-398C12ED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C5C2-7914-4DE2-AD8E-77E731D6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BE597-4E89-49A8-B0D7-C2836B2B2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7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8123-705B-434E-A905-C4CFA399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C927-0104-42E5-9FED-F254396A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510F-D4BF-4B96-84C2-57157071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CE09-E4BE-46ED-9023-8C362BF5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AB35-C096-4019-A6CD-9B91BED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68D01-6DB9-49A3-AABD-6255646A7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92364-37F5-4A6E-AB15-5B1EA638A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9689-3F15-45C7-AEE0-2135E1EF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979E-014B-495D-9FD1-6682EBAE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424D-CFFC-4587-B481-359D3BF5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E52A-37A4-4026-BD13-3556721E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B6539-C34A-4614-834D-3E7644AC4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D5F3-3B6F-421D-BB67-0C4DFC42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8B3E0-6613-4389-A949-398C12ED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C5C2-7914-4DE2-AD8E-77E731D6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698EB-F6DC-49D0-B3F1-BFE0887971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8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63B1-2346-4F97-ADF0-C760D553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21B0-82F3-42E2-97D8-5C0B671B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1C11-A076-445F-9989-57BE421F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B85E-7D21-4D26-8C81-BFE902FD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CA33-6FEA-48F9-BB3D-E14AFA4D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0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6255-C4B9-4E97-BDA6-58E63BD3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F812F-1220-4276-8219-441B3AF8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66B5-9D52-4793-9A66-D5ABA2EE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4D8F-6B3E-4134-B98D-095573D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C2D7-3915-495F-9529-971E0CE4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2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0633-4C5D-4B6A-BD53-8E9AEB0D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E20F-F994-4BE9-A5FF-582B3D0A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4AF02-D78F-48C0-8715-5A6615FD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17C4-57CD-47E2-8104-8EABCC13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B250-DBE7-4654-A2E9-9CD3EFF9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FFACC-252A-4D04-8AFC-69DBFD3E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2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BE71-6D89-41EF-A594-360AE853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CA8C-2FFA-4552-88FD-9E392B8A9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58F-341C-4E5F-966A-D307DC46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DB8B4-135F-43F7-9A50-1346DD15D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4C7FF-CF43-4B48-A468-CA22F911A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6A242-261A-424A-BBA0-3A8E7DFB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02A08-7176-4205-B5A4-E0978045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3AA4B-C89D-4DFD-87FF-574D988B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63B1-2346-4F97-ADF0-C760D553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21B0-82F3-42E2-97D8-5C0B671B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1C11-A076-445F-9989-57BE421F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B85E-7D21-4D26-8C81-BFE902FD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CA33-6FEA-48F9-BB3D-E14AFA4D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9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7374-C59B-4709-94DC-9218D72E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DD93F-5DDA-40C9-8701-EF296C9F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DE23D-CFE3-49C5-A777-EA53A2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A2809-9C00-4F57-A9BD-DE014F8F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1D097-54AC-4594-B7F2-85993CBB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43FCE-6B2D-4860-94F4-1812E798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B34D7-99DD-4A4E-8CED-CCC3D6D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9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1445-256C-4311-8853-ED7A4A11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052E-8FF7-46A1-8FA4-FA914214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6C5F4-E9D0-4032-AC16-BE233C1CD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2634-487A-4C3A-8F1A-D624F005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D666-BC6C-4D93-9DA3-91C73055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93838-4E14-46A8-9367-D407AC3F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1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3B24-BA6E-41E5-8E76-7841F4B9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674EB-D625-4056-A547-B91D25391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6EA4-82C5-44FF-9121-3D5DB154A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FCAA-BD3E-4E15-9238-E432884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1E521-1A97-4984-875A-CFB90BC7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E55E-D3F7-461F-804C-4A285AAD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69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8123-705B-434E-A905-C4CFA399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C927-0104-42E5-9FED-F254396A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510F-D4BF-4B96-84C2-57157071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CE09-E4BE-46ED-9023-8C362BF5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AB35-C096-4019-A6CD-9B91BED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72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68D01-6DB9-49A3-AABD-6255646A7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92364-37F5-4A6E-AB15-5B1EA638A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9689-3F15-45C7-AEE0-2135E1EF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979E-014B-495D-9FD1-6682EBAE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424D-CFFC-4587-B481-359D3BF5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94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6255-C4B9-4E97-BDA6-58E63BD3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F812F-1220-4276-8219-441B3AF8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66B5-9D52-4793-9A66-D5ABA2EE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4D8F-6B3E-4134-B98D-095573D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C2D7-3915-495F-9529-971E0CE4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0633-4C5D-4B6A-BD53-8E9AEB0D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E20F-F994-4BE9-A5FF-582B3D0A6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4AF02-D78F-48C0-8715-5A6615FD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17C4-57CD-47E2-8104-8EABCC13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B250-DBE7-4654-A2E9-9CD3EFF9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FFACC-252A-4D04-8AFC-69DBFD3E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BE71-6D89-41EF-A594-360AE853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CA8C-2FFA-4552-88FD-9E392B8A9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58F-341C-4E5F-966A-D307DC46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DB8B4-135F-43F7-9A50-1346DD15D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4C7FF-CF43-4B48-A468-CA22F911A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6A242-261A-424A-BBA0-3A8E7DFB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02A08-7176-4205-B5A4-E0978045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3AA4B-C89D-4DFD-87FF-574D988B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7374-C59B-4709-94DC-9218D72E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DD93F-5DDA-40C9-8701-EF296C9F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DE23D-CFE3-49C5-A777-EA53A2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A2809-9C00-4F57-A9BD-DE014F8F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1D097-54AC-4594-B7F2-85993CBB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43FCE-6B2D-4860-94F4-1812E798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B34D7-99DD-4A4E-8CED-CCC3D6D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1445-256C-4311-8853-ED7A4A11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052E-8FF7-46A1-8FA4-FA914214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6C5F4-E9D0-4032-AC16-BE233C1CD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2634-487A-4C3A-8F1A-D624F005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D666-BC6C-4D93-9DA3-91C73055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93838-4E14-46A8-9367-D407AC3F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3B24-BA6E-41E5-8E76-7841F4B9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674EB-D625-4056-A547-B91D25391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6EA4-82C5-44FF-9121-3D5DB154A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FCAA-BD3E-4E15-9238-E432884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1E521-1A97-4984-875A-CFB90BC7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E55E-D3F7-461F-804C-4A285AAD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14338-6143-4122-8572-3AF88AC8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7969-0B9F-4F18-AF70-993215E4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7542-6DB3-4991-BF0A-04FB7B4A8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860C-8FA4-4D68-A434-AA4E409F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2DF8-E7D8-448A-BD47-8F4BCBBDF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B1A06-E655-4773-90AE-208898E1851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14338-6143-4122-8572-3AF88AC8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7969-0B9F-4F18-AF70-993215E4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7542-6DB3-4991-BF0A-04FB7B4A8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860C-8FA4-4D68-A434-AA4E409F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2DF8-E7D8-448A-BD47-8F4BCBBDF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EC5D1-490F-4EAC-A50F-ED8A7F014F2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32" y="653143"/>
            <a:ext cx="8521345" cy="681536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endParaRPr lang="en-US" sz="20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600" y="5331759"/>
            <a:ext cx="5235301" cy="539215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Variables, Data types and Operators</a:t>
            </a:r>
            <a:endParaRPr lang="en-US" sz="3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8851" y="4483101"/>
            <a:ext cx="41670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Chapter 4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1392" y="5870974"/>
            <a:ext cx="1709754" cy="41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[Book name]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920B79-FBEC-1C0E-E1CE-2031288A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6" y="1594741"/>
            <a:ext cx="2743200" cy="33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128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Centuries – Example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1905001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byte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ushort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uint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ulong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64859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1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3260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byte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260;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counter++;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10000000000000000000000000000000000.0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 convert them to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504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 Precision – Example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1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D8395F-0FD5-4F4A-B44F-6446018D0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75A722-F3C5-4C03-98D9-83EDD591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94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Decimal Floating-Point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1BF5-55EB-4530-9DF5-B136536A02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5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792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sum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sum += double.Parse(Console.ReadLine());</a:t>
            </a:r>
          </a:p>
          <a:p>
            <a:r>
              <a:rPr lang="en-US" sz="2600" noProof="1"/>
              <a:t>Console.WriteLine(sum);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4" y="1196131"/>
            <a:ext cx="11815018" cy="5201066"/>
          </a:xfrm>
        </p:spPr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8369" y="-1294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Boolean Type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bool greaterAB = (a &gt;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bool equalA1 = (a ==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Character Data Type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02C-6362-5F48-B8CC-E1868178C4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Manual Operation 3"/>
          <p:cNvSpPr/>
          <p:nvPr/>
        </p:nvSpPr>
        <p:spPr>
          <a:xfrm>
            <a:off x="1932629" y="2922042"/>
            <a:ext cx="2667000" cy="1905000"/>
          </a:xfrm>
          <a:prstGeom prst="flowChartManualOpe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Variable</a:t>
            </a:r>
          </a:p>
        </p:txBody>
      </p:sp>
      <p:sp>
        <p:nvSpPr>
          <p:cNvPr id="5" name="Oval 4"/>
          <p:cNvSpPr/>
          <p:nvPr/>
        </p:nvSpPr>
        <p:spPr>
          <a:xfrm>
            <a:off x="1932629" y="2579142"/>
            <a:ext cx="2667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7543800" y="3012223"/>
            <a:ext cx="1752600" cy="1066800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7943" y="4995288"/>
            <a:ext cx="396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 is used to store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0142" y="4424515"/>
            <a:ext cx="4807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Name: grade, age,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Type: integer, float,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(value): 100, 10.5, “John”</a:t>
            </a:r>
          </a:p>
        </p:txBody>
      </p:sp>
    </p:spTree>
    <p:extLst>
      <p:ext uri="{BB962C8B-B14F-4D97-AF65-F5344CB8AC3E}">
        <p14:creationId xmlns:p14="http://schemas.microsoft.com/office/powerpoint/2010/main" val="24881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4184 -0.09005 -0.08333 -0.17963 -0.15625 -0.20116 C -0.22916 -0.22222 -0.3335 -0.17569 -0.4375 -0.1291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/>
              <a:t>character</a:t>
            </a:r>
            <a:r>
              <a:rPr lang="en-US" sz="3200" dirty="0"/>
              <a:t> has an unique </a:t>
            </a:r>
            <a:r>
              <a:rPr lang="en-US" sz="3200" b="1" dirty="0"/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31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Characters and Codes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char ch = 'a';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(int)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'b';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(int)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'A';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(int)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'</a:t>
            </a:r>
            <a:r>
              <a:rPr lang="bg-BG" sz="2400" b="1" noProof="1">
                <a:latin typeface="Consolas" pitchFamily="49" charset="0"/>
              </a:rPr>
              <a:t>щ';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latin typeface="Consolas" pitchFamily="49" charset="0"/>
              </a:rPr>
              <a:t>// </a:t>
            </a:r>
            <a:r>
              <a:rPr lang="en-US" sz="2400" b="1" i="1" noProof="1"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(int) ch);</a:t>
            </a: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42142" y="3221517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text = "Hello, C#";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/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7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Verbatim and Interpolated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0302" y="1710719"/>
            <a:ext cx="741218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447393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0302" y="2708208"/>
            <a:ext cx="741218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66833" y="2694358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5494" y="3796658"/>
            <a:ext cx="7412182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$@"C:\{os}\{file}";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casting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the calculation process, sometimes the returned data type is no longer the same as the original data type, so we need to cast it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rgbClr val="000000"/>
                </a:solidFill>
              </a:rPr>
              <a:t>In C#, there are two types of casting:</a:t>
            </a: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</a:rPr>
              <a:t>Implicit Casting</a:t>
            </a:r>
            <a:r>
              <a:rPr lang="en-US" altLang="en-US" dirty="0">
                <a:solidFill>
                  <a:srgbClr val="000000"/>
                </a:solidFill>
              </a:rPr>
              <a:t> (automatically) - converting a smaller type to a larger type size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DC143C"/>
                </a:solidFill>
              </a:rPr>
              <a:t>char</a:t>
            </a:r>
            <a:r>
              <a:rPr lang="en-US" altLang="en-US" dirty="0">
                <a:solidFill>
                  <a:srgbClr val="000000"/>
                </a:solidFill>
              </a:rPr>
              <a:t> -&gt; </a:t>
            </a:r>
            <a:r>
              <a:rPr lang="en-US" altLang="en-US" dirty="0">
                <a:solidFill>
                  <a:srgbClr val="DC143C"/>
                </a:solidFill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 -&gt; </a:t>
            </a:r>
            <a:r>
              <a:rPr lang="en-US" altLang="en-US" dirty="0">
                <a:solidFill>
                  <a:srgbClr val="DC143C"/>
                </a:solidFill>
              </a:rPr>
              <a:t>long</a:t>
            </a:r>
            <a:r>
              <a:rPr lang="en-US" altLang="en-US" dirty="0">
                <a:solidFill>
                  <a:srgbClr val="000000"/>
                </a:solidFill>
              </a:rPr>
              <a:t> -&gt; </a:t>
            </a:r>
            <a:r>
              <a:rPr lang="en-US" altLang="en-US" dirty="0">
                <a:solidFill>
                  <a:srgbClr val="DC143C"/>
                </a:solidFill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 -&gt; </a:t>
            </a:r>
            <a:r>
              <a:rPr lang="en-US" altLang="en-US" dirty="0">
                <a:solidFill>
                  <a:srgbClr val="DC143C"/>
                </a:solidFill>
              </a:rPr>
              <a:t>double  (No loss data)</a:t>
            </a: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</a:rPr>
              <a:t>Explicit Casting</a:t>
            </a:r>
            <a:r>
              <a:rPr lang="en-US" altLang="en-US" dirty="0">
                <a:solidFill>
                  <a:srgbClr val="000000"/>
                </a:solidFill>
              </a:rPr>
              <a:t> (manually) - converting a larger type to a smaller size type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DC143C"/>
                </a:solidFill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 -&gt; </a:t>
            </a:r>
            <a:r>
              <a:rPr lang="en-US" altLang="en-US" dirty="0">
                <a:solidFill>
                  <a:srgbClr val="DC143C"/>
                </a:solidFill>
              </a:rPr>
              <a:t>float</a:t>
            </a:r>
            <a:r>
              <a:rPr lang="en-US" altLang="en-US" dirty="0">
                <a:solidFill>
                  <a:srgbClr val="000000"/>
                </a:solidFill>
              </a:rPr>
              <a:t> -&gt; </a:t>
            </a:r>
            <a:r>
              <a:rPr lang="en-US" altLang="en-US" dirty="0">
                <a:solidFill>
                  <a:srgbClr val="DC143C"/>
                </a:solidFill>
              </a:rPr>
              <a:t>long</a:t>
            </a:r>
            <a:r>
              <a:rPr lang="en-US" altLang="en-US" dirty="0">
                <a:solidFill>
                  <a:srgbClr val="000000"/>
                </a:solidFill>
              </a:rPr>
              <a:t> -&gt; </a:t>
            </a:r>
            <a:r>
              <a:rPr lang="en-US" altLang="en-US" dirty="0">
                <a:solidFill>
                  <a:srgbClr val="DC143C"/>
                </a:solidFill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 -&gt; </a:t>
            </a:r>
            <a:r>
              <a:rPr lang="en-US" altLang="en-US" dirty="0">
                <a:solidFill>
                  <a:srgbClr val="DC143C"/>
                </a:solidFill>
              </a:rPr>
              <a:t>char (lost data)</a:t>
            </a:r>
            <a:endParaRPr lang="en-US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8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Constants/Literals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refer to fixed values</a:t>
            </a:r>
          </a:p>
          <a:p>
            <a:pPr lvl="1"/>
            <a:r>
              <a:rPr lang="en-US" dirty="0"/>
              <a:t>These fixed values are also called literals</a:t>
            </a:r>
          </a:p>
          <a:p>
            <a:r>
              <a:rPr lang="en-US" dirty="0"/>
              <a:t>E.g., </a:t>
            </a:r>
          </a:p>
          <a:p>
            <a:pPr lvl="1"/>
            <a:r>
              <a:rPr lang="en-US" dirty="0"/>
              <a:t>Integer constants: 1, 2, 3,</a:t>
            </a:r>
            <a:r>
              <a:rPr lang="is-IS" dirty="0"/>
              <a:t>…</a:t>
            </a:r>
          </a:p>
          <a:p>
            <a:pPr lvl="1"/>
            <a:r>
              <a:rPr lang="en-US" dirty="0"/>
              <a:t>F</a:t>
            </a:r>
            <a:r>
              <a:rPr lang="is-IS" dirty="0"/>
              <a:t>loating constants: 1.1, 2.3, 4.0,...</a:t>
            </a:r>
          </a:p>
          <a:p>
            <a:pPr lvl="1"/>
            <a:r>
              <a:rPr lang="en-US" dirty="0"/>
              <a:t>Character constants: ‘a’, ‘b’, ‘c’,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String literals: “Hello,  there”, “Hi, there”, ...</a:t>
            </a:r>
          </a:p>
          <a:p>
            <a:r>
              <a:rPr lang="en-US" dirty="0"/>
              <a:t>Variables are used to hold constant values</a:t>
            </a:r>
          </a:p>
          <a:p>
            <a:pPr lvl="1"/>
            <a:r>
              <a:rPr lang="en-US" dirty="0"/>
              <a:t>But at different time it can hold different constant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2 - Basics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02C-6362-5F48-B8CC-E1868178C4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Operators are used to perform operations on variables and values</a:t>
            </a:r>
          </a:p>
          <a:p>
            <a:r>
              <a:rPr lang="en-US"/>
              <a:t>Arithmetic Operators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36" y="2786784"/>
            <a:ext cx="9140664" cy="30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0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" y="2215851"/>
            <a:ext cx="7183212" cy="39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38" y="2322386"/>
            <a:ext cx="8358905" cy="28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64" y="2486692"/>
            <a:ext cx="9349071" cy="15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8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A695-8710-45FD-95AE-5214F8CA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Type Conversion Methods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3CDD50-6D80-4EF3-9CA3-AF9D55FCF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1776462"/>
            <a:ext cx="113537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 is also possible to convert data types explicitly by using built-in methods,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5636A-2A9A-4B0B-991E-A1CD9AC9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0569"/>
            <a:ext cx="9219637" cy="27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nual Operation 7"/>
          <p:cNvSpPr/>
          <p:nvPr/>
        </p:nvSpPr>
        <p:spPr>
          <a:xfrm>
            <a:off x="3130541" y="2894889"/>
            <a:ext cx="2667000" cy="1905000"/>
          </a:xfrm>
          <a:prstGeom prst="flowChartManualOpe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Variable</a:t>
            </a:r>
          </a:p>
        </p:txBody>
      </p:sp>
      <p:sp>
        <p:nvSpPr>
          <p:cNvPr id="9" name="Oval 8"/>
          <p:cNvSpPr/>
          <p:nvPr/>
        </p:nvSpPr>
        <p:spPr>
          <a:xfrm>
            <a:off x="3130541" y="2513889"/>
            <a:ext cx="2667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3587741" y="2056689"/>
            <a:ext cx="1752600" cy="1066800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2 - Basics of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02C-6362-5F48-B8CC-E1868178C4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7482" y="4891873"/>
            <a:ext cx="705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 is used to store data</a:t>
            </a:r>
          </a:p>
          <a:p>
            <a:r>
              <a:rPr lang="en-US" sz="2400" dirty="0"/>
              <a:t>“Variable” means it could store different data at different time</a:t>
            </a:r>
          </a:p>
        </p:txBody>
      </p:sp>
      <p:sp>
        <p:nvSpPr>
          <p:cNvPr id="11" name="Cloud 10"/>
          <p:cNvSpPr/>
          <p:nvPr/>
        </p:nvSpPr>
        <p:spPr>
          <a:xfrm>
            <a:off x="7702541" y="2894889"/>
            <a:ext cx="1752600" cy="1066800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2654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4184 -0.09005 -0.08333 -0.17963 -0.15625 -0.20116 C -0.22916 -0.22222 -0.3335 -0.17569 -0.4375 -0.1291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C -0.03177 -0.0919 -0.06328 -0.18333 -0.11875 -0.20532 C -0.17409 -0.22685 -0.25326 -0.1794 -0.33216 -0.1319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-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b="1" dirty="0"/>
              <a:t>Variables</a:t>
            </a:r>
            <a:r>
              <a:rPr lang="en-GB" sz="2800" dirty="0"/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/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2400" dirty="0"/>
              <a:t>Represent </a:t>
            </a:r>
            <a:r>
              <a:rPr lang="en-GB" sz="2400" b="1" dirty="0"/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2400" dirty="0"/>
              <a:t>Have </a:t>
            </a:r>
            <a:r>
              <a:rPr lang="en-GB" sz="2400" b="1" dirty="0"/>
              <a:t>specific ranges </a:t>
            </a:r>
            <a:r>
              <a:rPr lang="en-GB" sz="2400" dirty="0"/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/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2800" dirty="0"/>
              <a:t>Represent </a:t>
            </a:r>
            <a:r>
              <a:rPr lang="en-GB" sz="2800" b="1" dirty="0"/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2400" b="1" dirty="0"/>
              <a:t>Sequences of Unicode 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/>
              <a:t>Type conversion: </a:t>
            </a:r>
            <a:r>
              <a:rPr lang="en-GB" sz="2800" b="1" dirty="0"/>
              <a:t>implicit</a:t>
            </a:r>
            <a:r>
              <a:rPr lang="en-GB" sz="2800" dirty="0"/>
              <a:t> and </a:t>
            </a:r>
            <a:r>
              <a:rPr lang="en-GB" sz="2800" b="1" dirty="0"/>
              <a:t>explicit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B3B-11BD-4210-B5E0-081B2035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6E31-167A-41C5-AF41-E9658431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"="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E23FC7-E586-432B-A258-D373EA02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136" y="4102865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D5F039AD-19D5-430E-9338-9C9E30BC8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77" y="4195535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99C98DE-A14E-4815-A148-97EC86C3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74" y="3334756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F08C57B-980A-4B98-AB00-4D85A7E2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913" y="4484976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 Variable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458" y="1505239"/>
            <a:ext cx="10271342" cy="498763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Variable names are case sensitive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nameVariable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#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NameVariable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#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Namevariable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not start with a number: 1x (False)  x1 (True)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not contain special characters: Example: ~, !@,#,$ ,%,^,&amp;,*,(,)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 not name variables with keywords :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string, int, private -&gt;illegal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Camel rule for variable naming: 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dateOfBirth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nameOfStudent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When declaring a variable, you should initialize it to a default value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373" y="1505239"/>
            <a:ext cx="9210299" cy="49876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/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/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/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A1F6-4ED9-4E42-96E5-394636EE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379D-0311-4304-A93E-25B8E24B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D1C84B-6966-4125-BD44-83FB8FDCCA40}"/>
              </a:ext>
            </a:extLst>
          </p:cNvPr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5" name="Picture 4" descr="http://clipartist.info/RSS/openclipart.org/2011/July/15-Friday/binary_file_icon-1331px.png">
              <a:extLst>
                <a:ext uri="{FF2B5EF4-FFF2-40B4-BE49-F238E27FC236}">
                  <a16:creationId xmlns:a16="http://schemas.microsoft.com/office/drawing/2014/main" id="{4F1479E8-59C6-4C81-B5E8-C2247D3AF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99BD8B-5C4D-4326-9893-7D60B3A7C660}"/>
                </a:ext>
              </a:extLst>
            </p:cNvPr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9B250622-CB84-4BD0-BFAE-08C1E18F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F93D0792-D03A-47CD-BC7E-7781AA0D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9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687"/>
            <a:ext cx="10515600" cy="1067067"/>
          </a:xfrm>
        </p:spPr>
        <p:txBody>
          <a:bodyPr/>
          <a:lstStyle/>
          <a:p>
            <a:r>
              <a:rPr lang="en-US" dirty="0"/>
              <a:t>SOME COMMON DATA TYPES IN C#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D2178A-FBD1-4991-854A-CC1A75AF6F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653" y="1145753"/>
          <a:ext cx="8284684" cy="4641792"/>
        </p:xfrm>
        <a:graphic>
          <a:graphicData uri="http://schemas.openxmlformats.org/drawingml/2006/table">
            <a:tbl>
              <a:tblPr/>
              <a:tblGrid>
                <a:gridCol w="1656912">
                  <a:extLst>
                    <a:ext uri="{9D8B030D-6E8A-4147-A177-3AD203B41FA5}">
                      <a16:colId xmlns:a16="http://schemas.microsoft.com/office/drawing/2014/main" val="1603858007"/>
                    </a:ext>
                  </a:extLst>
                </a:gridCol>
                <a:gridCol w="1408357">
                  <a:extLst>
                    <a:ext uri="{9D8B030D-6E8A-4147-A177-3AD203B41FA5}">
                      <a16:colId xmlns:a16="http://schemas.microsoft.com/office/drawing/2014/main" val="1962205127"/>
                    </a:ext>
                  </a:extLst>
                </a:gridCol>
                <a:gridCol w="5219415">
                  <a:extLst>
                    <a:ext uri="{9D8B030D-6E8A-4147-A177-3AD203B41FA5}">
                      <a16:colId xmlns:a16="http://schemas.microsoft.com/office/drawing/2014/main" val="754167365"/>
                    </a:ext>
                  </a:extLst>
                </a:gridCol>
              </a:tblGrid>
              <a:tr h="457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Data Type</a:t>
                      </a:r>
                    </a:p>
                  </a:txBody>
                  <a:tcPr marL="67254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Size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8628"/>
                  </a:ext>
                </a:extLst>
              </a:tr>
              <a:tr h="650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67254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4 bytes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67264"/>
                  </a:ext>
                </a:extLst>
              </a:tr>
              <a:tr h="650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long</a:t>
                      </a:r>
                    </a:p>
                  </a:txBody>
                  <a:tcPr marL="67254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8 bytes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89639"/>
                  </a:ext>
                </a:extLst>
              </a:tr>
              <a:tr h="650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float</a:t>
                      </a:r>
                    </a:p>
                  </a:txBody>
                  <a:tcPr marL="67254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4 bytes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47034"/>
                  </a:ext>
                </a:extLst>
              </a:tr>
              <a:tr h="650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double</a:t>
                      </a:r>
                    </a:p>
                  </a:txBody>
                  <a:tcPr marL="67254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8 bytes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46126"/>
                  </a:ext>
                </a:extLst>
              </a:tr>
              <a:tr h="26590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bool</a:t>
                      </a:r>
                    </a:p>
                  </a:txBody>
                  <a:tcPr marL="67254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 bit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true or false values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86113"/>
                  </a:ext>
                </a:extLst>
              </a:tr>
              <a:tr h="457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char</a:t>
                      </a:r>
                    </a:p>
                  </a:txBody>
                  <a:tcPr marL="67254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 bytes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Stores a single character/letter, surrounded by single quotes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61797"/>
                  </a:ext>
                </a:extLst>
              </a:tr>
              <a:tr h="843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67254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 bytes per character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Stores a sequence of characters, surrounded by double quotes</a:t>
                      </a:r>
                    </a:p>
                  </a:txBody>
                  <a:tcPr marL="33627" marR="33627" marT="33627" marB="3362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1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8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71323"/>
              </p:ext>
            </p:extLst>
          </p:nvPr>
        </p:nvGraphicFramePr>
        <p:xfrm>
          <a:off x="838200" y="1121144"/>
          <a:ext cx="11137349" cy="5290162"/>
        </p:xfrm>
        <a:graphic>
          <a:graphicData uri="http://schemas.openxmlformats.org/drawingml/2006/table">
            <a:tbl>
              <a:tblPr/>
              <a:tblGrid>
                <a:gridCol w="1112024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273952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408707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482137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860529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9047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61784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617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617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61784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61784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61784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814490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814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955406" y="238724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1907</Words>
  <Application>Microsoft Office PowerPoint</Application>
  <PresentationFormat>Widescreen</PresentationFormat>
  <Paragraphs>354</Paragraphs>
  <Slides>30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Programming</vt:lpstr>
      <vt:lpstr>Variables</vt:lpstr>
      <vt:lpstr>Variables</vt:lpstr>
      <vt:lpstr>Variables</vt:lpstr>
      <vt:lpstr>Naming a Variable in C#</vt:lpstr>
      <vt:lpstr>What is a Data Type?</vt:lpstr>
      <vt:lpstr>Data Type Characteristics</vt:lpstr>
      <vt:lpstr>SOME COMMON DATA TYPES IN C#</vt:lpstr>
      <vt:lpstr> </vt:lpstr>
      <vt:lpstr>Centuries – Example</vt:lpstr>
      <vt:lpstr>Beware of Integer Overflow!</vt:lpstr>
      <vt:lpstr>What are Floating-Point Types?</vt:lpstr>
      <vt:lpstr>Floating-Point Numbers</vt:lpstr>
      <vt:lpstr>PI Precision – Example</vt:lpstr>
      <vt:lpstr>Decimal Floating-Point Type</vt:lpstr>
      <vt:lpstr>Problem: Exact Sum of Real Numbers</vt:lpstr>
      <vt:lpstr>Solution: Exact Sum of Real Numbers</vt:lpstr>
      <vt:lpstr>Boolean Type</vt:lpstr>
      <vt:lpstr>The Character Data Type</vt:lpstr>
      <vt:lpstr>Characters and Codes</vt:lpstr>
      <vt:lpstr>The String Data Type</vt:lpstr>
      <vt:lpstr>Verbatim and Interpolated Strings</vt:lpstr>
      <vt:lpstr>Type casting in C#</vt:lpstr>
      <vt:lpstr>Constants/Literals</vt:lpstr>
      <vt:lpstr>C# Operator</vt:lpstr>
      <vt:lpstr>C# Operator</vt:lpstr>
      <vt:lpstr>C# Operator</vt:lpstr>
      <vt:lpstr>C# Operator</vt:lpstr>
      <vt:lpstr>Type Conversion Methods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&amp; Negotiation Skills</dc:title>
  <dc:creator>win</dc:creator>
  <cp:lastModifiedBy>Loan</cp:lastModifiedBy>
  <cp:revision>103</cp:revision>
  <dcterms:created xsi:type="dcterms:W3CDTF">2022-09-13T08:12:28Z</dcterms:created>
  <dcterms:modified xsi:type="dcterms:W3CDTF">2023-04-10T08:52:45Z</dcterms:modified>
</cp:coreProperties>
</file>