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56" r:id="rId2"/>
    <p:sldId id="258" r:id="rId3"/>
    <p:sldId id="526" r:id="rId4"/>
    <p:sldId id="527" r:id="rId5"/>
    <p:sldId id="259" r:id="rId6"/>
    <p:sldId id="52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529" r:id="rId15"/>
    <p:sldId id="530" r:id="rId16"/>
    <p:sldId id="531" r:id="rId17"/>
    <p:sldId id="496" r:id="rId18"/>
    <p:sldId id="497" r:id="rId19"/>
    <p:sldId id="524" r:id="rId20"/>
    <p:sldId id="532" r:id="rId21"/>
    <p:sldId id="525" r:id="rId22"/>
    <p:sldId id="272" r:id="rId23"/>
    <p:sldId id="533" r:id="rId24"/>
    <p:sldId id="534" r:id="rId25"/>
    <p:sldId id="535" r:id="rId26"/>
    <p:sldId id="501" r:id="rId27"/>
    <p:sldId id="537" r:id="rId28"/>
    <p:sldId id="273" r:id="rId29"/>
    <p:sldId id="274" r:id="rId30"/>
    <p:sldId id="53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747BC-F0C3-9E4F-C8E8-A3C6FE9FFAF4}" v="2" dt="2023-04-10T08:52:5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Thi Mai Loan (FE FIC HN)" userId="S::loanntm3@fe.edu.vn::b89ad9d2-48e8-440e-9fc6-71aeb80a9903" providerId="AD" clId="Web-{FAC747BC-F0C3-9E4F-C8E8-A3C6FE9FFAF4}"/>
    <pc:docChg chg="modSld">
      <pc:chgData name="Ngo Thi Mai Loan (FE FIC HN)" userId="S::loanntm3@fe.edu.vn::b89ad9d2-48e8-440e-9fc6-71aeb80a9903" providerId="AD" clId="Web-{FAC747BC-F0C3-9E4F-C8E8-A3C6FE9FFAF4}" dt="2023-04-10T08:52:53.647" v="1" actId="1076"/>
      <pc:docMkLst>
        <pc:docMk/>
      </pc:docMkLst>
      <pc:sldChg chg="addSp modSp">
        <pc:chgData name="Ngo Thi Mai Loan (FE FIC HN)" userId="S::loanntm3@fe.edu.vn::b89ad9d2-48e8-440e-9fc6-71aeb80a9903" providerId="AD" clId="Web-{FAC747BC-F0C3-9E4F-C8E8-A3C6FE9FFAF4}" dt="2023-04-10T08:52:53.647" v="1" actId="1076"/>
        <pc:sldMkLst>
          <pc:docMk/>
          <pc:sldMk cId="121435257" sldId="256"/>
        </pc:sldMkLst>
        <pc:picChg chg="add mod">
          <ac:chgData name="Ngo Thi Mai Loan (FE FIC HN)" userId="S::loanntm3@fe.edu.vn::b89ad9d2-48e8-440e-9fc6-71aeb80a9903" providerId="AD" clId="Web-{FAC747BC-F0C3-9E4F-C8E8-A3C6FE9FFAF4}" dt="2023-04-10T08:52:53.647" v="1" actId="1076"/>
          <ac:picMkLst>
            <pc:docMk/>
            <pc:sldMk cId="121435257" sldId="256"/>
            <ac:picMk id="4" creationId="{5F0CB1F7-0D42-23F4-6363-2AC5748C17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8A7-C5C1-434A-8ACA-3719ABB2CFB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896F-0404-4164-95D2-BF78F030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Nhập</a:t>
            </a:r>
            <a:r>
              <a:rPr lang="en-US" baseline="0"/>
              <a:t> vào điểm asm1 và asm2. Tính trung bình cộng 2 điểm.  Nếu trung bình cộng &lt;60 -&gt; Failed</a:t>
            </a:r>
          </a:p>
          <a:p>
            <a:r>
              <a:rPr lang="en-US"/>
              <a:t>TBC trong khoảng</a:t>
            </a:r>
            <a:r>
              <a:rPr lang="en-US" baseline="0"/>
              <a:t> 60-80: Điểm P</a:t>
            </a:r>
          </a:p>
          <a:p>
            <a:r>
              <a:rPr lang="en-US" baseline="0"/>
              <a:t>Trong khoảng 80-90: Điểm M</a:t>
            </a:r>
          </a:p>
          <a:p>
            <a:r>
              <a:rPr lang="en-US" baseline="0"/>
              <a:t>Trên 90: Điểm 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CC97D-8A52-4C76-8127-850EDABBAA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AC0B-8929-4704-9D06-09DC4AF5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3FCEE-D168-4A20-8428-8326C4743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49B6-694C-4BFC-906E-266F0FCD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CD00-A3CD-4EBF-8E3E-3649986B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9FD4C-26C0-4A02-B52F-0386255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93F32-2684-4E5D-B823-7BAD7F61F6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54" y="5810860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7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9027-EE5D-420F-80D0-1129E86D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DD131-B0B9-4AD7-9F75-31D498E69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C23DD-0228-4570-A057-EE4EB25B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5189-88CC-4BC4-9D4C-4A273A0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308D8-2781-4155-B725-2A89CD12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7891-7C89-4B48-8B39-175A640D5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43687-CE26-4912-8379-3057BF916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9D36-E4A9-4FC4-8E47-7B93197F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693F0-7764-42EC-B566-F355A6A5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A002-279A-4A89-849F-37DAF74D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816" y="1145752"/>
            <a:ext cx="11818096" cy="5201066"/>
          </a:xfrm>
        </p:spPr>
        <p:txBody>
          <a:bodyPr/>
          <a:lstStyle/>
          <a:p>
            <a:pPr lvl="0"/>
            <a:r>
              <a:rPr lang="bg-BG" dirty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/>
              <a:t>Второ ниво</a:t>
            </a:r>
          </a:p>
          <a:p>
            <a:pPr lvl="2"/>
            <a:r>
              <a:rPr lang="bg-BG" dirty="0"/>
              <a:t>Трето ниво</a:t>
            </a:r>
          </a:p>
          <a:p>
            <a:pPr lvl="3"/>
            <a:r>
              <a:rPr lang="bg-BG" dirty="0"/>
              <a:t>Четвърто ниво</a:t>
            </a:r>
          </a:p>
          <a:p>
            <a:pPr lvl="4"/>
            <a:r>
              <a:rPr lang="bg-BG" dirty="0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9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3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8F36-4B4F-4F54-B576-65889592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0353-9CFB-4966-A4D0-F43B04D5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2295-6A9F-40FA-84F0-E5ADD7D2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55DE-47EB-4CA0-8194-52A70AAF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728F-818F-48FF-B5C5-43016CB9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9BFD-8347-4D5F-8438-A6D6DDD9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C3BB8-B720-4F56-8F2F-173A879D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22D4-E8DF-4020-BE83-1A85055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2AE4-C3EC-4765-875C-03B93DC3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B4D7-17BD-4E93-A6FB-0A4D5485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2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B3F3-2FBA-44B8-824E-E6AABE8B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FDEC-29FA-4363-AE3D-A16E9B956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E8441-44F3-414A-978A-F02156F33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32EBE-604F-4691-89F2-A4BD28D6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11CBF-FF8D-44B2-9DB4-4A5ADC11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E45A7-F1D9-4EB0-9AE4-7A48B81E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DCEE-CB87-4760-BD51-9D95F278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E20C-921F-4DB9-9974-EE8F839A4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F4B10-25F5-439C-BB9B-135FDEBA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93559-AF69-43E0-8D8B-33F84BB50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AB84F-0ACA-430D-ACE3-33D8B84AA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0D8AD-331A-4EE6-8724-871B4A75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42672-E21D-4494-AA7C-9B828ECF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F5C8F-F0B4-4381-988F-BAA93BCD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CC76-8ED7-4DBE-A0E8-F5ABAAF8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92216-39C3-44B8-B5FB-60D79935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639CB-939C-4123-82EA-32713DDF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4FD45-9DA0-4A28-8F2A-26E2E042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84543-B147-42F6-A0DE-FDF78EB1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C44A3-7ED5-46C6-91A3-744A4C63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1EB4-2CFE-4D57-80B2-904760B5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F99A-A95F-4426-9C94-5E2CD096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2ED2-0E2E-4EAC-9B40-1B6C797BD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22FEE-4595-4943-BF2B-7AED524C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F45C0-4437-40FA-B51F-DCB58C07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D8DAF-60C9-4D90-944E-7F4FDAB2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D8C94-B27D-40E4-94FE-2BB452DC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CE2B-EC09-4F82-99BA-55701893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AA534-A45D-4609-82B4-4AEEDB1A7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2EFF1-0D4D-4FA8-BFD0-B6B7F3345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B6263-A765-4499-B4F1-4EC77B31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C2133-B3ED-4555-9556-9508A353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83BE-6A71-4C0A-A948-3DDF5343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79A0D-1903-434F-A453-9501D85A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96600-4D3D-4247-91CA-9FD878661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FB89-D11D-49C1-8ED1-97CF862B2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5D0F-ACBA-4FFE-A5AF-C7CA87C3A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0F42-AC0F-4897-B0EE-EB3AADC58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E5EE6-42F4-4C65-AB8B-9CC529AB413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03" y="5830804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32" y="653143"/>
            <a:ext cx="8521345" cy="681536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</a:t>
            </a:r>
            <a:endParaRPr lang="en-US" sz="20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0600" y="5331759"/>
            <a:ext cx="5235301" cy="539215"/>
          </a:xfrm>
        </p:spPr>
        <p:txBody>
          <a:bodyPr>
            <a:noAutofit/>
          </a:bodyPr>
          <a:lstStyle/>
          <a:p>
            <a:pPr algn="r"/>
            <a:r>
              <a:rPr lang="en-US" sz="2800" dirty="0"/>
              <a:t>Conditional Statements</a:t>
            </a:r>
            <a:endParaRPr lang="en-US" sz="3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138851" y="4483101"/>
            <a:ext cx="416705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Chapter 5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1392" y="5870974"/>
            <a:ext cx="1709754" cy="410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[Book name]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0CB1F7-0D42-23F4-6363-2AC5748C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29" y="1549918"/>
            <a:ext cx="2743200" cy="33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mr-IN" dirty="0"/>
              <a:t>…</a:t>
            </a:r>
            <a:r>
              <a:rPr lang="en-US" dirty="0"/>
              <a:t>else Double-selection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8568" y="2344994"/>
            <a:ext cx="5268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Exercise</a:t>
            </a:r>
            <a:r>
              <a:rPr lang="en-US" sz="3200" dirty="0"/>
              <a:t>: Write a program to find max among a, b and 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83" y="1764890"/>
            <a:ext cx="4535898" cy="49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2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(?:)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A ternary operator, can be used in place of if</a:t>
            </a:r>
            <a:r>
              <a:rPr lang="mr-IN" sz="2400" dirty="0"/>
              <a:t>…</a:t>
            </a:r>
            <a:r>
              <a:rPr lang="en-US" sz="2400" dirty="0"/>
              <a:t>else</a:t>
            </a:r>
          </a:p>
          <a:p>
            <a:pPr lvl="1"/>
            <a:r>
              <a:rPr lang="en-US" sz="2400" dirty="0"/>
              <a:t>(conditional expression ? true expression : false expression)</a:t>
            </a:r>
          </a:p>
          <a:p>
            <a:pPr lvl="1"/>
            <a:r>
              <a:rPr lang="en-US" sz="2400" dirty="0"/>
              <a:t>e.g., </a:t>
            </a:r>
            <a:r>
              <a:rPr lang="en-US" sz="2400" dirty="0" err="1"/>
              <a:t>gradeStr</a:t>
            </a:r>
            <a:r>
              <a:rPr lang="en-US" sz="2400" dirty="0"/>
              <a:t> = (grade &gt;= 60 ? “Passed” : “Failed”);</a:t>
            </a:r>
          </a:p>
          <a:p>
            <a:pPr lvl="1"/>
            <a:r>
              <a:rPr lang="en-US" sz="2400" dirty="0"/>
              <a:t>E.g., max = a &gt; b ? a : b</a:t>
            </a:r>
            <a:r>
              <a:rPr lang="en-US" sz="2400"/>
              <a:t>; </a:t>
            </a:r>
          </a:p>
          <a:p>
            <a:pPr lvl="1"/>
            <a:r>
              <a:rPr lang="en-US" sz="2400"/>
              <a:t>max </a:t>
            </a:r>
            <a:r>
              <a:rPr lang="en-US" sz="2400" dirty="0"/>
              <a:t>= max &gt; c ? max : c;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Exercise</a:t>
            </a:r>
            <a:r>
              <a:rPr lang="en-US" sz="2400" dirty="0"/>
              <a:t>: Rewrite program find max with conditional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6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456267"/>
          </a:xfrm>
        </p:spPr>
        <p:txBody>
          <a:bodyPr/>
          <a:lstStyle/>
          <a:p>
            <a:r>
              <a:rPr lang="en-US" i="1" dirty="0"/>
              <a:t>if</a:t>
            </a:r>
            <a:r>
              <a:rPr lang="mr-IN" i="1" dirty="0"/>
              <a:t>…</a:t>
            </a:r>
            <a:r>
              <a:rPr lang="en-US" i="1" dirty="0"/>
              <a:t>else </a:t>
            </a:r>
            <a:r>
              <a:rPr lang="en-US" dirty="0"/>
              <a:t>if ladder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664973" cy="4136467"/>
          </a:xfrm>
        </p:spPr>
        <p:txBody>
          <a:bodyPr/>
          <a:lstStyle/>
          <a:p>
            <a:r>
              <a:rPr lang="en-US" dirty="0"/>
              <a:t>Instead of nesting many levels of </a:t>
            </a:r>
            <a:r>
              <a:rPr lang="en-US" i="1" dirty="0"/>
              <a:t>if</a:t>
            </a:r>
            <a:r>
              <a:rPr lang="mr-IN" i="1" dirty="0"/>
              <a:t>…</a:t>
            </a:r>
            <a:r>
              <a:rPr lang="en-US" i="1" dirty="0"/>
              <a:t>else</a:t>
            </a:r>
            <a:r>
              <a:rPr lang="en-US" dirty="0"/>
              <a:t>, we could use </a:t>
            </a:r>
            <a:r>
              <a:rPr lang="en-US" i="1" dirty="0"/>
              <a:t>if</a:t>
            </a:r>
            <a:r>
              <a:rPr lang="mr-IN" i="1" dirty="0"/>
              <a:t>…</a:t>
            </a:r>
            <a:r>
              <a:rPr lang="en-US" i="1" dirty="0"/>
              <a:t>else if </a:t>
            </a:r>
            <a:r>
              <a:rPr lang="en-US" dirty="0"/>
              <a:t>ladder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84" y="0"/>
            <a:ext cx="6452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9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456267"/>
          </a:xfrm>
        </p:spPr>
        <p:txBody>
          <a:bodyPr/>
          <a:lstStyle/>
          <a:p>
            <a:r>
              <a:rPr lang="en-US" i="1" dirty="0"/>
              <a:t>if</a:t>
            </a:r>
            <a:r>
              <a:rPr lang="mr-IN" i="1" dirty="0"/>
              <a:t>…</a:t>
            </a:r>
            <a:r>
              <a:rPr lang="en-US" i="1" dirty="0"/>
              <a:t>else </a:t>
            </a:r>
            <a:r>
              <a:rPr lang="en-US" dirty="0"/>
              <a:t>if ladder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664973" cy="4136467"/>
          </a:xfrm>
        </p:spPr>
        <p:txBody>
          <a:bodyPr>
            <a:normAutofit/>
          </a:bodyPr>
          <a:lstStyle/>
          <a:p>
            <a:r>
              <a:rPr lang="en-US" dirty="0"/>
              <a:t> Instead of nesting many levels of </a:t>
            </a:r>
            <a:r>
              <a:rPr lang="en-US" i="1" dirty="0"/>
              <a:t>if</a:t>
            </a:r>
            <a:r>
              <a:rPr lang="mr-IN" i="1" dirty="0"/>
              <a:t>…</a:t>
            </a:r>
            <a:r>
              <a:rPr lang="en-US" i="1" dirty="0"/>
              <a:t>else</a:t>
            </a:r>
            <a:r>
              <a:rPr lang="en-US" dirty="0"/>
              <a:t>, we could use </a:t>
            </a:r>
            <a:r>
              <a:rPr lang="en-US" i="1" dirty="0"/>
              <a:t>if</a:t>
            </a:r>
            <a:r>
              <a:rPr lang="mr-IN" i="1" dirty="0"/>
              <a:t>…</a:t>
            </a:r>
            <a:r>
              <a:rPr lang="en-US" i="1" dirty="0"/>
              <a:t>else if </a:t>
            </a:r>
            <a:r>
              <a:rPr lang="en-US" dirty="0"/>
              <a:t>ladder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Exercise</a:t>
            </a:r>
            <a:r>
              <a:rPr lang="en-US" dirty="0"/>
              <a:t>: Write program according to the flowchart in previous slide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017" y="2065866"/>
            <a:ext cx="6261322" cy="32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C065-3456-493F-B6A4-CA369CF1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1F8B-099E-4C18-8577-6DF93AE1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Nested if statements are if statements that are placed inside another if statement.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allow you to test multiple conditions and execute different code depending on the combination of those conditions.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(condition1)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code block to execute if condition1 is true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(condition2)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code block to execute if both condition1 and condition2 are true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B36F-8A9E-44F2-9947-77C7326F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–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2570-0F4C-4196-87D2-B1252A89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{…} blocks to avoid ambiguity</a:t>
            </a:r>
          </a:p>
          <a:p>
            <a:pPr lvl="1"/>
            <a:r>
              <a:rPr lang="en-US" dirty="0"/>
              <a:t>Even when a single statement follows</a:t>
            </a:r>
          </a:p>
          <a:p>
            <a:r>
              <a:rPr lang="en-US" dirty="0"/>
              <a:t>Avoid using more than three levels of nested if statements</a:t>
            </a:r>
          </a:p>
          <a:p>
            <a:r>
              <a:rPr lang="en-US" dirty="0"/>
              <a:t>Put the case you normally expect to process first</a:t>
            </a:r>
          </a:p>
          <a:p>
            <a:pPr lvl="1"/>
            <a:r>
              <a:rPr lang="en-US" dirty="0"/>
              <a:t>Then write the unusual cases</a:t>
            </a:r>
          </a:p>
          <a:p>
            <a:r>
              <a:rPr lang="en-US" dirty="0"/>
              <a:t>Arrange the code to make it more readable </a:t>
            </a:r>
          </a:p>
        </p:txBody>
      </p:sp>
    </p:spTree>
    <p:extLst>
      <p:ext uri="{BB962C8B-B14F-4D97-AF65-F5344CB8AC3E}">
        <p14:creationId xmlns:p14="http://schemas.microsoft.com/office/powerpoint/2010/main" val="262426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E704-E61E-4A88-9212-67D0203C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-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E2F8C-B791-4FD9-97FE-24141715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71" y="1605776"/>
            <a:ext cx="7441803" cy="4072760"/>
          </a:xfrm>
        </p:spPr>
      </p:pic>
    </p:spTree>
    <p:extLst>
      <p:ext uri="{BB962C8B-B14F-4D97-AF65-F5344CB8AC3E}">
        <p14:creationId xmlns:p14="http://schemas.microsoft.com/office/powerpoint/2010/main" val="405916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084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Problem: Back in 30 Minutes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713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Solution: Back in 30 Minutes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Switch statement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49" y="1739593"/>
            <a:ext cx="4609793" cy="48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5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313902" cy="4136467"/>
          </a:xfrm>
        </p:spPr>
        <p:txBody>
          <a:bodyPr/>
          <a:lstStyle/>
          <a:p>
            <a:r>
              <a:rPr lang="en-US" dirty="0"/>
              <a:t> if statement</a:t>
            </a:r>
          </a:p>
          <a:p>
            <a:r>
              <a:rPr lang="en-US" dirty="0"/>
              <a:t> if … else statement</a:t>
            </a:r>
          </a:p>
          <a:p>
            <a:r>
              <a:rPr lang="en-US" dirty="0"/>
              <a:t> if … else … if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3 - Introduction to C# and 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42155" y="2142067"/>
            <a:ext cx="5343833" cy="413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Compound statement</a:t>
            </a:r>
          </a:p>
          <a:p>
            <a:r>
              <a:rPr lang="en-US" dirty="0"/>
              <a:t> Increase / Decrease statement</a:t>
            </a:r>
          </a:p>
          <a:p>
            <a:r>
              <a:rPr lang="en-US" dirty="0"/>
              <a:t>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73131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FF75-B6AD-4D03-92AA-7468785F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switch –case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AF26-EAAA-4004-B528-06992C4B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The </a:t>
            </a:r>
            <a:r>
              <a:rPr lang="en-US" b="1" dirty="0"/>
              <a:t>expression</a:t>
            </a:r>
            <a:r>
              <a:rPr lang="en-US" dirty="0"/>
              <a:t> is evaluated </a:t>
            </a:r>
          </a:p>
          <a:p>
            <a:pPr marL="0" indent="0">
              <a:buNone/>
            </a:pPr>
            <a:r>
              <a:rPr lang="en-US" dirty="0"/>
              <a:t>2. When one of the constraints specified in a case label is equal to the expression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statement</a:t>
            </a:r>
            <a:r>
              <a:rPr lang="en-US" dirty="0"/>
              <a:t> that corresponds to that case is executed </a:t>
            </a:r>
          </a:p>
          <a:p>
            <a:pPr marL="0" indent="0">
              <a:buNone/>
            </a:pPr>
            <a:r>
              <a:rPr lang="en-US" dirty="0"/>
              <a:t>3. If no case is equal to the expression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there is </a:t>
            </a:r>
            <a:r>
              <a:rPr lang="en-US" b="1" dirty="0"/>
              <a:t>default case</a:t>
            </a:r>
            <a:r>
              <a:rPr lang="en-US" dirty="0"/>
              <a:t>, it is executed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Otherwise the control is transferred to the end  point of the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380652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Switch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1804611"/>
            <a:ext cx="5741125" cy="5142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 dirty="0">
                <a:latin typeface="Courier New" charset="0"/>
                <a:cs typeface="Arial" charset="0"/>
              </a:rPr>
              <a:t>switch</a:t>
            </a:r>
            <a:r>
              <a:rPr lang="en-US" sz="2000" dirty="0">
                <a:latin typeface="Courier New" charset="0"/>
                <a:cs typeface="Arial" charset="0"/>
              </a:rPr>
              <a:t>(expression){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</a:t>
            </a:r>
            <a:r>
              <a:rPr lang="en-US" sz="2000" b="1" dirty="0">
                <a:latin typeface="Courier New" charset="0"/>
                <a:cs typeface="Arial" charset="0"/>
              </a:rPr>
              <a:t>case</a:t>
            </a:r>
            <a:r>
              <a:rPr lang="en-US" sz="2000" dirty="0">
                <a:latin typeface="Courier New" charset="0"/>
                <a:cs typeface="Arial" charset="0"/>
              </a:rPr>
              <a:t> item1: 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	</a:t>
            </a:r>
            <a:r>
              <a:rPr lang="en-US" sz="2000" i="1" dirty="0">
                <a:latin typeface="Courier New" charset="0"/>
                <a:cs typeface="Arial" charset="0"/>
              </a:rPr>
              <a:t>//one or more statements;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	break;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</a:t>
            </a:r>
            <a:r>
              <a:rPr lang="en-US" sz="2000" b="1" dirty="0">
                <a:latin typeface="Courier New" charset="0"/>
                <a:cs typeface="Arial" charset="0"/>
              </a:rPr>
              <a:t>case</a:t>
            </a:r>
            <a:r>
              <a:rPr lang="en-US" sz="2000" dirty="0">
                <a:latin typeface="Courier New" charset="0"/>
                <a:cs typeface="Arial" charset="0"/>
              </a:rPr>
              <a:t> item2: 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	</a:t>
            </a:r>
            <a:r>
              <a:rPr lang="en-US" sz="2000" i="1" dirty="0">
                <a:latin typeface="Courier New" charset="0"/>
                <a:cs typeface="Arial" charset="0"/>
              </a:rPr>
              <a:t>//one or more statements;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	break;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</a:t>
            </a:r>
            <a:r>
              <a:rPr lang="en-US" sz="2000" b="1" dirty="0">
                <a:latin typeface="Courier New" charset="0"/>
                <a:cs typeface="Arial" charset="0"/>
              </a:rPr>
              <a:t>case</a:t>
            </a:r>
            <a:r>
              <a:rPr lang="en-US" sz="2000" dirty="0">
                <a:latin typeface="Courier New" charset="0"/>
                <a:cs typeface="Arial" charset="0"/>
              </a:rPr>
              <a:t> </a:t>
            </a:r>
            <a:r>
              <a:rPr lang="en-US" sz="2000" dirty="0" err="1">
                <a:latin typeface="Courier New" charset="0"/>
                <a:cs typeface="Arial" charset="0"/>
              </a:rPr>
              <a:t>itemn</a:t>
            </a:r>
            <a:r>
              <a:rPr lang="en-US" sz="2000" dirty="0">
                <a:latin typeface="Courier New" charset="0"/>
                <a:cs typeface="Arial" charset="0"/>
              </a:rPr>
              <a:t>: 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	</a:t>
            </a:r>
            <a:r>
              <a:rPr lang="en-US" sz="2000" i="1" dirty="0">
                <a:latin typeface="Courier New" charset="0"/>
                <a:cs typeface="Arial" charset="0"/>
              </a:rPr>
              <a:t>//one or more statements;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	break;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</a:t>
            </a:r>
            <a:r>
              <a:rPr lang="en-US" sz="2000" b="1" dirty="0">
                <a:latin typeface="Courier New" charset="0"/>
                <a:cs typeface="Arial" charset="0"/>
              </a:rPr>
              <a:t>default</a:t>
            </a:r>
            <a:r>
              <a:rPr lang="en-US" sz="2000" dirty="0">
                <a:latin typeface="Courier New" charset="0"/>
                <a:cs typeface="Arial" charset="0"/>
              </a:rPr>
              <a:t>: 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	</a:t>
            </a:r>
            <a:r>
              <a:rPr lang="en-US" sz="2000" i="1" dirty="0">
                <a:latin typeface="Courier New" charset="0"/>
                <a:cs typeface="Arial" charset="0"/>
              </a:rPr>
              <a:t>//one or more statements;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ourier New" charset="0"/>
                <a:cs typeface="Arial" charset="0"/>
              </a:rPr>
              <a:t>		break;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Courier New" charset="0"/>
                <a:cs typeface="Arial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082" y="1804611"/>
            <a:ext cx="4544478" cy="48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Switch statement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065866"/>
            <a:ext cx="4181475" cy="418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98" y="1832503"/>
            <a:ext cx="6724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7FA9-D3C7-49F8-BED1-1C3C03D6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switch –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9AC9-3005-4319-A134-46B9A364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types like string, </a:t>
            </a:r>
            <a:r>
              <a:rPr lang="en-US" dirty="0" err="1"/>
              <a:t>enum</a:t>
            </a:r>
            <a:r>
              <a:rPr lang="en-US" dirty="0"/>
              <a:t> and integral types can be used for </a:t>
            </a:r>
            <a:r>
              <a:rPr lang="en-US" b="1" dirty="0"/>
              <a:t>switch</a:t>
            </a:r>
            <a:r>
              <a:rPr lang="en-US" dirty="0"/>
              <a:t> expression </a:t>
            </a:r>
          </a:p>
          <a:p>
            <a:r>
              <a:rPr lang="en-US" dirty="0"/>
              <a:t>The value null is permitted as a case label constant </a:t>
            </a:r>
          </a:p>
          <a:p>
            <a:r>
              <a:rPr lang="en-US" dirty="0"/>
              <a:t>The keyword break exits the switch statement</a:t>
            </a:r>
          </a:p>
          <a:p>
            <a:r>
              <a:rPr lang="en-US" dirty="0"/>
              <a:t>“No fall through” rule</a:t>
            </a:r>
          </a:p>
          <a:p>
            <a:pPr lvl="1"/>
            <a:r>
              <a:rPr lang="en-US" dirty="0"/>
              <a:t>You are obligated to use </a:t>
            </a:r>
            <a:r>
              <a:rPr lang="en-US" b="1" dirty="0"/>
              <a:t>break</a:t>
            </a:r>
            <a:r>
              <a:rPr lang="en-US" dirty="0"/>
              <a:t> after each case</a:t>
            </a:r>
          </a:p>
          <a:p>
            <a:r>
              <a:rPr lang="en-US" dirty="0"/>
              <a:t>Multiple labels that correspond to the same statement are permitted </a:t>
            </a:r>
          </a:p>
        </p:txBody>
      </p:sp>
    </p:spTree>
    <p:extLst>
      <p:ext uri="{BB962C8B-B14F-4D97-AF65-F5344CB8AC3E}">
        <p14:creationId xmlns:p14="http://schemas.microsoft.com/office/powerpoint/2010/main" val="4156463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D325-EA5E-49FF-98C1-1F92D80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labels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BF86-8DCE-4DE6-AE06-0BB96B3B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6494" cy="4351338"/>
          </a:xfrm>
        </p:spPr>
        <p:txBody>
          <a:bodyPr/>
          <a:lstStyle/>
          <a:p>
            <a:r>
              <a:rPr lang="en-US" dirty="0"/>
              <a:t>Multiple labels allow matching several </a:t>
            </a:r>
          </a:p>
          <a:p>
            <a:pPr marL="0" indent="0">
              <a:buNone/>
            </a:pPr>
            <a:r>
              <a:rPr lang="en-US" dirty="0"/>
              <a:t>cases and executing the same statement </a:t>
            </a:r>
          </a:p>
          <a:p>
            <a:pPr marL="0" indent="0">
              <a:buNone/>
            </a:pPr>
            <a:r>
              <a:rPr lang="en-US" dirty="0"/>
              <a:t>in more than one case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0C372-FBC5-47DC-817F-655C7DA45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745" y="1447698"/>
            <a:ext cx="3566095" cy="44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16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4908-C91D-42FB-B3A0-D0D2FE6E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switch-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657E-ADF1-4F5B-BB83-E3656E00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a separate </a:t>
            </a:r>
            <a:r>
              <a:rPr lang="en-US" b="1" dirty="0"/>
              <a:t>case</a:t>
            </a:r>
            <a:r>
              <a:rPr lang="en-US" dirty="0"/>
              <a:t> for every normal situation </a:t>
            </a:r>
          </a:p>
          <a:p>
            <a:r>
              <a:rPr lang="en-US" dirty="0"/>
              <a:t>Put the normal case first</a:t>
            </a:r>
          </a:p>
          <a:p>
            <a:pPr lvl="1"/>
            <a:r>
              <a:rPr lang="en-US" dirty="0"/>
              <a:t>Put the most frequently executed cases first and the least frequently executed last</a:t>
            </a:r>
          </a:p>
          <a:p>
            <a:r>
              <a:rPr lang="en-US" dirty="0"/>
              <a:t>Order cases alphabetically or numerically</a:t>
            </a:r>
          </a:p>
          <a:p>
            <a:r>
              <a:rPr lang="en-US" dirty="0"/>
              <a:t>In </a:t>
            </a:r>
            <a:r>
              <a:rPr lang="en-US" b="1" dirty="0"/>
              <a:t>default</a:t>
            </a:r>
            <a:r>
              <a:rPr lang="en-US" dirty="0"/>
              <a:t> use case that cannot be reached under normal circumstances </a:t>
            </a:r>
          </a:p>
        </p:txBody>
      </p:sp>
    </p:spTree>
    <p:extLst>
      <p:ext uri="{BB962C8B-B14F-4D97-AF65-F5344CB8AC3E}">
        <p14:creationId xmlns:p14="http://schemas.microsoft.com/office/powerpoint/2010/main" val="231515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Problem: Foreign Languages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Solution: Foreign Languages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2000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switch (country)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case 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case "England": Console.WriteLine("English"); break;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case 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case 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case "Mexico": Console.WriteLine("Spanish"); break;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default: Console.WriteLine("unknown"); break;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Make a program to</a:t>
            </a:r>
          </a:p>
          <a:p>
            <a:pPr lvl="1"/>
            <a:r>
              <a:rPr lang="en-US" dirty="0"/>
              <a:t>Ask user to input two numbers</a:t>
            </a:r>
          </a:p>
          <a:p>
            <a:pPr lvl="1"/>
            <a:r>
              <a:rPr lang="en-US" dirty="0"/>
              <a:t>Ask user to input one of these arithmetic operators represented by character (‘+’, ‘-’, ‘*’, ‘/’)</a:t>
            </a:r>
          </a:p>
          <a:p>
            <a:pPr lvl="1"/>
            <a:r>
              <a:rPr lang="en-US" dirty="0"/>
              <a:t>Display “invalid operator” if user inputs the wrong character</a:t>
            </a:r>
          </a:p>
          <a:p>
            <a:pPr lvl="1"/>
            <a:r>
              <a:rPr lang="en-US" dirty="0"/>
              <a:t>Else, display the corresponding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4960-9042-D248-B86F-743D6C6822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92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Homework: vowels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Make a program to</a:t>
            </a:r>
          </a:p>
          <a:p>
            <a:pPr lvl="1"/>
            <a:r>
              <a:rPr lang="en-US" dirty="0"/>
              <a:t>Ask user to input a character</a:t>
            </a:r>
          </a:p>
          <a:p>
            <a:pPr lvl="1"/>
            <a:r>
              <a:rPr lang="en-US" dirty="0"/>
              <a:t>Display an error message if user inputs a non alphabet character (check with ASCII e.g.,  ‘a’ &lt; c &lt;‘z’ for lower case characters)</a:t>
            </a:r>
          </a:p>
          <a:p>
            <a:pPr lvl="1"/>
            <a:r>
              <a:rPr lang="en-US" dirty="0"/>
              <a:t>If the character is alphabet, check if it is a vowel (‘a’, ‘e’, ‘</a:t>
            </a:r>
            <a:r>
              <a:rPr lang="en-US" dirty="0" err="1"/>
              <a:t>i</a:t>
            </a:r>
            <a:r>
              <a:rPr lang="en-US" dirty="0"/>
              <a:t>’, ‘o’, ‘u’) or a consonant</a:t>
            </a:r>
          </a:p>
          <a:p>
            <a:pPr lvl="1"/>
            <a:r>
              <a:rPr lang="en-US" dirty="0"/>
              <a:t>Display the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4960-9042-D248-B86F-743D6C6822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9508-501B-4061-8311-998F3E55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B8656-7C7C-4C8D-9D88-E060E472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simple conditional statement</a:t>
            </a:r>
          </a:p>
          <a:p>
            <a:r>
              <a:rPr lang="en-US" dirty="0"/>
              <a:t>Enables you to test for a condition </a:t>
            </a:r>
          </a:p>
          <a:p>
            <a:r>
              <a:rPr lang="en-US" dirty="0"/>
              <a:t>Branch to different block in the code depending on the result</a:t>
            </a:r>
          </a:p>
          <a:p>
            <a:r>
              <a:rPr lang="en-US" dirty="0"/>
              <a:t>Syntax </a:t>
            </a:r>
          </a:p>
          <a:p>
            <a:pPr marL="0" indent="0">
              <a:buNone/>
            </a:pPr>
            <a:r>
              <a:rPr lang="en-US" dirty="0"/>
              <a:t> 	if  (condition)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statements;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60771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C9F0-07FF-4210-8A38-78133E96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4A8E-59BA-4577-994B-BCC9D214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and logical operators are used to compose logical conditions</a:t>
            </a:r>
          </a:p>
          <a:p>
            <a:r>
              <a:rPr lang="en-US" dirty="0"/>
              <a:t>The conditional statement </a:t>
            </a:r>
            <a:r>
              <a:rPr lang="en-US" b="1" dirty="0"/>
              <a:t>if</a:t>
            </a:r>
            <a:r>
              <a:rPr lang="en-US" dirty="0"/>
              <a:t> and </a:t>
            </a:r>
            <a:r>
              <a:rPr lang="en-US" b="1" dirty="0"/>
              <a:t>if-else</a:t>
            </a:r>
            <a:r>
              <a:rPr lang="en-US" dirty="0"/>
              <a:t> conditionally execution of blocks of code </a:t>
            </a:r>
          </a:p>
          <a:p>
            <a:pPr lvl="1"/>
            <a:r>
              <a:rPr lang="en-US" dirty="0"/>
              <a:t>Constantly used in computer programming</a:t>
            </a:r>
          </a:p>
          <a:p>
            <a:pPr lvl="1"/>
            <a:r>
              <a:rPr lang="en-US" dirty="0"/>
              <a:t>Conditional statements can be </a:t>
            </a:r>
            <a:r>
              <a:rPr lang="en-US" b="1" dirty="0"/>
              <a:t>nested </a:t>
            </a:r>
          </a:p>
          <a:p>
            <a:r>
              <a:rPr lang="en-US" dirty="0"/>
              <a:t>The </a:t>
            </a:r>
            <a:r>
              <a:rPr lang="en-US" b="1" dirty="0"/>
              <a:t>switch</a:t>
            </a:r>
            <a:r>
              <a:rPr lang="en-US" dirty="0"/>
              <a:t> statement easily and elegantly checks an expression for a sequence of values </a:t>
            </a:r>
          </a:p>
        </p:txBody>
      </p:sp>
    </p:spTree>
    <p:extLst>
      <p:ext uri="{BB962C8B-B14F-4D97-AF65-F5344CB8AC3E}">
        <p14:creationId xmlns:p14="http://schemas.microsoft.com/office/powerpoint/2010/main" val="24543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0272-1788-4456-9BD3-AA02D9C5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DF4A-EC2F-422D-ACD8-C62A2AE6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 can be</a:t>
            </a:r>
          </a:p>
          <a:p>
            <a:pPr lvl="1"/>
            <a:r>
              <a:rPr lang="en-US" dirty="0"/>
              <a:t>Boolean variable</a:t>
            </a:r>
          </a:p>
          <a:p>
            <a:pPr lvl="1"/>
            <a:r>
              <a:rPr lang="en-US" dirty="0"/>
              <a:t>Boolean logical expression</a:t>
            </a:r>
          </a:p>
          <a:p>
            <a:pPr lvl="1"/>
            <a:r>
              <a:rPr lang="en-US" dirty="0"/>
              <a:t>Comparison expression</a:t>
            </a:r>
          </a:p>
          <a:p>
            <a:r>
              <a:rPr lang="en-US" dirty="0"/>
              <a:t>The condition cannot be integer variable(like in C/C++)</a:t>
            </a:r>
          </a:p>
          <a:p>
            <a:r>
              <a:rPr lang="en-US" dirty="0"/>
              <a:t>The statement can be</a:t>
            </a:r>
          </a:p>
          <a:p>
            <a:pPr lvl="1"/>
            <a:r>
              <a:rPr lang="en-US" dirty="0"/>
              <a:t>Single statement ending with a semicolon</a:t>
            </a:r>
          </a:p>
          <a:p>
            <a:pPr lvl="1"/>
            <a:r>
              <a:rPr lang="en-US" dirty="0"/>
              <a:t>Blocked enclosed in curly braces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3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single-selection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23" y="1951704"/>
            <a:ext cx="9144000" cy="3793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4231016"/>
            <a:ext cx="4448175" cy="151447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14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7897-42FF-4B55-861B-A2D96E04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0927-D282-4DCF-92D0-7AC9808E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complex and useful conditional statement</a:t>
            </a:r>
          </a:p>
          <a:p>
            <a:r>
              <a:rPr lang="en-US" dirty="0"/>
              <a:t>Executes one branch if the condition is true, and another if it is false</a:t>
            </a:r>
          </a:p>
          <a:p>
            <a:r>
              <a:rPr lang="en-US" dirty="0"/>
              <a:t>The simplest form of an if-else statement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if (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(condition)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Code to execute if the condition is true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Code to execute if the condition is false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3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mr-IN" dirty="0"/>
              <a:t>…</a:t>
            </a:r>
            <a:r>
              <a:rPr lang="en-US" dirty="0"/>
              <a:t>else Double-selection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86" y="2065867"/>
            <a:ext cx="9144000" cy="39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1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mr-IN" dirty="0"/>
              <a:t>…</a:t>
            </a:r>
            <a:r>
              <a:rPr lang="en-US" dirty="0"/>
              <a:t>else Double-selection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28" y="2065867"/>
            <a:ext cx="7101685" cy="408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6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mr-IN" dirty="0"/>
              <a:t>…</a:t>
            </a:r>
            <a:r>
              <a:rPr lang="en-US" dirty="0"/>
              <a:t>else Double-selection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63" y="1815144"/>
            <a:ext cx="4306223" cy="4731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8568" y="2344994"/>
            <a:ext cx="5268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Exercise</a:t>
            </a:r>
            <a:r>
              <a:rPr lang="en-US" sz="3200" dirty="0"/>
              <a:t>: Write a program to find max between a</a:t>
            </a:r>
            <a:r>
              <a:rPr lang="en-US" sz="3200"/>
              <a:t>, b and display max number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465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1255</Words>
  <Application>Microsoft Office PowerPoint</Application>
  <PresentationFormat>Widescreen</PresentationFormat>
  <Paragraphs>205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Programming</vt:lpstr>
      <vt:lpstr>topics</vt:lpstr>
      <vt:lpstr>The if statement</vt:lpstr>
      <vt:lpstr>Condition and statement</vt:lpstr>
      <vt:lpstr>if single-selection statement</vt:lpstr>
      <vt:lpstr>The if-else statement</vt:lpstr>
      <vt:lpstr>if…else Double-selection statement</vt:lpstr>
      <vt:lpstr>if…else Double-selection statement</vt:lpstr>
      <vt:lpstr>if…else Double-selection statement</vt:lpstr>
      <vt:lpstr>if…else Double-selection statement</vt:lpstr>
      <vt:lpstr>Conditional operator (?:)</vt:lpstr>
      <vt:lpstr>if…else if ladder</vt:lpstr>
      <vt:lpstr>if…else if ladder</vt:lpstr>
      <vt:lpstr>Nested if Statements </vt:lpstr>
      <vt:lpstr>Nested if – Good practices</vt:lpstr>
      <vt:lpstr>Nested if - Example</vt:lpstr>
      <vt:lpstr>Problem: Back in 30 Minutes</vt:lpstr>
      <vt:lpstr>Solution: Back in 30 Minutes</vt:lpstr>
      <vt:lpstr>General form of Switch statement</vt:lpstr>
      <vt:lpstr>How switch –case works</vt:lpstr>
      <vt:lpstr>General form of Switch statement</vt:lpstr>
      <vt:lpstr>General form of Switch statement</vt:lpstr>
      <vt:lpstr>Using switch – Rules </vt:lpstr>
      <vt:lpstr>Multiple labels - Example</vt:lpstr>
      <vt:lpstr>Using switch- Good practices</vt:lpstr>
      <vt:lpstr>Problem: Foreign Languages</vt:lpstr>
      <vt:lpstr>Solution: Foreign Languages</vt:lpstr>
      <vt:lpstr>Activity: Arithmetic operators</vt:lpstr>
      <vt:lpstr>Homework: vowels</vt:lpstr>
      <vt:lpstr>Sumary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&amp; Negotiation Skills</dc:title>
  <dc:creator>win</dc:creator>
  <cp:lastModifiedBy>Loan</cp:lastModifiedBy>
  <cp:revision>123</cp:revision>
  <dcterms:created xsi:type="dcterms:W3CDTF">2022-09-13T08:12:28Z</dcterms:created>
  <dcterms:modified xsi:type="dcterms:W3CDTF">2023-04-10T08:52:56Z</dcterms:modified>
</cp:coreProperties>
</file>