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2"/>
  </p:notesMasterIdLst>
  <p:sldIdLst>
    <p:sldId id="256" r:id="rId2"/>
    <p:sldId id="258" r:id="rId3"/>
    <p:sldId id="336" r:id="rId4"/>
    <p:sldId id="312" r:id="rId5"/>
    <p:sldId id="313" r:id="rId6"/>
    <p:sldId id="314" r:id="rId7"/>
    <p:sldId id="315" r:id="rId8"/>
    <p:sldId id="316" r:id="rId9"/>
    <p:sldId id="513" r:id="rId10"/>
    <p:sldId id="317" r:id="rId11"/>
    <p:sldId id="318" r:id="rId12"/>
    <p:sldId id="319" r:id="rId13"/>
    <p:sldId id="517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28" r:id="rId23"/>
    <p:sldId id="329" r:id="rId24"/>
    <p:sldId id="330" r:id="rId25"/>
    <p:sldId id="331" r:id="rId26"/>
    <p:sldId id="332" r:id="rId27"/>
    <p:sldId id="333" r:id="rId28"/>
    <p:sldId id="334" r:id="rId29"/>
    <p:sldId id="335" r:id="rId30"/>
    <p:sldId id="51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DA7DC5-597D-7AE9-BD0C-5452FC10B944}" v="23" dt="2023-04-04T08:29:22.382"/>
    <p1510:client id="{9DB92812-EA6C-D8EC-BB45-16C668933448}" v="2" dt="2023-04-10T08:53:05.621"/>
    <p1510:client id="{DB237509-9B0B-A95F-B099-10F564A77C62}" v="1" dt="2023-04-04T03:07:21.3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10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o Thi Mai Loan (FE FIC HN)" userId="S::loanntm3@fe.edu.vn::b89ad9d2-48e8-440e-9fc6-71aeb80a9903" providerId="AD" clId="Web-{DB237509-9B0B-A95F-B099-10F564A77C62}"/>
    <pc:docChg chg="modSld">
      <pc:chgData name="Ngo Thi Mai Loan (FE FIC HN)" userId="S::loanntm3@fe.edu.vn::b89ad9d2-48e8-440e-9fc6-71aeb80a9903" providerId="AD" clId="Web-{DB237509-9B0B-A95F-B099-10F564A77C62}" dt="2023-04-04T03:07:21.315" v="0"/>
      <pc:docMkLst>
        <pc:docMk/>
      </pc:docMkLst>
      <pc:sldChg chg="delSp">
        <pc:chgData name="Ngo Thi Mai Loan (FE FIC HN)" userId="S::loanntm3@fe.edu.vn::b89ad9d2-48e8-440e-9fc6-71aeb80a9903" providerId="AD" clId="Web-{DB237509-9B0B-A95F-B099-10F564A77C62}" dt="2023-04-04T03:07:21.315" v="0"/>
        <pc:sldMkLst>
          <pc:docMk/>
          <pc:sldMk cId="121435257" sldId="256"/>
        </pc:sldMkLst>
        <pc:picChg chg="del">
          <ac:chgData name="Ngo Thi Mai Loan (FE FIC HN)" userId="S::loanntm3@fe.edu.vn::b89ad9d2-48e8-440e-9fc6-71aeb80a9903" providerId="AD" clId="Web-{DB237509-9B0B-A95F-B099-10F564A77C62}" dt="2023-04-04T03:07:21.315" v="0"/>
          <ac:picMkLst>
            <pc:docMk/>
            <pc:sldMk cId="121435257" sldId="256"/>
            <ac:picMk id="8" creationId="{37879F63-F400-4832-AFD5-B8D9C52802C5}"/>
          </ac:picMkLst>
        </pc:picChg>
      </pc:sldChg>
    </pc:docChg>
  </pc:docChgLst>
  <pc:docChgLst>
    <pc:chgData name="Ngo Thi Mai Loan (FE FIC HN)" userId="S::loanntm3@fe.edu.vn::b89ad9d2-48e8-440e-9fc6-71aeb80a9903" providerId="AD" clId="Web-{9DB92812-EA6C-D8EC-BB45-16C668933448}"/>
    <pc:docChg chg="modSld">
      <pc:chgData name="Ngo Thi Mai Loan (FE FIC HN)" userId="S::loanntm3@fe.edu.vn::b89ad9d2-48e8-440e-9fc6-71aeb80a9903" providerId="AD" clId="Web-{9DB92812-EA6C-D8EC-BB45-16C668933448}" dt="2023-04-10T08:53:05.621" v="1" actId="1076"/>
      <pc:docMkLst>
        <pc:docMk/>
      </pc:docMkLst>
      <pc:sldChg chg="addSp modSp">
        <pc:chgData name="Ngo Thi Mai Loan (FE FIC HN)" userId="S::loanntm3@fe.edu.vn::b89ad9d2-48e8-440e-9fc6-71aeb80a9903" providerId="AD" clId="Web-{9DB92812-EA6C-D8EC-BB45-16C668933448}" dt="2023-04-10T08:53:05.621" v="1" actId="1076"/>
        <pc:sldMkLst>
          <pc:docMk/>
          <pc:sldMk cId="121435257" sldId="256"/>
        </pc:sldMkLst>
        <pc:picChg chg="add mod">
          <ac:chgData name="Ngo Thi Mai Loan (FE FIC HN)" userId="S::loanntm3@fe.edu.vn::b89ad9d2-48e8-440e-9fc6-71aeb80a9903" providerId="AD" clId="Web-{9DB92812-EA6C-D8EC-BB45-16C668933448}" dt="2023-04-10T08:53:05.621" v="1" actId="1076"/>
          <ac:picMkLst>
            <pc:docMk/>
            <pc:sldMk cId="121435257" sldId="256"/>
            <ac:picMk id="4" creationId="{62C8FCEF-77BA-8A99-65BE-1FC5243CB033}"/>
          </ac:picMkLst>
        </pc:picChg>
      </pc:sldChg>
    </pc:docChg>
  </pc:docChgLst>
  <pc:docChgLst>
    <pc:chgData name="Ngo Thi Mai Loan (FE FIC HN)" userId="S::loanntm3@fe.edu.vn::b89ad9d2-48e8-440e-9fc6-71aeb80a9903" providerId="AD" clId="Web-{2ADA7DC5-597D-7AE9-BD0C-5452FC10B944}"/>
    <pc:docChg chg="addSld modSld">
      <pc:chgData name="Ngo Thi Mai Loan (FE FIC HN)" userId="S::loanntm3@fe.edu.vn::b89ad9d2-48e8-440e-9fc6-71aeb80a9903" providerId="AD" clId="Web-{2ADA7DC5-597D-7AE9-BD0C-5452FC10B944}" dt="2023-04-04T08:29:22.382" v="19" actId="20577"/>
      <pc:docMkLst>
        <pc:docMk/>
      </pc:docMkLst>
      <pc:sldChg chg="modSp">
        <pc:chgData name="Ngo Thi Mai Loan (FE FIC HN)" userId="S::loanntm3@fe.edu.vn::b89ad9d2-48e8-440e-9fc6-71aeb80a9903" providerId="AD" clId="Web-{2ADA7DC5-597D-7AE9-BD0C-5452FC10B944}" dt="2023-04-04T03:09:05.909" v="12" actId="20577"/>
        <pc:sldMkLst>
          <pc:docMk/>
          <pc:sldMk cId="121435257" sldId="256"/>
        </pc:sldMkLst>
        <pc:spChg chg="mod">
          <ac:chgData name="Ngo Thi Mai Loan (FE FIC HN)" userId="S::loanntm3@fe.edu.vn::b89ad9d2-48e8-440e-9fc6-71aeb80a9903" providerId="AD" clId="Web-{2ADA7DC5-597D-7AE9-BD0C-5452FC10B944}" dt="2023-04-04T03:09:05.909" v="12" actId="20577"/>
          <ac:spMkLst>
            <pc:docMk/>
            <pc:sldMk cId="121435257" sldId="256"/>
            <ac:spMk id="3" creationId="{00000000-0000-0000-0000-000000000000}"/>
          </ac:spMkLst>
        </pc:spChg>
        <pc:spChg chg="mod">
          <ac:chgData name="Ngo Thi Mai Loan (FE FIC HN)" userId="S::loanntm3@fe.edu.vn::b89ad9d2-48e8-440e-9fc6-71aeb80a9903" providerId="AD" clId="Web-{2ADA7DC5-597D-7AE9-BD0C-5452FC10B944}" dt="2023-04-04T03:08:59.222" v="1" actId="20577"/>
          <ac:spMkLst>
            <pc:docMk/>
            <pc:sldMk cId="121435257" sldId="256"/>
            <ac:spMk id="6" creationId="{00000000-0000-0000-0000-000000000000}"/>
          </ac:spMkLst>
        </pc:spChg>
      </pc:sldChg>
      <pc:sldChg chg="modSp new">
        <pc:chgData name="Ngo Thi Mai Loan (FE FIC HN)" userId="S::loanntm3@fe.edu.vn::b89ad9d2-48e8-440e-9fc6-71aeb80a9903" providerId="AD" clId="Web-{2ADA7DC5-597D-7AE9-BD0C-5452FC10B944}" dt="2023-04-04T08:29:22.382" v="19" actId="20577"/>
        <pc:sldMkLst>
          <pc:docMk/>
          <pc:sldMk cId="476758240" sldId="336"/>
        </pc:sldMkLst>
        <pc:spChg chg="mod">
          <ac:chgData name="Ngo Thi Mai Loan (FE FIC HN)" userId="S::loanntm3@fe.edu.vn::b89ad9d2-48e8-440e-9fc6-71aeb80a9903" providerId="AD" clId="Web-{2ADA7DC5-597D-7AE9-BD0C-5452FC10B944}" dt="2023-04-04T08:29:22.382" v="19" actId="20577"/>
          <ac:spMkLst>
            <pc:docMk/>
            <pc:sldMk cId="476758240" sldId="336"/>
            <ac:spMk id="2" creationId="{E6DDB42E-FD20-84E8-1340-12D065D75AF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C58A7-C5C1-434A-8ACA-3719ABB2CFB1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E896F-0404-4164-95D2-BF78F0307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100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608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456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F84FC-7F9A-4AC9-8C99-5C4814F8D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E2F3B-A939-49FF-906F-541DCEB5C0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B7005-11A5-44CF-A643-7675BC6C5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23FB-C864-486E-98DB-B6EB58EC97A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F339D-4811-4825-A180-DDACB1D81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65E9-07A0-49FB-8725-B99DEF2E3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1F6F-4C41-4BE0-8484-A9B0BEA0DBA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11F3FD-60B8-438D-AF98-73B5A70EF1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854" y="5810860"/>
            <a:ext cx="3761794" cy="104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460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1FC0C-4A0C-4218-AAA2-FE8BE0636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F909CE-665B-46BA-900D-2DD1BD1E55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CBE43-0632-4069-9AD3-D895CCCF3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23FB-C864-486E-98DB-B6EB58EC97A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58DB5-CC06-4612-BC43-699C0B894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54BFD-877C-4E5A-A815-86306A02A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1F6F-4C41-4BE0-8484-A9B0BEA0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48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24BF7D-CE24-4C73-AC1A-E32031FA9B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0B627-F1F4-4795-A589-61472AFA21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F49AF-927C-44FC-A826-1D2B3B35C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23FB-C864-486E-98DB-B6EB58EC97A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4ED3F-8C1B-4EF7-B850-7CE313E15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A76CF-DE05-4D9D-AB4C-CA898330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1F6F-4C41-4BE0-8484-A9B0BEA0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71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8816" y="1145752"/>
            <a:ext cx="11818096" cy="5201066"/>
          </a:xfrm>
        </p:spPr>
        <p:txBody>
          <a:bodyPr/>
          <a:lstStyle/>
          <a:p>
            <a:pPr lvl="0"/>
            <a:r>
              <a:rPr lang="bg-BG" dirty="0"/>
              <a:t>Щракнете, за да редактирате стиловете на текста в образеца</a:t>
            </a:r>
          </a:p>
          <a:p>
            <a:pPr lvl="1"/>
            <a:r>
              <a:rPr lang="bg-BG" dirty="0"/>
              <a:t>Второ ниво</a:t>
            </a:r>
          </a:p>
          <a:p>
            <a:pPr lvl="2"/>
            <a:r>
              <a:rPr lang="bg-BG" dirty="0"/>
              <a:t>Трето ниво</a:t>
            </a:r>
          </a:p>
          <a:p>
            <a:pPr lvl="3"/>
            <a:r>
              <a:rPr lang="bg-BG" dirty="0"/>
              <a:t>Четвърто ниво</a:t>
            </a:r>
          </a:p>
          <a:p>
            <a:pPr lvl="4"/>
            <a:r>
              <a:rPr lang="bg-BG" dirty="0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24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C494A-A3F7-4207-87BB-AB22E3F36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6451B-228B-48C0-8C73-8BFA1A6C9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34D2C-B86D-4AC6-A5CC-AB91D5A30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23FB-C864-486E-98DB-B6EB58EC97A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CD22B-A990-4BA1-9EDC-7D51B1B16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F874E-AF55-45E2-A276-55523526B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1F6F-4C41-4BE0-8484-A9B0BEA0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751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AEAAF-AC74-444D-BE49-CFE66E2AE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7B180-0E0E-463C-9796-C71E7D69F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918EF-10CE-4B6F-A937-AE504E0D4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23FB-C864-486E-98DB-B6EB58EC97A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2419C-A080-4185-BF53-EDD69F41A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09C4D-631D-491C-B965-C743DB3A4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1F6F-4C41-4BE0-8484-A9B0BEA0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70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39F96-342F-4570-920A-27FA74EF0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784E0-AAD4-4B83-8008-6572B899DB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DAE986-2B04-4297-90D1-EB1C47A05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954FF8-8539-4416-98B4-584D7F8D5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23FB-C864-486E-98DB-B6EB58EC97A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67DEA-A9D1-40DC-953D-A065B264B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4C3660-C5B8-42DE-934B-87561F400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1F6F-4C41-4BE0-8484-A9B0BEA0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604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BBA60-B861-4120-BC80-E5003D145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01210-5A6D-41D4-9878-D2DBF6344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3B4947-025B-437C-BE34-50A4D78631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C24E06-3917-4305-B5C7-5D5C4FC044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42835A-2948-4ABE-AB2F-1DE74D05EB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2A8271-552C-4C0A-876D-4243FA6F7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23FB-C864-486E-98DB-B6EB58EC97A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6E8271-7A0F-4A67-8927-6D2857DE9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56094E-D6B1-4915-A828-28F7BAF7A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1F6F-4C41-4BE0-8484-A9B0BEA0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556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B77C6-AF27-495E-9BED-13D6DE07F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A9C2C4-098A-4A81-9E79-B7E9E0B93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23FB-C864-486E-98DB-B6EB58EC97A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93FB4B-3E09-42DF-AC6F-46C2EDE4D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B85C3A-0F71-4CD6-BCCE-1EFB00AF9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1F6F-4C41-4BE0-8484-A9B0BEA0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61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8F9667-9794-4E34-8372-960AD4128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23FB-C864-486E-98DB-B6EB58EC97A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BF7D38-37D3-4C81-8E54-D74CB40AE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B7F7DE-4966-4887-A17A-6857236BD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1F6F-4C41-4BE0-8484-A9B0BEA0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5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0C802-3D2B-4A4F-8728-67D5ED68D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A255C-76C5-4CFB-90AB-9F6C34C0B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1EFF1C-E42E-4728-8DDF-18AA0FD6D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A454DB-0030-4EBB-9376-4B79BAA19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23FB-C864-486E-98DB-B6EB58EC97A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CAA6A4-6115-438D-ABFF-49A472E60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DF9DE5-CB97-47ED-A674-213C9172A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1F6F-4C41-4BE0-8484-A9B0BEA0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91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4A733-EA0C-4691-B88F-EC819AEA0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B3ED68-6867-4CE9-BB4A-23B4E2CBB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ABB2EB-9F62-4D2D-8D06-B1BDF08B7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71763-F8E0-4D31-9668-73676E38A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23FB-C864-486E-98DB-B6EB58EC97A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5C0E3C-2386-408B-ADB0-555294916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3B77FD-E88C-4343-8C1A-120556EFF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1F6F-4C41-4BE0-8484-A9B0BEA0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87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68529A-89AD-4ABC-BDF7-8389D7B60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1E7C0-F3C7-4EB6-BE32-11E345697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8EB09-F07B-41D4-B09D-A1DD5AD1FE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123FB-C864-486E-98DB-B6EB58EC97A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55EE8-EF86-4C94-9DD9-8BD9B97899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BCB51-D5C0-48AD-849B-B776C5C54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21F6F-4C41-4BE0-8484-A9B0BEA0DBA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988C9A-6191-411B-87FC-5B3713A73873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103" y="5830804"/>
            <a:ext cx="3761794" cy="104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06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1032" y="653143"/>
            <a:ext cx="8521345" cy="681536"/>
          </a:xfrm>
        </p:spPr>
        <p:txBody>
          <a:bodyPr>
            <a:noAutofit/>
          </a:bodyPr>
          <a:lstStyle/>
          <a:p>
            <a:pPr algn="l"/>
            <a:r>
              <a:rPr lang="en-US" sz="4800" b="1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Programming</a:t>
            </a:r>
            <a:endParaRPr lang="en-US" sz="2000" b="1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70600" y="5331759"/>
            <a:ext cx="5235301" cy="53921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r"/>
            <a:r>
              <a:rPr lang="en-US" sz="2800"/>
              <a:t>Loop Statements</a:t>
            </a:r>
            <a:endParaRPr lang="en-US" sz="33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7138851" y="4483101"/>
            <a:ext cx="4167051" cy="685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4000" b="1">
                <a:latin typeface="Segoe UI"/>
                <a:cs typeface="Segoe UI"/>
              </a:rPr>
              <a:t>Chapter 6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11392" y="5870974"/>
            <a:ext cx="1709754" cy="410158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400" b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[Book name]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2C8FCEF-77BA-8A99-65BE-1FC5243CB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076" y="1718006"/>
            <a:ext cx="2743200" cy="339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35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 loop example - requirement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Make a program to display this message, using for loop</a:t>
            </a:r>
          </a:p>
          <a:p>
            <a:pPr marL="457200" lvl="1" indent="0">
              <a:buNone/>
            </a:pPr>
            <a:r>
              <a:rPr lang="en-US">
                <a:latin typeface="Courier"/>
                <a:cs typeface="Courier"/>
              </a:rPr>
              <a:t>This is a </a:t>
            </a:r>
          </a:p>
          <a:p>
            <a:pPr marL="457200" lvl="1" indent="0">
              <a:buNone/>
            </a:pPr>
            <a:r>
              <a:rPr lang="en-US">
                <a:latin typeface="Courier"/>
                <a:cs typeface="Courier"/>
              </a:rPr>
              <a:t>				nice</a:t>
            </a:r>
          </a:p>
          <a:p>
            <a:pPr marL="457200" lvl="1" indent="0">
              <a:buNone/>
            </a:pPr>
            <a:r>
              <a:rPr lang="en-US">
                <a:latin typeface="Courier"/>
                <a:cs typeface="Courier"/>
              </a:rPr>
              <a:t>				nice</a:t>
            </a:r>
          </a:p>
          <a:p>
            <a:pPr marL="457200" lvl="1" indent="0">
              <a:buNone/>
            </a:pPr>
            <a:r>
              <a:rPr lang="en-US">
                <a:latin typeface="Courier"/>
                <a:cs typeface="Courier"/>
              </a:rPr>
              <a:t>				nice</a:t>
            </a:r>
          </a:p>
          <a:p>
            <a:pPr marL="457200" lvl="1" indent="0">
              <a:buNone/>
            </a:pPr>
            <a:r>
              <a:rPr lang="en-US">
                <a:latin typeface="Courier"/>
                <a:cs typeface="Courier"/>
              </a:rPr>
              <a:t>				nice</a:t>
            </a:r>
          </a:p>
          <a:p>
            <a:pPr marL="457200" lvl="1" indent="0">
              <a:buNone/>
            </a:pPr>
            <a:r>
              <a:rPr lang="en-US">
                <a:latin typeface="Courier"/>
                <a:cs typeface="Courier"/>
              </a:rPr>
              <a:t>				nice</a:t>
            </a:r>
          </a:p>
          <a:p>
            <a:pPr marL="457200" lvl="1" indent="0">
              <a:buNone/>
            </a:pPr>
            <a:r>
              <a:rPr lang="en-US">
                <a:latin typeface="Courier"/>
                <a:cs typeface="Courier"/>
              </a:rPr>
              <a:t>				nice</a:t>
            </a:r>
          </a:p>
          <a:p>
            <a:pPr marL="457200" lvl="1" indent="0">
              <a:buNone/>
            </a:pPr>
            <a:r>
              <a:rPr lang="en-US">
                <a:latin typeface="Courier"/>
                <a:cs typeface="Courier"/>
              </a:rPr>
              <a:t>						world!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1 - Programming / Lecture 5 - Loop statements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21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Flow chart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1 - Programming / Lecture 5 - Loop statements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045200" y="88900"/>
            <a:ext cx="4165600" cy="6477000"/>
            <a:chOff x="4521200" y="88900"/>
            <a:chExt cx="4165600" cy="6477000"/>
          </a:xfrm>
        </p:grpSpPr>
        <p:pic>
          <p:nvPicPr>
            <p:cNvPr id="4" name="Picture 3" descr="niceniceworld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1200" y="88900"/>
              <a:ext cx="4165600" cy="64770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88100" y="5156200"/>
              <a:ext cx="406400" cy="241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42594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 &amp;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3959941" cy="4136467"/>
          </a:xfrm>
        </p:spPr>
        <p:txBody>
          <a:bodyPr/>
          <a:lstStyle/>
          <a:p>
            <a:pPr lvl="1"/>
            <a:r>
              <a:rPr lang="en-US"/>
              <a:t> Print numbers up to 10</a:t>
            </a:r>
          </a:p>
          <a:p>
            <a:pPr lvl="1"/>
            <a:r>
              <a:rPr lang="en-US"/>
              <a:t>Print even numbers up to 10</a:t>
            </a:r>
          </a:p>
          <a:p>
            <a:pPr lvl="1"/>
            <a:r>
              <a:rPr lang="en-US"/>
              <a:t>Print odd numbers up to given n</a:t>
            </a:r>
          </a:p>
          <a:p>
            <a:pPr lvl="1"/>
            <a:endParaRPr lang="en-US"/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1 - Programming / Lecture 5 - Loop statements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3175" y="1337733"/>
            <a:ext cx="3132851" cy="45725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4739" y="609600"/>
            <a:ext cx="3132633" cy="550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25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952433" y="2802342"/>
            <a:ext cx="6324600" cy="35728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var 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</a:rPr>
              <a:t>n = 1</a:t>
            </a:r>
            <a:r>
              <a:rPr lang="pt-BR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while (n 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</a:rPr>
              <a:t>&lt;=</a:t>
            </a:r>
            <a:r>
              <a:rPr lang="pt-BR" sz="2800" b="1" noProof="1">
                <a:latin typeface="Consolas" pitchFamily="49" charset="0"/>
              </a:rPr>
              <a:t> 10)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  Console.WriteLine(n);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  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</a:rPr>
              <a:t>n++</a:t>
            </a:r>
            <a:r>
              <a:rPr lang="pt-BR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/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Executes commands while the condition is true:</a:t>
            </a:r>
            <a:endParaRPr kumimoji="0" lang="en-US" dirty="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While Loops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9532944" y="4724400"/>
            <a:ext cx="2211204" cy="712442"/>
          </a:xfrm>
          <a:prstGeom prst="wedgeRoundRectCallout">
            <a:avLst>
              <a:gd name="adj1" fmla="val -67623"/>
              <a:gd name="adj2" fmla="val 64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Loop body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549255" y="3358501"/>
            <a:ext cx="1828800" cy="695444"/>
          </a:xfrm>
          <a:prstGeom prst="wedgeRoundRectCallout">
            <a:avLst>
              <a:gd name="adj1" fmla="val -64442"/>
              <a:gd name="adj2" fmla="val 131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Condition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3733801" y="5811888"/>
            <a:ext cx="3729855" cy="686832"/>
          </a:xfrm>
          <a:prstGeom prst="wedgeRoundRectCallout">
            <a:avLst>
              <a:gd name="adj1" fmla="val -53727"/>
              <a:gd name="adj2" fmla="val -513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Increment the counter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CC9F83C3-E2AA-4DB6-BC4F-AE90C458002B}"/>
              </a:ext>
            </a:extLst>
          </p:cNvPr>
          <p:cNvSpPr/>
          <p:nvPr/>
        </p:nvSpPr>
        <p:spPr>
          <a:xfrm>
            <a:off x="8229600" y="4613035"/>
            <a:ext cx="675238" cy="9906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352800" y="1981713"/>
            <a:ext cx="2116206" cy="703660"/>
          </a:xfrm>
          <a:prstGeom prst="wedgeRoundRectCallout">
            <a:avLst>
              <a:gd name="adj1" fmla="val 2436"/>
              <a:gd name="adj2" fmla="val 821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Initial value</a:t>
            </a:r>
            <a:endParaRPr lang="bg-BG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5805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13" grpId="0" animBg="1"/>
      <p:bldP spid="11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While Loops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1 - Programming / Lecture 5 - Loop statements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974" y="2065867"/>
            <a:ext cx="7659329" cy="441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467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Counter-controlled repetition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Counter-controlled repetition</a:t>
            </a:r>
          </a:p>
          <a:p>
            <a:pPr lvl="1"/>
            <a:r>
              <a:rPr lang="en-US"/>
              <a:t>Uses a counter (control variable) to control the number of times statements will execute</a:t>
            </a:r>
          </a:p>
          <a:p>
            <a:pPr lvl="1"/>
            <a:r>
              <a:rPr lang="en-US"/>
              <a:t>It is definite repetition (# of repetitions are known in advanced)</a:t>
            </a:r>
          </a:p>
          <a:p>
            <a:pPr lvl="1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1 - Programming / Lecture 5 - Loop statements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74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Activity: Average grade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1 - Programming / Lecture 5 - Loop statements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026" y="1932038"/>
            <a:ext cx="7536864" cy="445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528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Sentinel-control Repetition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The number of loops is controlled by a sentinel value (signal value, dummy value, flag value)</a:t>
            </a:r>
          </a:p>
          <a:p>
            <a:r>
              <a:rPr lang="en-US"/>
              <a:t>This is also called indefinite repetition</a:t>
            </a:r>
          </a:p>
          <a:p>
            <a:pPr lvl="1"/>
            <a:r>
              <a:rPr lang="en-US"/>
              <a:t>The number of repetitions is not known in advanced</a:t>
            </a:r>
          </a:p>
          <a:p>
            <a:r>
              <a:rPr lang="en-US"/>
              <a:t>Sentinel value should be chosen so it is not confused with the input value</a:t>
            </a:r>
          </a:p>
          <a:p>
            <a:pPr lvl="1"/>
            <a:r>
              <a:rPr lang="en-US"/>
              <a:t>E.g., repeatedly input the grade until inputting -1</a:t>
            </a:r>
          </a:p>
          <a:p>
            <a:pPr lvl="1"/>
            <a:r>
              <a:rPr lang="en-US"/>
              <a:t>-1 is the sentinel value, different from normal grades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1 - Programming / Lecture 5 - Loop statements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07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Activity: Sentinel-controlled repetition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Develop the class average program</a:t>
            </a:r>
          </a:p>
          <a:p>
            <a:pPr lvl="1"/>
            <a:r>
              <a:rPr lang="en-US"/>
              <a:t>However, allows user to input the grade until user input -1 to finish</a:t>
            </a:r>
          </a:p>
          <a:p>
            <a:pPr lvl="1"/>
            <a:r>
              <a:rPr lang="en-US"/>
              <a:t>Calculate the class average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1 - Programming / Lecture 5 - Loop statements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276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Nested control statements: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Create a program to analyze results of exam</a:t>
            </a:r>
          </a:p>
          <a:p>
            <a:pPr lvl="1"/>
            <a:r>
              <a:rPr lang="en-US"/>
              <a:t>Input 10 test results, each as 1: passed or 2: failed</a:t>
            </a:r>
          </a:p>
          <a:p>
            <a:pPr lvl="1"/>
            <a:r>
              <a:rPr lang="en-US"/>
              <a:t>Count number of test results of each type</a:t>
            </a:r>
          </a:p>
          <a:p>
            <a:pPr lvl="1"/>
            <a:r>
              <a:rPr lang="en-US"/>
              <a:t>Display a summary (total of passed, failed)</a:t>
            </a:r>
          </a:p>
          <a:p>
            <a:pPr lvl="1"/>
            <a:r>
              <a:rPr lang="en-US"/>
              <a:t>If more than eight students passed, display a bonus message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1 - Programming / Lecture 5 - Loop statements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17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2" y="2142067"/>
            <a:ext cx="4313902" cy="4136467"/>
          </a:xfrm>
        </p:spPr>
        <p:txBody>
          <a:bodyPr/>
          <a:lstStyle/>
          <a:p>
            <a:r>
              <a:rPr lang="en-US"/>
              <a:t> for loop</a:t>
            </a:r>
          </a:p>
          <a:p>
            <a:r>
              <a:rPr lang="en-US"/>
              <a:t> do… while loop</a:t>
            </a:r>
          </a:p>
          <a:p>
            <a:r>
              <a:rPr lang="en-US"/>
              <a:t> while loop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1 - Programming / Lecture 3 - Introduction to C# and .NET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3137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Nested control statements: Activity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1 - Programming / Lecture 5 - Loop statements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417639"/>
            <a:ext cx="9144000" cy="460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8141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Nested control statements: Activity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1 - Programming / Lecture 5 - Loop statements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013" y="1827766"/>
            <a:ext cx="8408458" cy="468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6409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“do-while”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Syntax</a:t>
            </a:r>
            <a:endParaRPr lang="en-US">
              <a:solidFill>
                <a:srgbClr val="99CC0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spcBef>
                <a:spcPct val="0"/>
              </a:spcBef>
              <a:buNone/>
              <a:tabLst>
                <a:tab pos="342900" algn="l"/>
                <a:tab pos="685800" algn="l"/>
                <a:tab pos="1028700" algn="l"/>
              </a:tabLst>
              <a:defRPr/>
            </a:pPr>
            <a:r>
              <a:rPr lang="en-US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do {</a:t>
            </a:r>
          </a:p>
          <a:p>
            <a:pPr marL="400050" lvl="1" indent="0">
              <a:spcBef>
                <a:spcPct val="0"/>
              </a:spcBef>
              <a:buNone/>
              <a:tabLst>
                <a:tab pos="342900" algn="l"/>
                <a:tab pos="685800" algn="l"/>
                <a:tab pos="1028700" algn="l"/>
              </a:tabLst>
              <a:defRPr/>
            </a:pPr>
            <a:r>
              <a:rPr lang="en-US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		//one or more statements;</a:t>
            </a:r>
          </a:p>
          <a:p>
            <a:pPr marL="400050" lvl="1" indent="0">
              <a:spcBef>
                <a:spcPct val="0"/>
              </a:spcBef>
              <a:buNone/>
              <a:tabLst>
                <a:tab pos="342900" algn="l"/>
                <a:tab pos="685800" algn="l"/>
                <a:tab pos="1028700" algn="l"/>
              </a:tabLst>
              <a:defRPr/>
            </a:pPr>
            <a:r>
              <a:rPr lang="en-US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} while (condition is true);</a:t>
            </a:r>
          </a:p>
          <a:p>
            <a:pPr lvl="1"/>
            <a:r>
              <a:rPr lang="en-US"/>
              <a:t>Program will always execute the loop body first</a:t>
            </a:r>
          </a:p>
          <a:p>
            <a:pPr lvl="1"/>
            <a:r>
              <a:rPr lang="en-US"/>
              <a:t>The body is always executed at least once</a:t>
            </a:r>
          </a:p>
          <a:p>
            <a:pPr lvl="1"/>
            <a:r>
              <a:rPr lang="en-US"/>
              <a:t>At the end of every loop, condition is evaluated</a:t>
            </a:r>
          </a:p>
          <a:p>
            <a:pPr lvl="1"/>
            <a:r>
              <a:rPr lang="en-US"/>
              <a:t>If it’s true, the loop continues</a:t>
            </a:r>
          </a:p>
          <a:p>
            <a:pPr lvl="1"/>
            <a:r>
              <a:rPr lang="en-US"/>
              <a:t>If it’s false, the loop finishes</a:t>
            </a:r>
          </a:p>
          <a:p>
            <a:pPr lvl="1"/>
            <a:r>
              <a:rPr lang="en-US"/>
              <a:t>The do-while statement must be terminated with ‘</a:t>
            </a:r>
            <a:r>
              <a:rPr lang="en-US">
                <a:solidFill>
                  <a:srgbClr val="FF0000"/>
                </a:solidFill>
              </a:rPr>
              <a:t>;</a:t>
            </a:r>
            <a:r>
              <a:rPr lang="en-US"/>
              <a:t>’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1 - Programming / Lecture 5 - Loop statements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558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Activity: do-while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Using do-while loop, please:</a:t>
            </a:r>
          </a:p>
          <a:p>
            <a:pPr lvl="1"/>
            <a:r>
              <a:rPr lang="en-US"/>
              <a:t>Make a program to display odd integers in the range 1 to 10</a:t>
            </a:r>
          </a:p>
          <a:p>
            <a:pPr lvl="1"/>
            <a:r>
              <a:rPr lang="en-US"/>
              <a:t>Make another program to display even integers in the range 1 to 10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1 - Programming / Lecture 5 - Loop statements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80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break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break statement can appear in the switch statement and the loop statement</a:t>
            </a:r>
          </a:p>
          <a:p>
            <a:pPr lvl="1"/>
            <a:r>
              <a:rPr lang="en-US"/>
              <a:t>It causes the execution of the current enclosing switch case or the loop to terminate</a:t>
            </a:r>
          </a:p>
          <a:p>
            <a:pPr lvl="1"/>
            <a:r>
              <a:rPr lang="en-US"/>
              <a:t>When it is encountered, all the rest of the codes after the break inside the code block are skipped</a:t>
            </a:r>
          </a:p>
          <a:p>
            <a:pPr lvl="1"/>
            <a:r>
              <a:rPr lang="en-US"/>
              <a:t>General syntax: </a:t>
            </a:r>
            <a:r>
              <a:rPr lang="en-US">
                <a:solidFill>
                  <a:srgbClr val="FFFF00"/>
                </a:solidFill>
                <a:latin typeface="Courier"/>
                <a:cs typeface="Courier"/>
              </a:rPr>
              <a:t>break</a:t>
            </a:r>
            <a:r>
              <a:rPr lang="en-US"/>
              <a:t>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1 - Programming / Lecture 5 - Loop statements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9331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Activity – break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Write a program to display numbers from 1 to 10 and break before 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1 - Programming / Lecture 5 - Loop statements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539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continue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continue statement can only appear in the the loop statement</a:t>
            </a:r>
          </a:p>
          <a:p>
            <a:pPr lvl="1"/>
            <a:r>
              <a:rPr lang="en-US"/>
              <a:t>It’s used to terminate the </a:t>
            </a:r>
            <a:r>
              <a:rPr lang="en-US">
                <a:solidFill>
                  <a:srgbClr val="FFFF00"/>
                </a:solidFill>
              </a:rPr>
              <a:t>current</a:t>
            </a:r>
            <a:r>
              <a:rPr lang="en-US"/>
              <a:t> iteration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FFFF00"/>
                </a:solidFill>
              </a:rPr>
              <a:t>only</a:t>
            </a:r>
          </a:p>
          <a:p>
            <a:pPr lvl="1"/>
            <a:r>
              <a:rPr lang="en-US"/>
              <a:t>It skips the rest of the statements in the body of the loop and begins next iteration</a:t>
            </a:r>
          </a:p>
          <a:p>
            <a:pPr lvl="1"/>
            <a:r>
              <a:rPr lang="en-US"/>
              <a:t>General syntax: </a:t>
            </a:r>
            <a:r>
              <a:rPr lang="en-US">
                <a:solidFill>
                  <a:srgbClr val="FFFF00"/>
                </a:solidFill>
                <a:latin typeface="Courier"/>
                <a:cs typeface="Courier"/>
              </a:rPr>
              <a:t>continue</a:t>
            </a:r>
            <a:r>
              <a:rPr lang="en-US"/>
              <a:t>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1 - Programming / Lecture 5 - Loop statements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9724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Activity – continue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Write a program to display numbers from 1 to 10 and skip at 5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1 - Programming / Lecture 5 - Loop statements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14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Activity: factorial – requirements</a:t>
            </a:r>
            <a:br>
              <a:rPr lang="en-US"/>
            </a:br>
            <a:r>
              <a:rPr lang="en-US">
                <a:solidFill>
                  <a:srgbClr val="FF0000"/>
                </a:solidFill>
              </a:rPr>
              <a:t>(Homework)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a program to find factorial number from an input integer</a:t>
            </a:r>
          </a:p>
          <a:p>
            <a:r>
              <a:rPr lang="en-US"/>
              <a:t>Specified as </a:t>
            </a:r>
          </a:p>
          <a:p>
            <a:pPr lvl="1"/>
            <a:r>
              <a:rPr lang="en-US"/>
              <a:t>If n is &lt; 0 display invalid input</a:t>
            </a:r>
          </a:p>
          <a:p>
            <a:pPr lvl="1"/>
            <a:r>
              <a:rPr lang="en-US"/>
              <a:t>If n = 0 or 1, n!=1</a:t>
            </a:r>
          </a:p>
          <a:p>
            <a:pPr lvl="1"/>
            <a:r>
              <a:rPr lang="en-US"/>
              <a:t>Otherwise, n!= 1*</a:t>
            </a:r>
            <a:r>
              <a:rPr lang="is-IS"/>
              <a:t>…*i; where i&lt;=n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1 - Programming / Lecture 5 - Loop statements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381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Activity: factorial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525963"/>
          </a:xfrm>
        </p:spPr>
        <p:txBody>
          <a:bodyPr/>
          <a:lstStyle/>
          <a:p>
            <a:r>
              <a:rPr lang="en-US"/>
              <a:t>Input:</a:t>
            </a:r>
          </a:p>
          <a:p>
            <a:pPr lvl="1"/>
            <a:r>
              <a:rPr lang="en-US"/>
              <a:t>A positive integer</a:t>
            </a:r>
          </a:p>
          <a:p>
            <a:r>
              <a:rPr lang="en-US"/>
              <a:t>Process:</a:t>
            </a:r>
          </a:p>
          <a:p>
            <a:pPr lvl="1"/>
            <a:r>
              <a:rPr lang="en-US"/>
              <a:t>If n = 0 or 1, n!=1</a:t>
            </a:r>
          </a:p>
          <a:p>
            <a:pPr lvl="1"/>
            <a:r>
              <a:rPr lang="en-US"/>
              <a:t>Otherwise, n!= 1*</a:t>
            </a:r>
            <a:r>
              <a:rPr lang="is-IS"/>
              <a:t>…*n; </a:t>
            </a:r>
            <a:endParaRPr lang="en-US"/>
          </a:p>
          <a:p>
            <a:r>
              <a:rPr lang="en-US"/>
              <a:t>Output:</a:t>
            </a:r>
          </a:p>
          <a:p>
            <a:pPr lvl="1"/>
            <a:r>
              <a:rPr lang="en-US"/>
              <a:t>The factorial of the input integer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1 - Programming / Lecture 5 - Loop statements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902245" y="394178"/>
            <a:ext cx="4778476" cy="5808171"/>
            <a:chOff x="3584482" y="0"/>
            <a:chExt cx="5559518" cy="6858000"/>
          </a:xfrm>
        </p:grpSpPr>
        <p:pic>
          <p:nvPicPr>
            <p:cNvPr id="6" name="Picture 5" descr="FactorialFlowChar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4482" y="0"/>
              <a:ext cx="5559518" cy="68580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4268" y="5194297"/>
              <a:ext cx="292100" cy="12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58298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DB42E-FD20-84E8-1340-12D065D75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loop?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16F56-52D0-09E2-D5B6-A8FB80B28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loop is a control statement that allows repeating execution of a block of statements </a:t>
            </a:r>
          </a:p>
          <a:p>
            <a:r>
              <a:rPr lang="en-US" dirty="0"/>
              <a:t>May execute a code block fixed number of times</a:t>
            </a:r>
          </a:p>
          <a:p>
            <a:r>
              <a:rPr lang="en-US" dirty="0"/>
              <a:t>May execute a code block while given condition holds</a:t>
            </a:r>
          </a:p>
          <a:p>
            <a:r>
              <a:rPr lang="en-US" dirty="0"/>
              <a:t>May execute a code block for each member of a collections</a:t>
            </a:r>
          </a:p>
          <a:p>
            <a:r>
              <a:rPr lang="en-US" dirty="0"/>
              <a:t>Loops that never end are called a infinite loops</a:t>
            </a:r>
          </a:p>
        </p:txBody>
      </p:sp>
    </p:spTree>
    <p:extLst>
      <p:ext uri="{BB962C8B-B14F-4D97-AF65-F5344CB8AC3E}">
        <p14:creationId xmlns:p14="http://schemas.microsoft.com/office/powerpoint/2010/main" val="4767582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037D1-7284-46C2-BCA6-CA767A66C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EE7EE-5C34-4B48-BFC3-A8748F0DC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012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form of a for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5110315" cy="4136467"/>
          </a:xfrm>
        </p:spPr>
        <p:txBody>
          <a:bodyPr>
            <a:normAutofit lnSpcReduction="10000"/>
          </a:bodyPr>
          <a:lstStyle/>
          <a:p>
            <a:r>
              <a:rPr lang="en-US"/>
              <a:t>General form</a:t>
            </a:r>
          </a:p>
          <a:p>
            <a:pPr marL="0" indent="0">
              <a:buNone/>
            </a:pPr>
            <a:r>
              <a:rPr lang="en-US" sz="1300">
                <a:latin typeface="Arial" charset="0"/>
              </a:rPr>
              <a:t>	 </a:t>
            </a:r>
            <a:r>
              <a:rPr lang="en-US" sz="1600" b="1">
                <a:latin typeface="Arial" charset="0"/>
                <a:cs typeface="Arial" charset="0"/>
              </a:rPr>
              <a:t>for (expression1</a:t>
            </a:r>
            <a:r>
              <a:rPr lang="en-US" sz="2400" b="1">
                <a:latin typeface="Arial" charset="0"/>
                <a:cs typeface="Arial" charset="0"/>
              </a:rPr>
              <a:t>;</a:t>
            </a:r>
            <a:r>
              <a:rPr lang="en-US" sz="1600" b="1">
                <a:latin typeface="Arial" charset="0"/>
                <a:cs typeface="Arial" charset="0"/>
              </a:rPr>
              <a:t> expression2</a:t>
            </a:r>
            <a:r>
              <a:rPr lang="en-US" sz="2400" b="1">
                <a:latin typeface="Arial" charset="0"/>
                <a:cs typeface="Arial" charset="0"/>
              </a:rPr>
              <a:t>;</a:t>
            </a:r>
            <a:r>
              <a:rPr lang="en-US" sz="1600" b="1">
                <a:latin typeface="Arial" charset="0"/>
                <a:cs typeface="Arial" charset="0"/>
              </a:rPr>
              <a:t> expression3 )</a:t>
            </a:r>
          </a:p>
          <a:p>
            <a:pPr marL="0" indent="0">
              <a:buNone/>
            </a:pPr>
            <a:r>
              <a:rPr lang="en-US" sz="1600" b="1">
                <a:latin typeface="Arial" charset="0"/>
                <a:cs typeface="Arial" charset="0"/>
              </a:rPr>
              <a:t>         </a:t>
            </a:r>
            <a:r>
              <a:rPr lang="en-US" sz="1800" b="1">
                <a:latin typeface="Arial" charset="0"/>
                <a:cs typeface="Arial" charset="0"/>
              </a:rPr>
              <a:t>{</a:t>
            </a:r>
            <a:r>
              <a:rPr lang="en-US" b="1" i="1">
                <a:latin typeface="Arial" charset="0"/>
                <a:cs typeface="Arial" charset="0"/>
              </a:rPr>
              <a:t>	</a:t>
            </a:r>
          </a:p>
          <a:p>
            <a:pPr lvl="2" algn="just">
              <a:lnSpc>
                <a:spcPct val="80000"/>
              </a:lnSpc>
              <a:buNone/>
              <a:defRPr/>
            </a:pPr>
            <a:r>
              <a:rPr lang="en-US" sz="1600" b="1">
                <a:latin typeface="Arial" charset="0"/>
                <a:cs typeface="Arial" charset="0"/>
              </a:rPr>
              <a:t>// one or more statements;</a:t>
            </a:r>
          </a:p>
          <a:p>
            <a:pPr marL="839788" lvl="2" indent="-355600" algn="just">
              <a:lnSpc>
                <a:spcPct val="80000"/>
              </a:lnSpc>
              <a:buNone/>
              <a:defRPr/>
            </a:pPr>
            <a:r>
              <a:rPr lang="en-US" sz="1600" b="1">
                <a:latin typeface="Arial" charset="0"/>
                <a:cs typeface="Arial" charset="0"/>
              </a:rPr>
              <a:t>}</a:t>
            </a:r>
          </a:p>
          <a:p>
            <a:r>
              <a:rPr lang="en-US"/>
              <a:t>Expression1</a:t>
            </a:r>
          </a:p>
          <a:p>
            <a:pPr lvl="1"/>
            <a:r>
              <a:rPr lang="en-US"/>
              <a:t>Initializes counter/index variable</a:t>
            </a:r>
          </a:p>
          <a:p>
            <a:pPr lvl="1"/>
            <a:r>
              <a:rPr lang="en-US"/>
              <a:t>Is usually an assignment statement</a:t>
            </a:r>
          </a:p>
          <a:p>
            <a:pPr lvl="1"/>
            <a:r>
              <a:rPr lang="en-US"/>
              <a:t>Is executed once at the beginning (only once)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1 - Programming / Lecture 5 - Loop statements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516330" y="2142066"/>
            <a:ext cx="5110315" cy="413646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  <a:defRPr sz="2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Courier New" panose="02070309020205020404" pitchFamily="49" charset="0"/>
              <a:buChar char="o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Expression 2</a:t>
            </a:r>
          </a:p>
          <a:p>
            <a:pPr lvl="1"/>
            <a:r>
              <a:rPr lang="en-US"/>
              <a:t>Sets terminating condition</a:t>
            </a:r>
          </a:p>
          <a:p>
            <a:pPr lvl="1"/>
            <a:r>
              <a:rPr lang="en-US"/>
              <a:t>Is evaluated at the beginning of every iteration</a:t>
            </a:r>
          </a:p>
          <a:p>
            <a:pPr lvl="1"/>
            <a:r>
              <a:rPr lang="en-US"/>
              <a:t>If </a:t>
            </a:r>
            <a:r>
              <a:rPr lang="en-US" i="1"/>
              <a:t>true</a:t>
            </a:r>
            <a:r>
              <a:rPr lang="en-US"/>
              <a:t> statements inside the loop is executed; if </a:t>
            </a:r>
            <a:r>
              <a:rPr lang="en-US" i="1"/>
              <a:t>false</a:t>
            </a:r>
            <a:r>
              <a:rPr lang="en-US"/>
              <a:t> exit the loop</a:t>
            </a:r>
          </a:p>
          <a:p>
            <a:r>
              <a:rPr lang="en-US"/>
              <a:t>Expression 3</a:t>
            </a:r>
          </a:p>
          <a:p>
            <a:pPr lvl="1"/>
            <a:r>
              <a:rPr lang="en-US"/>
              <a:t>Is the loop variant/modifier (increment/decrement)</a:t>
            </a:r>
          </a:p>
          <a:p>
            <a:pPr lvl="1"/>
            <a:r>
              <a:rPr lang="en-US"/>
              <a:t>Is evaluated at the end of every iteration</a:t>
            </a:r>
          </a:p>
        </p:txBody>
      </p:sp>
    </p:spTree>
    <p:extLst>
      <p:ext uri="{BB962C8B-B14F-4D97-AF65-F5344CB8AC3E}">
        <p14:creationId xmlns:p14="http://schemas.microsoft.com/office/powerpoint/2010/main" val="2031421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</a:rPr>
              <a:t>For statement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892300"/>
            <a:ext cx="8915400" cy="5181600"/>
          </a:xfrm>
        </p:spPr>
        <p:txBody>
          <a:bodyPr/>
          <a:lstStyle/>
          <a:p>
            <a:pPr algn="just" eaLnBrk="1" hangingPunct="1">
              <a:buFont typeface="Wingdings" charset="0"/>
              <a:buNone/>
              <a:defRPr/>
            </a:pPr>
            <a:endParaRPr lang="en-US" sz="1700">
              <a:latin typeface="Arial" charset="0"/>
            </a:endParaRPr>
          </a:p>
          <a:p>
            <a:pPr algn="just" eaLnBrk="1" hangingPunct="1">
              <a:buFont typeface="Wingdings" charset="0"/>
              <a:buNone/>
              <a:defRPr/>
            </a:pPr>
            <a:endParaRPr lang="en-US" sz="1700">
              <a:latin typeface="Arial" charset="0"/>
            </a:endParaRPr>
          </a:p>
          <a:p>
            <a:pPr algn="just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700">
                <a:latin typeface="Arial" charset="0"/>
              </a:rPr>
              <a:t>    </a:t>
            </a:r>
            <a:r>
              <a:rPr lang="en-US" sz="2000" b="1">
                <a:latin typeface="Arial" charset="0"/>
                <a:cs typeface="Arial" charset="0"/>
              </a:rPr>
              <a:t>for (initialization </a:t>
            </a:r>
            <a:r>
              <a:rPr lang="en-US" b="1">
                <a:latin typeface="Arial" charset="0"/>
                <a:cs typeface="Arial" charset="0"/>
              </a:rPr>
              <a:t>;</a:t>
            </a:r>
            <a:r>
              <a:rPr lang="en-US" sz="2000" b="1">
                <a:latin typeface="Arial" charset="0"/>
                <a:cs typeface="Arial" charset="0"/>
              </a:rPr>
              <a:t>        condition </a:t>
            </a:r>
            <a:r>
              <a:rPr lang="en-US" b="1">
                <a:latin typeface="Arial" charset="0"/>
                <a:cs typeface="Arial" charset="0"/>
              </a:rPr>
              <a:t>;</a:t>
            </a:r>
            <a:r>
              <a:rPr lang="en-US" sz="2000" b="1">
                <a:latin typeface="Arial" charset="0"/>
                <a:cs typeface="Arial" charset="0"/>
              </a:rPr>
              <a:t>         increment / decrement )</a:t>
            </a:r>
            <a:r>
              <a:rPr lang="en-US" sz="2200" b="1">
                <a:latin typeface="Arial" charset="0"/>
                <a:cs typeface="Arial" charset="0"/>
              </a:rPr>
              <a:t>{</a:t>
            </a:r>
          </a:p>
          <a:p>
            <a:pPr lvl="1" algn="just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b="1" i="1">
                <a:latin typeface="Arial" charset="0"/>
                <a:cs typeface="Arial" charset="0"/>
              </a:rPr>
              <a:t>	</a:t>
            </a:r>
          </a:p>
          <a:p>
            <a:pPr lvl="1" algn="just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b="1" i="1">
                <a:latin typeface="Arial" charset="0"/>
                <a:cs typeface="Arial" charset="0"/>
              </a:rPr>
              <a:t>			// one or more statements;</a:t>
            </a:r>
          </a:p>
          <a:p>
            <a:pPr lvl="1" algn="just"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b="1">
              <a:latin typeface="Arial" charset="0"/>
              <a:cs typeface="Arial" charset="0"/>
            </a:endParaRPr>
          </a:p>
          <a:p>
            <a:pPr lvl="1" algn="just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b="1">
                <a:latin typeface="Arial" charset="0"/>
                <a:cs typeface="Arial" charset="0"/>
              </a:rPr>
              <a:t>}</a:t>
            </a:r>
          </a:p>
          <a:p>
            <a:pPr lvl="1" algn="just"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b="1">
              <a:latin typeface="Arial" charset="0"/>
              <a:cs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1 - Programming / Lecture 5 - Loop statements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733800" y="21209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810000" y="2578100"/>
            <a:ext cx="1828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715000" y="2360614"/>
            <a:ext cx="292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?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029200" y="2959100"/>
            <a:ext cx="8382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984751" y="2959100"/>
            <a:ext cx="5950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true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048000" y="3797300"/>
            <a:ext cx="19050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>
            <a:off x="2273300" y="1676400"/>
            <a:ext cx="6235700" cy="2959100"/>
          </a:xfrm>
          <a:custGeom>
            <a:avLst/>
            <a:gdLst>
              <a:gd name="connsiteX0" fmla="*/ 546581 w 6236181"/>
              <a:gd name="connsiteY0" fmla="*/ 2958626 h 2958626"/>
              <a:gd name="connsiteX1" fmla="*/ 25881 w 6236181"/>
              <a:gd name="connsiteY1" fmla="*/ 1714026 h 2958626"/>
              <a:gd name="connsiteX2" fmla="*/ 343381 w 6236181"/>
              <a:gd name="connsiteY2" fmla="*/ 342426 h 2958626"/>
              <a:gd name="connsiteX3" fmla="*/ 2540481 w 6236181"/>
              <a:gd name="connsiteY3" fmla="*/ 24926 h 2958626"/>
              <a:gd name="connsiteX4" fmla="*/ 6236181 w 6236181"/>
              <a:gd name="connsiteY4" fmla="*/ 825026 h 2958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36181" h="2958626">
                <a:moveTo>
                  <a:pt x="546581" y="2958626"/>
                </a:moveTo>
                <a:cubicBezTo>
                  <a:pt x="303164" y="2554342"/>
                  <a:pt x="59748" y="2150059"/>
                  <a:pt x="25881" y="1714026"/>
                </a:cubicBezTo>
                <a:cubicBezTo>
                  <a:pt x="-7986" y="1277993"/>
                  <a:pt x="-75719" y="623943"/>
                  <a:pt x="343381" y="342426"/>
                </a:cubicBezTo>
                <a:cubicBezTo>
                  <a:pt x="762481" y="60909"/>
                  <a:pt x="1558348" y="-55507"/>
                  <a:pt x="2540481" y="24926"/>
                </a:cubicBezTo>
                <a:cubicBezTo>
                  <a:pt x="3522614" y="105359"/>
                  <a:pt x="6236181" y="825026"/>
                  <a:pt x="6236181" y="825026"/>
                </a:cubicBezTo>
              </a:path>
            </a:pathLst>
          </a:cu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23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</a:rPr>
              <a:t>For statement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1968500" y="1892300"/>
            <a:ext cx="8915400" cy="5181600"/>
          </a:xfrm>
        </p:spPr>
        <p:txBody>
          <a:bodyPr/>
          <a:lstStyle/>
          <a:p>
            <a:pPr algn="just" eaLnBrk="1" hangingPunct="1">
              <a:buFont typeface="Wingdings" charset="0"/>
              <a:buNone/>
              <a:defRPr/>
            </a:pPr>
            <a:endParaRPr lang="en-US" sz="1700">
              <a:latin typeface="Arial" charset="0"/>
            </a:endParaRPr>
          </a:p>
          <a:p>
            <a:pPr algn="just" eaLnBrk="1" hangingPunct="1">
              <a:buFont typeface="Wingdings" charset="0"/>
              <a:buNone/>
              <a:defRPr/>
            </a:pPr>
            <a:endParaRPr lang="en-US" sz="1700">
              <a:latin typeface="Arial" charset="0"/>
            </a:endParaRPr>
          </a:p>
          <a:p>
            <a:pPr algn="just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700">
                <a:latin typeface="Arial" charset="0"/>
              </a:rPr>
              <a:t>    </a:t>
            </a:r>
            <a:r>
              <a:rPr lang="en-US" sz="2000" b="1">
                <a:latin typeface="Arial" charset="0"/>
                <a:cs typeface="Arial" charset="0"/>
              </a:rPr>
              <a:t>for (initialization </a:t>
            </a:r>
            <a:r>
              <a:rPr lang="en-US" b="1">
                <a:latin typeface="Arial" charset="0"/>
                <a:cs typeface="Arial" charset="0"/>
              </a:rPr>
              <a:t>;</a:t>
            </a:r>
            <a:r>
              <a:rPr lang="en-US" sz="2000" b="1">
                <a:latin typeface="Arial" charset="0"/>
                <a:cs typeface="Arial" charset="0"/>
              </a:rPr>
              <a:t>        condition </a:t>
            </a:r>
            <a:r>
              <a:rPr lang="en-US" b="1">
                <a:latin typeface="Arial" charset="0"/>
                <a:cs typeface="Arial" charset="0"/>
              </a:rPr>
              <a:t>;</a:t>
            </a:r>
            <a:r>
              <a:rPr lang="en-US" sz="2000" b="1">
                <a:latin typeface="Arial" charset="0"/>
                <a:cs typeface="Arial" charset="0"/>
              </a:rPr>
              <a:t>         increment / decrement )</a:t>
            </a:r>
            <a:r>
              <a:rPr lang="en-US" sz="2200" b="1">
                <a:latin typeface="Arial" charset="0"/>
                <a:cs typeface="Arial" charset="0"/>
              </a:rPr>
              <a:t>{</a:t>
            </a:r>
          </a:p>
          <a:p>
            <a:pPr lvl="1" algn="just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b="1" i="1">
                <a:latin typeface="Arial" charset="0"/>
                <a:cs typeface="Arial" charset="0"/>
              </a:rPr>
              <a:t>	</a:t>
            </a:r>
          </a:p>
          <a:p>
            <a:pPr lvl="1" algn="just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b="1" i="1">
                <a:latin typeface="Arial" charset="0"/>
                <a:cs typeface="Arial" charset="0"/>
              </a:rPr>
              <a:t>			// one or more statements;</a:t>
            </a:r>
          </a:p>
          <a:p>
            <a:pPr lvl="1" algn="just"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b="1">
              <a:latin typeface="Arial" charset="0"/>
              <a:cs typeface="Arial" charset="0"/>
            </a:endParaRPr>
          </a:p>
          <a:p>
            <a:pPr lvl="1" algn="just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b="1">
                <a:latin typeface="Arial" charset="0"/>
                <a:cs typeface="Arial" charset="0"/>
              </a:rPr>
              <a:t>}</a:t>
            </a:r>
          </a:p>
          <a:p>
            <a:pPr lvl="1" algn="just"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b="1">
              <a:latin typeface="Arial" charset="0"/>
              <a:cs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1 - Programming / Lecture 5 - Loop statements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721100" y="21209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797300" y="2578100"/>
            <a:ext cx="1828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702300" y="2360614"/>
            <a:ext cx="292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?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016500" y="2959100"/>
            <a:ext cx="8382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972051" y="2959100"/>
            <a:ext cx="5950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true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035300" y="3797300"/>
            <a:ext cx="19050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>
            <a:off x="2260600" y="1676400"/>
            <a:ext cx="6235700" cy="2959100"/>
          </a:xfrm>
          <a:custGeom>
            <a:avLst/>
            <a:gdLst>
              <a:gd name="connsiteX0" fmla="*/ 546581 w 6236181"/>
              <a:gd name="connsiteY0" fmla="*/ 2958626 h 2958626"/>
              <a:gd name="connsiteX1" fmla="*/ 25881 w 6236181"/>
              <a:gd name="connsiteY1" fmla="*/ 1714026 h 2958626"/>
              <a:gd name="connsiteX2" fmla="*/ 343381 w 6236181"/>
              <a:gd name="connsiteY2" fmla="*/ 342426 h 2958626"/>
              <a:gd name="connsiteX3" fmla="*/ 2540481 w 6236181"/>
              <a:gd name="connsiteY3" fmla="*/ 24926 h 2958626"/>
              <a:gd name="connsiteX4" fmla="*/ 6236181 w 6236181"/>
              <a:gd name="connsiteY4" fmla="*/ 825026 h 2958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36181" h="2958626">
                <a:moveTo>
                  <a:pt x="546581" y="2958626"/>
                </a:moveTo>
                <a:cubicBezTo>
                  <a:pt x="303164" y="2554342"/>
                  <a:pt x="59748" y="2150059"/>
                  <a:pt x="25881" y="1714026"/>
                </a:cubicBezTo>
                <a:cubicBezTo>
                  <a:pt x="-7986" y="1277993"/>
                  <a:pt x="-75719" y="623943"/>
                  <a:pt x="343381" y="342426"/>
                </a:cubicBezTo>
                <a:cubicBezTo>
                  <a:pt x="762481" y="60909"/>
                  <a:pt x="1558348" y="-55507"/>
                  <a:pt x="2540481" y="24926"/>
                </a:cubicBezTo>
                <a:cubicBezTo>
                  <a:pt x="3522614" y="105359"/>
                  <a:pt x="6236181" y="825026"/>
                  <a:pt x="6236181" y="825026"/>
                </a:cubicBezTo>
              </a:path>
            </a:pathLst>
          </a:cu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6083300" y="2578100"/>
            <a:ext cx="2133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323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</a:rPr>
              <a:t>For statement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1968500" y="1892300"/>
            <a:ext cx="8915400" cy="5181600"/>
          </a:xfrm>
        </p:spPr>
        <p:txBody>
          <a:bodyPr/>
          <a:lstStyle/>
          <a:p>
            <a:pPr algn="just" eaLnBrk="1" hangingPunct="1">
              <a:buFont typeface="Wingdings" charset="0"/>
              <a:buNone/>
              <a:defRPr/>
            </a:pPr>
            <a:endParaRPr lang="en-US" sz="1700">
              <a:latin typeface="Arial" charset="0"/>
            </a:endParaRPr>
          </a:p>
          <a:p>
            <a:pPr algn="just" eaLnBrk="1" hangingPunct="1">
              <a:buFont typeface="Wingdings" charset="0"/>
              <a:buNone/>
              <a:defRPr/>
            </a:pPr>
            <a:endParaRPr lang="en-US" sz="1700">
              <a:latin typeface="Arial" charset="0"/>
            </a:endParaRPr>
          </a:p>
          <a:p>
            <a:pPr algn="just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700">
                <a:latin typeface="Arial" charset="0"/>
              </a:rPr>
              <a:t>    </a:t>
            </a:r>
            <a:r>
              <a:rPr lang="en-US" sz="2000" b="1">
                <a:latin typeface="Arial" charset="0"/>
                <a:cs typeface="Arial" charset="0"/>
              </a:rPr>
              <a:t>for (</a:t>
            </a:r>
            <a:r>
              <a:rPr lang="en-US" sz="2000" b="1">
                <a:solidFill>
                  <a:srgbClr val="FFFF00"/>
                </a:solidFill>
                <a:latin typeface="Arial" charset="0"/>
                <a:cs typeface="Arial" charset="0"/>
              </a:rPr>
              <a:t>initialization </a:t>
            </a:r>
            <a:r>
              <a:rPr lang="en-US" b="1">
                <a:solidFill>
                  <a:srgbClr val="FFFF00"/>
                </a:solidFill>
                <a:latin typeface="Arial" charset="0"/>
                <a:cs typeface="Arial" charset="0"/>
              </a:rPr>
              <a:t>;</a:t>
            </a:r>
            <a:r>
              <a:rPr lang="en-US" sz="2000" b="1">
                <a:solidFill>
                  <a:srgbClr val="FFFF00"/>
                </a:solidFill>
                <a:latin typeface="Arial" charset="0"/>
                <a:cs typeface="Arial" charset="0"/>
              </a:rPr>
              <a:t>        condition </a:t>
            </a:r>
            <a:r>
              <a:rPr lang="en-US" b="1">
                <a:solidFill>
                  <a:srgbClr val="FFFF00"/>
                </a:solidFill>
                <a:latin typeface="Arial" charset="0"/>
                <a:cs typeface="Arial" charset="0"/>
              </a:rPr>
              <a:t>;</a:t>
            </a:r>
            <a:r>
              <a:rPr lang="en-US" sz="2000" b="1">
                <a:solidFill>
                  <a:srgbClr val="FFFF00"/>
                </a:solidFill>
                <a:latin typeface="Arial" charset="0"/>
                <a:cs typeface="Arial" charset="0"/>
              </a:rPr>
              <a:t>         increment / decrement </a:t>
            </a:r>
            <a:r>
              <a:rPr lang="en-US" sz="2000" b="1">
                <a:latin typeface="Arial" charset="0"/>
                <a:cs typeface="Arial" charset="0"/>
              </a:rPr>
              <a:t>)</a:t>
            </a:r>
            <a:r>
              <a:rPr lang="en-US" sz="2200" b="1">
                <a:latin typeface="Arial" charset="0"/>
                <a:cs typeface="Arial" charset="0"/>
              </a:rPr>
              <a:t>{</a:t>
            </a:r>
          </a:p>
          <a:p>
            <a:pPr lvl="1" algn="just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b="1" i="1">
                <a:latin typeface="Arial" charset="0"/>
                <a:cs typeface="Arial" charset="0"/>
              </a:rPr>
              <a:t>	</a:t>
            </a:r>
          </a:p>
          <a:p>
            <a:pPr lvl="1" algn="just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b="1" i="1">
                <a:latin typeface="Arial" charset="0"/>
                <a:cs typeface="Arial" charset="0"/>
              </a:rPr>
              <a:t>			// one or more statements;</a:t>
            </a:r>
          </a:p>
          <a:p>
            <a:pPr lvl="1" algn="just"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b="1">
              <a:latin typeface="Arial" charset="0"/>
              <a:cs typeface="Arial" charset="0"/>
            </a:endParaRPr>
          </a:p>
          <a:p>
            <a:pPr lvl="1" algn="just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b="1">
                <a:latin typeface="Arial" charset="0"/>
                <a:cs typeface="Arial" charset="0"/>
              </a:rPr>
              <a:t>}</a:t>
            </a:r>
          </a:p>
          <a:p>
            <a:pPr lvl="1" algn="just"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b="1">
              <a:latin typeface="Arial" charset="0"/>
              <a:cs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1 - Programming / Lecture 5 - Loop statements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721100" y="21209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797300" y="2578100"/>
            <a:ext cx="1828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702300" y="2360614"/>
            <a:ext cx="292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?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016500" y="2959100"/>
            <a:ext cx="8382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972051" y="2959100"/>
            <a:ext cx="5950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true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035300" y="3797300"/>
            <a:ext cx="19050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>
            <a:off x="2260600" y="1676400"/>
            <a:ext cx="6235700" cy="2959100"/>
          </a:xfrm>
          <a:custGeom>
            <a:avLst/>
            <a:gdLst>
              <a:gd name="connsiteX0" fmla="*/ 546581 w 6236181"/>
              <a:gd name="connsiteY0" fmla="*/ 2958626 h 2958626"/>
              <a:gd name="connsiteX1" fmla="*/ 25881 w 6236181"/>
              <a:gd name="connsiteY1" fmla="*/ 1714026 h 2958626"/>
              <a:gd name="connsiteX2" fmla="*/ 343381 w 6236181"/>
              <a:gd name="connsiteY2" fmla="*/ 342426 h 2958626"/>
              <a:gd name="connsiteX3" fmla="*/ 2540481 w 6236181"/>
              <a:gd name="connsiteY3" fmla="*/ 24926 h 2958626"/>
              <a:gd name="connsiteX4" fmla="*/ 6236181 w 6236181"/>
              <a:gd name="connsiteY4" fmla="*/ 825026 h 2958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36181" h="2958626">
                <a:moveTo>
                  <a:pt x="546581" y="2958626"/>
                </a:moveTo>
                <a:cubicBezTo>
                  <a:pt x="303164" y="2554342"/>
                  <a:pt x="59748" y="2150059"/>
                  <a:pt x="25881" y="1714026"/>
                </a:cubicBezTo>
                <a:cubicBezTo>
                  <a:pt x="-7986" y="1277993"/>
                  <a:pt x="-75719" y="623943"/>
                  <a:pt x="343381" y="342426"/>
                </a:cubicBezTo>
                <a:cubicBezTo>
                  <a:pt x="762481" y="60909"/>
                  <a:pt x="1558348" y="-55507"/>
                  <a:pt x="2540481" y="24926"/>
                </a:cubicBezTo>
                <a:cubicBezTo>
                  <a:pt x="3522614" y="105359"/>
                  <a:pt x="6236181" y="825026"/>
                  <a:pt x="6236181" y="825026"/>
                </a:cubicBezTo>
              </a:path>
            </a:pathLst>
          </a:cu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6083300" y="2578100"/>
            <a:ext cx="2133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00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</a:rPr>
              <a:t>For statement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1968500" y="1892300"/>
            <a:ext cx="8915400" cy="5181600"/>
          </a:xfrm>
        </p:spPr>
        <p:txBody>
          <a:bodyPr/>
          <a:lstStyle/>
          <a:p>
            <a:pPr algn="just" eaLnBrk="1" hangingPunct="1">
              <a:buFont typeface="Wingdings" charset="0"/>
              <a:buNone/>
              <a:defRPr/>
            </a:pPr>
            <a:endParaRPr lang="en-US" sz="1700">
              <a:latin typeface="Arial" charset="0"/>
            </a:endParaRPr>
          </a:p>
          <a:p>
            <a:pPr algn="just" eaLnBrk="1" hangingPunct="1">
              <a:buFont typeface="Wingdings" charset="0"/>
              <a:buNone/>
              <a:defRPr/>
            </a:pPr>
            <a:endParaRPr lang="en-US" sz="1700">
              <a:latin typeface="Arial" charset="0"/>
            </a:endParaRPr>
          </a:p>
          <a:p>
            <a:pPr algn="just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700">
                <a:latin typeface="Arial" charset="0"/>
              </a:rPr>
              <a:t>    </a:t>
            </a:r>
            <a:r>
              <a:rPr lang="en-US" sz="2000" b="1">
                <a:latin typeface="Arial" charset="0"/>
                <a:cs typeface="Arial" charset="0"/>
              </a:rPr>
              <a:t>for (initialization </a:t>
            </a:r>
            <a:r>
              <a:rPr lang="en-US" b="1">
                <a:latin typeface="Arial" charset="0"/>
                <a:cs typeface="Arial" charset="0"/>
              </a:rPr>
              <a:t>;</a:t>
            </a:r>
            <a:r>
              <a:rPr lang="en-US" sz="2000" b="1">
                <a:latin typeface="Arial" charset="0"/>
                <a:cs typeface="Arial" charset="0"/>
              </a:rPr>
              <a:t>        condition </a:t>
            </a:r>
            <a:r>
              <a:rPr lang="en-US" b="1">
                <a:latin typeface="Arial" charset="0"/>
                <a:cs typeface="Arial" charset="0"/>
              </a:rPr>
              <a:t>;</a:t>
            </a:r>
            <a:r>
              <a:rPr lang="en-US" sz="2000" b="1">
                <a:latin typeface="Arial" charset="0"/>
                <a:cs typeface="Arial" charset="0"/>
              </a:rPr>
              <a:t>         increment / decrement )</a:t>
            </a:r>
            <a:r>
              <a:rPr lang="en-US" sz="2200" b="1">
                <a:latin typeface="Arial" charset="0"/>
                <a:cs typeface="Arial" charset="0"/>
              </a:rPr>
              <a:t>{</a:t>
            </a:r>
          </a:p>
          <a:p>
            <a:pPr lvl="1" algn="just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b="1" i="1">
                <a:latin typeface="Arial" charset="0"/>
                <a:cs typeface="Arial" charset="0"/>
              </a:rPr>
              <a:t>	</a:t>
            </a:r>
          </a:p>
          <a:p>
            <a:pPr lvl="1" algn="just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b="1" i="1">
                <a:latin typeface="Arial" charset="0"/>
                <a:cs typeface="Arial" charset="0"/>
              </a:rPr>
              <a:t>			// one or more statements;</a:t>
            </a:r>
          </a:p>
          <a:p>
            <a:pPr lvl="1" algn="just"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b="1">
              <a:latin typeface="Arial" charset="0"/>
              <a:cs typeface="Arial" charset="0"/>
            </a:endParaRPr>
          </a:p>
          <a:p>
            <a:pPr lvl="1" algn="just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b="1">
                <a:latin typeface="Arial" charset="0"/>
                <a:cs typeface="Arial" charset="0"/>
              </a:rPr>
              <a:t>}</a:t>
            </a:r>
          </a:p>
          <a:p>
            <a:pPr lvl="1" algn="just"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b="1">
              <a:latin typeface="Arial" charset="0"/>
              <a:cs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1 - Programming / Lecture 5 - Loop statements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721100" y="21209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797300" y="2578100"/>
            <a:ext cx="1828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702300" y="2360614"/>
            <a:ext cx="292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?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007100" y="2882900"/>
            <a:ext cx="0" cy="2133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930901" y="3035300"/>
            <a:ext cx="65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false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6083300" y="2578100"/>
            <a:ext cx="2133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412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3C8386-F25D-452F-AF6F-4349E9668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915648"/>
            <a:ext cx="6029922" cy="1336252"/>
          </a:xfrm>
          <a:prstGeom prst="rect">
            <a:avLst/>
          </a:prstGeom>
        </p:spPr>
      </p:pic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Print the numbers from 1 to 100, that are divisible by 3</a:t>
            </a:r>
          </a:p>
          <a:p>
            <a:pPr>
              <a:lnSpc>
                <a:spcPct val="110000"/>
              </a:lnSpc>
            </a:pPr>
            <a:endParaRPr kumimoji="0"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kumimoji="0" lang="en-US" dirty="0"/>
          </a:p>
          <a:p>
            <a:pPr>
              <a:lnSpc>
                <a:spcPct val="110000"/>
              </a:lnSpc>
            </a:pPr>
            <a:endParaRPr kumimoji="0" lang="en-US" dirty="0"/>
          </a:p>
          <a:p>
            <a:pPr>
              <a:lnSpc>
                <a:spcPct val="110000"/>
              </a:lnSpc>
            </a:pPr>
            <a:r>
              <a:rPr kumimoji="0" lang="en-US" dirty="0"/>
              <a:t>You can </a:t>
            </a:r>
            <a:r>
              <a:rPr lang="en-US" dirty="0"/>
              <a:t>use </a:t>
            </a:r>
            <a:r>
              <a:rPr lang="en-US" sz="3600" dirty="0">
                <a:solidFill>
                  <a:schemeClr val="accent4"/>
                </a:solidFill>
              </a:rPr>
              <a:t>"</a:t>
            </a:r>
            <a:r>
              <a:rPr lang="en-US" sz="3600" b="1" dirty="0">
                <a:solidFill>
                  <a:schemeClr val="accent4"/>
                </a:solidFill>
                <a:latin typeface="Consolas" panose="020B0609020204030204" pitchFamily="49" charset="0"/>
              </a:rPr>
              <a:t>for</a:t>
            </a:r>
            <a:r>
              <a:rPr lang="en-US" sz="3600" dirty="0">
                <a:solidFill>
                  <a:schemeClr val="accent4"/>
                </a:solidFill>
              </a:rPr>
              <a:t>" </a:t>
            </a:r>
            <a:r>
              <a:rPr lang="en-US" sz="3600" dirty="0"/>
              <a:t>code snippet in</a:t>
            </a:r>
            <a:r>
              <a:rPr lang="bg-BG" sz="3600" dirty="0"/>
              <a:t> </a:t>
            </a:r>
            <a:r>
              <a:rPr lang="en-US" sz="3600" dirty="0"/>
              <a:t>Visual Studio </a:t>
            </a:r>
            <a:endParaRPr kumimoji="0" lang="en-US" dirty="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5378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Example: Divisible by 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53823" y="1694372"/>
            <a:ext cx="5943600" cy="21535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for (var i = 3; i &lt;= 100; i += 3)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  Console.WriteLine(i);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}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1738" y="4915648"/>
            <a:ext cx="4124561" cy="12565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Right Arrow 12"/>
          <p:cNvSpPr/>
          <p:nvPr/>
        </p:nvSpPr>
        <p:spPr>
          <a:xfrm>
            <a:off x="6838950" y="5386310"/>
            <a:ext cx="533400" cy="394929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2429417" y="4770358"/>
            <a:ext cx="2895600" cy="559117"/>
          </a:xfrm>
          <a:prstGeom prst="wedgeRoundRectCallout">
            <a:avLst>
              <a:gd name="adj1" fmla="val -37131"/>
              <a:gd name="adj2" fmla="val 1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Push</a:t>
            </a:r>
            <a:r>
              <a:rPr lang="bg-BG" sz="2800" b="1" dirty="0">
                <a:solidFill>
                  <a:srgbClr val="FFFFFF"/>
                </a:solidFill>
              </a:rPr>
              <a:t> </a:t>
            </a:r>
            <a:r>
              <a:rPr lang="en-US" sz="2800" b="1" dirty="0">
                <a:solidFill>
                  <a:srgbClr val="FFFFFF"/>
                </a:solidFill>
              </a:rPr>
              <a:t>[Tab] twice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3BA279-577B-4D40-8813-BDA250C913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224" y="2090496"/>
            <a:ext cx="3389513" cy="186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0554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201</TotalTime>
  <Words>1325</Words>
  <Application>Microsoft Office PowerPoint</Application>
  <PresentationFormat>Widescreen</PresentationFormat>
  <Paragraphs>237</Paragraphs>
  <Slides>30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Programming</vt:lpstr>
      <vt:lpstr>topics</vt:lpstr>
      <vt:lpstr>What is loop?</vt:lpstr>
      <vt:lpstr>General form of a for loop</vt:lpstr>
      <vt:lpstr>For statement</vt:lpstr>
      <vt:lpstr>For statement</vt:lpstr>
      <vt:lpstr>For statement</vt:lpstr>
      <vt:lpstr>For statement</vt:lpstr>
      <vt:lpstr>Example: Divisible by 3</vt:lpstr>
      <vt:lpstr>For loop example - requirement</vt:lpstr>
      <vt:lpstr>Flow chart</vt:lpstr>
      <vt:lpstr>DEMO &amp; Exercise</vt:lpstr>
      <vt:lpstr>While Loops</vt:lpstr>
      <vt:lpstr>While Loops</vt:lpstr>
      <vt:lpstr>Counter-controlled repetition</vt:lpstr>
      <vt:lpstr>Activity: Average grade</vt:lpstr>
      <vt:lpstr>Sentinel-control Repetition</vt:lpstr>
      <vt:lpstr>Activity: Sentinel-controlled repetition</vt:lpstr>
      <vt:lpstr>Nested control statements: Activity</vt:lpstr>
      <vt:lpstr>Nested control statements: Activity</vt:lpstr>
      <vt:lpstr>Nested control statements: Activity</vt:lpstr>
      <vt:lpstr>The “do-while” loop</vt:lpstr>
      <vt:lpstr>Activity: do-while loop</vt:lpstr>
      <vt:lpstr>The break statement</vt:lpstr>
      <vt:lpstr>Activity – break example</vt:lpstr>
      <vt:lpstr>The continue statement</vt:lpstr>
      <vt:lpstr>Activity – continue example</vt:lpstr>
      <vt:lpstr>Activity: factorial – requirements (Homework)</vt:lpstr>
      <vt:lpstr>Activity: factorial</vt:lpstr>
      <vt:lpstr>Sumary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Pitching &amp; Negotiation Skills</dc:title>
  <dc:creator>win</dc:creator>
  <cp:lastModifiedBy>Loan</cp:lastModifiedBy>
  <cp:revision>18</cp:revision>
  <dcterms:created xsi:type="dcterms:W3CDTF">2022-09-13T08:12:28Z</dcterms:created>
  <dcterms:modified xsi:type="dcterms:W3CDTF">2023-04-10T08:53:07Z</dcterms:modified>
</cp:coreProperties>
</file>