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2" r:id="rId6"/>
    <p:sldId id="261" r:id="rId7"/>
    <p:sldId id="275" r:id="rId8"/>
    <p:sldId id="276" r:id="rId9"/>
    <p:sldId id="277" r:id="rId10"/>
    <p:sldId id="263" r:id="rId11"/>
    <p:sldId id="265" r:id="rId12"/>
    <p:sldId id="319" r:id="rId13"/>
    <p:sldId id="266" r:id="rId14"/>
    <p:sldId id="267" r:id="rId15"/>
    <p:sldId id="268" r:id="rId16"/>
    <p:sldId id="325" r:id="rId17"/>
    <p:sldId id="326" r:id="rId18"/>
    <p:sldId id="327" r:id="rId19"/>
    <p:sldId id="328" r:id="rId20"/>
    <p:sldId id="329" r:id="rId21"/>
    <p:sldId id="330" r:id="rId22"/>
    <p:sldId id="335" r:id="rId23"/>
    <p:sldId id="338" r:id="rId24"/>
    <p:sldId id="339" r:id="rId25"/>
    <p:sldId id="340" r:id="rId26"/>
    <p:sldId id="336" r:id="rId27"/>
    <p:sldId id="269" r:id="rId28"/>
    <p:sldId id="270" r:id="rId29"/>
    <p:sldId id="271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AC63B-E716-A16F-9A8F-11172635FBD5}" v="1" dt="2023-04-04T03:07:30.806"/>
    <p1510:client id="{EF4785B1-AF66-2D71-E485-AEAAFC767DB5}" v="49" dt="2023-04-04T03:09:46.912"/>
    <p1510:client id="{F4774BD6-8074-B1A8-4CAA-6888670E3DF7}" v="2" dt="2023-04-10T08:53:1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F4774BD6-8074-B1A8-4CAA-6888670E3DF7}"/>
    <pc:docChg chg="modSld">
      <pc:chgData name="Ngo Thi Mai Loan (FE FIC HN)" userId="S::loanntm3@fe.edu.vn::b89ad9d2-48e8-440e-9fc6-71aeb80a9903" providerId="AD" clId="Web-{F4774BD6-8074-B1A8-4CAA-6888670E3DF7}" dt="2023-04-10T08:53:17.413" v="1" actId="1076"/>
      <pc:docMkLst>
        <pc:docMk/>
      </pc:docMkLst>
      <pc:sldChg chg="addSp modSp">
        <pc:chgData name="Ngo Thi Mai Loan (FE FIC HN)" userId="S::loanntm3@fe.edu.vn::b89ad9d2-48e8-440e-9fc6-71aeb80a9903" providerId="AD" clId="Web-{F4774BD6-8074-B1A8-4CAA-6888670E3DF7}" dt="2023-04-10T08:53:17.413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F4774BD6-8074-B1A8-4CAA-6888670E3DF7}" dt="2023-04-10T08:53:17.413" v="1" actId="1076"/>
          <ac:picMkLst>
            <pc:docMk/>
            <pc:sldMk cId="121435257" sldId="256"/>
            <ac:picMk id="4" creationId="{E1107303-0239-16D5-3251-9BDD26F075C2}"/>
          </ac:picMkLst>
        </pc:picChg>
      </pc:sldChg>
    </pc:docChg>
  </pc:docChgLst>
  <pc:docChgLst>
    <pc:chgData name="Ngo Thi Mai Loan (FE FIC HN)" userId="S::loanntm3@fe.edu.vn::b89ad9d2-48e8-440e-9fc6-71aeb80a9903" providerId="AD" clId="Web-{EF4785B1-AF66-2D71-E485-AEAAFC767DB5}"/>
    <pc:docChg chg="modSld">
      <pc:chgData name="Ngo Thi Mai Loan (FE FIC HN)" userId="S::loanntm3@fe.edu.vn::b89ad9d2-48e8-440e-9fc6-71aeb80a9903" providerId="AD" clId="Web-{EF4785B1-AF66-2D71-E485-AEAAFC767DB5}" dt="2023-04-04T03:09:46.912" v="46" actId="14100"/>
      <pc:docMkLst>
        <pc:docMk/>
      </pc:docMkLst>
      <pc:sldChg chg="modSp">
        <pc:chgData name="Ngo Thi Mai Loan (FE FIC HN)" userId="S::loanntm3@fe.edu.vn::b89ad9d2-48e8-440e-9fc6-71aeb80a9903" providerId="AD" clId="Web-{EF4785B1-AF66-2D71-E485-AEAAFC767DB5}" dt="2023-04-04T03:09:46.912" v="46" actId="14100"/>
        <pc:sldMkLst>
          <pc:docMk/>
          <pc:sldMk cId="121435257" sldId="256"/>
        </pc:sldMkLst>
        <pc:spChg chg="mod">
          <ac:chgData name="Ngo Thi Mai Loan (FE FIC HN)" userId="S::loanntm3@fe.edu.vn::b89ad9d2-48e8-440e-9fc6-71aeb80a9903" providerId="AD" clId="Web-{EF4785B1-AF66-2D71-E485-AEAAFC767DB5}" dt="2023-04-04T03:09:46.912" v="46" actId="14100"/>
          <ac:spMkLst>
            <pc:docMk/>
            <pc:sldMk cId="121435257" sldId="256"/>
            <ac:spMk id="3" creationId="{00000000-0000-0000-0000-000000000000}"/>
          </ac:spMkLst>
        </pc:spChg>
        <pc:spChg chg="mod">
          <ac:chgData name="Ngo Thi Mai Loan (FE FIC HN)" userId="S::loanntm3@fe.edu.vn::b89ad9d2-48e8-440e-9fc6-71aeb80a9903" providerId="AD" clId="Web-{EF4785B1-AF66-2D71-E485-AEAAFC767DB5}" dt="2023-04-04T03:09:13.974" v="1" actId="20577"/>
          <ac:spMkLst>
            <pc:docMk/>
            <pc:sldMk cId="121435257" sldId="256"/>
            <ac:spMk id="6" creationId="{00000000-0000-0000-0000-000000000000}"/>
          </ac:spMkLst>
        </pc:spChg>
      </pc:sldChg>
    </pc:docChg>
  </pc:docChgLst>
  <pc:docChgLst>
    <pc:chgData name="Ngo Thi Mai Loan (FE FIC HN)" userId="S::loanntm3@fe.edu.vn::b89ad9d2-48e8-440e-9fc6-71aeb80a9903" providerId="AD" clId="Web-{EA6AC63B-E716-A16F-9A8F-11172635FBD5}"/>
    <pc:docChg chg="modSld">
      <pc:chgData name="Ngo Thi Mai Loan (FE FIC HN)" userId="S::loanntm3@fe.edu.vn::b89ad9d2-48e8-440e-9fc6-71aeb80a9903" providerId="AD" clId="Web-{EA6AC63B-E716-A16F-9A8F-11172635FBD5}" dt="2023-04-04T03:07:30.806" v="0"/>
      <pc:docMkLst>
        <pc:docMk/>
      </pc:docMkLst>
      <pc:sldChg chg="delSp">
        <pc:chgData name="Ngo Thi Mai Loan (FE FIC HN)" userId="S::loanntm3@fe.edu.vn::b89ad9d2-48e8-440e-9fc6-71aeb80a9903" providerId="AD" clId="Web-{EA6AC63B-E716-A16F-9A8F-11172635FBD5}" dt="2023-04-04T03:07:30.806" v="0"/>
        <pc:sldMkLst>
          <pc:docMk/>
          <pc:sldMk cId="121435257" sldId="256"/>
        </pc:sldMkLst>
        <pc:picChg chg="del">
          <ac:chgData name="Ngo Thi Mai Loan (FE FIC HN)" userId="S::loanntm3@fe.edu.vn::b89ad9d2-48e8-440e-9fc6-71aeb80a9903" providerId="AD" clId="Web-{EA6AC63B-E716-A16F-9A8F-11172635FBD5}" dt="2023-04-04T03:07:30.806" v="0"/>
          <ac:picMkLst>
            <pc:docMk/>
            <pc:sldMk cId="121435257" sldId="256"/>
            <ac:picMk id="8" creationId="{37879F63-F400-4832-AFD5-B8D9C52802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class </a:t>
            </a:r>
            <a:r>
              <a:rPr lang="en-US" err="1"/>
              <a:t>nh</a:t>
            </a:r>
            <a:r>
              <a:rPr lang="vi-VN"/>
              <a:t>ư</a:t>
            </a:r>
            <a:r>
              <a:rPr lang="en-US"/>
              <a:t>ng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ch</a:t>
            </a:r>
            <a:r>
              <a:rPr lang="vi-VN"/>
              <a:t>ư</a:t>
            </a:r>
            <a:r>
              <a:rPr lang="en-US"/>
              <a:t>a </a:t>
            </a:r>
            <a:r>
              <a:rPr lang="en-US" err="1"/>
              <a:t>học</a:t>
            </a:r>
            <a:r>
              <a:rPr lang="en-US"/>
              <a:t> OOP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tạm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“program”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</a:t>
            </a:r>
            <a:r>
              <a:rPr lang="en-US" baseline="0"/>
              <a:t>i thích kỹ về tham số hình thức và tham số thực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3011" y="5331759"/>
            <a:ext cx="5593890" cy="49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800"/>
              <a:t>Array, functions, some libraries in C#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>
                <a:latin typeface="Segoe UI"/>
                <a:cs typeface="Segoe UI"/>
              </a:rPr>
              <a:t>Chapter 7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1392" y="5870974"/>
            <a:ext cx="1709754" cy="41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[Book name]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107303-0239-16D5-3251-9BDD26F0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59" y="1729212"/>
            <a:ext cx="2743200" cy="33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8DB0-78BE-4519-B879-2F3ABC92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A87E-C8DD-4623-9442-D234E9E6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>
                <a:solidFill>
                  <a:srgbClr val="212529"/>
                </a:solidFill>
                <a:effectLst/>
              </a:rPr>
              <a:t>A function allows you to encapsulate a piece of code and call it from other parts of your code</a:t>
            </a:r>
          </a:p>
          <a:p>
            <a:r>
              <a:rPr lang="en-US" sz="2400" b="0" i="0">
                <a:solidFill>
                  <a:srgbClr val="212529"/>
                </a:solidFill>
                <a:effectLst/>
              </a:rPr>
              <a:t>You may very soon run into a situation where you need to repeat a piece of code, from multiple places, and this is where functions come in</a:t>
            </a:r>
          </a:p>
          <a:p>
            <a:pPr marL="981075" indent="0">
              <a:buNone/>
            </a:pP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&lt;access specifier&gt;</a:t>
            </a: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&lt;return </a:t>
            </a:r>
            <a:r>
              <a:rPr lang="en-US" sz="2400" b="0" i="0">
                <a:solidFill>
                  <a:srgbClr val="FF0000"/>
                </a:solidFill>
                <a:effectLst/>
                <a:latin typeface="SFMono-Regular"/>
              </a:rPr>
              <a:t>type</a:t>
            </a: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&lt;</a:t>
            </a:r>
            <a:r>
              <a:rPr lang="en-US" sz="2400">
                <a:solidFill>
                  <a:srgbClr val="0000FF"/>
                </a:solidFill>
                <a:latin typeface="SFMono-Regular"/>
              </a:rPr>
              <a:t>function </a:t>
            </a: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name&gt;</a:t>
            </a: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2400" b="0" i="0">
                <a:solidFill>
                  <a:srgbClr val="0000FF"/>
                </a:solidFill>
                <a:effectLst/>
                <a:latin typeface="SFMono-Regular"/>
              </a:rPr>
              <a:t>&lt;parameters&gt;</a:t>
            </a: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)</a:t>
            </a:r>
            <a:br>
              <a:rPr lang="en-US" sz="2400"/>
            </a:b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{</a:t>
            </a:r>
            <a:br>
              <a:rPr lang="en-US" sz="2400"/>
            </a:br>
            <a:r>
              <a:rPr lang="en-US" sz="2400"/>
              <a:t>//function body</a:t>
            </a:r>
          </a:p>
          <a:p>
            <a:pPr marL="981075" indent="0">
              <a:buNone/>
            </a:pPr>
            <a:r>
              <a:rPr lang="en-US" sz="2400"/>
              <a:t>//return statement</a:t>
            </a:r>
            <a:br>
              <a:rPr lang="en-US" sz="2400"/>
            </a:br>
            <a:r>
              <a:rPr lang="en-US" sz="2400" b="0" i="0">
                <a:solidFill>
                  <a:srgbClr val="000000"/>
                </a:solidFill>
                <a:effectLst/>
                <a:latin typeface="SFMono-Regular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FCFF3-4C37-460F-91D3-D7EFFB3B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FA9-1CC3-4EBC-B5BF-AD16E513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81E2-B40A-4339-9EF9-82C877A3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Function name: </a:t>
            </a:r>
            <a:r>
              <a:rPr lang="en-US" sz="2400" b="0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It is used to specify a unique name to be used for calling a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Return type: </a:t>
            </a:r>
            <a:r>
              <a:rPr lang="en-US" sz="2400" b="0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It is used to define the data type of the return value of the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Body: </a:t>
            </a:r>
            <a:r>
              <a:rPr lang="en-US" sz="2400" b="0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It is used to define a block for executable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Access specifier: </a:t>
            </a:r>
            <a:r>
              <a:rPr lang="en-US" sz="2400" b="0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It is used to define the accessibility of the function in an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Parameters: </a:t>
            </a:r>
            <a:r>
              <a:rPr lang="en-US" sz="2400" b="0" i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It is used to specify a list of parameters to be passed during the function call.</a:t>
            </a:r>
          </a:p>
          <a:p>
            <a:pPr marL="0" indent="0" algn="l"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 It is optional to specify the Access-specifier, parameters and return statement.</a:t>
            </a:r>
            <a:endParaRPr lang="en-US" sz="2400" b="0" i="0">
              <a:solidFill>
                <a:srgbClr val="000000"/>
              </a:solidFill>
              <a:effectLst/>
              <a:ea typeface="Verdana" panose="020B0604030504040204" pitchFamily="34" charset="0"/>
            </a:endParaRPr>
          </a:p>
          <a:p>
            <a:endParaRPr lang="en-US" sz="240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function definition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6593" y="1649566"/>
          <a:ext cx="8469312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38033" imgH="4608301" progId="Word.Document.12">
                  <p:embed/>
                </p:oleObj>
              </mc:Choice>
              <mc:Fallback>
                <p:oleObj name="Document" r:id="rId2" imgW="7738033" imgH="4608301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6593" y="1649566"/>
                        <a:ext cx="8469312" cy="50371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A93F43-F864-4F2E-9958-E24F3E9648E7}"/>
              </a:ext>
            </a:extLst>
          </p:cNvPr>
          <p:cNvSpPr/>
          <p:nvPr/>
        </p:nvSpPr>
        <p:spPr>
          <a:xfrm>
            <a:off x="4321277" y="4100052"/>
            <a:ext cx="1784555" cy="3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D27CD-7921-4E6A-A05F-DBACBF475EEE}"/>
              </a:ext>
            </a:extLst>
          </p:cNvPr>
          <p:cNvSpPr/>
          <p:nvPr/>
        </p:nvSpPr>
        <p:spPr>
          <a:xfrm>
            <a:off x="3279058" y="5309419"/>
            <a:ext cx="2959510" cy="408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0A5-FC5F-4CB2-A903-B8328E2C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C# Function: using no parameter and return type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47F90-8C29-4FBA-8D01-E02FE788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302" y="1868882"/>
            <a:ext cx="5349897" cy="3992592"/>
          </a:xfrm>
        </p:spPr>
      </p:pic>
    </p:spTree>
    <p:extLst>
      <p:ext uri="{BB962C8B-B14F-4D97-AF65-F5344CB8AC3E}">
        <p14:creationId xmlns:p14="http://schemas.microsoft.com/office/powerpoint/2010/main" val="91380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6346-86F8-4463-943F-5B55E626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C# Function: using parameter but no return type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6DF42-E662-4833-AD34-EBD83D369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614" y="1690688"/>
            <a:ext cx="5973919" cy="3024531"/>
          </a:xfrm>
        </p:spPr>
      </p:pic>
    </p:spTree>
    <p:extLst>
      <p:ext uri="{BB962C8B-B14F-4D97-AF65-F5344CB8AC3E}">
        <p14:creationId xmlns:p14="http://schemas.microsoft.com/office/powerpoint/2010/main" val="69047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E14F-09BD-4B6C-A696-CB0DAB8C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C# Function: using parameter and return type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C8707-5DD8-4F83-8C06-273E33A63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474" y="1553001"/>
            <a:ext cx="6246738" cy="3959054"/>
          </a:xfrm>
        </p:spPr>
      </p:pic>
    </p:spTree>
    <p:extLst>
      <p:ext uri="{BB962C8B-B14F-4D97-AF65-F5344CB8AC3E}">
        <p14:creationId xmlns:p14="http://schemas.microsoft.com/office/powerpoint/2010/main" val="87770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Local/Global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Local variables are declared inside a function, they are local to that function</a:t>
            </a:r>
          </a:p>
          <a:p>
            <a:pPr lvl="1"/>
            <a:r>
              <a:rPr lang="en-US"/>
              <a:t>It can be accessed only within that function</a:t>
            </a:r>
          </a:p>
          <a:p>
            <a:pPr lvl="1"/>
            <a:r>
              <a:rPr lang="en-US"/>
              <a:t>Memory for it is allocated only when the function is invoked</a:t>
            </a:r>
          </a:p>
          <a:p>
            <a:pPr lvl="1"/>
            <a:r>
              <a:rPr lang="en-US"/>
              <a:t>Memory for it is de-allocated when the control moves out of the function</a:t>
            </a:r>
          </a:p>
          <a:p>
            <a:r>
              <a:rPr lang="en-US"/>
              <a:t>Global variables are declared outside of the functions, they are common to all functions</a:t>
            </a:r>
          </a:p>
          <a:p>
            <a:pPr lvl="1"/>
            <a:r>
              <a:rPr lang="en-US"/>
              <a:t>It can be accessed by all functions in the program</a:t>
            </a:r>
          </a:p>
          <a:p>
            <a:pPr lvl="1"/>
            <a:r>
              <a:rPr lang="en-US"/>
              <a:t>Memory for it is allocated when “program” gets executed</a:t>
            </a:r>
          </a:p>
          <a:p>
            <a:pPr lvl="1"/>
            <a:r>
              <a:rPr lang="en-US"/>
              <a:t>Memory is de-allocated only at the end of the “program” execution</a:t>
            </a:r>
          </a:p>
        </p:txBody>
      </p:sp>
    </p:spTree>
    <p:extLst>
      <p:ext uri="{BB962C8B-B14F-4D97-AF65-F5344CB8AC3E}">
        <p14:creationId xmlns:p14="http://schemas.microsoft.com/office/powerpoint/2010/main" val="34558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local/global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A824B-C9A5-4D74-944D-DB8F7022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2" y="1815144"/>
            <a:ext cx="8520728" cy="4095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8098D7-BEAD-438C-9588-7B4F78F8D9B3}"/>
              </a:ext>
            </a:extLst>
          </p:cNvPr>
          <p:cNvSpPr/>
          <p:nvPr/>
        </p:nvSpPr>
        <p:spPr>
          <a:xfrm>
            <a:off x="8495071" y="4866968"/>
            <a:ext cx="663677" cy="766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It’s used to transfer the control back to the calling program</a:t>
            </a:r>
          </a:p>
          <a:p>
            <a:r>
              <a:rPr lang="en-US"/>
              <a:t>Function may or may not return a value</a:t>
            </a:r>
          </a:p>
          <a:p>
            <a:pPr lvl="1"/>
            <a:r>
              <a:rPr lang="en-US"/>
              <a:t>If it returns a value, it is achieved by the return statement</a:t>
            </a:r>
          </a:p>
          <a:p>
            <a:pPr lvl="1"/>
            <a:r>
              <a:rPr lang="en-US"/>
              <a:t>There could be multiple return statements</a:t>
            </a:r>
          </a:p>
          <a:p>
            <a:r>
              <a:rPr lang="en-US"/>
              <a:t>General form</a:t>
            </a:r>
          </a:p>
          <a:p>
            <a:pPr lvl="1"/>
            <a:r>
              <a:rPr lang="en-US">
                <a:latin typeface="Courier"/>
                <a:cs typeface="Courier"/>
              </a:rPr>
              <a:t>return;</a:t>
            </a:r>
          </a:p>
          <a:p>
            <a:pPr lvl="1"/>
            <a:r>
              <a:rPr lang="en-US">
                <a:latin typeface="Courier"/>
                <a:cs typeface="Courier"/>
              </a:rPr>
              <a:t>return (expression);</a:t>
            </a:r>
          </a:p>
        </p:txBody>
      </p:sp>
    </p:spTree>
    <p:extLst>
      <p:ext uri="{BB962C8B-B14F-4D97-AF65-F5344CB8AC3E}">
        <p14:creationId xmlns:p14="http://schemas.microsoft.com/office/powerpoint/2010/main" val="278964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return statement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0" y="2521974"/>
          <a:ext cx="12198621" cy="145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47000" imgH="927100" progId="Word.Document.12">
                  <p:embed/>
                </p:oleObj>
              </mc:Choice>
              <mc:Fallback>
                <p:oleObj name="Document" r:id="rId2" imgW="7747000" imgH="9271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521974"/>
                        <a:ext cx="12198621" cy="145983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6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DEF6-06C5-43D0-BC79-F985B015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CEB0-4BFA-47DF-9AC2-07A9B2D0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variables we have been working with so far have only been able to hold one value at a time </a:t>
            </a:r>
          </a:p>
          <a:p>
            <a:r>
              <a:rPr lang="en-US"/>
              <a:t>Example: </a:t>
            </a:r>
          </a:p>
          <a:p>
            <a:pPr marL="457200" lvl="1" indent="0">
              <a:buNone/>
            </a:pPr>
            <a:r>
              <a:rPr lang="en-US"/>
              <a:t>int a = 1; </a:t>
            </a:r>
          </a:p>
          <a:p>
            <a:pPr marL="457200" lvl="1" indent="0">
              <a:buNone/>
            </a:pPr>
            <a:r>
              <a:rPr lang="en-US"/>
              <a:t>int b=2;</a:t>
            </a:r>
          </a:p>
          <a:p>
            <a:r>
              <a:rPr lang="en-US"/>
              <a:t>An array allows you to use just one identifying name that refers to </a:t>
            </a:r>
            <a:r>
              <a:rPr lang="en-US" err="1"/>
              <a:t>losts</a:t>
            </a:r>
            <a:r>
              <a:rPr lang="en-US"/>
              <a:t> of values</a:t>
            </a:r>
          </a:p>
        </p:txBody>
      </p:sp>
    </p:spTree>
    <p:extLst>
      <p:ext uri="{BB962C8B-B14F-4D97-AF65-F5344CB8AC3E}">
        <p14:creationId xmlns:p14="http://schemas.microsoft.com/office/powerpoint/2010/main" val="72923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Functions are invoked by </a:t>
            </a:r>
          </a:p>
          <a:p>
            <a:pPr lvl="1"/>
            <a:r>
              <a:rPr lang="en-US"/>
              <a:t>Specifying its name, </a:t>
            </a:r>
          </a:p>
          <a:p>
            <a:pPr lvl="1"/>
            <a:r>
              <a:rPr lang="en-US"/>
              <a:t>Followed by a list of arguments within parentheses</a:t>
            </a:r>
          </a:p>
          <a:p>
            <a:r>
              <a:rPr lang="en-US"/>
              <a:t>General form</a:t>
            </a:r>
          </a:p>
          <a:p>
            <a:pPr lvl="1"/>
            <a:r>
              <a:rPr lang="en-US"/>
              <a:t>[variable name =] function-name(actual-argument)</a:t>
            </a:r>
          </a:p>
          <a:p>
            <a:r>
              <a:rPr lang="en-US"/>
              <a:t>When the function is encountered, the control is transferred to the called function</a:t>
            </a:r>
          </a:p>
          <a:p>
            <a:pPr lvl="1"/>
            <a:r>
              <a:rPr lang="en-US"/>
              <a:t>Means the statement(s) of the function is executed</a:t>
            </a:r>
          </a:p>
          <a:p>
            <a:r>
              <a:rPr lang="en-US"/>
              <a:t>LHS variable is optional</a:t>
            </a:r>
          </a:p>
          <a:p>
            <a:pPr lvl="1"/>
            <a:r>
              <a:rPr lang="en-US"/>
              <a:t>It’s used to store returning values from the function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larger integer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914F9E-7237-4E98-AA90-6F7BACC42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593" y="1649566"/>
          <a:ext cx="8469312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38033" imgH="4608301" progId="Word.Document.12">
                  <p:embed/>
                </p:oleObj>
              </mc:Choice>
              <mc:Fallback>
                <p:oleObj name="Document" r:id="rId2" imgW="7738033" imgH="4608301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E914F9E-7237-4E98-AA90-6F7BACC42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6593" y="1649566"/>
                        <a:ext cx="8469312" cy="50371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66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values of the actual arguments are copied into the respective formal arguments</a:t>
            </a:r>
          </a:p>
          <a:p>
            <a:r>
              <a:rPr lang="en-US" dirty="0"/>
              <a:t> Actual and formal arguments</a:t>
            </a:r>
          </a:p>
          <a:p>
            <a:pPr lvl="1"/>
            <a:r>
              <a:rPr lang="en-US" dirty="0"/>
              <a:t>Refer to the different memory locations and </a:t>
            </a:r>
          </a:p>
          <a:p>
            <a:pPr lvl="1"/>
            <a:r>
              <a:rPr lang="en-US" dirty="0"/>
              <a:t>Value of actual argument is copied into the formal argument</a:t>
            </a:r>
          </a:p>
          <a:p>
            <a:r>
              <a:rPr lang="en-US" dirty="0"/>
              <a:t> So, any changes made to the formal argument are not reflected in their corresponding actual arguments</a:t>
            </a:r>
          </a:p>
        </p:txBody>
      </p:sp>
    </p:spTree>
    <p:extLst>
      <p:ext uri="{BB962C8B-B14F-4D97-AF65-F5344CB8AC3E}">
        <p14:creationId xmlns:p14="http://schemas.microsoft.com/office/powerpoint/2010/main" val="294277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VALUE &amp; CALL BY REFERENCE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256" y="1690688"/>
            <a:ext cx="5110925" cy="42356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: Call by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9AAB7-8F74-44B5-A071-536A0ABE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fn1(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 = a + 5;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in fn1={0}"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before call fn1={0}"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fn1(a);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after call fn1={0}"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0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call by reference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fn2(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b= b+2;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in fn2={0}"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,b);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before call fn2={0}"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fn2(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after call fn2={0}"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3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Call/Pass by value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03FFB-8158-40F5-869A-C2AB7571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49" y="1797966"/>
            <a:ext cx="6120239" cy="43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E27-F7B6-43F4-9EF3-71E399DF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0D9C-2E2C-40FB-B0D9-87D6ACF7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Math</a:t>
            </a:r>
          </a:p>
          <a:p>
            <a:pPr lvl="1"/>
            <a:r>
              <a:rPr lang="en-US" err="1"/>
              <a:t>Math.PI</a:t>
            </a:r>
            <a:endParaRPr lang="en-US"/>
          </a:p>
          <a:p>
            <a:pPr lvl="1"/>
            <a:r>
              <a:rPr lang="en-US" err="1"/>
              <a:t>Math.Sqrt</a:t>
            </a:r>
            <a:r>
              <a:rPr lang="en-US"/>
              <a:t>(x)</a:t>
            </a:r>
          </a:p>
          <a:p>
            <a:pPr lvl="1"/>
            <a:r>
              <a:rPr lang="en-US" err="1"/>
              <a:t>Math.Pow</a:t>
            </a:r>
            <a:r>
              <a:rPr lang="en-US"/>
              <a:t>(</a:t>
            </a:r>
            <a:r>
              <a:rPr lang="en-US" err="1"/>
              <a:t>x,y</a:t>
            </a:r>
            <a:r>
              <a:rPr lang="en-US"/>
              <a:t>)</a:t>
            </a:r>
          </a:p>
          <a:p>
            <a:pPr lvl="1"/>
            <a:r>
              <a:rPr lang="en-US" err="1"/>
              <a:t>Math.Min</a:t>
            </a:r>
            <a:r>
              <a:rPr lang="en-US"/>
              <a:t>(</a:t>
            </a:r>
            <a:r>
              <a:rPr lang="en-US" err="1"/>
              <a:t>x,y</a:t>
            </a:r>
            <a:r>
              <a:rPr lang="en-US"/>
              <a:t>)</a:t>
            </a:r>
          </a:p>
          <a:p>
            <a:pPr lvl="1"/>
            <a:r>
              <a:rPr lang="en-US" err="1"/>
              <a:t>Math.Max</a:t>
            </a:r>
            <a:r>
              <a:rPr lang="en-US"/>
              <a:t>(</a:t>
            </a:r>
            <a:r>
              <a:rPr lang="en-US" err="1"/>
              <a:t>x,y</a:t>
            </a:r>
            <a:r>
              <a:rPr lang="en-US"/>
              <a:t>)</a:t>
            </a:r>
          </a:p>
          <a:p>
            <a:pPr lvl="1"/>
            <a:r>
              <a:rPr lang="en-US" err="1"/>
              <a:t>Math.Round</a:t>
            </a:r>
            <a:r>
              <a:rPr lang="en-US"/>
              <a:t>(5.674,1)</a:t>
            </a:r>
          </a:p>
          <a:p>
            <a:pPr lvl="1"/>
            <a:r>
              <a:rPr lang="en-US" err="1"/>
              <a:t>Math.Sin</a:t>
            </a:r>
            <a:r>
              <a:rPr lang="en-US"/>
              <a:t>(), </a:t>
            </a:r>
            <a:r>
              <a:rPr lang="en-US" err="1"/>
              <a:t>Math.Cos</a:t>
            </a:r>
            <a:r>
              <a:rPr lang="en-US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9638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3EB-83D0-475B-8D60-5C947652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963D-C1CE-40C5-BD3E-0513C7BC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</a:t>
            </a:r>
          </a:p>
          <a:p>
            <a:pPr lvl="1"/>
            <a:r>
              <a:rPr lang="en-US"/>
              <a:t>Random </a:t>
            </a:r>
            <a:r>
              <a:rPr lang="en-US" err="1"/>
              <a:t>rd</a:t>
            </a:r>
            <a:r>
              <a:rPr lang="en-US"/>
              <a:t> = new Random();</a:t>
            </a:r>
          </a:p>
          <a:p>
            <a:pPr marL="457200" lvl="1" indent="0">
              <a:buNone/>
            </a:pPr>
            <a:r>
              <a:rPr lang="en-US"/>
              <a:t>[0…100)</a:t>
            </a:r>
          </a:p>
          <a:p>
            <a:pPr lvl="1"/>
            <a:r>
              <a:rPr lang="en-US"/>
              <a:t>int x = </a:t>
            </a:r>
            <a:r>
              <a:rPr lang="en-US" err="1"/>
              <a:t>rd.Next</a:t>
            </a:r>
            <a:r>
              <a:rPr lang="en-US"/>
              <a:t>(100);</a:t>
            </a:r>
          </a:p>
          <a:p>
            <a:pPr marL="457200" lvl="1" indent="0">
              <a:buNone/>
            </a:pPr>
            <a:r>
              <a:rPr lang="en-US"/>
              <a:t>[-50…101)</a:t>
            </a:r>
          </a:p>
          <a:p>
            <a:pPr lvl="1"/>
            <a:r>
              <a:rPr lang="en-US"/>
              <a:t>int z = </a:t>
            </a:r>
            <a:r>
              <a:rPr lang="en-US" err="1"/>
              <a:t>rd.Next</a:t>
            </a:r>
            <a:r>
              <a:rPr lang="en-US"/>
              <a:t>(-50,101);</a:t>
            </a:r>
          </a:p>
        </p:txBody>
      </p:sp>
    </p:spTree>
    <p:extLst>
      <p:ext uri="{BB962C8B-B14F-4D97-AF65-F5344CB8AC3E}">
        <p14:creationId xmlns:p14="http://schemas.microsoft.com/office/powerpoint/2010/main" val="354547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114-0C86-4818-9225-9E28313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DateTime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D6B8-8F6D-421E-8E43-49EDA2E9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212121"/>
                </a:solidFill>
                <a:effectLst/>
                <a:latin typeface="open sans"/>
              </a:rPr>
              <a:t>C# </a:t>
            </a:r>
            <a:r>
              <a:rPr lang="en-US" b="0" i="0" err="1">
                <a:solidFill>
                  <a:srgbClr val="212121"/>
                </a:solidFill>
                <a:effectLst/>
                <a:latin typeface="open sans"/>
              </a:rPr>
              <a:t>DateTime</a:t>
            </a:r>
            <a:r>
              <a:rPr lang="en-US" b="0" i="0">
                <a:solidFill>
                  <a:srgbClr val="212121"/>
                </a:solidFill>
                <a:effectLst/>
                <a:latin typeface="open sans"/>
              </a:rPr>
              <a:t> is a structure of value Type like int, double </a:t>
            </a:r>
            <a:r>
              <a:rPr lang="en-US" b="0" i="0" err="1">
                <a:solidFill>
                  <a:srgbClr val="212121"/>
                </a:solidFill>
                <a:effectLst/>
                <a:latin typeface="open sans"/>
              </a:rPr>
              <a:t>etc</a:t>
            </a:r>
            <a:endParaRPr lang="en-US" b="0" i="0">
              <a:solidFill>
                <a:srgbClr val="212121"/>
              </a:solidFill>
              <a:effectLst/>
              <a:latin typeface="open sans"/>
            </a:endParaRPr>
          </a:p>
          <a:p>
            <a:pPr algn="l"/>
            <a:r>
              <a:rPr lang="en-US" b="0" i="0" err="1">
                <a:solidFill>
                  <a:srgbClr val="212121"/>
                </a:solidFill>
                <a:effectLst/>
                <a:latin typeface="Roboto"/>
              </a:rPr>
              <a:t>DateTime</a:t>
            </a:r>
            <a:r>
              <a:rPr lang="en-US" b="0" i="0">
                <a:solidFill>
                  <a:srgbClr val="212121"/>
                </a:solidFill>
                <a:effectLst/>
                <a:latin typeface="Roboto"/>
              </a:rPr>
              <a:t> Constructor: It</a:t>
            </a:r>
            <a:r>
              <a:rPr lang="en-US" b="0" i="0">
                <a:solidFill>
                  <a:srgbClr val="212121"/>
                </a:solidFill>
                <a:effectLst/>
                <a:latin typeface="open sans"/>
              </a:rPr>
              <a:t> initializes a new instance of </a:t>
            </a:r>
            <a:r>
              <a:rPr lang="en-US" b="0" i="0" err="1">
                <a:solidFill>
                  <a:srgbClr val="212121"/>
                </a:solidFill>
                <a:effectLst/>
                <a:latin typeface="open sans"/>
              </a:rPr>
              <a:t>DateTime</a:t>
            </a:r>
            <a:r>
              <a:rPr lang="en-US" b="0" i="0">
                <a:solidFill>
                  <a:srgbClr val="212121"/>
                </a:solidFill>
                <a:effectLst/>
                <a:latin typeface="open sans"/>
              </a:rPr>
              <a:t> object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F30AD-8697-47FF-AB22-BC73793A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4" y="3428999"/>
            <a:ext cx="8414695" cy="2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35B-9F5A-4CAE-A2A1-31A24CCF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setup an array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AB562F-6E2E-4086-A062-E56A16455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929" y="1452425"/>
            <a:ext cx="9539689" cy="5165006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Declare the array:. You can use any valid C# data type to define the type of the array elements.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int[]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myArray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Initialize the array: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eriod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Fixed size initialization: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0" i="0">
                <a:effectLst/>
                <a:latin typeface="Söhne Mono"/>
              </a:rPr>
              <a:t>int[] </a:t>
            </a:r>
            <a:r>
              <a:rPr lang="en-US" b="0" i="0" err="1">
                <a:effectLst/>
                <a:latin typeface="Söhne Mono"/>
              </a:rPr>
              <a:t>myArray</a:t>
            </a:r>
            <a:r>
              <a:rPr lang="en-US" b="0" i="0">
                <a:effectLst/>
                <a:latin typeface="Söhne Mono"/>
              </a:rPr>
              <a:t> = new int[5];</a:t>
            </a:r>
          </a:p>
          <a:p>
            <a:pPr marL="0" indent="0"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b. Initial values initialization: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 Mono"/>
              </a:rPr>
              <a:t>int[] </a:t>
            </a:r>
            <a:r>
              <a:rPr lang="en-US" b="0" i="0" err="1">
                <a:effectLst/>
                <a:latin typeface="Söhne Mono"/>
              </a:rPr>
              <a:t>myArray</a:t>
            </a:r>
            <a:r>
              <a:rPr lang="en-US" b="0" i="0">
                <a:effectLst/>
                <a:latin typeface="Söhne Mono"/>
              </a:rPr>
              <a:t> = new int[] {1, 2, 3, 4, 5};</a:t>
            </a:r>
          </a:p>
          <a:p>
            <a:pPr marL="0" indent="0"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c. Implicit initialization</a:t>
            </a:r>
            <a:endParaRPr lang="en-US">
              <a:solidFill>
                <a:srgbClr val="374151"/>
              </a:solidFill>
              <a:latin typeface="Söhne Mono"/>
            </a:endParaRPr>
          </a:p>
          <a:p>
            <a:pPr marL="457200" lvl="1" indent="0">
              <a:buNone/>
            </a:pPr>
            <a:r>
              <a:rPr lang="en-US" b="0" i="0">
                <a:effectLst/>
                <a:latin typeface="Söhne Mono"/>
              </a:rPr>
              <a:t>int[] </a:t>
            </a:r>
            <a:r>
              <a:rPr lang="en-US" b="0" i="0" err="1">
                <a:effectLst/>
                <a:latin typeface="Söhne Mono"/>
              </a:rPr>
              <a:t>myArray</a:t>
            </a:r>
            <a:r>
              <a:rPr lang="en-US" b="0" i="0">
                <a:effectLst/>
                <a:latin typeface="Söhne Mono"/>
              </a:rPr>
              <a:t> = {1, 2, 3, 4, 5};</a:t>
            </a: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393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638C-435B-4288-9F98-9DC6E482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DateTime</a:t>
            </a:r>
            <a:r>
              <a:rPr lang="en-US"/>
              <a:t>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9DF8-28C0-4217-82C7-31EA8594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algn="l">
              <a:buFont typeface="+mj-lt"/>
              <a:buAutoNum type="arabicPeriod"/>
            </a:pP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(2015, 12, 25, 10, 30, 45);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year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myDate.Year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2015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month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myDate.Month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//12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day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myDate.Day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25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hour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myDate.Hour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10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minute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myDate.Minute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30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second =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myDate.Second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45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myDate.DayOfWeek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5 due to Friday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F30-4A25-433F-AE39-829D7EC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121"/>
                </a:solidFill>
                <a:effectLst/>
              </a:rPr>
              <a:t>DateTime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Formatting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/>
              </a:rPr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25D76F-E8F4-4033-9C53-9C6957446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72944"/>
              </p:ext>
            </p:extLst>
          </p:nvPr>
        </p:nvGraphicFramePr>
        <p:xfrm>
          <a:off x="838200" y="1236237"/>
          <a:ext cx="9844011" cy="4646769"/>
        </p:xfrm>
        <a:graphic>
          <a:graphicData uri="http://schemas.openxmlformats.org/drawingml/2006/table">
            <a:tbl>
              <a:tblPr/>
              <a:tblGrid>
                <a:gridCol w="3281337">
                  <a:extLst>
                    <a:ext uri="{9D8B030D-6E8A-4147-A177-3AD203B41FA5}">
                      <a16:colId xmlns:a16="http://schemas.microsoft.com/office/drawing/2014/main" val="2752398934"/>
                    </a:ext>
                  </a:extLst>
                </a:gridCol>
                <a:gridCol w="3281337">
                  <a:extLst>
                    <a:ext uri="{9D8B030D-6E8A-4147-A177-3AD203B41FA5}">
                      <a16:colId xmlns:a16="http://schemas.microsoft.com/office/drawing/2014/main" val="765525775"/>
                    </a:ext>
                  </a:extLst>
                </a:gridCol>
                <a:gridCol w="3281337">
                  <a:extLst>
                    <a:ext uri="{9D8B030D-6E8A-4147-A177-3AD203B41FA5}">
                      <a16:colId xmlns:a16="http://schemas.microsoft.com/office/drawing/2014/main" val="1105069295"/>
                    </a:ext>
                  </a:extLst>
                </a:gridCol>
              </a:tblGrid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 err="1">
                          <a:effectLst/>
                        </a:rPr>
                        <a:t>Speicifier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DateTimeFormatInfo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Value(</a:t>
                      </a:r>
                      <a:r>
                        <a:rPr lang="en-US" sz="1700" err="1">
                          <a:effectLst/>
                        </a:rPr>
                        <a:t>en</a:t>
                      </a:r>
                      <a:r>
                        <a:rPr lang="en-US" sz="1700">
                          <a:effectLst/>
                        </a:rPr>
                        <a:t>-US culture)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05215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ShortTimePattern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h:mm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18582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ShortDatePattern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M/d/yyyy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5433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LongTimePattern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h:mm:ss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3469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LongDatePattern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dddd, MMMM dd, yyyy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43772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1">
                          <a:effectLst/>
                        </a:rPr>
                        <a:t>(combination of D and t)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dddd, MMMM dd, yyyy h:mm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00246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FullDateTimePattern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dddd, MMMM dd, yyyy h:mm:ss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0091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1">
                          <a:effectLst/>
                        </a:rPr>
                        <a:t>(combination of d and t)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700">
                          <a:effectLst/>
                        </a:rPr>
                        <a:t>M/d/yyyy h:mm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59929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i="1">
                          <a:effectLst/>
                        </a:rPr>
                        <a:t>(combination of d and T)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700">
                          <a:effectLst/>
                        </a:rPr>
                        <a:t>M/d/yyyy h:mm:ss tt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99490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m, M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MonthDayPattern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MMMM dd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81402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y, Y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YearMonthPattern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MMMM, yyyy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40148"/>
                  </a:ext>
                </a:extLst>
              </a:tr>
              <a:tr h="58681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r, R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RFC1123Pattern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ddd, dd MMM yyyy HH':'mm':'ss 'GMT'</a:t>
                      </a:r>
                      <a:r>
                        <a:rPr lang="en-US" sz="1700" i="1">
                          <a:effectLst/>
                        </a:rPr>
                        <a:t>(*)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95241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SortableDateTi­mePattern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yyyy'-'MM'-'dd'T'HH':'mm':'ss </a:t>
                      </a:r>
                      <a:r>
                        <a:rPr lang="en-US" sz="1700" i="1">
                          <a:effectLst/>
                        </a:rPr>
                        <a:t>(*)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15525"/>
                  </a:ext>
                </a:extLst>
              </a:tr>
              <a:tr h="31230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u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UniversalSorta­bleDateTimePat­tern</a:t>
                      </a: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err="1">
                          <a:effectLst/>
                        </a:rPr>
                        <a:t>yyyy</a:t>
                      </a:r>
                      <a:r>
                        <a:rPr lang="en-US" sz="1700">
                          <a:effectLst/>
                        </a:rPr>
                        <a:t>'-'MM'-'dd HH':'mm':'</a:t>
                      </a:r>
                      <a:r>
                        <a:rPr lang="en-US" sz="1700" err="1">
                          <a:effectLst/>
                        </a:rPr>
                        <a:t>ss'Z</a:t>
                      </a:r>
                      <a:r>
                        <a:rPr lang="en-US" sz="1700">
                          <a:effectLst/>
                        </a:rPr>
                        <a:t>' </a:t>
                      </a:r>
                      <a:r>
                        <a:rPr lang="en-US" sz="1700" i="1">
                          <a:effectLst/>
                        </a:rPr>
                        <a:t>(*)</a:t>
                      </a:r>
                      <a:endParaRPr lang="en-US" sz="1700">
                        <a:effectLst/>
                      </a:endParaRPr>
                    </a:p>
                  </a:txBody>
                  <a:tcPr marL="59445" marR="59445" marT="17833" marB="1783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6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31CE-F4D6-4CC7-ACB6-7488CAF0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</a:rPr>
              <a:t>Parse string to 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DateTime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630C-7AFC-4445-B103-A187A209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culture = </a:t>
            </a:r>
            <a:r>
              <a:rPr lang="en-US" sz="1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Convert.ToDateTime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"10/22/2015 12:10:15 PM"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culture);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DateTime.Parse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"10/22/2015 12:10:15 PM"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DateTime.ParseExact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"10-22-2015"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"MM-dd-</a:t>
            </a:r>
            <a:r>
              <a:rPr lang="en-US" sz="1400" b="0" i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provider);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10/22/2015 12:00:00 AM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10-22-2015 12:00:00 AM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DateTime.TryParse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"10-22-2015"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True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10/22/2015 12:00:00 AM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provider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CultureInfo.InvariantCulture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isSuccess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DateTime.TryParseExact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"10-22-2015"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"MM-dd-</a:t>
            </a:r>
            <a:r>
              <a:rPr lang="en-US" sz="1400" b="0" i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sz="1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provider,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DateTimeStyles.None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dateTimeObj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True</a:t>
            </a:r>
            <a:r>
              <a:rPr lang="en-US" sz="1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0470-17D0-48FF-9893-6AED6C5B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Accessing array element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77DF-1852-4175-8D92-89924C4E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access an array element by referring to the index number.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index represents the position of the element in the array and starts from 0 for the first element, 1 for the second element, and so 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758A7-CB9C-4202-B969-AB1206D8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21" y="3429000"/>
            <a:ext cx="5316029" cy="20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7F80-5383-4B75-8FAE-11347D9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Array Length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EB6-CE48-405E-BA0B-8050CF7A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out how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many elements an array has,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property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	</a:t>
            </a:r>
            <a:endParaRPr lang="en-US" sz="4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7F5110-F1A3-4357-B9C0-D4E8D5E2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F2342-0F73-42C2-8D37-AB01B70D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32" y="2443411"/>
            <a:ext cx="8816657" cy="15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D1EE-8001-4240-A94E-1D4F097B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18BE-A966-42F4-A64A-439F8C8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You can loop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through the array elements with the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</a:rPr>
              <a:t>for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 loop, and use the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</a:rPr>
              <a:t>Length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 property to specify how many times the loop should run.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2000"/>
          </a:p>
          <a:p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sz="2000"/>
          </a:p>
          <a:p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sz="2000"/>
          </a:p>
          <a:p>
            <a:r>
              <a:rPr lang="en-US" sz="2000" b="0" i="0"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The foreach Loop</a:t>
            </a:r>
          </a:p>
          <a:p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100AE-A9BD-4AFE-9266-B7CE8D19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21" y="2694893"/>
            <a:ext cx="6689613" cy="146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E8D49-43C9-4288-8FC9-500B6F47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75" y="4918202"/>
            <a:ext cx="4760600" cy="10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836D-B613-4047-8458-4CB56C72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ED91-560D-4305-A2B5-F90965E6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Real world applications become more complex and large, several problems arise</a:t>
            </a:r>
          </a:p>
          <a:p>
            <a:pPr lvl="1"/>
            <a:r>
              <a:rPr lang="en-US"/>
              <a:t>Algorithm are more complex, hence more difficult to design</a:t>
            </a:r>
          </a:p>
          <a:p>
            <a:pPr lvl="1"/>
            <a:r>
              <a:rPr lang="en-US"/>
              <a:t>Implementation of complex algorithm is difficult because of the size of the program</a:t>
            </a:r>
          </a:p>
          <a:p>
            <a:pPr lvl="1"/>
            <a:r>
              <a:rPr lang="en-US"/>
              <a:t>Larger program, testing, debugging, and maintenance will be difficult</a:t>
            </a:r>
          </a:p>
          <a:p>
            <a:r>
              <a:rPr lang="en-US"/>
              <a:t>Complex problems can be solved by breaking them into a set of sub-problems (modules)</a:t>
            </a:r>
          </a:p>
          <a:p>
            <a:pPr lvl="1"/>
            <a:r>
              <a:rPr lang="en-US"/>
              <a:t>Each is implemented independently</a:t>
            </a:r>
          </a:p>
          <a:p>
            <a:pPr lvl="1"/>
            <a:r>
              <a:rPr lang="en-US"/>
              <a:t>Then can be combined to a single unit</a:t>
            </a:r>
          </a:p>
          <a:p>
            <a:r>
              <a:rPr lang="en-US"/>
              <a:t> C# supports modularity by means of functions (or methods)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2927-7D21-442C-9B0D-C7D08C7D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6569-84FC-4776-B974-EE660221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Facilitates top-down modular programming</a:t>
            </a:r>
          </a:p>
          <a:p>
            <a:pPr lvl="1"/>
            <a:r>
              <a:rPr lang="en-US"/>
              <a:t>Modularity brings logical clarity to the programs</a:t>
            </a:r>
          </a:p>
          <a:p>
            <a:r>
              <a:rPr lang="en-US"/>
              <a:t> Avoids the need for redundant code</a:t>
            </a:r>
          </a:p>
          <a:p>
            <a:pPr lvl="1"/>
            <a:r>
              <a:rPr lang="en-US"/>
              <a:t>Repeated instructions can be written as a function</a:t>
            </a:r>
          </a:p>
          <a:p>
            <a:pPr lvl="1"/>
            <a:r>
              <a:rPr lang="en-US"/>
              <a:t>Which can then be called whenever it is needed</a:t>
            </a:r>
          </a:p>
          <a:p>
            <a:r>
              <a:rPr lang="en-US"/>
              <a:t> Facilitates reusability</a:t>
            </a:r>
          </a:p>
          <a:p>
            <a:pPr lvl="1"/>
            <a:r>
              <a:rPr lang="en-US"/>
              <a:t>Created in one program can be used in others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5D99-5878-4FC3-9E7C-468A1EE5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75FC-7204-4AA6-908A-5149FCC3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variables, functions must be declared before it’s called</a:t>
            </a:r>
          </a:p>
          <a:p>
            <a:pPr lvl="1"/>
            <a:r>
              <a:rPr lang="en-US"/>
              <a:t>Declaration of a function is called Function Prototype or signature (name) of the function</a:t>
            </a:r>
          </a:p>
          <a:p>
            <a:r>
              <a:rPr lang="en-US"/>
              <a:t> Function prototype specifies</a:t>
            </a:r>
          </a:p>
          <a:p>
            <a:pPr lvl="1"/>
            <a:r>
              <a:rPr lang="en-US"/>
              <a:t>The signature (name) of the function</a:t>
            </a:r>
          </a:p>
          <a:p>
            <a:pPr lvl="1"/>
            <a:r>
              <a:rPr lang="en-US"/>
              <a:t>The return type</a:t>
            </a:r>
          </a:p>
          <a:p>
            <a:pPr lvl="1"/>
            <a:r>
              <a:rPr lang="en-US"/>
              <a:t>Number and data types of the parameters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1692</Words>
  <Application>Microsoft Office PowerPoint</Application>
  <PresentationFormat>Widescreen</PresentationFormat>
  <Paragraphs>236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Programming</vt:lpstr>
      <vt:lpstr>Arrays </vt:lpstr>
      <vt:lpstr>How to setup an array</vt:lpstr>
      <vt:lpstr>Accessing array element </vt:lpstr>
      <vt:lpstr>Array Length </vt:lpstr>
      <vt:lpstr>Arrays and loops</vt:lpstr>
      <vt:lpstr>Functions</vt:lpstr>
      <vt:lpstr>Advantages of functions</vt:lpstr>
      <vt:lpstr>Function prototypes</vt:lpstr>
      <vt:lpstr>Functions</vt:lpstr>
      <vt:lpstr>Components of a function</vt:lpstr>
      <vt:lpstr>Example: function definition</vt:lpstr>
      <vt:lpstr>C# Function: using no parameter and return type </vt:lpstr>
      <vt:lpstr>C# Function: using parameter but no return type </vt:lpstr>
      <vt:lpstr>C# Function: using parameter and return type </vt:lpstr>
      <vt:lpstr>Local/Global variables</vt:lpstr>
      <vt:lpstr>Example: local/global variables</vt:lpstr>
      <vt:lpstr>Return statement</vt:lpstr>
      <vt:lpstr>Example: return statement</vt:lpstr>
      <vt:lpstr>Function call</vt:lpstr>
      <vt:lpstr>Example: Find larger integer</vt:lpstr>
      <vt:lpstr>Passing arguments</vt:lpstr>
      <vt:lpstr>CALL BY VALUE &amp; CALL BY REFERENCE</vt:lpstr>
      <vt:lpstr>Example : Call by value</vt:lpstr>
      <vt:lpstr>Example: call by reference</vt:lpstr>
      <vt:lpstr>Call/Pass by value example</vt:lpstr>
      <vt:lpstr>Some libraries</vt:lpstr>
      <vt:lpstr>Some libraries</vt:lpstr>
      <vt:lpstr>DateTime</vt:lpstr>
      <vt:lpstr>DateTime properties </vt:lpstr>
      <vt:lpstr>DateTime Formatting </vt:lpstr>
      <vt:lpstr>Parse string to DateTime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13</cp:revision>
  <dcterms:created xsi:type="dcterms:W3CDTF">2022-09-13T08:12:28Z</dcterms:created>
  <dcterms:modified xsi:type="dcterms:W3CDTF">2023-04-10T08:53:19Z</dcterms:modified>
</cp:coreProperties>
</file>