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534" r:id="rId5"/>
    <p:sldId id="535" r:id="rId6"/>
    <p:sldId id="336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1" r:id="rId17"/>
    <p:sldId id="286" r:id="rId18"/>
    <p:sldId id="269" r:id="rId19"/>
    <p:sldId id="270" r:id="rId20"/>
    <p:sldId id="272" r:id="rId21"/>
    <p:sldId id="273" r:id="rId22"/>
    <p:sldId id="274" r:id="rId23"/>
    <p:sldId id="27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B0ED0-790E-AE48-CCEF-0DC975B4773F}" v="3" dt="2023-04-11T08:18:16.608"/>
    <p1510:client id="{B4898649-BA6E-B26C-5E97-BFF340DD2A7C}" v="3" dt="2023-04-04T03:07:42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Thi Mai Loan (FE FIC HN)" userId="S::loanntm3@fe.edu.vn::b89ad9d2-48e8-440e-9fc6-71aeb80a9903" providerId="AD" clId="Web-{711B0ED0-790E-AE48-CCEF-0DC975B4773F}"/>
    <pc:docChg chg="modSld">
      <pc:chgData name="Ngo Thi Mai Loan (FE FIC HN)" userId="S::loanntm3@fe.edu.vn::b89ad9d2-48e8-440e-9fc6-71aeb80a9903" providerId="AD" clId="Web-{711B0ED0-790E-AE48-CCEF-0DC975B4773F}" dt="2023-04-11T08:18:14.233" v="1" actId="1076"/>
      <pc:docMkLst>
        <pc:docMk/>
      </pc:docMkLst>
      <pc:sldChg chg="addSp modSp">
        <pc:chgData name="Ngo Thi Mai Loan (FE FIC HN)" userId="S::loanntm3@fe.edu.vn::b89ad9d2-48e8-440e-9fc6-71aeb80a9903" providerId="AD" clId="Web-{711B0ED0-790E-AE48-CCEF-0DC975B4773F}" dt="2023-04-11T08:18:14.233" v="1" actId="1076"/>
        <pc:sldMkLst>
          <pc:docMk/>
          <pc:sldMk cId="121435257" sldId="256"/>
        </pc:sldMkLst>
        <pc:picChg chg="add mod">
          <ac:chgData name="Ngo Thi Mai Loan (FE FIC HN)" userId="S::loanntm3@fe.edu.vn::b89ad9d2-48e8-440e-9fc6-71aeb80a9903" providerId="AD" clId="Web-{711B0ED0-790E-AE48-CCEF-0DC975B4773F}" dt="2023-04-11T08:18:14.233" v="1" actId="1076"/>
          <ac:picMkLst>
            <pc:docMk/>
            <pc:sldMk cId="121435257" sldId="256"/>
            <ac:picMk id="4" creationId="{5EB6F628-D0C3-B6FA-9779-B5768D148932}"/>
          </ac:picMkLst>
        </pc:picChg>
      </pc:sldChg>
    </pc:docChg>
  </pc:docChgLst>
  <pc:docChgLst>
    <pc:chgData name="Ngo Thi Mai Loan (FE FIC HN)" userId="S::loanntm3@fe.edu.vn::b89ad9d2-48e8-440e-9fc6-71aeb80a9903" providerId="AD" clId="Web-{B4898649-BA6E-B26C-5E97-BFF340DD2A7C}"/>
    <pc:docChg chg="modSld">
      <pc:chgData name="Ngo Thi Mai Loan (FE FIC HN)" userId="S::loanntm3@fe.edu.vn::b89ad9d2-48e8-440e-9fc6-71aeb80a9903" providerId="AD" clId="Web-{B4898649-BA6E-B26C-5E97-BFF340DD2A7C}" dt="2023-04-04T03:07:41.185" v="1" actId="20577"/>
      <pc:docMkLst>
        <pc:docMk/>
      </pc:docMkLst>
      <pc:sldChg chg="modSp">
        <pc:chgData name="Ngo Thi Mai Loan (FE FIC HN)" userId="S::loanntm3@fe.edu.vn::b89ad9d2-48e8-440e-9fc6-71aeb80a9903" providerId="AD" clId="Web-{B4898649-BA6E-B26C-5E97-BFF340DD2A7C}" dt="2023-04-04T03:07:41.185" v="1" actId="20577"/>
        <pc:sldMkLst>
          <pc:docMk/>
          <pc:sldMk cId="121435257" sldId="256"/>
        </pc:sldMkLst>
        <pc:spChg chg="mod">
          <ac:chgData name="Ngo Thi Mai Loan (FE FIC HN)" userId="S::loanntm3@fe.edu.vn::b89ad9d2-48e8-440e-9fc6-71aeb80a9903" providerId="AD" clId="Web-{B4898649-BA6E-B26C-5E97-BFF340DD2A7C}" dt="2023-04-04T03:07:41.185" v="1" actId="20577"/>
          <ac:spMkLst>
            <pc:docMk/>
            <pc:sldMk cId="121435257" sldId="25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8A7-C5C1-434A-8ACA-3719ABB2CFB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896F-0404-4164-95D2-BF78F030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Lý</a:t>
            </a:r>
            <a:r>
              <a:rPr lang="en-US" baseline="0"/>
              <a:t> do debug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54" y="5810860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816" y="1145752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7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64B1-4FC4-4BA7-BF55-306F3151C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D2148-C724-406D-8989-D5B8A48B7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CAEF-C99D-4C97-B660-0C543021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714E-9C0B-4ABB-843C-B0FA5654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81DC-9411-4A5A-80C5-A8C06978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55EC9-5CDF-48E9-A19D-DF1B0B4F90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54" y="5810860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6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864-ED90-4576-9421-39D2A3F0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B961-B71B-449F-9C68-D4564C53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B943-2447-4636-9105-93137DCA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B308-73AC-4A2E-B4B0-CE0FFB2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1358-1C37-4438-B94D-FB472CE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048A-BB5E-4FF5-B9BD-C3B7F26E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F9C8F-D832-4C89-87C7-56E8D489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332E8-BA43-45E0-B0FC-C18E0672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2CA5-AAA6-42DA-BE00-6609136A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9AF3-79AB-4C9D-B6E9-060AABA3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2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2037-7B2D-4909-8637-91254D86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A3A6-6D2B-446D-8A54-212719D1D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17AC5-FFF8-4B21-9D18-116CB9EC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E502B-014C-4933-827D-D7A63EA8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6279E-445C-42C7-8737-6780D069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D46C4-ED25-418A-BB32-4F229FC6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3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C203-96E8-4BE1-8706-E01FDB44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DD99-CE65-48AC-91F2-837F36283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74018-B908-48C7-AA5B-FFE27052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92E68-553E-4EEE-9835-E32DB4CF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C056F-66EC-49B3-9A6B-585A501D4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E5D6-F4FE-426C-A28A-5547581E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8D635-F021-4F66-8F88-8F0822F2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D6ACD-2F09-4E12-916F-B7A7935D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3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9843-C697-4722-B81D-902B4B0A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0DB49-898E-4983-AAE2-B1E63C5C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CDC6C-1B23-437F-975E-B47DFB39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AB7E-BAA6-4195-A548-27E60C2F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1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70689-CAB0-458B-8A4D-0676332A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C4627-AC7C-4E99-ACAE-279B0226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CBCEB-11AC-4A97-A00E-9792E91B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DAA-D4DF-4C28-9FCB-1D851B14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911A-A365-4616-96B9-9AB3AFAD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C3851-9690-4BD6-B7F5-71A090F6B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7107B-9D44-452C-BFB5-93AA3018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D7E5-8678-41C6-AFDD-F6094DDB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7B891-36D2-4F48-9FA7-72A53329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01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07EF-BFD9-4776-BA2C-23789C8F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A6C9A-ECA4-4EC1-AEE0-AED227A05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BE4FA-1FFC-4C8C-AAE1-9AA1B0DCB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DEF4C-B323-4E1E-91A6-427DA2D4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27A9-3D42-4990-9D1F-71AD2A4D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74AF2-DE46-4EC2-8186-DA14A2E0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3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3B15-CCF9-4449-B360-AE9C1F26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1E162-A15B-49D8-BA0F-487AE0D4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2F31-EC98-4260-A976-3AB9A59D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F3E2-F143-4C0F-8DF3-B73DEA5E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A355-C045-4271-8582-C9709B40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4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71ABA-2BC2-41EA-B501-0B31246CE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3E3CB-9523-40A3-B77E-28D9136A6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D53B-20A2-4C7C-B06D-2B5CB50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856F-9213-4D83-BE28-4BE3F3B8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330B-5CB7-4863-B5E9-D38DC3A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816" y="1145752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03" y="5830804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BDC43-5CA6-45DB-8F83-F6CEDE50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F0F9-F200-4316-B136-062CEA73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AA2D-A828-417D-886E-B69A25ECB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23FB-C864-486E-98DB-B6EB58EC97A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8F17-FF82-4CFB-B22B-596DECB7B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D734-C736-4F31-B59E-B5BC86CFB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FF6B8-E6C9-4106-BC66-9E6FC5A8AC3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03" y="5830804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k0k771bt.aspx" TargetMode="External"/><Relationship Id="rId2" Type="http://schemas.openxmlformats.org/officeDocument/2006/relationships/hyperlink" Target="https://www.codeproject.com/Articles/79508/Mastering-Debugging-in-Visual-Studio-A-Begin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32" y="653143"/>
            <a:ext cx="8521345" cy="681536"/>
          </a:xfrm>
        </p:spPr>
        <p:txBody>
          <a:bodyPr>
            <a:noAutofit/>
          </a:bodyPr>
          <a:lstStyle/>
          <a:p>
            <a:pPr algn="l"/>
            <a:r>
              <a:rPr lang="en-US" sz="4800"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  <a:endParaRPr lang="en-US" sz="2000" b="1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0600" y="5331759"/>
            <a:ext cx="5235301" cy="539215"/>
          </a:xfrm>
        </p:spPr>
        <p:txBody>
          <a:bodyPr>
            <a:noAutofit/>
          </a:bodyPr>
          <a:lstStyle/>
          <a:p>
            <a:pPr algn="r"/>
            <a:r>
              <a:rPr lang="en-US" sz="2800"/>
              <a:t>Debug and Coding standards</a:t>
            </a:r>
            <a:endParaRPr lang="en-US" sz="33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38851" y="4483101"/>
            <a:ext cx="4167051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>
                <a:latin typeface="Segoe UI"/>
                <a:cs typeface="Segoe UI"/>
              </a:rPr>
              <a:t>Chapter 8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B6F628-D0C3-B6FA-9779-B5768D14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47" y="1807613"/>
            <a:ext cx="2743200" cy="324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This is related when you are debugging inside a method. </a:t>
            </a:r>
          </a:p>
          <a:p>
            <a:r>
              <a:rPr lang="en-US"/>
              <a:t>If you press the </a:t>
            </a:r>
            <a:r>
              <a:rPr lang="en-US" b="1">
                <a:solidFill>
                  <a:srgbClr val="FFFF00"/>
                </a:solidFill>
              </a:rPr>
              <a:t>Shift - F11</a:t>
            </a:r>
            <a:r>
              <a:rPr lang="en-US"/>
              <a:t> within the current method, then the execution will complete the execution of the method and will pause at the next statement from where it called.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to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/>
              <a:t>Run to the cursor location</a:t>
            </a:r>
            <a:endParaRPr lang="en-US"/>
          </a:p>
          <a:p>
            <a:r>
              <a:rPr lang="en-US"/>
              <a:t>To run to the cursor location, place the cursor on an executable line of code in a source window. On the editor's context menu (right-click in the editor), choose </a:t>
            </a:r>
            <a:r>
              <a:rPr lang="en-US" b="1">
                <a:solidFill>
                  <a:srgbClr val="FFFF00"/>
                </a:solidFill>
              </a:rPr>
              <a:t>Run to Cursor</a:t>
            </a:r>
            <a:r>
              <a:rPr lang="en-US"/>
              <a:t>. This is like setting a temporary breakpoint.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Inspect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016828" cy="413646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The </a:t>
            </a:r>
            <a:r>
              <a:rPr lang="en-US" b="1"/>
              <a:t>Locals</a:t>
            </a:r>
            <a:r>
              <a:rPr lang="en-US"/>
              <a:t> (CTRL+ALT+V,L) window displays variables that are defined in the local scope, which is generally the function or method that is currently being executed. </a:t>
            </a:r>
          </a:p>
          <a:p>
            <a:r>
              <a:rPr lang="en-US"/>
              <a:t>The </a:t>
            </a:r>
            <a:r>
              <a:rPr lang="en-US" b="1"/>
              <a:t>Autos</a:t>
            </a:r>
            <a:r>
              <a:rPr lang="en-US"/>
              <a:t> (CTRL+ALT+V, A) window displays variables used around the current line (the place where the debugger is stopped). Exactly which variables displayed is different in different languages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05" y="2455816"/>
            <a:ext cx="7281853" cy="30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INSPECT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2067"/>
            <a:ext cx="11057709" cy="4136467"/>
          </a:xfrm>
        </p:spPr>
        <p:txBody>
          <a:bodyPr>
            <a:noAutofit/>
          </a:bodyPr>
          <a:lstStyle/>
          <a:p>
            <a:r>
              <a:rPr lang="en-US" sz="2000"/>
              <a:t> You can use the </a:t>
            </a:r>
            <a:r>
              <a:rPr lang="en-US" sz="2000" b="1"/>
              <a:t>Watch</a:t>
            </a:r>
            <a:r>
              <a:rPr lang="en-US" sz="2000"/>
              <a:t> (</a:t>
            </a:r>
            <a:r>
              <a:rPr lang="en-US" sz="2000" b="1"/>
              <a:t>Debug / Windows / Watch / Watch (1, 2, 3, 4)</a:t>
            </a:r>
            <a:r>
              <a:rPr lang="en-US" sz="2000"/>
              <a:t>) and </a:t>
            </a:r>
            <a:r>
              <a:rPr lang="en-US" sz="2000" b="1" err="1"/>
              <a:t>QuickWatch</a:t>
            </a:r>
            <a:r>
              <a:rPr lang="en-US" sz="2000"/>
              <a:t> (right-click on variable / </a:t>
            </a:r>
            <a:r>
              <a:rPr lang="en-US" sz="2000" b="1"/>
              <a:t>Debug / </a:t>
            </a:r>
            <a:r>
              <a:rPr lang="en-US" sz="2000" b="1" err="1"/>
              <a:t>QuickWatch</a:t>
            </a:r>
            <a:r>
              <a:rPr lang="en-US" sz="2000"/>
              <a:t>) windows to watch variables and expressions during a debugging session. </a:t>
            </a:r>
          </a:p>
          <a:p>
            <a:r>
              <a:rPr lang="en-US" sz="2000"/>
              <a:t>The difference is that the </a:t>
            </a:r>
            <a:r>
              <a:rPr lang="en-US" sz="2000" b="1"/>
              <a:t>Watch</a:t>
            </a:r>
            <a:r>
              <a:rPr lang="en-US" sz="2000"/>
              <a:t> window can display several variables, while the </a:t>
            </a:r>
            <a:r>
              <a:rPr lang="en-US" sz="2000" b="1" err="1"/>
              <a:t>QuickWatch</a:t>
            </a:r>
            <a:r>
              <a:rPr lang="en-US" sz="2000"/>
              <a:t> window displays a single variable at a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30" y="4014358"/>
            <a:ext cx="9051440" cy="20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9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Determine potential error area. Set breakpoint before enter it</a:t>
            </a:r>
          </a:p>
          <a:p>
            <a:r>
              <a:rPr lang="en-US"/>
              <a:t> Use Step Over if you are really sure that function is correct, otherwise use Step Into</a:t>
            </a:r>
          </a:p>
          <a:p>
            <a:r>
              <a:rPr lang="en-US"/>
              <a:t> Use Step Out if you are really sure that the rest of function is correct, otherwise use Step Over / Step Into</a:t>
            </a:r>
          </a:p>
          <a:p>
            <a:r>
              <a:rPr lang="en-US"/>
              <a:t> Remove unnecessary breakpoints to skip “clear” areas.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hlinkClick r:id="rId2"/>
              </a:rPr>
              <a:t>https://www.codeproject.com/Articles/79508/Mastering-Debugging-in-Visual-Studio-A-Beginn</a:t>
            </a:r>
            <a:endParaRPr lang="en-US"/>
          </a:p>
          <a:p>
            <a:r>
              <a:rPr lang="en-US">
                <a:hlinkClick r:id="rId3"/>
              </a:rPr>
              <a:t>https://msdn.microsoft.com/en-US/library/k0k771bt.aspx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Coding standard</a:t>
            </a:r>
          </a:p>
        </p:txBody>
      </p:sp>
    </p:spTree>
    <p:extLst>
      <p:ext uri="{BB962C8B-B14F-4D97-AF65-F5344CB8AC3E}">
        <p14:creationId xmlns:p14="http://schemas.microsoft.com/office/powerpoint/2010/main" val="170533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Goal:</a:t>
            </a:r>
            <a:r>
              <a:rPr lang="en-US" altLang="en-US"/>
              <a:t> Self-Documenting Code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/>
              <a:t>Self-documenting</a:t>
            </a:r>
            <a:r>
              <a:rPr lang="en-US" altLang="en-US"/>
              <a:t> explains </a:t>
            </a:r>
            <a:r>
              <a:rPr lang="en-US" altLang="en-US" i="1"/>
              <a:t>itself</a:t>
            </a:r>
            <a:r>
              <a:rPr lang="en-US" altLang="en-US"/>
              <a:t> without need for external documentation, like flowcharts, UML diagrams, process-flow diagrams, etc.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Doesn’t imply we don’t like/use those documents!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Coding conventions </a:t>
            </a:r>
            <a:r>
              <a:rPr lang="en-US" altLang="en-US"/>
              <a:t>target: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 you write </a:t>
            </a:r>
            <a:r>
              <a:rPr lang="en-US" altLang="en-US" b="1"/>
              <a:t>statements</a:t>
            </a:r>
            <a:r>
              <a:rPr lang="en-US" altLang="en-US"/>
              <a:t> in the language, </a:t>
            </a:r>
            <a:r>
              <a:rPr lang="en-US" altLang="en-US" b="1"/>
              <a:t>organize</a:t>
            </a:r>
            <a:r>
              <a:rPr lang="en-US" altLang="en-US"/>
              <a:t> them into “modules,” </a:t>
            </a:r>
            <a:r>
              <a:rPr lang="en-US" altLang="en-US" b="1"/>
              <a:t>format </a:t>
            </a:r>
            <a:r>
              <a:rPr lang="en-US" altLang="en-US"/>
              <a:t>them in the source files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 you create </a:t>
            </a:r>
            <a:r>
              <a:rPr lang="en-US" altLang="en-US" b="1"/>
              <a:t>names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 you write </a:t>
            </a:r>
            <a:r>
              <a:rPr lang="en-US" altLang="en-US" b="1"/>
              <a:t>comments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F4EC-AA54-43AB-8996-4A7785432F3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246783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Coding Conventions Apply To…</a:t>
            </a:r>
            <a:endParaRPr lang="en-CA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Comments, 3 types: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File headers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Function headers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Explanations of variables and statements</a:t>
            </a:r>
            <a:endParaRPr lang="en-CA" altLang="en-US"/>
          </a:p>
          <a:p>
            <a:pPr>
              <a:lnSpc>
                <a:spcPct val="90000"/>
              </a:lnSpc>
            </a:pPr>
            <a:r>
              <a:rPr lang="en-US" altLang="en-US"/>
              <a:t>Names (chosen by programmer)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Statements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Organization: files, “modules,” nesting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Format: spacing and alignment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B85A-CA1A-4C8A-909D-08DC7732A77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182245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 Names representing types must be in mixed case starting with upper case.</a:t>
            </a:r>
          </a:p>
          <a:p>
            <a:pPr lvl="1"/>
            <a:r>
              <a:rPr lang="en-US"/>
              <a:t>Line, </a:t>
            </a:r>
            <a:r>
              <a:rPr lang="en-US" err="1"/>
              <a:t>SavingsAccount</a:t>
            </a:r>
            <a:endParaRPr lang="en-US"/>
          </a:p>
          <a:p>
            <a:r>
              <a:rPr lang="en-US"/>
              <a:t> Variable names must be in mixed case starting with lower case.</a:t>
            </a:r>
          </a:p>
          <a:p>
            <a:pPr lvl="1"/>
            <a:r>
              <a:rPr lang="en-US"/>
              <a:t>line, </a:t>
            </a:r>
            <a:r>
              <a:rPr lang="en-US" err="1"/>
              <a:t>savingsAccount</a:t>
            </a:r>
            <a:endParaRPr lang="en-US"/>
          </a:p>
          <a:p>
            <a:r>
              <a:rPr lang="en-US"/>
              <a:t> Named constants (including enumeration values) must be all uppercase using underscore to separate words.</a:t>
            </a:r>
          </a:p>
          <a:p>
            <a:pPr lvl="1"/>
            <a:r>
              <a:rPr lang="en-US"/>
              <a:t>MAX_ITERATIONS, COLOR_RED, PI</a:t>
            </a:r>
          </a:p>
          <a:p>
            <a:r>
              <a:rPr lang="en-US"/>
              <a:t> Names representing methods or functions must be verbs and written in mixed case starting with upper case.</a:t>
            </a:r>
          </a:p>
          <a:p>
            <a:pPr lvl="1"/>
            <a:r>
              <a:rPr lang="en-US" err="1"/>
              <a:t>GetName</a:t>
            </a:r>
            <a:r>
              <a:rPr lang="en-US"/>
              <a:t>(), </a:t>
            </a:r>
            <a:r>
              <a:rPr lang="en-US" err="1"/>
              <a:t>ComputeTotalWidth</a:t>
            </a:r>
            <a:r>
              <a:rPr lang="en-US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Start debug process</a:t>
            </a:r>
          </a:p>
          <a:p>
            <a:r>
              <a:rPr lang="en-US"/>
              <a:t> Execute statements, inspect variables</a:t>
            </a:r>
          </a:p>
          <a:p>
            <a:r>
              <a:rPr lang="en-US"/>
              <a:t> Debug tips</a:t>
            </a:r>
          </a:p>
          <a:p>
            <a:r>
              <a:rPr lang="en-US"/>
              <a:t> Coding convention: naming, layout, comment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4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Variables with a large scope should have long names, variables with a small scope can have short names </a:t>
            </a:r>
          </a:p>
          <a:p>
            <a:r>
              <a:rPr lang="en-US"/>
              <a:t> The name of the object is implicit, and should be avoided in a method name.</a:t>
            </a:r>
          </a:p>
          <a:p>
            <a:pPr lvl="1"/>
            <a:r>
              <a:rPr lang="en-US" err="1"/>
              <a:t>line.getLength</a:t>
            </a:r>
            <a:r>
              <a:rPr lang="en-US"/>
              <a:t>(); </a:t>
            </a:r>
            <a:r>
              <a:rPr lang="en-US" i="1"/>
              <a:t>// NOT: </a:t>
            </a:r>
            <a:r>
              <a:rPr lang="en-US" i="1" err="1"/>
              <a:t>line.getLineLength</a:t>
            </a:r>
            <a:r>
              <a:rPr lang="en-US" i="1"/>
              <a:t>();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8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Plural form should be used on names representing a collection of objects.</a:t>
            </a:r>
          </a:p>
          <a:p>
            <a:endParaRPr lang="en-US"/>
          </a:p>
          <a:p>
            <a:r>
              <a:rPr lang="en-US"/>
              <a:t> The prefix n should be used for variables representing a number of objects.</a:t>
            </a:r>
          </a:p>
          <a:p>
            <a:endParaRPr lang="en-US"/>
          </a:p>
          <a:p>
            <a:r>
              <a:rPr lang="en-US"/>
              <a:t> The suffix No should be used for variables representing an entity number.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1" y="2382714"/>
            <a:ext cx="3570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</a:rPr>
              <a:t>vector&lt;Point&gt; points; </a:t>
            </a:r>
          </a:p>
          <a:p>
            <a:r>
              <a:rPr lang="en-US" sz="2000" b="1" err="1">
                <a:latin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</a:rPr>
              <a:t> values[];</a:t>
            </a:r>
            <a:endParaRPr lang="en-US" sz="2000" b="1"/>
          </a:p>
        </p:txBody>
      </p:sp>
      <p:sp>
        <p:nvSpPr>
          <p:cNvPr id="8" name="Rectangle 7"/>
          <p:cNvSpPr/>
          <p:nvPr/>
        </p:nvSpPr>
        <p:spPr>
          <a:xfrm>
            <a:off x="3962401" y="398471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err="1">
                <a:latin typeface="Courier New" panose="02070309020205020404" pitchFamily="49" charset="0"/>
              </a:rPr>
              <a:t>nPoints</a:t>
            </a:r>
            <a:r>
              <a:rPr lang="en-US" sz="2000" b="1">
                <a:latin typeface="Courier New" panose="02070309020205020404" pitchFamily="49" charset="0"/>
              </a:rPr>
              <a:t>, </a:t>
            </a:r>
            <a:r>
              <a:rPr lang="en-US" sz="2000" b="1" err="1">
                <a:latin typeface="Courier New" panose="02070309020205020404" pitchFamily="49" charset="0"/>
              </a:rPr>
              <a:t>nLines</a:t>
            </a:r>
            <a:endParaRPr lang="en-US" sz="2000" b="1"/>
          </a:p>
        </p:txBody>
      </p:sp>
      <p:sp>
        <p:nvSpPr>
          <p:cNvPr id="9" name="Rectangle 8"/>
          <p:cNvSpPr/>
          <p:nvPr/>
        </p:nvSpPr>
        <p:spPr>
          <a:xfrm>
            <a:off x="3962401" y="5557862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err="1">
                <a:latin typeface="Courier New" panose="02070309020205020404" pitchFamily="49" charset="0"/>
              </a:rPr>
              <a:t>tableNo</a:t>
            </a:r>
            <a:r>
              <a:rPr lang="en-US" sz="2000" b="1">
                <a:latin typeface="Courier New" panose="02070309020205020404" pitchFamily="49" charset="0"/>
              </a:rPr>
              <a:t>, </a:t>
            </a:r>
            <a:r>
              <a:rPr lang="en-US" sz="2000" b="1" err="1">
                <a:latin typeface="Courier New" panose="02070309020205020404" pitchFamily="49" charset="0"/>
              </a:rPr>
              <a:t>employeeNo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24038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Use prefix is / has / can for functions return </a:t>
            </a:r>
            <a:r>
              <a:rPr lang="en-US" err="1"/>
              <a:t>boolean</a:t>
            </a:r>
            <a:r>
              <a:rPr lang="en-US"/>
              <a:t> values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Complement names must be used for complement operations.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Functions should be named after what they return and procedures should be named after what they do..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27601" y="2352715"/>
            <a:ext cx="31085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</a:rPr>
              <a:t>bool </a:t>
            </a:r>
            <a:r>
              <a:rPr lang="en-US" sz="2000" b="1" err="1">
                <a:latin typeface="Courier New" panose="02070309020205020404" pitchFamily="49" charset="0"/>
              </a:rPr>
              <a:t>hasLicense</a:t>
            </a:r>
            <a:r>
              <a:rPr lang="en-US" sz="2000" b="1">
                <a:latin typeface="Courier New" panose="02070309020205020404" pitchFamily="49" charset="0"/>
              </a:rPr>
              <a:t>();</a:t>
            </a:r>
          </a:p>
          <a:p>
            <a:r>
              <a:rPr lang="en-US" sz="2000" b="1">
                <a:latin typeface="Courier New" panose="02070309020205020404" pitchFamily="49" charset="0"/>
              </a:rPr>
              <a:t>bool </a:t>
            </a:r>
            <a:r>
              <a:rPr lang="en-US" sz="2000" b="1" err="1">
                <a:latin typeface="Courier New" panose="02070309020205020404" pitchFamily="49" charset="0"/>
              </a:rPr>
              <a:t>canEvaluate</a:t>
            </a:r>
            <a:r>
              <a:rPr lang="en-US" sz="2000" b="1">
                <a:latin typeface="Courier New" panose="02070309020205020404" pitchFamily="49" charset="0"/>
              </a:rPr>
              <a:t>();</a:t>
            </a:r>
          </a:p>
          <a:p>
            <a:r>
              <a:rPr lang="en-US" sz="2000" b="1">
                <a:latin typeface="Courier New" panose="02070309020205020404" pitchFamily="49" charset="0"/>
              </a:rPr>
              <a:t>bool </a:t>
            </a:r>
            <a:r>
              <a:rPr lang="en-US" sz="2000" b="1" err="1">
                <a:latin typeface="Courier New" panose="02070309020205020404" pitchFamily="49" charset="0"/>
              </a:rPr>
              <a:t>isSorted</a:t>
            </a:r>
            <a:r>
              <a:rPr lang="en-US" sz="2000" b="1">
                <a:latin typeface="Courier New" panose="02070309020205020404" pitchFamily="49" charset="0"/>
              </a:rPr>
              <a:t>();</a:t>
            </a:r>
            <a:endParaRPr lang="en-US" sz="2000" b="1"/>
          </a:p>
        </p:txBody>
      </p:sp>
      <p:sp>
        <p:nvSpPr>
          <p:cNvPr id="9" name="Rectangle 8"/>
          <p:cNvSpPr/>
          <p:nvPr/>
        </p:nvSpPr>
        <p:spPr>
          <a:xfrm>
            <a:off x="7060793" y="5421280"/>
            <a:ext cx="2185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err="1">
                <a:latin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</a:rPr>
              <a:t>getAge</a:t>
            </a:r>
            <a:r>
              <a:rPr lang="en-US" sz="2000" b="1">
                <a:latin typeface="Courier New" panose="02070309020205020404" pitchFamily="49" charset="0"/>
              </a:rPr>
              <a:t>();</a:t>
            </a:r>
          </a:p>
          <a:p>
            <a:r>
              <a:rPr lang="en-US" sz="2000" b="1">
                <a:latin typeface="Courier New" panose="02070309020205020404" pitchFamily="49" charset="0"/>
              </a:rPr>
              <a:t>void print();</a:t>
            </a:r>
            <a:endParaRPr lang="en-US" sz="2000" b="1"/>
          </a:p>
        </p:txBody>
      </p:sp>
      <p:sp>
        <p:nvSpPr>
          <p:cNvPr id="11" name="Rectangle 10"/>
          <p:cNvSpPr/>
          <p:nvPr/>
        </p:nvSpPr>
        <p:spPr>
          <a:xfrm>
            <a:off x="1725421" y="4097533"/>
            <a:ext cx="9837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</a:rPr>
              <a:t>get/set, add/remove, create/destroy, start/stop, insert/delete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38736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Type conversions must always be done explicitly. Never rely on implicit type conversion.</a:t>
            </a:r>
          </a:p>
          <a:p>
            <a:endParaRPr lang="en-US"/>
          </a:p>
          <a:p>
            <a:r>
              <a:rPr lang="en-US"/>
              <a:t>Complex conditional expressions should be avoided.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59805" y="2735222"/>
            <a:ext cx="9782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err="1">
                <a:latin typeface="Courier New" panose="02070309020205020404" pitchFamily="49" charset="0"/>
              </a:rPr>
              <a:t>floatValue</a:t>
            </a:r>
            <a:r>
              <a:rPr lang="en-US" sz="2000" b="1">
                <a:latin typeface="Courier New" panose="02070309020205020404" pitchFamily="49" charset="0"/>
              </a:rPr>
              <a:t> = (float) </a:t>
            </a:r>
            <a:r>
              <a:rPr lang="en-US" sz="2000" b="1" err="1">
                <a:latin typeface="Courier New" panose="02070309020205020404" pitchFamily="49" charset="0"/>
              </a:rPr>
              <a:t>intValue</a:t>
            </a:r>
            <a:r>
              <a:rPr lang="en-US" sz="2000" b="1">
                <a:latin typeface="Courier New" panose="02070309020205020404" pitchFamily="49" charset="0"/>
              </a:rPr>
              <a:t>; </a:t>
            </a:r>
            <a:r>
              <a:rPr lang="en-US" sz="2000" b="1" i="1">
                <a:latin typeface="Courier New" panose="02070309020205020404" pitchFamily="49" charset="0"/>
              </a:rPr>
              <a:t>// NOT: </a:t>
            </a:r>
            <a:r>
              <a:rPr lang="en-US" sz="2000" b="1" i="1" err="1">
                <a:latin typeface="Courier New" panose="02070309020205020404" pitchFamily="49" charset="0"/>
              </a:rPr>
              <a:t>floatValue</a:t>
            </a:r>
            <a:r>
              <a:rPr lang="en-US" sz="2000" b="1" i="1">
                <a:latin typeface="Courier New" panose="02070309020205020404" pitchFamily="49" charset="0"/>
              </a:rPr>
              <a:t> = </a:t>
            </a:r>
            <a:r>
              <a:rPr lang="en-US" sz="2000" b="1" i="1" err="1">
                <a:latin typeface="Courier New" panose="02070309020205020404" pitchFamily="49" charset="0"/>
              </a:rPr>
              <a:t>intValue</a:t>
            </a:r>
            <a:r>
              <a:rPr lang="en-US" sz="2000" b="1" i="1">
                <a:latin typeface="Courier New" panose="02070309020205020404" pitchFamily="49" charset="0"/>
              </a:rPr>
              <a:t>;</a:t>
            </a:r>
            <a:endParaRPr lang="en-US" sz="2000" b="1"/>
          </a:p>
        </p:txBody>
      </p:sp>
      <p:sp>
        <p:nvSpPr>
          <p:cNvPr id="8" name="Rectangle 7"/>
          <p:cNvSpPr/>
          <p:nvPr/>
        </p:nvSpPr>
        <p:spPr>
          <a:xfrm>
            <a:off x="1659805" y="4445039"/>
            <a:ext cx="929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bool </a:t>
            </a:r>
            <a:r>
              <a:rPr lang="en-US" b="1" err="1">
                <a:latin typeface="Courier New" panose="02070309020205020404" pitchFamily="49" charset="0"/>
              </a:rPr>
              <a:t>isFinished</a:t>
            </a:r>
            <a:r>
              <a:rPr lang="en-US" b="1">
                <a:latin typeface="Courier New" panose="02070309020205020404" pitchFamily="49" charset="0"/>
              </a:rPr>
              <a:t> = (</a:t>
            </a:r>
            <a:r>
              <a:rPr lang="en-US" b="1" err="1">
                <a:latin typeface="Courier New" panose="02070309020205020404" pitchFamily="49" charset="0"/>
              </a:rPr>
              <a:t>elementNo</a:t>
            </a:r>
            <a:r>
              <a:rPr lang="en-US" b="1">
                <a:latin typeface="Courier New" panose="02070309020205020404" pitchFamily="49" charset="0"/>
              </a:rPr>
              <a:t> &lt; 0) || (</a:t>
            </a:r>
            <a:r>
              <a:rPr lang="en-US" b="1" err="1">
                <a:latin typeface="Courier New" panose="02070309020205020404" pitchFamily="49" charset="0"/>
              </a:rPr>
              <a:t>elementNo</a:t>
            </a:r>
            <a:r>
              <a:rPr lang="en-US" b="1">
                <a:latin typeface="Courier New" panose="02070309020205020404" pitchFamily="49" charset="0"/>
              </a:rPr>
              <a:t> &gt; </a:t>
            </a:r>
            <a:r>
              <a:rPr lang="en-US" b="1" err="1">
                <a:latin typeface="Courier New" panose="02070309020205020404" pitchFamily="49" charset="0"/>
              </a:rPr>
              <a:t>maxElement</a:t>
            </a:r>
            <a:r>
              <a:rPr lang="en-US" b="1">
                <a:latin typeface="Courier New" panose="02070309020205020404" pitchFamily="49" charset="0"/>
              </a:rPr>
              <a:t>); bool </a:t>
            </a:r>
            <a:r>
              <a:rPr lang="en-US" b="1" err="1">
                <a:latin typeface="Courier New" panose="02070309020205020404" pitchFamily="49" charset="0"/>
              </a:rPr>
              <a:t>isRepeatedEntry</a:t>
            </a:r>
            <a:r>
              <a:rPr lang="en-US" b="1">
                <a:latin typeface="Courier New" panose="02070309020205020404" pitchFamily="49" charset="0"/>
              </a:rPr>
              <a:t> = </a:t>
            </a:r>
            <a:r>
              <a:rPr lang="en-US" b="1" err="1">
                <a:latin typeface="Courier New" panose="02070309020205020404" pitchFamily="49" charset="0"/>
              </a:rPr>
              <a:t>elementNo</a:t>
            </a:r>
            <a:r>
              <a:rPr lang="en-US" b="1">
                <a:latin typeface="Courier New" panose="02070309020205020404" pitchFamily="49" charset="0"/>
              </a:rPr>
              <a:t> == </a:t>
            </a:r>
            <a:r>
              <a:rPr lang="en-US" b="1" err="1">
                <a:latin typeface="Courier New" panose="02070309020205020404" pitchFamily="49" charset="0"/>
              </a:rPr>
              <a:t>lastElement</a:t>
            </a:r>
            <a:r>
              <a:rPr lang="en-US" b="1">
                <a:latin typeface="Courier New" panose="02070309020205020404" pitchFamily="49" charset="0"/>
              </a:rPr>
              <a:t>; </a:t>
            </a:r>
          </a:p>
          <a:p>
            <a:r>
              <a:rPr lang="en-US" b="1">
                <a:latin typeface="Courier New" panose="02070309020205020404" pitchFamily="49" charset="0"/>
              </a:rPr>
              <a:t>if (</a:t>
            </a:r>
            <a:r>
              <a:rPr lang="en-US" b="1" err="1">
                <a:latin typeface="Courier New" panose="02070309020205020404" pitchFamily="49" charset="0"/>
              </a:rPr>
              <a:t>isFinished</a:t>
            </a:r>
            <a:r>
              <a:rPr lang="en-US" b="1">
                <a:latin typeface="Courier New" panose="02070309020205020404" pitchFamily="49" charset="0"/>
              </a:rPr>
              <a:t> || </a:t>
            </a:r>
            <a:r>
              <a:rPr lang="en-US" b="1" err="1">
                <a:latin typeface="Courier New" panose="02070309020205020404" pitchFamily="49" charset="0"/>
              </a:rPr>
              <a:t>isRepeatedEntry</a:t>
            </a:r>
            <a:r>
              <a:rPr lang="en-US" b="1">
                <a:latin typeface="Courier New" panose="02070309020205020404" pitchFamily="49" charset="0"/>
              </a:rPr>
              <a:t>) </a:t>
            </a:r>
          </a:p>
          <a:p>
            <a:r>
              <a:rPr lang="en-US" b="1">
                <a:latin typeface="Courier New" panose="02070309020205020404" pitchFamily="49" charset="0"/>
              </a:rPr>
              <a:t>{ ... }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2960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Floating point constants should always be written with decimal point and at least one decimal.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1051" y="3585844"/>
            <a:ext cx="7726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</a:rPr>
              <a:t>double total = 0.0F;   </a:t>
            </a:r>
            <a:r>
              <a:rPr lang="en-US" sz="2000" b="1" i="1">
                <a:latin typeface="Courier New" panose="02070309020205020404" pitchFamily="49" charset="0"/>
              </a:rPr>
              <a:t>// NOT: double total = 0;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>
                <a:latin typeface="Courier New" panose="02070309020205020404" pitchFamily="49" charset="0"/>
              </a:rPr>
              <a:t>double speed = 3.0F;   </a:t>
            </a:r>
            <a:r>
              <a:rPr lang="en-US" sz="2000" b="1" i="1">
                <a:latin typeface="Courier New" panose="02070309020205020404" pitchFamily="49" charset="0"/>
              </a:rPr>
              <a:t>// NOT: double speed = 3;</a:t>
            </a:r>
            <a:r>
              <a:rPr lang="en-US" sz="2000" b="1">
                <a:latin typeface="Courier New" panose="02070309020205020404" pitchFamily="49" charset="0"/>
              </a:rPr>
              <a:t> double sum = (a + b) * 10.0F;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80719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76400" y="1735069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 Makes lines at same level of nesting stand out.</a:t>
            </a:r>
          </a:p>
          <a:p>
            <a:pPr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( flag == 0 ) {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var1 = 0;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if ( var2 &gt; level1 ) {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var2 = level1;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level1 = 0;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( "%d/n", var2 );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57400" y="2819400"/>
            <a:ext cx="1143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3276600"/>
            <a:ext cx="1143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3792469"/>
            <a:ext cx="205740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7400" y="4191000"/>
            <a:ext cx="205740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3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White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70314" y="2904534"/>
            <a:ext cx="86868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</a:rPr>
              <a:t>a = (b + c) * d; </a:t>
            </a:r>
            <a:r>
              <a:rPr lang="en-US" i="1">
                <a:latin typeface="Courier New" panose="02070309020205020404" pitchFamily="49" charset="0"/>
              </a:rPr>
              <a:t>// NOT: a=(</a:t>
            </a:r>
            <a:r>
              <a:rPr lang="en-US" i="1" err="1">
                <a:latin typeface="Courier New" panose="02070309020205020404" pitchFamily="49" charset="0"/>
              </a:rPr>
              <a:t>b+c</a:t>
            </a:r>
            <a:r>
              <a:rPr lang="en-US" i="1">
                <a:latin typeface="Courier New" panose="02070309020205020404" pitchFamily="49" charset="0"/>
              </a:rPr>
              <a:t>)*d</a:t>
            </a:r>
            <a:r>
              <a:rPr lang="en-US">
                <a:latin typeface="Courier New" panose="02070309020205020404" pitchFamily="49" charset="0"/>
              </a:rPr>
              <a:t> 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</a:rPr>
              <a:t>while (true) </a:t>
            </a:r>
            <a:r>
              <a:rPr lang="en-US" i="1">
                <a:latin typeface="Courier New" panose="02070309020205020404" pitchFamily="49" charset="0"/>
              </a:rPr>
              <a:t>// NOT: while(true) 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 err="1">
                <a:latin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</a:rPr>
              <a:t>(a, b, c, d); </a:t>
            </a:r>
            <a:r>
              <a:rPr lang="en-US" i="1">
                <a:latin typeface="Courier New" panose="02070309020205020404" pitchFamily="49" charset="0"/>
              </a:rPr>
              <a:t>// NOT: </a:t>
            </a:r>
            <a:r>
              <a:rPr lang="en-US" i="1" err="1">
                <a:latin typeface="Courier New" panose="02070309020205020404" pitchFamily="49" charset="0"/>
              </a:rPr>
              <a:t>doSomething</a:t>
            </a:r>
            <a:r>
              <a:rPr lang="en-US" i="1">
                <a:latin typeface="Courier New" panose="02070309020205020404" pitchFamily="49" charset="0"/>
              </a:rPr>
              <a:t>(</a:t>
            </a:r>
            <a:r>
              <a:rPr lang="en-US" i="1" err="1">
                <a:latin typeface="Courier New" panose="02070309020205020404" pitchFamily="49" charset="0"/>
              </a:rPr>
              <a:t>a,b,c,d</a:t>
            </a:r>
            <a:r>
              <a:rPr lang="en-US" i="1">
                <a:latin typeface="Courier New" panose="02070309020205020404" pitchFamily="49" charset="0"/>
              </a:rPr>
              <a:t>);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</a:rPr>
              <a:t>for (</a:t>
            </a:r>
            <a:r>
              <a:rPr lang="en-US" err="1">
                <a:latin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</a:rPr>
              <a:t> = 0; </a:t>
            </a:r>
            <a:r>
              <a:rPr lang="en-US" err="1">
                <a:latin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</a:rPr>
              <a:t> &lt; 10; </a:t>
            </a:r>
            <a:r>
              <a:rPr lang="en-US" err="1">
                <a:latin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</a:rPr>
              <a:t>++) { </a:t>
            </a:r>
            <a:r>
              <a:rPr lang="en-US" i="1">
                <a:latin typeface="Courier New" panose="02070309020205020404" pitchFamily="49" charset="0"/>
              </a:rPr>
              <a:t>// NOT: for(</a:t>
            </a:r>
            <a:r>
              <a:rPr lang="en-US" i="1" err="1">
                <a:latin typeface="Courier New" panose="02070309020205020404" pitchFamily="49" charset="0"/>
              </a:rPr>
              <a:t>i</a:t>
            </a:r>
            <a:r>
              <a:rPr lang="en-US" i="1">
                <a:latin typeface="Courier New" panose="02070309020205020404" pitchFamily="49" charset="0"/>
              </a:rPr>
              <a:t>=0;i&lt;10;i++){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Logical units within a block should be separated by one blank 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28924" y="2708368"/>
            <a:ext cx="57150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urier New" panose="02070309020205020404" pitchFamily="49" charset="0"/>
              </a:rPr>
              <a:t>Matrix4x4 matrix = new Matrix4x4(); </a:t>
            </a:r>
          </a:p>
          <a:p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</a:rPr>
              <a:t>double </a:t>
            </a:r>
            <a:r>
              <a:rPr lang="en-US" sz="2000" err="1">
                <a:latin typeface="Courier New" panose="02070309020205020404" pitchFamily="49" charset="0"/>
              </a:rPr>
              <a:t>cosAngle</a:t>
            </a:r>
            <a:r>
              <a:rPr lang="en-US" sz="2000">
                <a:latin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</a:rPr>
              <a:t>Math.cos</a:t>
            </a:r>
            <a:r>
              <a:rPr lang="en-US" sz="2000">
                <a:latin typeface="Courier New" panose="02070309020205020404" pitchFamily="49" charset="0"/>
              </a:rPr>
              <a:t>(angle); </a:t>
            </a:r>
          </a:p>
          <a:p>
            <a:r>
              <a:rPr lang="en-US" sz="2000">
                <a:latin typeface="Courier New" panose="02070309020205020404" pitchFamily="49" charset="0"/>
              </a:rPr>
              <a:t>double </a:t>
            </a:r>
            <a:r>
              <a:rPr lang="en-US" sz="2000" err="1">
                <a:latin typeface="Courier New" panose="02070309020205020404" pitchFamily="49" charset="0"/>
              </a:rPr>
              <a:t>sinAngle</a:t>
            </a:r>
            <a:r>
              <a:rPr lang="en-US" sz="2000">
                <a:latin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</a:rPr>
              <a:t>Math.sin</a:t>
            </a:r>
            <a:r>
              <a:rPr lang="en-US" sz="2000">
                <a:latin typeface="Courier New" panose="02070309020205020404" pitchFamily="49" charset="0"/>
              </a:rPr>
              <a:t>(angle); </a:t>
            </a:r>
          </a:p>
          <a:p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 err="1">
                <a:latin typeface="Courier New" panose="02070309020205020404" pitchFamily="49" charset="0"/>
              </a:rPr>
              <a:t>matrix.setElement</a:t>
            </a:r>
            <a:r>
              <a:rPr lang="en-US" sz="2000">
                <a:latin typeface="Courier New" panose="02070309020205020404" pitchFamily="49" charset="0"/>
              </a:rPr>
              <a:t>(1, 1, </a:t>
            </a:r>
            <a:r>
              <a:rPr lang="en-US" sz="2000" err="1">
                <a:latin typeface="Courier New" panose="02070309020205020404" pitchFamily="49" charset="0"/>
              </a:rPr>
              <a:t>cosAngle</a:t>
            </a:r>
            <a:r>
              <a:rPr lang="en-US" sz="2000">
                <a:latin typeface="Courier New" panose="02070309020205020404" pitchFamily="49" charset="0"/>
              </a:rPr>
              <a:t>); </a:t>
            </a:r>
          </a:p>
          <a:p>
            <a:r>
              <a:rPr lang="en-US" sz="2000" err="1">
                <a:latin typeface="Courier New" panose="02070309020205020404" pitchFamily="49" charset="0"/>
              </a:rPr>
              <a:t>matrix.setElement</a:t>
            </a:r>
            <a:r>
              <a:rPr lang="en-US" sz="2000">
                <a:latin typeface="Courier New" panose="02070309020205020404" pitchFamily="49" charset="0"/>
              </a:rPr>
              <a:t>(1, 2, </a:t>
            </a:r>
            <a:r>
              <a:rPr lang="en-US" sz="2000" err="1">
                <a:latin typeface="Courier New" panose="02070309020205020404" pitchFamily="49" charset="0"/>
              </a:rPr>
              <a:t>sinAngle</a:t>
            </a:r>
            <a:r>
              <a:rPr lang="en-US" sz="2000">
                <a:latin typeface="Courier New" panose="02070309020205020404" pitchFamily="49" charset="0"/>
              </a:rPr>
              <a:t>); </a:t>
            </a:r>
          </a:p>
          <a:p>
            <a:r>
              <a:rPr lang="en-US" sz="2000" err="1">
                <a:latin typeface="Courier New" panose="02070309020205020404" pitchFamily="49" charset="0"/>
              </a:rPr>
              <a:t>matrix.setElement</a:t>
            </a:r>
            <a:r>
              <a:rPr lang="en-US" sz="2000">
                <a:latin typeface="Courier New" panose="02070309020205020404" pitchFamily="49" charset="0"/>
              </a:rPr>
              <a:t>(2, 1, -</a:t>
            </a:r>
            <a:r>
              <a:rPr lang="en-US" sz="2000" err="1">
                <a:latin typeface="Courier New" panose="02070309020205020404" pitchFamily="49" charset="0"/>
              </a:rPr>
              <a:t>sinAngle</a:t>
            </a:r>
            <a:r>
              <a:rPr lang="en-US" sz="2000">
                <a:latin typeface="Courier New" panose="02070309020205020404" pitchFamily="49" charset="0"/>
              </a:rPr>
              <a:t>); </a:t>
            </a:r>
          </a:p>
          <a:p>
            <a:r>
              <a:rPr lang="en-US" sz="2000" err="1">
                <a:latin typeface="Courier New" panose="02070309020205020404" pitchFamily="49" charset="0"/>
              </a:rPr>
              <a:t>matrix.setElement</a:t>
            </a:r>
            <a:r>
              <a:rPr lang="en-US" sz="2000">
                <a:latin typeface="Courier New" panose="02070309020205020404" pitchFamily="49" charset="0"/>
              </a:rPr>
              <a:t>(2, 2, </a:t>
            </a:r>
            <a:r>
              <a:rPr lang="en-US" sz="2000" err="1">
                <a:latin typeface="Courier New" panose="02070309020205020404" pitchFamily="49" charset="0"/>
              </a:rPr>
              <a:t>cosAngle</a:t>
            </a:r>
            <a:r>
              <a:rPr lang="en-US" sz="2000">
                <a:latin typeface="Courier New" panose="02070309020205020404" pitchFamily="49" charset="0"/>
              </a:rPr>
              <a:t>); </a:t>
            </a:r>
          </a:p>
          <a:p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</a:rPr>
              <a:t>multiply(matrix);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8893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Use alignment wherever it enhances readability.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9" y="2711101"/>
            <a:ext cx="5871754" cy="36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File header: explain content of file</a:t>
            </a:r>
          </a:p>
          <a:p>
            <a:r>
              <a:rPr lang="en-US"/>
              <a:t> Function header: explain content of function, parameters, return values, exceptions.</a:t>
            </a:r>
          </a:p>
          <a:p>
            <a:r>
              <a:rPr lang="en-US"/>
              <a:t> Variables: Meaning of variable, usability</a:t>
            </a:r>
          </a:p>
          <a:p>
            <a:r>
              <a:rPr lang="en-US"/>
              <a:t> Statements: Only if it’s necessary (complex formula, detailed protocol, special business process, 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The process of </a:t>
            </a:r>
            <a:r>
              <a:rPr lang="en-US" b="1"/>
              <a:t>debugging application </a:t>
            </a:r>
            <a:r>
              <a:rPr lang="en-US"/>
              <a:t>includes:</a:t>
            </a:r>
          </a:p>
          <a:p>
            <a:pPr lvl="1"/>
            <a:r>
              <a:rPr lang="en-US"/>
              <a:t>Spotting an error</a:t>
            </a:r>
          </a:p>
          <a:p>
            <a:pPr lvl="1"/>
            <a:r>
              <a:rPr lang="en-US"/>
              <a:t>Finding the lines of code that cause the error</a:t>
            </a:r>
          </a:p>
          <a:p>
            <a:pPr lvl="1"/>
            <a:r>
              <a:rPr lang="en-US"/>
              <a:t>Fixing the error in the code</a:t>
            </a:r>
          </a:p>
          <a:p>
            <a:pPr lvl="1"/>
            <a:r>
              <a:rPr lang="en-US"/>
              <a:t>Testing to check if the error is gone </a:t>
            </a:r>
            <a:br>
              <a:rPr lang="en-US"/>
            </a:br>
            <a:r>
              <a:rPr lang="en-US"/>
              <a:t>and no new errors are introduced</a:t>
            </a:r>
          </a:p>
          <a:p>
            <a:r>
              <a:rPr lang="en-US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7591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document 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C# XML commenting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34" y="2291527"/>
            <a:ext cx="7534635" cy="37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4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/>
              <a:t>Visual Studio has a</a:t>
            </a:r>
            <a:br>
              <a:rPr lang="en-US"/>
            </a:br>
            <a:r>
              <a:rPr lang="en-US"/>
              <a:t>built-in debugger</a:t>
            </a:r>
          </a:p>
          <a:p>
            <a:pPr>
              <a:buClr>
                <a:schemeClr val="tx1"/>
              </a:buClr>
            </a:pPr>
            <a:r>
              <a:rPr lang="en-US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/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/>
              <a:t>Ability to trace the </a:t>
            </a:r>
            <a:br>
              <a:rPr lang="en-US"/>
            </a:br>
            <a:r>
              <a:rPr lang="en-US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/>
              <a:t>Ability to inspect </a:t>
            </a:r>
            <a:br>
              <a:rPr lang="en-US"/>
            </a:br>
            <a:r>
              <a:rPr lang="en-US"/>
              <a:t>variables at runtime</a:t>
            </a:r>
            <a:endParaRPr lang="bg-BG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3825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Debugging in Visual Studio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Navigating through Code with the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482942" cy="4136467"/>
          </a:xfrm>
        </p:spPr>
        <p:txBody>
          <a:bodyPr/>
          <a:lstStyle/>
          <a:p>
            <a:r>
              <a:rPr lang="en-US"/>
              <a:t> Often, you start a debugging session using </a:t>
            </a:r>
            <a:r>
              <a:rPr lang="en-US" b="1"/>
              <a:t>F5</a:t>
            </a:r>
            <a:r>
              <a:rPr lang="en-US"/>
              <a:t> (</a:t>
            </a:r>
            <a:r>
              <a:rPr lang="en-US" b="1"/>
              <a:t>Debug</a:t>
            </a:r>
            <a:r>
              <a:rPr lang="en-US"/>
              <a:t> / </a:t>
            </a:r>
            <a:r>
              <a:rPr lang="en-US" b="1"/>
              <a:t>Start Debugging</a:t>
            </a:r>
            <a:r>
              <a:rPr lang="en-US"/>
              <a:t>). This command starts your app with the debugger attached.</a:t>
            </a:r>
          </a:p>
          <a:p>
            <a:r>
              <a:rPr lang="en-US"/>
              <a:t> The green arrow also starts the debugger (same as </a:t>
            </a:r>
            <a:r>
              <a:rPr lang="en-US" b="1">
                <a:solidFill>
                  <a:srgbClr val="FFFF00"/>
                </a:solidFill>
              </a:rPr>
              <a:t>F5</a:t>
            </a:r>
            <a:r>
              <a:rPr lang="en-US"/>
              <a:t>).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25" y="4579600"/>
            <a:ext cx="8567693" cy="9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2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892039" cy="4136467"/>
          </a:xfrm>
        </p:spPr>
        <p:txBody>
          <a:bodyPr/>
          <a:lstStyle/>
          <a:p>
            <a:r>
              <a:rPr lang="en-US" b="1"/>
              <a:t> Breakpoint </a:t>
            </a:r>
            <a:r>
              <a:rPr lang="en-US"/>
              <a:t>is used to notify debugger where and when to pause the execution of program. </a:t>
            </a:r>
          </a:p>
          <a:p>
            <a:r>
              <a:rPr lang="en-US"/>
              <a:t> You can put a breakpoint in code by </a:t>
            </a:r>
            <a:r>
              <a:rPr lang="en-US" b="1"/>
              <a:t>clicking</a:t>
            </a:r>
            <a:r>
              <a:rPr lang="en-US"/>
              <a:t> on the side bar of code or by just pressing </a:t>
            </a:r>
            <a:r>
              <a:rPr lang="en-US" b="1"/>
              <a:t>F9 </a:t>
            </a:r>
            <a:r>
              <a:rPr lang="en-US"/>
              <a:t>at the front of the line.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2065868"/>
            <a:ext cx="6481335" cy="34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508610" cy="4136467"/>
          </a:xfrm>
        </p:spPr>
        <p:txBody>
          <a:bodyPr/>
          <a:lstStyle/>
          <a:p>
            <a:r>
              <a:rPr lang="en-US"/>
              <a:t> After debugger hits the breakpoint, you may need to execute the code line by line. </a:t>
            </a:r>
          </a:p>
          <a:p>
            <a:r>
              <a:rPr lang="en-US" b="1"/>
              <a:t>"Step Over" or F10 </a:t>
            </a:r>
            <a:r>
              <a:rPr lang="en-US"/>
              <a:t>command is used to execute the code line by 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11" y="2448440"/>
            <a:ext cx="6638095" cy="29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Simply Inspect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You can hover over a variable to view the current value in a data tip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35" y="2663841"/>
            <a:ext cx="5821392" cy="35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7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071903" cy="4136467"/>
          </a:xfrm>
        </p:spPr>
        <p:txBody>
          <a:bodyPr/>
          <a:lstStyle/>
          <a:p>
            <a:r>
              <a:rPr lang="en-US"/>
              <a:t> This is similar to Step Over. The only difference is, if the current highlighted section is any methods call, the debugger will </a:t>
            </a:r>
            <a:r>
              <a:rPr lang="en-US">
                <a:solidFill>
                  <a:srgbClr val="FFFF00"/>
                </a:solidFill>
              </a:rPr>
              <a:t>go inside </a:t>
            </a:r>
            <a:r>
              <a:rPr lang="en-US"/>
              <a:t>the method. </a:t>
            </a:r>
          </a:p>
          <a:p>
            <a:r>
              <a:rPr lang="en-US"/>
              <a:t> Shortcut key for Step Into is </a:t>
            </a:r>
            <a:r>
              <a:rPr lang="en-US" b="1"/>
              <a:t>"</a:t>
            </a:r>
            <a:r>
              <a:rPr lang="en-US" b="1">
                <a:solidFill>
                  <a:srgbClr val="FFFF00"/>
                </a:solidFill>
              </a:rPr>
              <a:t>F11</a:t>
            </a:r>
            <a:r>
              <a:rPr lang="en-US" b="1"/>
              <a:t>"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12 - Debugging &amp; Coding standards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04" y="2142067"/>
            <a:ext cx="6246982" cy="35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7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Programming</vt:lpstr>
      <vt:lpstr>topics</vt:lpstr>
      <vt:lpstr>Debugging the Code</vt:lpstr>
      <vt:lpstr>Debugging in Visual Studio</vt:lpstr>
      <vt:lpstr>Navigating through Code with the Debugger</vt:lpstr>
      <vt:lpstr>Breakpoint</vt:lpstr>
      <vt:lpstr>Step over</vt:lpstr>
      <vt:lpstr>Simply Inspect Variables</vt:lpstr>
      <vt:lpstr>Step into</vt:lpstr>
      <vt:lpstr>Step out</vt:lpstr>
      <vt:lpstr>Run to cursor</vt:lpstr>
      <vt:lpstr>Inspect Variables</vt:lpstr>
      <vt:lpstr>INSPECT VARIABLES</vt:lpstr>
      <vt:lpstr>DEBUG TIPS</vt:lpstr>
      <vt:lpstr>references</vt:lpstr>
      <vt:lpstr>Coding standard</vt:lpstr>
      <vt:lpstr>Goal: Self-Documenting Code</vt:lpstr>
      <vt:lpstr>Coding Conventions Apply To…</vt:lpstr>
      <vt:lpstr>Naming convention</vt:lpstr>
      <vt:lpstr>Naming convention</vt:lpstr>
      <vt:lpstr>Naming convention</vt:lpstr>
      <vt:lpstr>Naming convention</vt:lpstr>
      <vt:lpstr>Statement convention</vt:lpstr>
      <vt:lpstr>Statement convention</vt:lpstr>
      <vt:lpstr>Layout</vt:lpstr>
      <vt:lpstr>Layout</vt:lpstr>
      <vt:lpstr>Layout</vt:lpstr>
      <vt:lpstr>Layout</vt:lpstr>
      <vt:lpstr>Comments</vt:lpstr>
      <vt:lpstr>Xml document comment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&amp; Negotiation Skills</dc:title>
  <dc:creator>win</dc:creator>
  <cp:revision>1</cp:revision>
  <dcterms:created xsi:type="dcterms:W3CDTF">2022-09-13T08:12:28Z</dcterms:created>
  <dcterms:modified xsi:type="dcterms:W3CDTF">2023-04-11T08:19:03Z</dcterms:modified>
</cp:coreProperties>
</file>