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Quattrocento Sans"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15:guide id="1" orient="horz" pos="216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jE7FX//KVN0sVfxug9NRpqkiGs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91216-B3F4-E800-7117-7293AD0A19CA}" v="8" dt="2023-04-10T09:12:50.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guide orient="horz" pos="216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an Dong (FE FIC HN)" userId="S::dongdv10@fe.edu.vn::c5debe7a-09e1-44e7-acd6-5bf5f54f055f" providerId="AD" clId="Web-{C1391216-B3F4-E800-7117-7293AD0A19CA}"/>
    <pc:docChg chg="modSld">
      <pc:chgData name="Dinh Van Dong (FE FIC HN)" userId="S::dongdv10@fe.edu.vn::c5debe7a-09e1-44e7-acd6-5bf5f54f055f" providerId="AD" clId="Web-{C1391216-B3F4-E800-7117-7293AD0A19CA}" dt="2023-04-10T09:12:50.282" v="6" actId="1076"/>
      <pc:docMkLst>
        <pc:docMk/>
      </pc:docMkLst>
      <pc:sldChg chg="addSp delSp modSp">
        <pc:chgData name="Dinh Van Dong (FE FIC HN)" userId="S::dongdv10@fe.edu.vn::c5debe7a-09e1-44e7-acd6-5bf5f54f055f" providerId="AD" clId="Web-{C1391216-B3F4-E800-7117-7293AD0A19CA}" dt="2023-04-10T09:12:50.282" v="6" actId="1076"/>
        <pc:sldMkLst>
          <pc:docMk/>
          <pc:sldMk cId="0" sldId="256"/>
        </pc:sldMkLst>
        <pc:picChg chg="add del mod">
          <ac:chgData name="Dinh Van Dong (FE FIC HN)" userId="S::dongdv10@fe.edu.vn::c5debe7a-09e1-44e7-acd6-5bf5f54f055f" providerId="AD" clId="Web-{C1391216-B3F4-E800-7117-7293AD0A19CA}" dt="2023-04-10T09:12:22.844" v="3"/>
          <ac:picMkLst>
            <pc:docMk/>
            <pc:sldMk cId="0" sldId="256"/>
            <ac:picMk id="2" creationId="{85F60700-7EB8-F8B5-50F8-F9A957DF59C3}"/>
          </ac:picMkLst>
        </pc:picChg>
        <pc:picChg chg="add mod">
          <ac:chgData name="Dinh Van Dong (FE FIC HN)" userId="S::dongdv10@fe.edu.vn::c5debe7a-09e1-44e7-acd6-5bf5f54f055f" providerId="AD" clId="Web-{C1391216-B3F4-E800-7117-7293AD0A19CA}" dt="2023-04-10T09:12:50.282" v="6" actId="1076"/>
          <ac:picMkLst>
            <pc:docMk/>
            <pc:sldMk cId="0" sldId="256"/>
            <ac:picMk id="3" creationId="{0D7EC68C-E44F-7F2B-25E3-8EAC1B1843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0ef8063b7d_0_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g20ef8063b7d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8645f7c1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228645f7c1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8645f7c1c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28645f7c1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8645f7c1c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228645f7c1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8645f7c1c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228645f7c1c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9e9dfd6ee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g209e9dfd6e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09e9dfd6e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209e9dfd6e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9e9dfd6ee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209e9dfd6e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09e9dfd6ee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209e9dfd6e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9e9dfd6ee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209e9dfd6e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9e9dfd6ee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209e9dfd6e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6462570c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g226462570c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09e9dfd6ee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209e9dfd6e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09e9dfd6ee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209e9dfd6e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09e9dfd6ee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209e9dfd6e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9e9dfd6ee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g209e9dfd6e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28645f7c1c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228645f7c1c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07aabf121d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207aabf121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28645f7c1c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228645f7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28645f7c1c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g228645f7c1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28645f7c1c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g228645f7c1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28645f7c1c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g228645f7c1c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26462570cd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226462570c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26462570cd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g226462570c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26462570cd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g226462570c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77" name="Google Shape;27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9e9dfd6e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g209e9dfd6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7aabf121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g207aabf121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09e9dfd6e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g209e9dfd6e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d18dce19a5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1d18dce19a5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8645f7c1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g228645f7c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28645f7c1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g228645f7c1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4"/>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4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4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43"/>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3" name="Google Shape;53;p43"/>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type="title">
  <p:cSld name="TITLE">
    <p:spTree>
      <p:nvGrpSpPr>
        <p:cNvPr id="1" name="Shape 54"/>
        <p:cNvGrpSpPr/>
        <p:nvPr/>
      </p:nvGrpSpPr>
      <p:grpSpPr>
        <a:xfrm>
          <a:off x="0" y="0"/>
          <a:ext cx="0" cy="0"/>
          <a:chOff x="0" y="0"/>
          <a:chExt cx="0" cy="0"/>
        </a:xfrm>
      </p:grpSpPr>
      <p:sp>
        <p:nvSpPr>
          <p:cNvPr id="55" name="Google Shape;55;g20ef8063b7d_0_17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marR="0" lvl="0" algn="ctr" rtl="0">
              <a:lnSpc>
                <a:spcPct val="90000"/>
              </a:lnSpc>
              <a:spcBef>
                <a:spcPts val="0"/>
              </a:spcBef>
              <a:spcAft>
                <a:spcPts val="0"/>
              </a:spcAft>
              <a:buClr>
                <a:schemeClr val="dk1"/>
              </a:buClr>
              <a:buSzPts val="4500"/>
              <a:buFont typeface="Calibri"/>
              <a:buChar char="●"/>
              <a:defRPr sz="45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g20ef8063b7d_0_178"/>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7" name="Google Shape;57;g20ef8063b7d_0_17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Google Shape;58;g20ef8063b7d_0_17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Google Shape;59;g20ef8063b7d_0_17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0" name="Google Shape;60;g20ef8063b7d_0_178"/>
          <p:cNvPicPr preferRelativeResize="0"/>
          <p:nvPr/>
        </p:nvPicPr>
        <p:blipFill rotWithShape="1">
          <a:blip r:embed="rId2">
            <a:alphaModFix/>
          </a:blip>
          <a:srcRect/>
          <a:stretch/>
        </p:blipFill>
        <p:spPr>
          <a:xfrm>
            <a:off x="3149141" y="4358145"/>
            <a:ext cx="2116010" cy="589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17"/>
        <p:cNvGrpSpPr/>
        <p:nvPr/>
      </p:nvGrpSpPr>
      <p:grpSpPr>
        <a:xfrm>
          <a:off x="0" y="0"/>
          <a:ext cx="0" cy="0"/>
          <a:chOff x="0" y="0"/>
          <a:chExt cx="0" cy="0"/>
        </a:xfrm>
      </p:grpSpPr>
      <p:sp>
        <p:nvSpPr>
          <p:cNvPr id="18" name="Google Shape;18;p3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35"/>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5"/>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1" name="Google Shape;21;p35"/>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2" name="Google Shape;22;p35"/>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33"/>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5" name="Google Shape;25;p3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wo objects on left, text on right" type="twoObjAndTx">
  <p:cSld name="TWO_OBJECTS_AND_TEXT">
    <p:spTree>
      <p:nvGrpSpPr>
        <p:cNvPr id="1" name="Shape 26"/>
        <p:cNvGrpSpPr/>
        <p:nvPr/>
      </p:nvGrpSpPr>
      <p:grpSpPr>
        <a:xfrm>
          <a:off x="0" y="0"/>
          <a:ext cx="0" cy="0"/>
          <a:chOff x="0" y="0"/>
          <a:chExt cx="0" cy="0"/>
        </a:xfrm>
      </p:grpSpPr>
      <p:sp>
        <p:nvSpPr>
          <p:cNvPr id="27" name="Google Shape;27;p36"/>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8" name="Google Shape;28;p36"/>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9" name="Google Shape;29;p36"/>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ext on left, text on right" type="twoColTx">
  <p:cSld name="TITLE_AND_TWO_COLUMNS">
    <p:spTree>
      <p:nvGrpSpPr>
        <p:cNvPr id="1" name="Shape 30"/>
        <p:cNvGrpSpPr/>
        <p:nvPr/>
      </p:nvGrpSpPr>
      <p:grpSpPr>
        <a:xfrm>
          <a:off x="0" y="0"/>
          <a:ext cx="0" cy="0"/>
          <a:chOff x="0" y="0"/>
          <a:chExt cx="0" cy="0"/>
        </a:xfrm>
      </p:grpSpPr>
      <p:sp>
        <p:nvSpPr>
          <p:cNvPr id="31" name="Google Shape;31;p37"/>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 name="Google Shape;32;p37"/>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 name="Google Shape;33;p37"/>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rot="5400000">
            <a:off x="6018001" y="1925851"/>
            <a:ext cx="3280200" cy="20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38"/>
          <p:cNvSpPr txBox="1">
            <a:spLocks noGrp="1"/>
          </p:cNvSpPr>
          <p:nvPr>
            <p:ph type="body" idx="1"/>
          </p:nvPr>
        </p:nvSpPr>
        <p:spPr>
          <a:xfrm rot="5400000">
            <a:off x="1827000" y="-55351"/>
            <a:ext cx="32802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3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39"/>
          <p:cNvSpPr txBox="1">
            <a:spLocks noGrp="1"/>
          </p:cNvSpPr>
          <p:nvPr>
            <p:ph type="body" idx="1"/>
          </p:nvPr>
        </p:nvSpPr>
        <p:spPr>
          <a:xfrm rot="5400000">
            <a:off x="2931900" y="-1160250"/>
            <a:ext cx="3280200"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Google Shape;42;p40"/>
          <p:cNvSpPr>
            <a:spLocks noGrp="1"/>
          </p:cNvSpPr>
          <p:nvPr>
            <p:ph type="pic" idx="2"/>
          </p:nvPr>
        </p:nvSpPr>
        <p:spPr>
          <a:xfrm>
            <a:off x="1792288" y="459581"/>
            <a:ext cx="5486400" cy="3086100"/>
          </a:xfrm>
          <a:prstGeom prst="rect">
            <a:avLst/>
          </a:prstGeom>
          <a:noFill/>
          <a:ln>
            <a:noFill/>
          </a:ln>
        </p:spPr>
      </p:sp>
      <p:sp>
        <p:nvSpPr>
          <p:cNvPr id="43" name="Google Shape;43;p40"/>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41"/>
          <p:cNvSpPr txBox="1">
            <a:spLocks noGrp="1"/>
          </p:cNvSpPr>
          <p:nvPr>
            <p:ph type="title"/>
          </p:nvPr>
        </p:nvSpPr>
        <p:spPr>
          <a:xfrm>
            <a:off x="457200" y="457200"/>
            <a:ext cx="3008400" cy="800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p41"/>
          <p:cNvSpPr txBox="1">
            <a:spLocks noGrp="1"/>
          </p:cNvSpPr>
          <p:nvPr>
            <p:ph type="body" idx="1"/>
          </p:nvPr>
        </p:nvSpPr>
        <p:spPr>
          <a:xfrm>
            <a:off x="3575050" y="457200"/>
            <a:ext cx="5111700" cy="41376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47" name="Google Shape;47;p41"/>
          <p:cNvSpPr txBox="1">
            <a:spLocks noGrp="1"/>
          </p:cNvSpPr>
          <p:nvPr>
            <p:ph type="body" idx="2"/>
          </p:nvPr>
        </p:nvSpPr>
        <p:spPr>
          <a:xfrm>
            <a:off x="457200" y="1257447"/>
            <a:ext cx="3008400" cy="351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32"/>
          <p:cNvSpPr txBox="1"/>
          <p:nvPr/>
        </p:nvSpPr>
        <p:spPr>
          <a:xfrm>
            <a:off x="5257800" y="4868465"/>
            <a:ext cx="2895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000"/>
              <a:buFont typeface="Arial"/>
              <a:buNone/>
            </a:pPr>
            <a:r>
              <a:rPr lang="en-US" sz="1000" b="1" i="0" u="none" strike="noStrike" cap="none">
                <a:solidFill>
                  <a:schemeClr val="lt1"/>
                </a:solidFill>
                <a:latin typeface="Arial"/>
                <a:ea typeface="Arial"/>
                <a:cs typeface="Arial"/>
                <a:sym typeface="Arial"/>
              </a:rPr>
              <a:t>© Copyright 2023 BTEC-Polytechnic</a:t>
            </a:r>
            <a:endParaRPr sz="1400" b="1" i="0" u="none" strike="noStrike" cap="none">
              <a:solidFill>
                <a:srgbClr val="000000"/>
              </a:solidFill>
              <a:latin typeface="Arial"/>
              <a:ea typeface="Arial"/>
              <a:cs typeface="Arial"/>
              <a:sym typeface="Arial"/>
            </a:endParaRPr>
          </a:p>
        </p:txBody>
      </p:sp>
      <p:sp>
        <p:nvSpPr>
          <p:cNvPr id="12" name="Google Shape;12;p32"/>
          <p:cNvSpPr txBox="1"/>
          <p:nvPr/>
        </p:nvSpPr>
        <p:spPr>
          <a:xfrm>
            <a:off x="8153400" y="4868465"/>
            <a:ext cx="5334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13" name="Google Shape;13;p32"/>
          <p:cNvSpPr txBox="1"/>
          <p:nvPr/>
        </p:nvSpPr>
        <p:spPr>
          <a:xfrm>
            <a:off x="0" y="914400"/>
            <a:ext cx="9144000" cy="3886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32"/>
          <p:cNvPicPr preferRelativeResize="0"/>
          <p:nvPr/>
        </p:nvPicPr>
        <p:blipFill rotWithShape="1">
          <a:blip r:embed="rId14">
            <a:alphaModFix/>
          </a:blip>
          <a:srcRect/>
          <a:stretch/>
        </p:blipFill>
        <p:spPr>
          <a:xfrm>
            <a:off x="3645450" y="4743446"/>
            <a:ext cx="1389824" cy="38687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g20ef8063b7d_0_95"/>
          <p:cNvSpPr txBox="1">
            <a:spLocks noGrp="1"/>
          </p:cNvSpPr>
          <p:nvPr>
            <p:ph type="ctrTitle"/>
          </p:nvPr>
        </p:nvSpPr>
        <p:spPr>
          <a:xfrm>
            <a:off x="525774" y="489857"/>
            <a:ext cx="6390900" cy="511200"/>
          </a:xfrm>
          <a:prstGeom prst="rect">
            <a:avLst/>
          </a:prstGeom>
          <a:noFill/>
          <a:ln>
            <a:noFill/>
          </a:ln>
        </p:spPr>
        <p:txBody>
          <a:bodyPr spcFirstLastPara="1" wrap="square" lIns="68575" tIns="34275" rIns="68575" bIns="34275" anchor="b" anchorCtr="0">
            <a:noAutofit/>
          </a:bodyPr>
          <a:lstStyle/>
          <a:p>
            <a:pPr marL="0" marR="0" lvl="0" indent="0" algn="l" rtl="0">
              <a:lnSpc>
                <a:spcPct val="90000"/>
              </a:lnSpc>
              <a:spcBef>
                <a:spcPts val="0"/>
              </a:spcBef>
              <a:spcAft>
                <a:spcPts val="0"/>
              </a:spcAft>
              <a:buClr>
                <a:srgbClr val="2F5496"/>
              </a:buClr>
              <a:buSzPts val="3600"/>
              <a:buFont typeface="Quattrocento Sans"/>
              <a:buNone/>
            </a:pPr>
            <a:r>
              <a:rPr lang="en-US" sz="3600" b="1" i="0" u="none" strike="noStrike" cap="none">
                <a:solidFill>
                  <a:srgbClr val="2F5496"/>
                </a:solidFill>
                <a:latin typeface="Quattrocento Sans"/>
                <a:ea typeface="Quattrocento Sans"/>
                <a:cs typeface="Quattrocento Sans"/>
                <a:sym typeface="Quattrocento Sans"/>
              </a:rPr>
              <a:t>Programming</a:t>
            </a:r>
            <a:endParaRPr sz="1500" b="1" i="0" u="none" strike="noStrike" cap="none">
              <a:solidFill>
                <a:srgbClr val="FF0000"/>
              </a:solidFill>
              <a:latin typeface="Quattrocento Sans"/>
              <a:ea typeface="Quattrocento Sans"/>
              <a:cs typeface="Quattrocento Sans"/>
              <a:sym typeface="Quattrocento Sans"/>
            </a:endParaRPr>
          </a:p>
        </p:txBody>
      </p:sp>
      <p:sp>
        <p:nvSpPr>
          <p:cNvPr id="66" name="Google Shape;66;g20ef8063b7d_0_95"/>
          <p:cNvSpPr txBox="1"/>
          <p:nvPr/>
        </p:nvSpPr>
        <p:spPr>
          <a:xfrm>
            <a:off x="5354138" y="3362326"/>
            <a:ext cx="3125400" cy="514500"/>
          </a:xfrm>
          <a:prstGeom prst="rect">
            <a:avLst/>
          </a:prstGeom>
          <a:noFill/>
          <a:ln>
            <a:noFill/>
          </a:ln>
        </p:spPr>
        <p:txBody>
          <a:bodyPr spcFirstLastPara="1" wrap="square" lIns="68575" tIns="34275" rIns="68575" bIns="34275" anchor="t" anchorCtr="0">
            <a:normAutofit/>
          </a:bodyPr>
          <a:lstStyle/>
          <a:p>
            <a:pPr marL="0" marR="0" lvl="0" indent="0" algn="r" rtl="0">
              <a:lnSpc>
                <a:spcPct val="90000"/>
              </a:lnSpc>
              <a:spcBef>
                <a:spcPts val="0"/>
              </a:spcBef>
              <a:spcAft>
                <a:spcPts val="0"/>
              </a:spcAft>
              <a:buClr>
                <a:schemeClr val="dk1"/>
              </a:buClr>
              <a:buSzPts val="3000"/>
              <a:buFont typeface="Arial"/>
              <a:buNone/>
            </a:pPr>
            <a:r>
              <a:rPr lang="en-US" sz="3000" b="1" i="0" u="none" strike="noStrike" cap="none">
                <a:solidFill>
                  <a:schemeClr val="dk1"/>
                </a:solidFill>
                <a:latin typeface="Quattrocento Sans"/>
                <a:ea typeface="Quattrocento Sans"/>
                <a:cs typeface="Quattrocento Sans"/>
                <a:sym typeface="Quattrocento Sans"/>
              </a:rPr>
              <a:t>Lecture </a:t>
            </a:r>
            <a:r>
              <a:rPr lang="en-US" sz="3000" b="1">
                <a:solidFill>
                  <a:schemeClr val="dk1"/>
                </a:solidFill>
                <a:latin typeface="Quattrocento Sans"/>
                <a:ea typeface="Quattrocento Sans"/>
                <a:cs typeface="Quattrocento Sans"/>
                <a:sym typeface="Quattrocento Sans"/>
              </a:rPr>
              <a:t>9</a:t>
            </a:r>
            <a:endParaRPr sz="1100" b="0" i="0" u="none" strike="noStrike" cap="none">
              <a:solidFill>
                <a:srgbClr val="000000"/>
              </a:solidFill>
              <a:latin typeface="Arial"/>
              <a:ea typeface="Arial"/>
              <a:cs typeface="Arial"/>
              <a:sym typeface="Arial"/>
            </a:endParaRPr>
          </a:p>
        </p:txBody>
      </p:sp>
      <p:sp>
        <p:nvSpPr>
          <p:cNvPr id="67" name="Google Shape;67;g20ef8063b7d_0_95"/>
          <p:cNvSpPr txBox="1"/>
          <p:nvPr/>
        </p:nvSpPr>
        <p:spPr>
          <a:xfrm>
            <a:off x="1079075" y="3920175"/>
            <a:ext cx="7607700" cy="303300"/>
          </a:xfrm>
          <a:prstGeom prst="rect">
            <a:avLst/>
          </a:prstGeom>
          <a:noFill/>
          <a:ln>
            <a:noFill/>
          </a:ln>
        </p:spPr>
        <p:txBody>
          <a:bodyPr spcFirstLastPara="1" wrap="square" lIns="68575" tIns="34275" rIns="68575" bIns="34275" anchor="t" anchorCtr="0">
            <a:noAutofit/>
          </a:bodyPr>
          <a:lstStyle/>
          <a:p>
            <a:pPr marL="0" marR="0" lvl="0" indent="0" algn="r" rtl="0">
              <a:lnSpc>
                <a:spcPct val="90000"/>
              </a:lnSpc>
              <a:spcBef>
                <a:spcPts val="0"/>
              </a:spcBef>
              <a:spcAft>
                <a:spcPts val="0"/>
              </a:spcAft>
              <a:buClr>
                <a:srgbClr val="000000"/>
              </a:buClr>
              <a:buSzPts val="2500"/>
              <a:buFont typeface="Arial"/>
              <a:buNone/>
            </a:pPr>
            <a:r>
              <a:rPr lang="en-US" sz="2500">
                <a:latin typeface="Quattrocento Sans"/>
                <a:ea typeface="Quattrocento Sans"/>
                <a:cs typeface="Quattrocento Sans"/>
                <a:sym typeface="Quattrocento Sans"/>
              </a:rPr>
              <a:t>Intro Event driven programming</a:t>
            </a:r>
            <a:endParaRPr sz="1800" b="0" i="0" u="none" strike="noStrike" cap="none">
              <a:solidFill>
                <a:srgbClr val="000000"/>
              </a:solidFill>
              <a:latin typeface="Calibri"/>
              <a:ea typeface="Calibri"/>
              <a:cs typeface="Calibri"/>
              <a:sym typeface="Calibri"/>
            </a:endParaRPr>
          </a:p>
        </p:txBody>
      </p:sp>
      <p:pic>
        <p:nvPicPr>
          <p:cNvPr id="3" name="Picture 3">
            <a:extLst>
              <a:ext uri="{FF2B5EF4-FFF2-40B4-BE49-F238E27FC236}">
                <a16:creationId xmlns:a16="http://schemas.microsoft.com/office/drawing/2014/main" id="{0D7EC68C-E44F-7F2B-25E3-8EAC1B184322}"/>
              </a:ext>
            </a:extLst>
          </p:cNvPr>
          <p:cNvPicPr>
            <a:picLocks noChangeAspect="1"/>
          </p:cNvPicPr>
          <p:nvPr/>
        </p:nvPicPr>
        <p:blipFill>
          <a:blip r:embed="rId3"/>
          <a:stretch>
            <a:fillRect/>
          </a:stretch>
        </p:blipFill>
        <p:spPr>
          <a:xfrm>
            <a:off x="527797" y="1000125"/>
            <a:ext cx="2743200" cy="3429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g228645f7c1c_0_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Event sources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26" name="Google Shape;126;g228645f7c1c_0_19"/>
          <p:cNvSpPr txBox="1"/>
          <p:nvPr/>
        </p:nvSpPr>
        <p:spPr>
          <a:xfrm>
            <a:off x="652050" y="1094100"/>
            <a:ext cx="7839900" cy="2539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An event source is an object that can create an event</a:t>
            </a:r>
            <a:endParaRPr sz="1800">
              <a:latin typeface="Calibri"/>
              <a:ea typeface="Calibri"/>
              <a:cs typeface="Calibri"/>
              <a:sym typeface="Calibri"/>
            </a:endParaRPr>
          </a:p>
          <a:p>
            <a:pPr marL="9144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An event can be defined as a type of signal to the program that some external action has happened</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For example</a:t>
            </a:r>
            <a:endParaRPr sz="1800">
              <a:latin typeface="Calibri"/>
              <a:ea typeface="Calibri"/>
              <a:cs typeface="Calibri"/>
              <a:sym typeface="Calibri"/>
            </a:endParaRPr>
          </a:p>
          <a:p>
            <a:pPr marL="9144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Button is event source</a:t>
            </a:r>
            <a:endParaRPr sz="1800">
              <a:latin typeface="Calibri"/>
              <a:ea typeface="Calibri"/>
              <a:cs typeface="Calibri"/>
              <a:sym typeface="Calibri"/>
            </a:endParaRPr>
          </a:p>
          <a:p>
            <a:pPr marL="13716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Button click action is the event it creates</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g228645f7c1c_0_3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Event </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32" name="Google Shape;132;g228645f7c1c_0_31"/>
          <p:cNvSpPr txBox="1"/>
          <p:nvPr/>
        </p:nvSpPr>
        <p:spPr>
          <a:xfrm>
            <a:off x="597900" y="1277081"/>
            <a:ext cx="7948200" cy="2216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 An event is an object created from an event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source</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An event object contains whatever properties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are pertinent to the event</a:t>
            </a:r>
            <a:endParaRPr sz="1800">
              <a:latin typeface="Calibri"/>
              <a:ea typeface="Calibri"/>
              <a:cs typeface="Calibri"/>
              <a:sym typeface="Calibri"/>
            </a:endParaRPr>
          </a:p>
          <a:p>
            <a:pPr marL="0" lvl="0" indent="0" algn="l" rtl="0">
              <a:lnSpc>
                <a:spcPct val="150000"/>
              </a:lnSpc>
              <a:spcBef>
                <a:spcPts val="0"/>
              </a:spcBef>
              <a:spcAft>
                <a:spcPts val="0"/>
              </a:spcAft>
              <a:buNone/>
            </a:pPr>
            <a:endParaRPr sz="2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g228645f7c1c_0_3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Event </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38" name="Google Shape;138;g228645f7c1c_0_37"/>
          <p:cNvSpPr txBox="1"/>
          <p:nvPr/>
        </p:nvSpPr>
        <p:spPr>
          <a:xfrm>
            <a:off x="597900" y="694444"/>
            <a:ext cx="7948200" cy="170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•You can identify the source object of the event using the getSource() instance method in the EventObject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class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The subclasses of EventObject deal with special types of events</a:t>
            </a:r>
            <a:endParaRPr sz="1800">
              <a:latin typeface="Calibri"/>
              <a:ea typeface="Calibri"/>
              <a:cs typeface="Calibri"/>
              <a:sym typeface="Calibri"/>
            </a:endParaRPr>
          </a:p>
        </p:txBody>
      </p:sp>
      <p:sp>
        <p:nvSpPr>
          <p:cNvPr id="139" name="Google Shape;139;g228645f7c1c_0_37"/>
          <p:cNvSpPr/>
          <p:nvPr/>
        </p:nvSpPr>
        <p:spPr>
          <a:xfrm>
            <a:off x="1032925" y="3429694"/>
            <a:ext cx="1380000" cy="35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Event Object</a:t>
            </a:r>
            <a:endParaRPr/>
          </a:p>
        </p:txBody>
      </p:sp>
      <p:sp>
        <p:nvSpPr>
          <p:cNvPr id="140" name="Google Shape;140;g228645f7c1c_0_37"/>
          <p:cNvSpPr/>
          <p:nvPr/>
        </p:nvSpPr>
        <p:spPr>
          <a:xfrm>
            <a:off x="2787300" y="3429694"/>
            <a:ext cx="1170900" cy="35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Event</a:t>
            </a:r>
            <a:endParaRPr/>
          </a:p>
        </p:txBody>
      </p:sp>
      <p:sp>
        <p:nvSpPr>
          <p:cNvPr id="141" name="Google Shape;141;g228645f7c1c_0_37"/>
          <p:cNvSpPr/>
          <p:nvPr/>
        </p:nvSpPr>
        <p:spPr>
          <a:xfrm>
            <a:off x="6695275" y="2963278"/>
            <a:ext cx="1380000" cy="35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Mouse Event</a:t>
            </a:r>
            <a:endParaRPr/>
          </a:p>
        </p:txBody>
      </p:sp>
      <p:sp>
        <p:nvSpPr>
          <p:cNvPr id="142" name="Google Shape;142;g228645f7c1c_0_37"/>
          <p:cNvSpPr/>
          <p:nvPr/>
        </p:nvSpPr>
        <p:spPr>
          <a:xfrm>
            <a:off x="4635975" y="3422747"/>
            <a:ext cx="1446900" cy="35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Input Event</a:t>
            </a:r>
            <a:endParaRPr/>
          </a:p>
        </p:txBody>
      </p:sp>
      <p:sp>
        <p:nvSpPr>
          <p:cNvPr id="143" name="Google Shape;143;g228645f7c1c_0_37"/>
          <p:cNvSpPr/>
          <p:nvPr/>
        </p:nvSpPr>
        <p:spPr>
          <a:xfrm>
            <a:off x="4532950" y="2772319"/>
            <a:ext cx="1531200" cy="35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Action Event</a:t>
            </a:r>
            <a:endParaRPr/>
          </a:p>
        </p:txBody>
      </p:sp>
      <p:sp>
        <p:nvSpPr>
          <p:cNvPr id="144" name="Google Shape;144;g228645f7c1c_0_37"/>
          <p:cNvSpPr/>
          <p:nvPr/>
        </p:nvSpPr>
        <p:spPr>
          <a:xfrm>
            <a:off x="4575100" y="4145625"/>
            <a:ext cx="1446900" cy="35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Window Event</a:t>
            </a:r>
            <a:endParaRPr/>
          </a:p>
        </p:txBody>
      </p:sp>
      <p:sp>
        <p:nvSpPr>
          <p:cNvPr id="145" name="Google Shape;145;g228645f7c1c_0_37"/>
          <p:cNvSpPr/>
          <p:nvPr/>
        </p:nvSpPr>
        <p:spPr>
          <a:xfrm>
            <a:off x="6695275" y="3896109"/>
            <a:ext cx="1380000" cy="351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Key Event</a:t>
            </a:r>
            <a:endParaRPr/>
          </a:p>
        </p:txBody>
      </p:sp>
      <p:cxnSp>
        <p:nvCxnSpPr>
          <p:cNvPr id="146" name="Google Shape;146;g228645f7c1c_0_37"/>
          <p:cNvCxnSpPr>
            <a:stCxn id="140" idx="1"/>
            <a:endCxn id="139" idx="3"/>
          </p:cNvCxnSpPr>
          <p:nvPr/>
        </p:nvCxnSpPr>
        <p:spPr>
          <a:xfrm rot="10800000">
            <a:off x="2412900" y="3605644"/>
            <a:ext cx="374400" cy="0"/>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147;g228645f7c1c_0_37"/>
          <p:cNvCxnSpPr>
            <a:stCxn id="142" idx="1"/>
            <a:endCxn id="140" idx="3"/>
          </p:cNvCxnSpPr>
          <p:nvPr/>
        </p:nvCxnSpPr>
        <p:spPr>
          <a:xfrm flipH="1">
            <a:off x="3958275" y="3598697"/>
            <a:ext cx="677700" cy="690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g228645f7c1c_0_37"/>
          <p:cNvCxnSpPr>
            <a:stCxn id="143" idx="1"/>
            <a:endCxn id="144" idx="1"/>
          </p:cNvCxnSpPr>
          <p:nvPr/>
        </p:nvCxnSpPr>
        <p:spPr>
          <a:xfrm>
            <a:off x="4532950" y="2948269"/>
            <a:ext cx="42300" cy="1373400"/>
          </a:xfrm>
          <a:prstGeom prst="bentConnector3">
            <a:avLst>
              <a:gd name="adj1" fmla="val -562943"/>
            </a:avLst>
          </a:prstGeom>
          <a:noFill/>
          <a:ln w="9525" cap="flat" cmpd="sng">
            <a:solidFill>
              <a:schemeClr val="dk2"/>
            </a:solidFill>
            <a:prstDash val="solid"/>
            <a:round/>
            <a:headEnd type="none" w="med" len="med"/>
            <a:tailEnd type="none" w="med" len="med"/>
          </a:ln>
        </p:spPr>
      </p:cxnSp>
      <p:cxnSp>
        <p:nvCxnSpPr>
          <p:cNvPr id="149" name="Google Shape;149;g228645f7c1c_0_37"/>
          <p:cNvCxnSpPr>
            <a:stCxn id="141" idx="1"/>
            <a:endCxn id="145" idx="1"/>
          </p:cNvCxnSpPr>
          <p:nvPr/>
        </p:nvCxnSpPr>
        <p:spPr>
          <a:xfrm>
            <a:off x="6695275" y="3139228"/>
            <a:ext cx="600" cy="932700"/>
          </a:xfrm>
          <a:prstGeom prst="bentConnector3">
            <a:avLst>
              <a:gd name="adj1" fmla="val -39687500"/>
            </a:avLst>
          </a:prstGeom>
          <a:noFill/>
          <a:ln w="9525" cap="flat" cmpd="sng">
            <a:solidFill>
              <a:schemeClr val="dk2"/>
            </a:solidFill>
            <a:prstDash val="solid"/>
            <a:round/>
            <a:headEnd type="none" w="med" len="med"/>
            <a:tailEnd type="none" w="med" len="med"/>
          </a:ln>
        </p:spPr>
      </p:cxnSp>
      <p:cxnSp>
        <p:nvCxnSpPr>
          <p:cNvPr id="150" name="Google Shape;150;g228645f7c1c_0_37"/>
          <p:cNvCxnSpPr/>
          <p:nvPr/>
        </p:nvCxnSpPr>
        <p:spPr>
          <a:xfrm rot="10800000">
            <a:off x="6082950" y="3636675"/>
            <a:ext cx="3867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g228645f7c1c_0_5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56" name="Google Shape;156;g228645f7c1c_0_56"/>
          <p:cNvSpPr txBox="1"/>
          <p:nvPr/>
        </p:nvSpPr>
        <p:spPr>
          <a:xfrm>
            <a:off x="597900" y="1277081"/>
            <a:ext cx="7948200" cy="1847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Click</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mouse button is released, typically before the MouseUp event. The handler for this event receives an argument of type EventArgs. Handle this event when you only need to determine when a click occurs.</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g209e9dfd6ee_0_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62" name="Google Shape;162;g209e9dfd6ee_0_23"/>
          <p:cNvSpPr txBox="1"/>
          <p:nvPr/>
        </p:nvSpPr>
        <p:spPr>
          <a:xfrm>
            <a:off x="597900" y="1277081"/>
            <a:ext cx="7948200" cy="1847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MouseClick</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user clicks the control with the mouse. The handler for this event receives an argument of type MouseEventArgs. Handle this event when you need to get information about the mouse when a click occurs.</a:t>
            </a:r>
            <a:endParaRPr sz="1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g209e9dfd6ee_0_2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68" name="Google Shape;168;g209e9dfd6ee_0_29"/>
          <p:cNvSpPr txBox="1"/>
          <p:nvPr/>
        </p:nvSpPr>
        <p:spPr>
          <a:xfrm>
            <a:off x="597900" y="1277081"/>
            <a:ext cx="7948200" cy="1847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DoubleClick</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control is double-clicked. The handler for this event receives an argument of type EventArgs. Handle this event when you only need to determine when a double-click occurs.</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g209e9dfd6ee_0_3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74" name="Google Shape;174;g209e9dfd6ee_0_35"/>
          <p:cNvSpPr txBox="1"/>
          <p:nvPr/>
        </p:nvSpPr>
        <p:spPr>
          <a:xfrm>
            <a:off x="597900" y="1277081"/>
            <a:ext cx="7948200" cy="2262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MouseDoubleClick</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user double-clicks the control with the mouse. The handler for this event receives an argument of type MouseEventArgs. Handle this event when you need to get information about the mouse when a double-click occurs.</a:t>
            </a: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g209e9dfd6ee_0_4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80" name="Google Shape;180;g209e9dfd6ee_0_41"/>
          <p:cNvSpPr txBox="1"/>
          <p:nvPr/>
        </p:nvSpPr>
        <p:spPr>
          <a:xfrm>
            <a:off x="597900" y="1277081"/>
            <a:ext cx="7948200" cy="1847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MouseDown</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mouse pointer is over the control and the user presses a mouse button. The handler for this event receives an argument of type MouseEventArgs.</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g209e9dfd6ee_0_4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86" name="Google Shape;186;g209e9dfd6ee_0_47"/>
          <p:cNvSpPr txBox="1"/>
          <p:nvPr/>
        </p:nvSpPr>
        <p:spPr>
          <a:xfrm>
            <a:off x="597900" y="1277081"/>
            <a:ext cx="7948200" cy="1847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MouseEnter</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mouse pointer enters the border or client area of the control, depending on the type of control. The handler for this event receives an argument of type EventArgs.</a:t>
            </a:r>
            <a:endParaRPr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g209e9dfd6ee_0_5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92" name="Google Shape;192;g209e9dfd6ee_0_53"/>
          <p:cNvSpPr txBox="1"/>
          <p:nvPr/>
        </p:nvSpPr>
        <p:spPr>
          <a:xfrm>
            <a:off x="597900" y="1277081"/>
            <a:ext cx="7948200" cy="1431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MouseHover</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mouse pointer stops and rests over the control. The handler for this event receives an argument of type EventArgs.</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g226462570cd_0_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800"/>
              <a:buFont typeface="Calibri"/>
              <a:buNone/>
            </a:pPr>
            <a:r>
              <a:rPr lang="en-US" sz="3800" b="1" i="0" u="none">
                <a:solidFill>
                  <a:schemeClr val="dk1"/>
                </a:solidFill>
                <a:latin typeface="Calibri"/>
                <a:ea typeface="Calibri"/>
                <a:cs typeface="Calibri"/>
                <a:sym typeface="Calibri"/>
              </a:rPr>
              <a:t>Agenda</a:t>
            </a:r>
            <a:endParaRPr b="1"/>
          </a:p>
        </p:txBody>
      </p:sp>
      <p:sp>
        <p:nvSpPr>
          <p:cNvPr id="73" name="Google Shape;73;g226462570cd_0_3"/>
          <p:cNvSpPr txBox="1">
            <a:spLocks noGrp="1"/>
          </p:cNvSpPr>
          <p:nvPr>
            <p:ph type="body" idx="1"/>
          </p:nvPr>
        </p:nvSpPr>
        <p:spPr>
          <a:xfrm>
            <a:off x="457200" y="1314450"/>
            <a:ext cx="8229600" cy="3280200"/>
          </a:xfrm>
          <a:prstGeom prst="rect">
            <a:avLst/>
          </a:prstGeom>
          <a:noFill/>
          <a:ln>
            <a:noFill/>
          </a:ln>
          <a:effectLst>
            <a:reflection endPos="1000" dist="38100" dir="5400000" fadeDir="5400012" sy="-100000" algn="bl" rotWithShape="0"/>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1"/>
              <a:t>Event driven programming</a:t>
            </a:r>
            <a:endParaRPr sz="2400" b="1"/>
          </a:p>
          <a:p>
            <a:pPr marL="0" marR="0" lvl="0" indent="0" algn="l" rtl="0">
              <a:lnSpc>
                <a:spcPct val="100000"/>
              </a:lnSpc>
              <a:spcBef>
                <a:spcPts val="0"/>
              </a:spcBef>
              <a:spcAft>
                <a:spcPts val="0"/>
              </a:spcAft>
              <a:buNone/>
            </a:pPr>
            <a:endParaRPr sz="2400" b="1"/>
          </a:p>
          <a:p>
            <a:pPr marL="800100" lvl="0" indent="-381000" algn="l" rtl="0">
              <a:lnSpc>
                <a:spcPct val="100000"/>
              </a:lnSpc>
              <a:spcBef>
                <a:spcPts val="480"/>
              </a:spcBef>
              <a:spcAft>
                <a:spcPts val="0"/>
              </a:spcAft>
              <a:buSzPts val="2400"/>
              <a:buChar char="●"/>
            </a:pPr>
            <a:r>
              <a:rPr lang="en-US" sz="2400" b="1">
                <a:latin typeface="Arial"/>
                <a:ea typeface="Arial"/>
                <a:cs typeface="Arial"/>
                <a:sym typeface="Arial"/>
              </a:rPr>
              <a:t>Overview</a:t>
            </a:r>
            <a:endParaRPr sz="2400" b="1">
              <a:latin typeface="Arial"/>
              <a:ea typeface="Arial"/>
              <a:cs typeface="Arial"/>
              <a:sym typeface="Arial"/>
            </a:endParaRPr>
          </a:p>
          <a:p>
            <a:pPr marL="800100" lvl="0" indent="-381000" algn="l" rtl="0">
              <a:lnSpc>
                <a:spcPct val="100000"/>
              </a:lnSpc>
              <a:spcBef>
                <a:spcPts val="480"/>
              </a:spcBef>
              <a:spcAft>
                <a:spcPts val="0"/>
              </a:spcAft>
              <a:buSzPts val="2400"/>
              <a:buFont typeface="Arial"/>
              <a:buChar char="●"/>
            </a:pPr>
            <a:r>
              <a:rPr lang="en-US" sz="2400" b="1">
                <a:latin typeface="Arial"/>
                <a:ea typeface="Arial"/>
                <a:cs typeface="Arial"/>
                <a:sym typeface="Arial"/>
              </a:rPr>
              <a:t>Event types</a:t>
            </a:r>
            <a:endParaRPr sz="2400" b="1">
              <a:latin typeface="Arial"/>
              <a:ea typeface="Arial"/>
              <a:cs typeface="Arial"/>
              <a:sym typeface="Arial"/>
            </a:endParaRPr>
          </a:p>
          <a:p>
            <a:pPr marL="457200" lvl="0" indent="0" algn="l" rtl="0">
              <a:lnSpc>
                <a:spcPct val="100000"/>
              </a:lnSpc>
              <a:spcBef>
                <a:spcPts val="480"/>
              </a:spcBef>
              <a:spcAft>
                <a:spcPts val="0"/>
              </a:spcAft>
              <a:buNone/>
            </a:pPr>
            <a:endParaRPr sz="2400" b="1">
              <a:latin typeface="Arial"/>
              <a:ea typeface="Arial"/>
              <a:cs typeface="Arial"/>
              <a:sym typeface="Arial"/>
            </a:endParaRPr>
          </a:p>
          <a:p>
            <a:pPr marL="0" lvl="0" indent="0" algn="l" rtl="0">
              <a:lnSpc>
                <a:spcPct val="100000"/>
              </a:lnSpc>
              <a:spcBef>
                <a:spcPts val="0"/>
              </a:spcBef>
              <a:spcAft>
                <a:spcPts val="0"/>
              </a:spcAft>
              <a:buNone/>
            </a:pPr>
            <a:r>
              <a:rPr lang="en-US" sz="2400" b="1"/>
              <a:t>Event Handlers</a:t>
            </a:r>
            <a:endParaRPr sz="2400" b="1"/>
          </a:p>
          <a:p>
            <a:pPr marL="0" lvl="0" indent="0" algn="l" rtl="0">
              <a:lnSpc>
                <a:spcPct val="100000"/>
              </a:lnSpc>
              <a:spcBef>
                <a:spcPts val="0"/>
              </a:spcBef>
              <a:spcAft>
                <a:spcPts val="0"/>
              </a:spcAft>
              <a:buNone/>
            </a:pPr>
            <a:endParaRPr sz="2400" b="1"/>
          </a:p>
          <a:p>
            <a:pPr marL="0" lvl="0" indent="0" algn="l" rtl="0">
              <a:lnSpc>
                <a:spcPct val="100000"/>
              </a:lnSpc>
              <a:spcBef>
                <a:spcPts val="0"/>
              </a:spcBef>
              <a:spcAft>
                <a:spcPts val="0"/>
              </a:spcAft>
              <a:buNone/>
            </a:pPr>
            <a:r>
              <a:rPr lang="en-US" sz="2400" b="1"/>
              <a:t>Event Example</a:t>
            </a:r>
            <a:endParaRPr sz="2400" b="1"/>
          </a:p>
          <a:p>
            <a:pPr marL="342900" marR="0" lvl="0" indent="-190500" algn="l" rtl="0">
              <a:lnSpc>
                <a:spcPct val="100000"/>
              </a:lnSpc>
              <a:spcBef>
                <a:spcPts val="480"/>
              </a:spcBef>
              <a:spcAft>
                <a:spcPts val="0"/>
              </a:spcAft>
              <a:buClr>
                <a:schemeClr val="dk1"/>
              </a:buClr>
              <a:buSzPts val="2400"/>
              <a:buFont typeface="Arial"/>
              <a:buNone/>
            </a:pP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g209e9dfd6ee_0_5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98" name="Google Shape;198;g209e9dfd6ee_0_59"/>
          <p:cNvSpPr txBox="1"/>
          <p:nvPr/>
        </p:nvSpPr>
        <p:spPr>
          <a:xfrm>
            <a:off x="597900" y="1277081"/>
            <a:ext cx="7948200" cy="1847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MouseLeave</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mouse pointer leaves the border or client area of the control, depending on the type of the control. The handler for this event receives an argument of type EventArgs.</a:t>
            </a:r>
            <a:endParaRPr sz="18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g209e9dfd6ee_0_6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04" name="Google Shape;204;g209e9dfd6ee_0_65"/>
          <p:cNvSpPr txBox="1"/>
          <p:nvPr/>
        </p:nvSpPr>
        <p:spPr>
          <a:xfrm>
            <a:off x="597900" y="1277081"/>
            <a:ext cx="7948200" cy="1431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MouseMove</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mouse pointer moves while it is over a control. The handler for this event receives an argument of type MouseEventArgs.</a:t>
            </a:r>
            <a:endParaRPr sz="1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g209e9dfd6ee_0_7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10" name="Google Shape;210;g209e9dfd6ee_0_71"/>
          <p:cNvSpPr txBox="1"/>
          <p:nvPr/>
        </p:nvSpPr>
        <p:spPr>
          <a:xfrm>
            <a:off x="597900" y="1277081"/>
            <a:ext cx="7948200" cy="1847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MouseUp</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mouse pointer is over the control and the user releases a mouse button. The handler for this event receives an argument of type MouseEventArgs.</a:t>
            </a:r>
            <a:endParaRPr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sp>
        <p:nvSpPr>
          <p:cNvPr id="215" name="Google Shape;215;g209e9dfd6ee_0_7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Mouse events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16" name="Google Shape;216;g209e9dfd6ee_0_77"/>
          <p:cNvSpPr txBox="1"/>
          <p:nvPr/>
        </p:nvSpPr>
        <p:spPr>
          <a:xfrm>
            <a:off x="597900" y="1277081"/>
            <a:ext cx="7948200" cy="2262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b="1">
                <a:latin typeface="Calibri"/>
                <a:ea typeface="Calibri"/>
                <a:cs typeface="Calibri"/>
                <a:sym typeface="Calibri"/>
              </a:rPr>
              <a:t>MouseWheel</a:t>
            </a:r>
            <a:endParaRPr sz="2400" b="1">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This event occurs when the user rotates the mouse wheel while the control has focus. The handler for this event receives an argument of type MouseEventArgs. You can use the Delta property of MouseEventArgs to determine how far the mouse has scrolled.</a:t>
            </a:r>
            <a:endParaRPr sz="1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0"/>
        <p:cNvGrpSpPr/>
        <p:nvPr/>
      </p:nvGrpSpPr>
      <p:grpSpPr>
        <a:xfrm>
          <a:off x="0" y="0"/>
          <a:ext cx="0" cy="0"/>
          <a:chOff x="0" y="0"/>
          <a:chExt cx="0" cy="0"/>
        </a:xfrm>
      </p:grpSpPr>
      <p:sp>
        <p:nvSpPr>
          <p:cNvPr id="221" name="Google Shape;221;g228645f7c1c_0_7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Key Constant</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22" name="Google Shape;222;g228645f7c1c_0_78"/>
          <p:cNvSpPr txBox="1"/>
          <p:nvPr/>
        </p:nvSpPr>
        <p:spPr>
          <a:xfrm>
            <a:off x="597900" y="1277081"/>
            <a:ext cx="7948200" cy="1293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•Every key event has an associated code returned by the getCode() method in KeyEvent</a:t>
            </a:r>
            <a:endParaRPr sz="1800">
              <a:latin typeface="Calibri"/>
              <a:ea typeface="Calibri"/>
              <a:cs typeface="Calibri"/>
              <a:sym typeface="Calibri"/>
            </a:endParaRPr>
          </a:p>
          <a:p>
            <a:pPr marL="0" lvl="0" indent="0" algn="l" rtl="0">
              <a:lnSpc>
                <a:spcPct val="150000"/>
              </a:lnSpc>
              <a:spcBef>
                <a:spcPts val="0"/>
              </a:spcBef>
              <a:spcAft>
                <a:spcPts val="0"/>
              </a:spcAft>
              <a:buNone/>
            </a:pPr>
            <a:endParaRPr sz="1800">
              <a:latin typeface="Calibri"/>
              <a:ea typeface="Calibri"/>
              <a:cs typeface="Calibri"/>
              <a:sym typeface="Calibri"/>
            </a:endParaRPr>
          </a:p>
        </p:txBody>
      </p:sp>
      <p:pic>
        <p:nvPicPr>
          <p:cNvPr id="223" name="Google Shape;223;g228645f7c1c_0_78"/>
          <p:cNvPicPr preferRelativeResize="0"/>
          <p:nvPr/>
        </p:nvPicPr>
        <p:blipFill>
          <a:blip r:embed="rId3">
            <a:alphaModFix/>
          </a:blip>
          <a:stretch>
            <a:fillRect/>
          </a:stretch>
        </p:blipFill>
        <p:spPr>
          <a:xfrm>
            <a:off x="1818075" y="2139781"/>
            <a:ext cx="5507831" cy="237886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g207aabf121d_0_3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Declare Events in C#</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29" name="Google Shape;229;g207aabf121d_0_31"/>
          <p:cNvSpPr txBox="1"/>
          <p:nvPr/>
        </p:nvSpPr>
        <p:spPr>
          <a:xfrm>
            <a:off x="554700" y="1090800"/>
            <a:ext cx="7948200" cy="31953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To declare an Event inside a class, a delegate type for that Event must first be declared. For example:</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457200" algn="l" rtl="0">
              <a:spcBef>
                <a:spcPts val="0"/>
              </a:spcBef>
              <a:spcAft>
                <a:spcPts val="0"/>
              </a:spcAft>
              <a:buNone/>
            </a:pPr>
            <a:r>
              <a:rPr lang="en-US" sz="1800" i="1">
                <a:latin typeface="Calibri"/>
                <a:ea typeface="Calibri"/>
                <a:cs typeface="Calibri"/>
                <a:sym typeface="Calibri"/>
              </a:rPr>
              <a:t>public delegate void BoilerLogHandler(string status);</a:t>
            </a:r>
            <a:endParaRPr sz="1800" i="1">
              <a:latin typeface="Calibri"/>
              <a:ea typeface="Calibri"/>
              <a:cs typeface="Calibri"/>
              <a:sym typeface="Calibri"/>
            </a:endParaRPr>
          </a:p>
          <a:p>
            <a:pPr marL="0" lvl="0" indent="0" algn="l" rtl="0">
              <a:spcBef>
                <a:spcPts val="0"/>
              </a:spcBef>
              <a:spcAft>
                <a:spcPts val="0"/>
              </a:spcAft>
              <a:buNone/>
            </a:pPr>
            <a:endParaRPr sz="1800" i="1">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a:latin typeface="Calibri"/>
                <a:ea typeface="Calibri"/>
                <a:cs typeface="Calibri"/>
                <a:sym typeface="Calibri"/>
              </a:rPr>
              <a:t>Next, the Event itself is declared, using the event keyword in C#:</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457200" algn="l" rtl="0">
              <a:spcBef>
                <a:spcPts val="0"/>
              </a:spcBef>
              <a:spcAft>
                <a:spcPts val="0"/>
              </a:spcAft>
              <a:buNone/>
            </a:pPr>
            <a:r>
              <a:rPr lang="en-US" sz="1800" i="1">
                <a:latin typeface="Calibri"/>
                <a:ea typeface="Calibri"/>
                <a:cs typeface="Calibri"/>
                <a:sym typeface="Calibri"/>
              </a:rPr>
              <a:t>public event BoilerLogHandler Boiler EventLog;</a:t>
            </a:r>
            <a:endParaRPr sz="1800" i="1">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400">
              <a:solidFill>
                <a:schemeClr val="dk1"/>
              </a:solidFill>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g228645f7c1c_0_10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Event Handlers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35" name="Google Shape;235;g228645f7c1c_0_101"/>
          <p:cNvSpPr txBox="1"/>
          <p:nvPr/>
        </p:nvSpPr>
        <p:spPr>
          <a:xfrm>
            <a:off x="597900" y="1277081"/>
            <a:ext cx="7948200" cy="22626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a:latin typeface="Calibri"/>
                <a:ea typeface="Calibri"/>
                <a:cs typeface="Calibri"/>
                <a:sym typeface="Calibri"/>
              </a:rPr>
              <a:t>• </a:t>
            </a:r>
            <a:r>
              <a:rPr lang="en-US" sz="1800">
                <a:latin typeface="Calibri"/>
                <a:ea typeface="Calibri"/>
                <a:cs typeface="Calibri"/>
                <a:sym typeface="Calibri"/>
              </a:rPr>
              <a:t>Not all objects can handle events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An object capable of handling an event is called an event handler</a:t>
            </a:r>
            <a:endParaRPr sz="1800">
              <a:latin typeface="Calibri"/>
              <a:ea typeface="Calibri"/>
              <a:cs typeface="Calibri"/>
              <a:sym typeface="Calibri"/>
            </a:endParaRPr>
          </a:p>
          <a:p>
            <a:pPr marL="0" lvl="0" indent="457200" algn="l" rtl="0">
              <a:lnSpc>
                <a:spcPct val="150000"/>
              </a:lnSpc>
              <a:spcBef>
                <a:spcPts val="0"/>
              </a:spcBef>
              <a:spcAft>
                <a:spcPts val="0"/>
              </a:spcAft>
              <a:buNone/>
            </a:pPr>
            <a:r>
              <a:rPr lang="en-US" sz="1800">
                <a:latin typeface="Calibri"/>
                <a:ea typeface="Calibri"/>
                <a:cs typeface="Calibri"/>
                <a:sym typeface="Calibri"/>
              </a:rPr>
              <a:t>– The event handler processes the event</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An event handler must be an instance of an appropriate event-handling interface</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An event handler must be registered with an event source object</a:t>
            </a: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g228645f7c1c_0_10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Event Handlers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41" name="Google Shape;241;g228645f7c1c_0_108"/>
          <p:cNvSpPr txBox="1"/>
          <p:nvPr/>
        </p:nvSpPr>
        <p:spPr>
          <a:xfrm>
            <a:off x="597900" y="927375"/>
            <a:ext cx="7948200" cy="2955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 </a:t>
            </a:r>
            <a:r>
              <a:rPr lang="en-US" sz="1800">
                <a:latin typeface="Calibri"/>
                <a:ea typeface="Calibri"/>
                <a:cs typeface="Calibri"/>
                <a:sym typeface="Calibri"/>
              </a:rPr>
              <a:t>The event handler must be an instance of the EventHandler&lt;T extends Event&gt; interface</a:t>
            </a:r>
            <a:endParaRPr sz="1800">
              <a:latin typeface="Calibri"/>
              <a:ea typeface="Calibri"/>
              <a:cs typeface="Calibri"/>
              <a:sym typeface="Calibri"/>
            </a:endParaRPr>
          </a:p>
          <a:p>
            <a:pPr marL="457200" lvl="0" indent="0" algn="l" rtl="0">
              <a:lnSpc>
                <a:spcPct val="150000"/>
              </a:lnSpc>
              <a:spcBef>
                <a:spcPts val="0"/>
              </a:spcBef>
              <a:spcAft>
                <a:spcPts val="0"/>
              </a:spcAft>
              <a:buNone/>
            </a:pPr>
            <a:r>
              <a:rPr lang="en-US" sz="1800">
                <a:latin typeface="Calibri"/>
                <a:ea typeface="Calibri"/>
                <a:cs typeface="Calibri"/>
                <a:sym typeface="Calibri"/>
              </a:rPr>
              <a:t>– &lt;T extends Event&gt; denotes that T is a generic type that is a subtype of Event</a:t>
            </a:r>
            <a:endParaRPr sz="1800">
              <a:latin typeface="Calibri"/>
              <a:ea typeface="Calibri"/>
              <a:cs typeface="Calibri"/>
              <a:sym typeface="Calibri"/>
            </a:endParaRPr>
          </a:p>
          <a:p>
            <a:pPr marL="457200" lvl="0" indent="0" algn="l" rtl="0">
              <a:lnSpc>
                <a:spcPct val="150000"/>
              </a:lnSpc>
              <a:spcBef>
                <a:spcPts val="0"/>
              </a:spcBef>
              <a:spcAft>
                <a:spcPts val="0"/>
              </a:spcAft>
              <a:buNone/>
            </a:pPr>
            <a:r>
              <a:rPr lang="en-US" sz="1800">
                <a:latin typeface="Calibri"/>
                <a:ea typeface="Calibri"/>
                <a:cs typeface="Calibri"/>
                <a:sym typeface="Calibri"/>
              </a:rPr>
              <a:t>– This interface defines the common behavior for all handlers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The EventHandler&lt;ActionEvent&gt; interface contains the handle(ActionEvent) method for processing the action event</a:t>
            </a:r>
            <a:endParaRPr sz="1800">
              <a:latin typeface="Calibri"/>
              <a:ea typeface="Calibri"/>
              <a:cs typeface="Calibri"/>
              <a:sym typeface="Calibri"/>
            </a:endParaRPr>
          </a:p>
          <a:p>
            <a:pPr marL="0" lvl="0" indent="457200" algn="l" rtl="0">
              <a:lnSpc>
                <a:spcPct val="150000"/>
              </a:lnSpc>
              <a:spcBef>
                <a:spcPts val="0"/>
              </a:spcBef>
              <a:spcAft>
                <a:spcPts val="0"/>
              </a:spcAft>
              <a:buNone/>
            </a:pPr>
            <a:r>
              <a:rPr lang="en-US" sz="1800">
                <a:latin typeface="Calibri"/>
                <a:ea typeface="Calibri"/>
                <a:cs typeface="Calibri"/>
                <a:sym typeface="Calibri"/>
              </a:rPr>
              <a:t>– An event handler class must override this method to respond to the even</a:t>
            </a:r>
            <a:endParaRPr sz="18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g228645f7c1c_0_11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Event Handlers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47" name="Google Shape;247;g228645f7c1c_0_114"/>
          <p:cNvSpPr txBox="1"/>
          <p:nvPr/>
        </p:nvSpPr>
        <p:spPr>
          <a:xfrm>
            <a:off x="597900" y="1277081"/>
            <a:ext cx="7948200" cy="212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 The EventHandler object handler must be registered with the event source object </a:t>
            </a:r>
            <a:endParaRPr sz="18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source using the method source.setOnAction(handler)</a:t>
            </a:r>
            <a:endParaRPr sz="18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 Firing an event means to create an event and delegate the handler to handle the event</a:t>
            </a:r>
            <a:endParaRPr sz="18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Google Shape;252;g228645f7c1c_0_12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Event Handlers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53" name="Google Shape;253;g228645f7c1c_0_120"/>
          <p:cNvSpPr txBox="1"/>
          <p:nvPr/>
        </p:nvSpPr>
        <p:spPr>
          <a:xfrm>
            <a:off x="597900" y="1277081"/>
            <a:ext cx="7948200" cy="170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 The EventHandler&lt;ActionEvent&gt; interface contains the </a:t>
            </a:r>
            <a:endParaRPr sz="18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handle(ActionEvent) method for processing the action event</a:t>
            </a:r>
            <a:endParaRPr sz="18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 An event handler class must override this method to respond to the event</a:t>
            </a:r>
            <a:endParaRPr sz="18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Event driven programming</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79" name="Google Shape;79;p5"/>
          <p:cNvSpPr txBox="1"/>
          <p:nvPr/>
        </p:nvSpPr>
        <p:spPr>
          <a:xfrm>
            <a:off x="208050" y="1219075"/>
            <a:ext cx="8727900" cy="212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You learned to write code that runs sequentially. One line of code would execute, and then the next line, and the next line, and so forth. </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However, what if you want to write blocks of code that execute in response to a certain event, like when a user clicks a button in your application? </a:t>
            </a:r>
            <a:endParaRPr sz="1800">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latin typeface="Calibri"/>
                <a:ea typeface="Calibri"/>
                <a:cs typeface="Calibri"/>
                <a:sym typeface="Calibri"/>
              </a:rPr>
              <a:t>This is called event-driven programming, and it will be the subject of this tutorial.</a:t>
            </a:r>
            <a:endParaRPr sz="18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g226462570cd_0_79"/>
          <p:cNvSpPr txBox="1">
            <a:spLocks noGrp="1"/>
          </p:cNvSpPr>
          <p:nvPr>
            <p:ph type="title"/>
          </p:nvPr>
        </p:nvSpPr>
        <p:spPr>
          <a:xfrm>
            <a:off x="276888" y="23702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Declare Events in C#</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59" name="Google Shape;259;g226462570cd_0_79"/>
          <p:cNvSpPr txBox="1"/>
          <p:nvPr/>
        </p:nvSpPr>
        <p:spPr>
          <a:xfrm>
            <a:off x="276900" y="850144"/>
            <a:ext cx="2255100" cy="554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25400" marR="25400" lvl="0" indent="0" algn="l" rtl="0">
              <a:lnSpc>
                <a:spcPct val="115000"/>
              </a:lnSpc>
              <a:spcBef>
                <a:spcPts val="0"/>
              </a:spcBef>
              <a:spcAft>
                <a:spcPts val="1200"/>
              </a:spcAft>
              <a:buNone/>
            </a:pPr>
            <a:r>
              <a:rPr lang="en-US" sz="2400">
                <a:latin typeface="Calibri"/>
                <a:ea typeface="Calibri"/>
                <a:cs typeface="Calibri"/>
                <a:sym typeface="Calibri"/>
              </a:rPr>
              <a:t>Example 1.</a:t>
            </a:r>
            <a:endParaRPr sz="2400">
              <a:latin typeface="Calibri"/>
              <a:ea typeface="Calibri"/>
              <a:cs typeface="Calibri"/>
              <a:sym typeface="Calibri"/>
            </a:endParaRPr>
          </a:p>
        </p:txBody>
      </p:sp>
      <p:pic>
        <p:nvPicPr>
          <p:cNvPr id="260" name="Google Shape;260;g226462570cd_0_79"/>
          <p:cNvPicPr preferRelativeResize="0"/>
          <p:nvPr/>
        </p:nvPicPr>
        <p:blipFill>
          <a:blip r:embed="rId3">
            <a:alphaModFix/>
          </a:blip>
          <a:stretch>
            <a:fillRect/>
          </a:stretch>
        </p:blipFill>
        <p:spPr>
          <a:xfrm>
            <a:off x="2212175" y="1491675"/>
            <a:ext cx="4719650" cy="32158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g226462570cd_0_88"/>
          <p:cNvSpPr txBox="1">
            <a:spLocks noGrp="1"/>
          </p:cNvSpPr>
          <p:nvPr>
            <p:ph type="title"/>
          </p:nvPr>
        </p:nvSpPr>
        <p:spPr>
          <a:xfrm>
            <a:off x="276900" y="237022"/>
            <a:ext cx="8229600" cy="545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Declare Events in C#</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pic>
        <p:nvPicPr>
          <p:cNvPr id="266" name="Google Shape;266;g226462570cd_0_88"/>
          <p:cNvPicPr preferRelativeResize="0"/>
          <p:nvPr/>
        </p:nvPicPr>
        <p:blipFill>
          <a:blip r:embed="rId3">
            <a:alphaModFix/>
          </a:blip>
          <a:stretch>
            <a:fillRect/>
          </a:stretch>
        </p:blipFill>
        <p:spPr>
          <a:xfrm>
            <a:off x="1411125" y="1534766"/>
            <a:ext cx="6321732" cy="3028835"/>
          </a:xfrm>
          <a:prstGeom prst="rect">
            <a:avLst/>
          </a:prstGeom>
          <a:noFill/>
          <a:ln w="19050" cap="flat" cmpd="sng">
            <a:solidFill>
              <a:schemeClr val="dk2"/>
            </a:solidFill>
            <a:prstDash val="solid"/>
            <a:round/>
            <a:headEnd type="none" w="sm" len="sm"/>
            <a:tailEnd type="none" w="sm" len="sm"/>
          </a:ln>
        </p:spPr>
      </p:pic>
      <p:sp>
        <p:nvSpPr>
          <p:cNvPr id="267" name="Google Shape;267;g226462570cd_0_88"/>
          <p:cNvSpPr txBox="1"/>
          <p:nvPr/>
        </p:nvSpPr>
        <p:spPr>
          <a:xfrm>
            <a:off x="276900" y="850144"/>
            <a:ext cx="2255100" cy="554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25400" marR="25400" lvl="0" indent="0" algn="l" rtl="0">
              <a:lnSpc>
                <a:spcPct val="115000"/>
              </a:lnSpc>
              <a:spcBef>
                <a:spcPts val="0"/>
              </a:spcBef>
              <a:spcAft>
                <a:spcPts val="1200"/>
              </a:spcAft>
              <a:buNone/>
            </a:pPr>
            <a:r>
              <a:rPr lang="en-US" sz="2400">
                <a:latin typeface="Calibri"/>
                <a:ea typeface="Calibri"/>
                <a:cs typeface="Calibri"/>
                <a:sym typeface="Calibri"/>
              </a:rPr>
              <a:t>Example 1.</a:t>
            </a:r>
            <a:endParaRPr sz="24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g226462570cd_0_96"/>
          <p:cNvSpPr txBox="1">
            <a:spLocks noGrp="1"/>
          </p:cNvSpPr>
          <p:nvPr>
            <p:ph type="title"/>
          </p:nvPr>
        </p:nvSpPr>
        <p:spPr>
          <a:xfrm>
            <a:off x="276888" y="23702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Declare Events in C#</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273" name="Google Shape;273;g226462570cd_0_96"/>
          <p:cNvSpPr txBox="1"/>
          <p:nvPr/>
        </p:nvSpPr>
        <p:spPr>
          <a:xfrm>
            <a:off x="597900" y="778444"/>
            <a:ext cx="79482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If you do not use the Console.ReadKey(); then the program will run and terminate (so fast that you can't see the result). This command allows us to see the results more clearly.</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a:latin typeface="Calibri"/>
                <a:ea typeface="Calibri"/>
                <a:cs typeface="Calibri"/>
                <a:sym typeface="Calibri"/>
              </a:rPr>
              <a:t>Compiling and running the above C# program will give the following output:</a:t>
            </a:r>
            <a:endParaRPr sz="1800">
              <a:latin typeface="Calibri"/>
              <a:ea typeface="Calibri"/>
              <a:cs typeface="Calibri"/>
              <a:sym typeface="Calibri"/>
            </a:endParaRPr>
          </a:p>
        </p:txBody>
      </p:sp>
      <p:pic>
        <p:nvPicPr>
          <p:cNvPr id="274" name="Google Shape;274;g226462570cd_0_96"/>
          <p:cNvPicPr preferRelativeResize="0"/>
          <p:nvPr/>
        </p:nvPicPr>
        <p:blipFill>
          <a:blip r:embed="rId3">
            <a:alphaModFix/>
          </a:blip>
          <a:stretch>
            <a:fillRect/>
          </a:stretch>
        </p:blipFill>
        <p:spPr>
          <a:xfrm>
            <a:off x="1641413" y="2498900"/>
            <a:ext cx="5861176" cy="1872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Google Shape;280;p31"/>
          <p:cNvSpPr txBox="1">
            <a:spLocks noGrp="1"/>
          </p:cNvSpPr>
          <p:nvPr>
            <p:ph type="body" idx="1"/>
          </p:nvPr>
        </p:nvSpPr>
        <p:spPr>
          <a:xfrm>
            <a:off x="228600" y="1771650"/>
            <a:ext cx="8610600" cy="26517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rgbClr val="E77817"/>
              </a:buClr>
              <a:buSzPts val="4500"/>
              <a:buFont typeface="Arial"/>
              <a:buNone/>
            </a:pPr>
            <a:r>
              <a:rPr lang="en-US" sz="4500" b="0" i="0" u="none">
                <a:solidFill>
                  <a:srgbClr val="E77817"/>
                </a:solidFill>
                <a:latin typeface="Calibri"/>
                <a:ea typeface="Calibri"/>
                <a:cs typeface="Calibri"/>
                <a:sym typeface="Calibri"/>
              </a:rPr>
              <a:t>Thank you!</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g209e9dfd6ee_0_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Event driven programming</a:t>
            </a:r>
            <a:endParaRPr sz="3800">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85" name="Google Shape;85;g209e9dfd6ee_0_0"/>
          <p:cNvSpPr txBox="1"/>
          <p:nvPr/>
        </p:nvSpPr>
        <p:spPr>
          <a:xfrm>
            <a:off x="540900" y="1063219"/>
            <a:ext cx="7948200" cy="2124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Appropriately handling events is essential when developing desktop, mobile, and web applications. Event-driven programming allows you to write code that responds to specific events that are raised in your application. </a:t>
            </a:r>
            <a:endParaRPr sz="1800">
              <a:solidFill>
                <a:schemeClr val="dk1"/>
              </a:solidFill>
              <a:latin typeface="Calibri"/>
              <a:ea typeface="Calibri"/>
              <a:cs typeface="Calibri"/>
              <a:sym typeface="Calibri"/>
            </a:endParaRPr>
          </a:p>
          <a:p>
            <a:pPr marL="0" lvl="0" indent="0" algn="l" rtl="0">
              <a:lnSpc>
                <a:spcPct val="150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Such events could be triggered by the application itself or by the user, such as when the user clicks a button or presses a key.</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g207aabf121d_0_2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Event Overview</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91" name="Google Shape;91;g207aabf121d_0_24"/>
          <p:cNvSpPr txBox="1">
            <a:spLocks noGrp="1"/>
          </p:cNvSpPr>
          <p:nvPr>
            <p:ph type="body" idx="1"/>
          </p:nvPr>
        </p:nvSpPr>
        <p:spPr>
          <a:xfrm>
            <a:off x="457200" y="1314450"/>
            <a:ext cx="8229600" cy="3280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400">
                <a:solidFill>
                  <a:srgbClr val="161616"/>
                </a:solidFill>
                <a:highlight>
                  <a:srgbClr val="FFFFFF"/>
                </a:highlight>
              </a:rPr>
              <a:t>Events have the following properties:</a:t>
            </a:r>
            <a:endParaRPr sz="2400">
              <a:solidFill>
                <a:srgbClr val="161616"/>
              </a:solidFill>
              <a:highlight>
                <a:srgbClr val="FFFFFF"/>
              </a:highlight>
            </a:endParaRPr>
          </a:p>
          <a:p>
            <a:pPr marL="825500" lvl="0" indent="-342900" algn="l" rtl="0">
              <a:lnSpc>
                <a:spcPct val="115000"/>
              </a:lnSpc>
              <a:spcBef>
                <a:spcPts val="1200"/>
              </a:spcBef>
              <a:spcAft>
                <a:spcPts val="0"/>
              </a:spcAft>
              <a:buClr>
                <a:srgbClr val="161616"/>
              </a:buClr>
              <a:buSzPts val="1800"/>
              <a:buFont typeface="Calibri"/>
              <a:buChar char="●"/>
            </a:pPr>
            <a:r>
              <a:rPr lang="en-US" sz="1800">
                <a:solidFill>
                  <a:srgbClr val="161616"/>
                </a:solidFill>
                <a:highlight>
                  <a:srgbClr val="FFFFFF"/>
                </a:highlight>
              </a:rPr>
              <a:t>The publisher determines when an event is raised; the subscribers determine what action is taken in response to the event.</a:t>
            </a:r>
            <a:endParaRPr sz="1800">
              <a:solidFill>
                <a:srgbClr val="161616"/>
              </a:solidFill>
              <a:highlight>
                <a:srgbClr val="FFFFFF"/>
              </a:highlight>
            </a:endParaRPr>
          </a:p>
          <a:p>
            <a:pPr marL="825500" lvl="0" indent="-342900" algn="l" rtl="0">
              <a:lnSpc>
                <a:spcPct val="115000"/>
              </a:lnSpc>
              <a:spcBef>
                <a:spcPts val="0"/>
              </a:spcBef>
              <a:spcAft>
                <a:spcPts val="0"/>
              </a:spcAft>
              <a:buClr>
                <a:srgbClr val="161616"/>
              </a:buClr>
              <a:buSzPts val="1800"/>
              <a:buFont typeface="Calibri"/>
              <a:buChar char="●"/>
            </a:pPr>
            <a:r>
              <a:rPr lang="en-US" sz="1800">
                <a:solidFill>
                  <a:srgbClr val="161616"/>
                </a:solidFill>
                <a:highlight>
                  <a:srgbClr val="FFFFFF"/>
                </a:highlight>
              </a:rPr>
              <a:t>An event can have multiple subscribers. A subscriber can handle multiple events from multiple publishers.</a:t>
            </a:r>
            <a:endParaRPr sz="1800">
              <a:solidFill>
                <a:srgbClr val="161616"/>
              </a:solidFill>
              <a:highlight>
                <a:srgbClr val="FFFFFF"/>
              </a:highlight>
            </a:endParaRPr>
          </a:p>
          <a:p>
            <a:pPr marL="825500" lvl="0" indent="-342900" algn="l" rtl="0">
              <a:lnSpc>
                <a:spcPct val="115000"/>
              </a:lnSpc>
              <a:spcBef>
                <a:spcPts val="0"/>
              </a:spcBef>
              <a:spcAft>
                <a:spcPts val="0"/>
              </a:spcAft>
              <a:buClr>
                <a:srgbClr val="161616"/>
              </a:buClr>
              <a:buSzPts val="1800"/>
              <a:buFont typeface="Calibri"/>
              <a:buChar char="●"/>
            </a:pPr>
            <a:r>
              <a:rPr lang="en-US" sz="1800">
                <a:solidFill>
                  <a:srgbClr val="161616"/>
                </a:solidFill>
                <a:highlight>
                  <a:srgbClr val="FFFFFF"/>
                </a:highlight>
              </a:rPr>
              <a:t>Events that have no subscribers are never raised.</a:t>
            </a:r>
            <a:endParaRPr sz="1800">
              <a:solidFill>
                <a:srgbClr val="161616"/>
              </a:solidFill>
              <a:highlight>
                <a:srgbClr val="FFFFFF"/>
              </a:highlight>
            </a:endParaRPr>
          </a:p>
          <a:p>
            <a:pPr marL="0" lvl="0" indent="0" algn="l" rtl="0">
              <a:lnSpc>
                <a:spcPct val="115000"/>
              </a:lnSpc>
              <a:spcBef>
                <a:spcPts val="1200"/>
              </a:spcBef>
              <a:spcAft>
                <a:spcPts val="0"/>
              </a:spcAft>
              <a:buNone/>
            </a:pPr>
            <a:endParaRPr sz="2400">
              <a:solidFill>
                <a:srgbClr val="161616"/>
              </a:solidFill>
              <a:highlight>
                <a:srgbClr val="FFFFFF"/>
              </a:highlight>
            </a:endParaRPr>
          </a:p>
          <a:p>
            <a:pPr marL="457200" marR="0" lvl="0" indent="0" algn="just" rtl="0">
              <a:lnSpc>
                <a:spcPct val="100000"/>
              </a:lnSpc>
              <a:spcBef>
                <a:spcPts val="1200"/>
              </a:spcBef>
              <a:spcAft>
                <a:spcPts val="0"/>
              </a:spcAft>
              <a:buSzPts val="18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g209e9dfd6ee_0_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Event Overview</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97" name="Google Shape;97;g209e9dfd6ee_0_5"/>
          <p:cNvSpPr txBox="1">
            <a:spLocks noGrp="1"/>
          </p:cNvSpPr>
          <p:nvPr>
            <p:ph type="body" idx="1"/>
          </p:nvPr>
        </p:nvSpPr>
        <p:spPr>
          <a:xfrm>
            <a:off x="457200" y="781050"/>
            <a:ext cx="8229600" cy="3280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400">
                <a:solidFill>
                  <a:srgbClr val="161616"/>
                </a:solidFill>
                <a:highlight>
                  <a:srgbClr val="FFFFFF"/>
                </a:highlight>
              </a:rPr>
              <a:t>Events have the following properties:</a:t>
            </a:r>
            <a:endParaRPr sz="2400">
              <a:solidFill>
                <a:srgbClr val="161616"/>
              </a:solidFill>
              <a:highlight>
                <a:srgbClr val="FFFFFF"/>
              </a:highlight>
            </a:endParaRPr>
          </a:p>
          <a:p>
            <a:pPr marL="825500" lvl="0" indent="-342900" algn="l" rtl="0">
              <a:lnSpc>
                <a:spcPct val="115000"/>
              </a:lnSpc>
              <a:spcBef>
                <a:spcPts val="1200"/>
              </a:spcBef>
              <a:spcAft>
                <a:spcPts val="0"/>
              </a:spcAft>
              <a:buClr>
                <a:srgbClr val="161616"/>
              </a:buClr>
              <a:buSzPts val="1800"/>
              <a:buFont typeface="Calibri"/>
              <a:buChar char="●"/>
            </a:pPr>
            <a:r>
              <a:rPr lang="en-US" sz="1800">
                <a:solidFill>
                  <a:srgbClr val="161616"/>
                </a:solidFill>
                <a:highlight>
                  <a:srgbClr val="FFFFFF"/>
                </a:highlight>
              </a:rPr>
              <a:t>Events are typically used to signal user actions such as button clicks or menu selections in graphical user interfaces.</a:t>
            </a:r>
            <a:endParaRPr sz="1800">
              <a:solidFill>
                <a:srgbClr val="161616"/>
              </a:solidFill>
              <a:highlight>
                <a:srgbClr val="FFFFFF"/>
              </a:highlight>
            </a:endParaRPr>
          </a:p>
          <a:p>
            <a:pPr marL="825500" lvl="0" indent="-342900" algn="l" rtl="0">
              <a:lnSpc>
                <a:spcPct val="115000"/>
              </a:lnSpc>
              <a:spcBef>
                <a:spcPts val="0"/>
              </a:spcBef>
              <a:spcAft>
                <a:spcPts val="0"/>
              </a:spcAft>
              <a:buClr>
                <a:srgbClr val="161616"/>
              </a:buClr>
              <a:buSzPts val="1800"/>
              <a:buFont typeface="Calibri"/>
              <a:buChar char="●"/>
            </a:pPr>
            <a:r>
              <a:rPr lang="en-US" sz="1800">
                <a:solidFill>
                  <a:srgbClr val="161616"/>
                </a:solidFill>
                <a:highlight>
                  <a:srgbClr val="FFFFFF"/>
                </a:highlight>
              </a:rPr>
              <a:t>When an event has multiple subscribers, the event handlers are invoked synchronously when an event is raised. To invoke events asynchronously, see Calling Synchronous Methods Asynchronously.</a:t>
            </a:r>
            <a:endParaRPr sz="1800">
              <a:solidFill>
                <a:srgbClr val="161616"/>
              </a:solidFill>
              <a:highlight>
                <a:srgbClr val="FFFFFF"/>
              </a:highlight>
            </a:endParaRPr>
          </a:p>
          <a:p>
            <a:pPr marL="825500" lvl="0" indent="-342900" algn="l" rtl="0">
              <a:lnSpc>
                <a:spcPct val="115000"/>
              </a:lnSpc>
              <a:spcBef>
                <a:spcPts val="0"/>
              </a:spcBef>
              <a:spcAft>
                <a:spcPts val="0"/>
              </a:spcAft>
              <a:buClr>
                <a:srgbClr val="161616"/>
              </a:buClr>
              <a:buSzPts val="1800"/>
              <a:buFont typeface="Calibri"/>
              <a:buChar char="●"/>
            </a:pPr>
            <a:r>
              <a:rPr lang="en-US" sz="1800">
                <a:solidFill>
                  <a:srgbClr val="161616"/>
                </a:solidFill>
                <a:highlight>
                  <a:srgbClr val="FFFFFF"/>
                </a:highlight>
              </a:rPr>
              <a:t>In the .NET class library, events are based on the EventHandler delegate and the EventArgs base class.</a:t>
            </a:r>
            <a:endParaRPr sz="1800">
              <a:solidFill>
                <a:srgbClr val="161616"/>
              </a:solidFill>
              <a:highlight>
                <a:srgbClr val="FFFFFF"/>
              </a:highlight>
            </a:endParaRPr>
          </a:p>
          <a:p>
            <a:pPr marL="457200" lvl="0" indent="0" algn="l" rtl="0">
              <a:lnSpc>
                <a:spcPct val="115000"/>
              </a:lnSpc>
              <a:spcBef>
                <a:spcPts val="1200"/>
              </a:spcBef>
              <a:spcAft>
                <a:spcPts val="0"/>
              </a:spcAft>
              <a:buNone/>
            </a:pPr>
            <a:endParaRPr sz="2400">
              <a:solidFill>
                <a:srgbClr val="161616"/>
              </a:solidFill>
              <a:highlight>
                <a:srgbClr val="FFFFFF"/>
              </a:highlight>
            </a:endParaRPr>
          </a:p>
          <a:p>
            <a:pPr marL="457200" marR="0" lvl="0" indent="0" algn="just" rtl="0">
              <a:lnSpc>
                <a:spcPct val="100000"/>
              </a:lnSpc>
              <a:spcBef>
                <a:spcPts val="1200"/>
              </a:spcBef>
              <a:spcAft>
                <a:spcPts val="0"/>
              </a:spcAft>
              <a:buSzPts val="1800"/>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g1d18dce19a5_0_11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400"/>
              <a:buFont typeface="Calibri"/>
              <a:buNone/>
            </a:pPr>
            <a:r>
              <a:rPr lang="en-US" sz="3400" b="1">
                <a:solidFill>
                  <a:schemeClr val="dk1"/>
                </a:solidFill>
                <a:latin typeface="Calibri"/>
                <a:ea typeface="Calibri"/>
                <a:cs typeface="Calibri"/>
                <a:sym typeface="Calibri"/>
              </a:rPr>
              <a:t>Using Delegate with Event in C#</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03" name="Google Shape;103;g1d18dce19a5_0_116"/>
          <p:cNvSpPr txBox="1"/>
          <p:nvPr/>
        </p:nvSpPr>
        <p:spPr>
          <a:xfrm>
            <a:off x="457200" y="972275"/>
            <a:ext cx="8377500" cy="25398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Events are declared and created in a class and are associated with the Event Handler by using Delegates inside</a:t>
            </a:r>
            <a:endParaRPr sz="1800">
              <a:latin typeface="Calibri"/>
              <a:ea typeface="Calibri"/>
              <a:cs typeface="Calibri"/>
              <a:sym typeface="Calibri"/>
            </a:endParaRPr>
          </a:p>
          <a:p>
            <a:pPr marL="4572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The class that contains the Event is used to publish that event, called the Publisher class. </a:t>
            </a:r>
            <a:endParaRPr sz="1800">
              <a:latin typeface="Calibri"/>
              <a:ea typeface="Calibri"/>
              <a:cs typeface="Calibri"/>
              <a:sym typeface="Calibri"/>
            </a:endParaRPr>
          </a:p>
          <a:p>
            <a:pPr marL="4572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Some other class that accepts this event is called the Subscriber class. Events in C# use the Publisher-Subscriber model.</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g228645f7c1c_0_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Procedural programming vs. </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event-driven programming</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09" name="Google Shape;109;g228645f7c1c_0_0"/>
          <p:cNvSpPr txBox="1"/>
          <p:nvPr/>
        </p:nvSpPr>
        <p:spPr>
          <a:xfrm>
            <a:off x="597900" y="1277081"/>
            <a:ext cx="7948200" cy="2216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1800">
                <a:latin typeface="Calibri"/>
                <a:ea typeface="Calibri"/>
                <a:cs typeface="Calibri"/>
                <a:sym typeface="Calibri"/>
              </a:rPr>
              <a:t>Procedural programming</a:t>
            </a:r>
            <a:endParaRPr sz="1800">
              <a:latin typeface="Calibri"/>
              <a:ea typeface="Calibri"/>
              <a:cs typeface="Calibri"/>
              <a:sym typeface="Calibri"/>
            </a:endParaRPr>
          </a:p>
          <a:p>
            <a:pPr marL="9144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Code is executed in procedural order</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Event-driven programming</a:t>
            </a:r>
            <a:endParaRPr sz="1800">
              <a:latin typeface="Calibri"/>
              <a:ea typeface="Calibri"/>
              <a:cs typeface="Calibri"/>
              <a:sym typeface="Calibri"/>
            </a:endParaRPr>
          </a:p>
          <a:p>
            <a:pPr marL="9144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Code is executed upon activation of events</a:t>
            </a:r>
            <a:endParaRPr sz="1800">
              <a:latin typeface="Calibri"/>
              <a:ea typeface="Calibri"/>
              <a:cs typeface="Calibri"/>
              <a:sym typeface="Calibri"/>
            </a:endParaRPr>
          </a:p>
          <a:p>
            <a:pPr marL="457200" lvl="0" indent="0" algn="l" rtl="0">
              <a:lnSpc>
                <a:spcPct val="150000"/>
              </a:lnSpc>
              <a:spcBef>
                <a:spcPts val="0"/>
              </a:spcBef>
              <a:spcAft>
                <a:spcPts val="0"/>
              </a:spcAft>
              <a:buNone/>
            </a:pP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g228645f7c1c_0_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100"/>
              <a:buFont typeface="Arial"/>
              <a:buNone/>
            </a:pPr>
            <a:r>
              <a:rPr lang="en-US" sz="3400" b="1">
                <a:solidFill>
                  <a:schemeClr val="dk1"/>
                </a:solidFill>
                <a:latin typeface="Calibri"/>
                <a:ea typeface="Calibri"/>
                <a:cs typeface="Calibri"/>
                <a:sym typeface="Calibri"/>
              </a:rPr>
              <a:t>Event-related objects</a:t>
            </a: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1100"/>
              <a:buFont typeface="Arial"/>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400"/>
              <a:buFont typeface="Calibri"/>
              <a:buNone/>
            </a:pPr>
            <a:endParaRPr sz="3400" b="1">
              <a:solidFill>
                <a:schemeClr val="dk1"/>
              </a:solidFill>
              <a:latin typeface="Calibri"/>
              <a:ea typeface="Calibri"/>
              <a:cs typeface="Calibri"/>
              <a:sym typeface="Calibri"/>
            </a:endParaRPr>
          </a:p>
          <a:p>
            <a:pPr marL="0" lvl="0" indent="0" algn="r" rtl="0">
              <a:lnSpc>
                <a:spcPct val="100000"/>
              </a:lnSpc>
              <a:spcBef>
                <a:spcPts val="0"/>
              </a:spcBef>
              <a:spcAft>
                <a:spcPts val="0"/>
              </a:spcAft>
              <a:buClr>
                <a:schemeClr val="dk1"/>
              </a:buClr>
              <a:buSzPts val="3800"/>
              <a:buFont typeface="Calibri"/>
              <a:buNone/>
            </a:pPr>
            <a:endParaRPr sz="3800">
              <a:solidFill>
                <a:schemeClr val="dk1"/>
              </a:solidFill>
              <a:latin typeface="Calibri"/>
              <a:ea typeface="Calibri"/>
              <a:cs typeface="Calibri"/>
              <a:sym typeface="Calibri"/>
            </a:endParaRPr>
          </a:p>
        </p:txBody>
      </p:sp>
      <p:sp>
        <p:nvSpPr>
          <p:cNvPr id="115" name="Google Shape;115;g228645f7c1c_0_7"/>
          <p:cNvSpPr txBox="1"/>
          <p:nvPr/>
        </p:nvSpPr>
        <p:spPr>
          <a:xfrm>
            <a:off x="597900" y="748144"/>
            <a:ext cx="7948200" cy="3186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2400">
                <a:latin typeface="Calibri"/>
                <a:ea typeface="Calibri"/>
                <a:cs typeface="Calibri"/>
                <a:sym typeface="Calibri"/>
              </a:rPr>
              <a:t>Event source object</a:t>
            </a:r>
            <a:endParaRPr sz="2400">
              <a:latin typeface="Calibri"/>
              <a:ea typeface="Calibri"/>
              <a:cs typeface="Calibri"/>
              <a:sym typeface="Calibri"/>
            </a:endParaRPr>
          </a:p>
          <a:p>
            <a:pPr marL="9144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Where the action originates</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Event object</a:t>
            </a:r>
            <a:endParaRPr sz="1800">
              <a:latin typeface="Calibri"/>
              <a:ea typeface="Calibri"/>
              <a:cs typeface="Calibri"/>
              <a:sym typeface="Calibri"/>
            </a:endParaRPr>
          </a:p>
          <a:p>
            <a:pPr marL="9144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Created from an event source</a:t>
            </a:r>
            <a:endParaRPr sz="1800">
              <a:latin typeface="Calibri"/>
              <a:ea typeface="Calibri"/>
              <a:cs typeface="Calibri"/>
              <a:sym typeface="Calibri"/>
            </a:endParaRPr>
          </a:p>
          <a:p>
            <a:pPr marL="0" lvl="0" indent="0" algn="l" rtl="0">
              <a:lnSpc>
                <a:spcPct val="150000"/>
              </a:lnSpc>
              <a:spcBef>
                <a:spcPts val="0"/>
              </a:spcBef>
              <a:spcAft>
                <a:spcPts val="0"/>
              </a:spcAft>
              <a:buNone/>
            </a:pPr>
            <a:r>
              <a:rPr lang="en-US" sz="1800">
                <a:latin typeface="Calibri"/>
                <a:ea typeface="Calibri"/>
                <a:cs typeface="Calibri"/>
                <a:sym typeface="Calibri"/>
              </a:rPr>
              <a:t> Event handler object</a:t>
            </a:r>
            <a:endParaRPr sz="1800">
              <a:latin typeface="Calibri"/>
              <a:ea typeface="Calibri"/>
              <a:cs typeface="Calibri"/>
              <a:sym typeface="Calibri"/>
            </a:endParaRPr>
          </a:p>
          <a:p>
            <a:pPr marL="914400" lvl="0" indent="-342900" algn="l" rtl="0">
              <a:lnSpc>
                <a:spcPct val="150000"/>
              </a:lnSpc>
              <a:spcBef>
                <a:spcPts val="0"/>
              </a:spcBef>
              <a:spcAft>
                <a:spcPts val="0"/>
              </a:spcAft>
              <a:buSzPts val="1800"/>
              <a:buFont typeface="Calibri"/>
              <a:buChar char="●"/>
            </a:pPr>
            <a:r>
              <a:rPr lang="en-US" sz="1800">
                <a:latin typeface="Calibri"/>
                <a:ea typeface="Calibri"/>
                <a:cs typeface="Calibri"/>
                <a:sym typeface="Calibri"/>
              </a:rPr>
              <a:t>Processes the event</a:t>
            </a:r>
            <a:endParaRPr sz="1800">
              <a:latin typeface="Calibri"/>
              <a:ea typeface="Calibri"/>
              <a:cs typeface="Calibri"/>
              <a:sym typeface="Calibri"/>
            </a:endParaRPr>
          </a:p>
          <a:p>
            <a:pPr marL="0" lvl="0" indent="0" algn="l" rtl="0">
              <a:lnSpc>
                <a:spcPct val="150000"/>
              </a:lnSpc>
              <a:spcBef>
                <a:spcPts val="0"/>
              </a:spcBef>
              <a:spcAft>
                <a:spcPts val="0"/>
              </a:spcAft>
              <a:buNone/>
            </a:pPr>
            <a:endParaRPr sz="2400">
              <a:latin typeface="Calibri"/>
              <a:ea typeface="Calibri"/>
              <a:cs typeface="Calibri"/>
              <a:sym typeface="Calibri"/>
            </a:endParaRPr>
          </a:p>
        </p:txBody>
      </p:sp>
      <p:sp>
        <p:nvSpPr>
          <p:cNvPr id="116" name="Google Shape;116;g228645f7c1c_0_7"/>
          <p:cNvSpPr/>
          <p:nvPr/>
        </p:nvSpPr>
        <p:spPr>
          <a:xfrm>
            <a:off x="678900" y="4233094"/>
            <a:ext cx="2276700" cy="3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Event source</a:t>
            </a:r>
            <a:endParaRPr/>
          </a:p>
        </p:txBody>
      </p:sp>
      <p:sp>
        <p:nvSpPr>
          <p:cNvPr id="117" name="Google Shape;117;g228645f7c1c_0_7"/>
          <p:cNvSpPr/>
          <p:nvPr/>
        </p:nvSpPr>
        <p:spPr>
          <a:xfrm>
            <a:off x="3433650" y="4233094"/>
            <a:ext cx="2276700" cy="3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Event Object</a:t>
            </a:r>
            <a:endParaRPr/>
          </a:p>
        </p:txBody>
      </p:sp>
      <p:sp>
        <p:nvSpPr>
          <p:cNvPr id="118" name="Google Shape;118;g228645f7c1c_0_7"/>
          <p:cNvSpPr/>
          <p:nvPr/>
        </p:nvSpPr>
        <p:spPr>
          <a:xfrm>
            <a:off x="6188400" y="4233094"/>
            <a:ext cx="2276700" cy="3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Event Handle Object</a:t>
            </a:r>
            <a:endParaRPr/>
          </a:p>
        </p:txBody>
      </p:sp>
      <p:cxnSp>
        <p:nvCxnSpPr>
          <p:cNvPr id="119" name="Google Shape;119;g228645f7c1c_0_7"/>
          <p:cNvCxnSpPr>
            <a:stCxn id="116" idx="3"/>
            <a:endCxn id="117" idx="1"/>
          </p:cNvCxnSpPr>
          <p:nvPr/>
        </p:nvCxnSpPr>
        <p:spPr>
          <a:xfrm>
            <a:off x="2955600" y="4419394"/>
            <a:ext cx="478200" cy="0"/>
          </a:xfrm>
          <a:prstGeom prst="straightConnector1">
            <a:avLst/>
          </a:prstGeom>
          <a:noFill/>
          <a:ln w="9525" cap="flat" cmpd="sng">
            <a:solidFill>
              <a:schemeClr val="dk2"/>
            </a:solidFill>
            <a:prstDash val="solid"/>
            <a:round/>
            <a:headEnd type="none" w="med" len="med"/>
            <a:tailEnd type="triangle" w="med" len="med"/>
          </a:ln>
        </p:spPr>
      </p:cxnSp>
      <p:cxnSp>
        <p:nvCxnSpPr>
          <p:cNvPr id="120" name="Google Shape;120;g228645f7c1c_0_7"/>
          <p:cNvCxnSpPr>
            <a:stCxn id="117" idx="3"/>
            <a:endCxn id="118" idx="1"/>
          </p:cNvCxnSpPr>
          <p:nvPr/>
        </p:nvCxnSpPr>
        <p:spPr>
          <a:xfrm>
            <a:off x="5710350" y="4419394"/>
            <a:ext cx="478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Fsoft_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33</Slides>
  <Notes>33</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Fsoft_theme</vt:lpstr>
      <vt:lpstr>Programming</vt:lpstr>
      <vt:lpstr>Agenda</vt:lpstr>
      <vt:lpstr>Event driven programming </vt:lpstr>
      <vt:lpstr>Event driven programming </vt:lpstr>
      <vt:lpstr>Event Overview   </vt:lpstr>
      <vt:lpstr>Event Overview   </vt:lpstr>
      <vt:lpstr>Using Delegate with Event in C#   </vt:lpstr>
      <vt:lpstr>Procedural programming vs.  event-driven programming    </vt:lpstr>
      <vt:lpstr>Event-related objects    </vt:lpstr>
      <vt:lpstr>Event sources    </vt:lpstr>
      <vt:lpstr>Event     </vt:lpstr>
      <vt:lpstr>Event     </vt:lpstr>
      <vt:lpstr>Mouse events    </vt:lpstr>
      <vt:lpstr>Mouse events    </vt:lpstr>
      <vt:lpstr>Mouse events    </vt:lpstr>
      <vt:lpstr>Mouse events    </vt:lpstr>
      <vt:lpstr>Mouse events    </vt:lpstr>
      <vt:lpstr>Mouse events    </vt:lpstr>
      <vt:lpstr>Mouse events    </vt:lpstr>
      <vt:lpstr>Mouse events    </vt:lpstr>
      <vt:lpstr>Mouse events    </vt:lpstr>
      <vt:lpstr>Mouse events    </vt:lpstr>
      <vt:lpstr>Mouse events    </vt:lpstr>
      <vt:lpstr>Key Constant    </vt:lpstr>
      <vt:lpstr>Declare Events in C#   </vt:lpstr>
      <vt:lpstr>Event Handlers    </vt:lpstr>
      <vt:lpstr>Event Handlers    </vt:lpstr>
      <vt:lpstr>Event Handlers    </vt:lpstr>
      <vt:lpstr>Event Handlers    </vt:lpstr>
      <vt:lpstr>Declare Events in C#   </vt:lpstr>
      <vt:lpstr>Declare Events in C#   </vt:lpstr>
      <vt:lpstr>Declare Events in C#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Trong Nhan</dc:creator>
  <cp:revision>1</cp:revision>
  <dcterms:created xsi:type="dcterms:W3CDTF">2010-09-14T03:27:51Z</dcterms:created>
  <dcterms:modified xsi:type="dcterms:W3CDTF">2023-04-10T09:13:16Z</dcterms:modified>
</cp:coreProperties>
</file>