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Quattrocento Sans" panose="020B05020500000200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mlDCA+G7ZZc0V3Ex++2vQ/Axt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E40D9-E754-F3FA-BE22-156E0463EAE9}" v="10" dt="2023-04-10T09:12:15.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notesViewPr>
    <p:cSldViewPr snapToGrid="0">
      <p:cViewPr varScale="1">
        <p:scale>
          <a:sx n="100" d="100"/>
          <a:sy n="100" d="100"/>
        </p:scale>
        <p:origin x="0" y="0"/>
      </p:cViewPr>
      <p:guideLst>
        <p:guide orient="horz" pos="216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customschemas.google.com/relationships/presentationmetadata" Target="meta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an Dong (FE FIC HN)" userId="S::dongdv10@fe.edu.vn::c5debe7a-09e1-44e7-acd6-5bf5f54f055f" providerId="AD" clId="Web-{588E40D9-E754-F3FA-BE22-156E0463EAE9}"/>
    <pc:docChg chg="modSld">
      <pc:chgData name="Dinh Van Dong (FE FIC HN)" userId="S::dongdv10@fe.edu.vn::c5debe7a-09e1-44e7-acd6-5bf5f54f055f" providerId="AD" clId="Web-{588E40D9-E754-F3FA-BE22-156E0463EAE9}" dt="2023-04-10T09:12:15.681" v="7" actId="1076"/>
      <pc:docMkLst>
        <pc:docMk/>
      </pc:docMkLst>
      <pc:sldChg chg="addSp delSp modSp">
        <pc:chgData name="Dinh Van Dong (FE FIC HN)" userId="S::dongdv10@fe.edu.vn::c5debe7a-09e1-44e7-acd6-5bf5f54f055f" providerId="AD" clId="Web-{588E40D9-E754-F3FA-BE22-156E0463EAE9}" dt="2023-04-10T09:12:15.681" v="7" actId="1076"/>
        <pc:sldMkLst>
          <pc:docMk/>
          <pc:sldMk cId="0" sldId="256"/>
        </pc:sldMkLst>
        <pc:picChg chg="add mod">
          <ac:chgData name="Dinh Van Dong (FE FIC HN)" userId="S::dongdv10@fe.edu.vn::c5debe7a-09e1-44e7-acd6-5bf5f54f055f" providerId="AD" clId="Web-{588E40D9-E754-F3FA-BE22-156E0463EAE9}" dt="2023-04-10T09:12:15.681" v="7" actId="1076"/>
          <ac:picMkLst>
            <pc:docMk/>
            <pc:sldMk cId="0" sldId="256"/>
            <ac:picMk id="2" creationId="{6FE7CA45-A7E4-FD5E-C68D-6B0888C58792}"/>
          </ac:picMkLst>
        </pc:picChg>
        <pc:picChg chg="del">
          <ac:chgData name="Dinh Van Dong (FE FIC HN)" userId="S::dongdv10@fe.edu.vn::c5debe7a-09e1-44e7-acd6-5bf5f54f055f" providerId="AD" clId="Web-{588E40D9-E754-F3FA-BE22-156E0463EAE9}" dt="2023-04-10T09:12:10.696" v="5"/>
          <ac:picMkLst>
            <pc:docMk/>
            <pc:sldMk cId="0" sldId="256"/>
            <ac:picMk id="69" creationId="{00000000-0000-0000-0000-000000000000}"/>
          </ac:picMkLst>
        </pc:picChg>
      </pc:sldChg>
      <pc:sldChg chg="modSp">
        <pc:chgData name="Dinh Van Dong (FE FIC HN)" userId="S::dongdv10@fe.edu.vn::c5debe7a-09e1-44e7-acd6-5bf5f54f055f" providerId="AD" clId="Web-{588E40D9-E754-F3FA-BE22-156E0463EAE9}" dt="2023-04-10T09:01:33.552" v="3" actId="20577"/>
        <pc:sldMkLst>
          <pc:docMk/>
          <pc:sldMk cId="0" sldId="258"/>
        </pc:sldMkLst>
        <pc:spChg chg="mod">
          <ac:chgData name="Dinh Van Dong (FE FIC HN)" userId="S::dongdv10@fe.edu.vn::c5debe7a-09e1-44e7-acd6-5bf5f54f055f" providerId="AD" clId="Web-{588E40D9-E754-F3FA-BE22-156E0463EAE9}" dt="2023-04-10T09:01:33.552" v="3" actId="20577"/>
          <ac:spMkLst>
            <pc:docMk/>
            <pc:sldMk cId="0" sldId="258"/>
            <ac:spMk id="80" creationId="{00000000-0000-0000-0000-000000000000}"/>
          </ac:spMkLst>
        </pc:spChg>
      </pc:sldChg>
      <pc:sldChg chg="modSp">
        <pc:chgData name="Dinh Van Dong (FE FIC HN)" userId="S::dongdv10@fe.edu.vn::c5debe7a-09e1-44e7-acd6-5bf5f54f055f" providerId="AD" clId="Web-{588E40D9-E754-F3FA-BE22-156E0463EAE9}" dt="2023-04-10T09:01:43.849" v="4" actId="20577"/>
        <pc:sldMkLst>
          <pc:docMk/>
          <pc:sldMk cId="0" sldId="259"/>
        </pc:sldMkLst>
        <pc:spChg chg="mod">
          <ac:chgData name="Dinh Van Dong (FE FIC HN)" userId="S::dongdv10@fe.edu.vn::c5debe7a-09e1-44e7-acd6-5bf5f54f055f" providerId="AD" clId="Web-{588E40D9-E754-F3FA-BE22-156E0463EAE9}" dt="2023-04-10T09:01:43.849" v="4" actId="20577"/>
          <ac:spMkLst>
            <pc:docMk/>
            <pc:sldMk cId="0" sldId="259"/>
            <ac:spMk id="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64158c7fe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g2264158c7fe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096e600315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g2096e60031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96e600315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096e60031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96e600315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2096e60031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096e600315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096e600315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96e600315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096e60031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96e600315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2096e60031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07aabf121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07aabf121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96e600315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2096e60031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96e600315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2096e60031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ba7a105e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22ba7a105e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ba7a105e2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2ba7a105e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096e600315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2096e600315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096e600315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2096e60031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2ba7a105e2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22ba7a105e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2ba7a105e2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2ba7a105e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096e600315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096e600315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bb651df9a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2bb651df9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bb651df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22bb651df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2bb651df9a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22bb651df9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264158c7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2264158c7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ba7a105e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g22ba7a105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ba7a105e2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22ba7a105e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2ba7a105e2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22ba7a105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3" name="Google Shape;30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ba7a105e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22ba7a105e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96e60031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2096e6003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96e600315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g2096e60031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96e600315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2096e60031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096e600315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096e60031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96e600315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096e60031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33"/>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3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43"/>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4" name="Google Shape;54;p43"/>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5"/>
        <p:cNvGrpSpPr/>
        <p:nvPr/>
      </p:nvGrpSpPr>
      <p:grpSpPr>
        <a:xfrm>
          <a:off x="0" y="0"/>
          <a:ext cx="0" cy="0"/>
          <a:chOff x="0" y="0"/>
          <a:chExt cx="0" cy="0"/>
        </a:xfrm>
      </p:grpSpPr>
      <p:sp>
        <p:nvSpPr>
          <p:cNvPr id="56" name="Google Shape;56;g2264158c7fe_0_6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 name="Google Shape;57;g2264158c7fe_0_68"/>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8" name="Google Shape;58;g2264158c7fe_0_6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2264158c7fe_0_6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g2264158c7fe_0_6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g2264158c7fe_0_68"/>
          <p:cNvPicPr preferRelativeResize="0"/>
          <p:nvPr/>
        </p:nvPicPr>
        <p:blipFill rotWithShape="1">
          <a:blip r:embed="rId2">
            <a:alphaModFix/>
          </a:blip>
          <a:srcRect/>
          <a:stretch/>
        </p:blipFill>
        <p:spPr>
          <a:xfrm>
            <a:off x="3149141" y="4358145"/>
            <a:ext cx="2116010" cy="58901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34"/>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35"/>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5"/>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35"/>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Google Shape;26;p35"/>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wo objects on left, text on right" type="twoObjAndTx">
  <p:cSld name="TWO_OBJECTS_AND_TEXT">
    <p:spTree>
      <p:nvGrpSpPr>
        <p:cNvPr id="1" name="Shape 27"/>
        <p:cNvGrpSpPr/>
        <p:nvPr/>
      </p:nvGrpSpPr>
      <p:grpSpPr>
        <a:xfrm>
          <a:off x="0" y="0"/>
          <a:ext cx="0" cy="0"/>
          <a:chOff x="0" y="0"/>
          <a:chExt cx="0" cy="0"/>
        </a:xfrm>
      </p:grpSpPr>
      <p:sp>
        <p:nvSpPr>
          <p:cNvPr id="28" name="Google Shape;28;p36"/>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 name="Google Shape;29;p36"/>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0" name="Google Shape;30;p36"/>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on left, text on right" type="twoColTx">
  <p:cSld name="TITLE_AND_TWO_COLUMNS">
    <p:spTree>
      <p:nvGrpSpPr>
        <p:cNvPr id="1" name="Shape 31"/>
        <p:cNvGrpSpPr/>
        <p:nvPr/>
      </p:nvGrpSpPr>
      <p:grpSpPr>
        <a:xfrm>
          <a:off x="0" y="0"/>
          <a:ext cx="0" cy="0"/>
          <a:chOff x="0" y="0"/>
          <a:chExt cx="0" cy="0"/>
        </a:xfrm>
      </p:grpSpPr>
      <p:sp>
        <p:nvSpPr>
          <p:cNvPr id="32" name="Google Shape;32;p37"/>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37"/>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 name="Google Shape;34;p37"/>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5"/>
        <p:cNvGrpSpPr/>
        <p:nvPr/>
      </p:nvGrpSpPr>
      <p:grpSpPr>
        <a:xfrm>
          <a:off x="0" y="0"/>
          <a:ext cx="0" cy="0"/>
          <a:chOff x="0" y="0"/>
          <a:chExt cx="0" cy="0"/>
        </a:xfrm>
      </p:grpSpPr>
      <p:sp>
        <p:nvSpPr>
          <p:cNvPr id="36" name="Google Shape;36;p38"/>
          <p:cNvSpPr txBox="1">
            <a:spLocks noGrp="1"/>
          </p:cNvSpPr>
          <p:nvPr>
            <p:ph type="title"/>
          </p:nvPr>
        </p:nvSpPr>
        <p:spPr>
          <a:xfrm rot="5400000">
            <a:off x="6018001" y="1925850"/>
            <a:ext cx="3280200" cy="20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38"/>
          <p:cNvSpPr txBox="1">
            <a:spLocks noGrp="1"/>
          </p:cNvSpPr>
          <p:nvPr>
            <p:ph type="body" idx="1"/>
          </p:nvPr>
        </p:nvSpPr>
        <p:spPr>
          <a:xfrm rot="5400000">
            <a:off x="1827000" y="-55350"/>
            <a:ext cx="32802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3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Google Shape;40;p39"/>
          <p:cNvSpPr txBox="1">
            <a:spLocks noGrp="1"/>
          </p:cNvSpPr>
          <p:nvPr>
            <p:ph type="body" idx="1"/>
          </p:nvPr>
        </p:nvSpPr>
        <p:spPr>
          <a:xfrm rot="5400000">
            <a:off x="2931900" y="-1160250"/>
            <a:ext cx="32802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4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p40"/>
          <p:cNvSpPr>
            <a:spLocks noGrp="1"/>
          </p:cNvSpPr>
          <p:nvPr>
            <p:ph type="pic" idx="2"/>
          </p:nvPr>
        </p:nvSpPr>
        <p:spPr>
          <a:xfrm>
            <a:off x="1792288" y="459581"/>
            <a:ext cx="5486400" cy="3086100"/>
          </a:xfrm>
          <a:prstGeom prst="rect">
            <a:avLst/>
          </a:prstGeom>
          <a:noFill/>
          <a:ln>
            <a:noFill/>
          </a:ln>
        </p:spPr>
      </p:sp>
      <p:sp>
        <p:nvSpPr>
          <p:cNvPr id="44" name="Google Shape;44;p40"/>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457200" y="457200"/>
            <a:ext cx="3008400" cy="800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41"/>
          <p:cNvSpPr txBox="1">
            <a:spLocks noGrp="1"/>
          </p:cNvSpPr>
          <p:nvPr>
            <p:ph type="body" idx="1"/>
          </p:nvPr>
        </p:nvSpPr>
        <p:spPr>
          <a:xfrm>
            <a:off x="3575050" y="457200"/>
            <a:ext cx="5111700" cy="41373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8" name="Google Shape;48;p41"/>
          <p:cNvSpPr txBox="1">
            <a:spLocks noGrp="1"/>
          </p:cNvSpPr>
          <p:nvPr>
            <p:ph type="body" idx="2"/>
          </p:nvPr>
        </p:nvSpPr>
        <p:spPr>
          <a:xfrm>
            <a:off x="457200" y="1257447"/>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32"/>
          <p:cNvSpPr txBox="1"/>
          <p:nvPr/>
        </p:nvSpPr>
        <p:spPr>
          <a:xfrm>
            <a:off x="5257800" y="4868465"/>
            <a:ext cx="2895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000"/>
              <a:buFont typeface="Arial"/>
              <a:buNone/>
            </a:pPr>
            <a:r>
              <a:rPr lang="en-US" sz="1000" b="1" i="0" u="none" strike="noStrike" cap="none">
                <a:solidFill>
                  <a:schemeClr val="lt1"/>
                </a:solidFill>
                <a:latin typeface="Arial"/>
                <a:ea typeface="Arial"/>
                <a:cs typeface="Arial"/>
                <a:sym typeface="Arial"/>
              </a:rPr>
              <a:t>© Copyright 2023 BTEC-Polytechnic</a:t>
            </a:r>
            <a:endParaRPr sz="1400" b="1" i="0" u="none" strike="noStrike" cap="none">
              <a:solidFill>
                <a:srgbClr val="000000"/>
              </a:solidFill>
              <a:latin typeface="Arial"/>
              <a:ea typeface="Arial"/>
              <a:cs typeface="Arial"/>
              <a:sym typeface="Arial"/>
            </a:endParaRPr>
          </a:p>
        </p:txBody>
      </p:sp>
      <p:sp>
        <p:nvSpPr>
          <p:cNvPr id="12" name="Google Shape;12;p32"/>
          <p:cNvSpPr txBox="1"/>
          <p:nvPr/>
        </p:nvSpPr>
        <p:spPr>
          <a:xfrm>
            <a:off x="8153400" y="4868465"/>
            <a:ext cx="5334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13" name="Google Shape;13;p32"/>
          <p:cNvSpPr txBox="1"/>
          <p:nvPr/>
        </p:nvSpPr>
        <p:spPr>
          <a:xfrm>
            <a:off x="0" y="914400"/>
            <a:ext cx="9144000" cy="3886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32"/>
          <p:cNvPicPr preferRelativeResize="0"/>
          <p:nvPr/>
        </p:nvPicPr>
        <p:blipFill rotWithShape="1">
          <a:blip r:embed="rId14">
            <a:alphaModFix/>
          </a:blip>
          <a:srcRect/>
          <a:stretch/>
        </p:blipFill>
        <p:spPr>
          <a:xfrm>
            <a:off x="3161327" y="4553290"/>
            <a:ext cx="2116010" cy="5890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learn.microsoft.com/en-us/dotnet/api/system.timers?view=net-8.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dotnet/api/system.windows.input?view=windowsdesktop-8.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2264158c7fe_0_13"/>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2F5496"/>
              </a:buClr>
              <a:buSzPts val="3600"/>
              <a:buFont typeface="Quattrocento Sans"/>
              <a:buNone/>
            </a:pPr>
            <a:r>
              <a:rPr lang="en-US" sz="3600" b="1">
                <a:solidFill>
                  <a:srgbClr val="2F5496"/>
                </a:solidFill>
                <a:latin typeface="Quattrocento Sans"/>
                <a:ea typeface="Quattrocento Sans"/>
                <a:cs typeface="Quattrocento Sans"/>
                <a:sym typeface="Quattrocento Sans"/>
              </a:rPr>
              <a:t>Programming</a:t>
            </a:r>
            <a:endParaRPr sz="1500" b="1">
              <a:solidFill>
                <a:srgbClr val="FF0000"/>
              </a:solidFill>
              <a:latin typeface="Quattrocento Sans"/>
              <a:ea typeface="Quattrocento Sans"/>
              <a:cs typeface="Quattrocento Sans"/>
              <a:sym typeface="Quattrocento Sans"/>
            </a:endParaRPr>
          </a:p>
        </p:txBody>
      </p:sp>
      <p:sp>
        <p:nvSpPr>
          <p:cNvPr id="67" name="Google Shape;67;g2264158c7fe_0_13"/>
          <p:cNvSpPr txBox="1"/>
          <p:nvPr/>
        </p:nvSpPr>
        <p:spPr>
          <a:xfrm>
            <a:off x="5354138" y="3362326"/>
            <a:ext cx="3125400" cy="514500"/>
          </a:xfrm>
          <a:prstGeom prst="rect">
            <a:avLst/>
          </a:prstGeom>
          <a:noFill/>
          <a:ln>
            <a:noFill/>
          </a:ln>
        </p:spPr>
        <p:txBody>
          <a:bodyPr spcFirstLastPara="1" wrap="square" lIns="68575" tIns="34275" rIns="68575" bIns="34275" anchor="t" anchorCtr="0">
            <a:normAutofit/>
          </a:bodyPr>
          <a:lstStyle/>
          <a:p>
            <a:pPr marL="0" marR="0" lvl="0" indent="0" algn="r" rtl="0">
              <a:lnSpc>
                <a:spcPct val="90000"/>
              </a:lnSpc>
              <a:spcBef>
                <a:spcPts val="0"/>
              </a:spcBef>
              <a:spcAft>
                <a:spcPts val="0"/>
              </a:spcAft>
              <a:buClr>
                <a:schemeClr val="dk1"/>
              </a:buClr>
              <a:buSzPts val="3000"/>
              <a:buFont typeface="Arial"/>
              <a:buNone/>
            </a:pPr>
            <a:r>
              <a:rPr lang="en-US" sz="3000" b="1">
                <a:solidFill>
                  <a:schemeClr val="dk1"/>
                </a:solidFill>
                <a:latin typeface="Quattrocento Sans"/>
                <a:ea typeface="Quattrocento Sans"/>
                <a:cs typeface="Quattrocento Sans"/>
                <a:sym typeface="Quattrocento Sans"/>
              </a:rPr>
              <a:t>Lecture </a:t>
            </a:r>
            <a:r>
              <a:rPr lang="en-US" sz="3000" b="1" i="0" u="none" strike="noStrike" cap="none">
                <a:solidFill>
                  <a:schemeClr val="dk1"/>
                </a:solidFill>
                <a:latin typeface="Quattrocento Sans"/>
                <a:ea typeface="Quattrocento Sans"/>
                <a:cs typeface="Quattrocento Sans"/>
                <a:sym typeface="Quattrocento Sans"/>
              </a:rPr>
              <a:t>1</a:t>
            </a:r>
            <a:r>
              <a:rPr lang="en-US" sz="3000" b="1">
                <a:solidFill>
                  <a:schemeClr val="dk1"/>
                </a:solidFill>
                <a:latin typeface="Quattrocento Sans"/>
                <a:ea typeface="Quattrocento Sans"/>
                <a:cs typeface="Quattrocento Sans"/>
                <a:sym typeface="Quattrocento Sans"/>
              </a:rPr>
              <a:t>1</a:t>
            </a:r>
            <a:endParaRPr sz="1100"/>
          </a:p>
        </p:txBody>
      </p:sp>
      <p:sp>
        <p:nvSpPr>
          <p:cNvPr id="68" name="Google Shape;68;g2264158c7fe_0_13"/>
          <p:cNvSpPr txBox="1"/>
          <p:nvPr/>
        </p:nvSpPr>
        <p:spPr>
          <a:xfrm>
            <a:off x="4760400" y="3961571"/>
            <a:ext cx="3926400" cy="303300"/>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0"/>
              </a:spcBef>
              <a:spcAft>
                <a:spcPts val="0"/>
              </a:spcAft>
              <a:buNone/>
            </a:pPr>
            <a:r>
              <a:rPr lang="en-US" sz="2500">
                <a:solidFill>
                  <a:srgbClr val="000000"/>
                </a:solidFill>
                <a:latin typeface="Quattrocento Sans"/>
                <a:ea typeface="Quattrocento Sans"/>
                <a:cs typeface="Quattrocento Sans"/>
                <a:sym typeface="Quattrocento Sans"/>
              </a:rPr>
              <a:t>Windows Form Part </a:t>
            </a:r>
            <a:r>
              <a:rPr lang="en-US" sz="2500">
                <a:latin typeface="Quattrocento Sans"/>
                <a:ea typeface="Quattrocento Sans"/>
                <a:cs typeface="Quattrocento Sans"/>
                <a:sym typeface="Quattrocento Sans"/>
              </a:rPr>
              <a:t>2</a:t>
            </a:r>
            <a:endParaRPr sz="1800">
              <a:solidFill>
                <a:srgbClr val="000000"/>
              </a:solidFill>
              <a:latin typeface="Calibri"/>
              <a:ea typeface="Calibri"/>
              <a:cs typeface="Calibri"/>
              <a:sym typeface="Calibri"/>
            </a:endParaRPr>
          </a:p>
        </p:txBody>
      </p:sp>
      <p:pic>
        <p:nvPicPr>
          <p:cNvPr id="2" name="Picture 2">
            <a:extLst>
              <a:ext uri="{FF2B5EF4-FFF2-40B4-BE49-F238E27FC236}">
                <a16:creationId xmlns:a16="http://schemas.microsoft.com/office/drawing/2014/main" id="{6FE7CA45-A7E4-FD5E-C68D-6B0888C58792}"/>
              </a:ext>
            </a:extLst>
          </p:cNvPr>
          <p:cNvPicPr>
            <a:picLocks noChangeAspect="1"/>
          </p:cNvPicPr>
          <p:nvPr/>
        </p:nvPicPr>
        <p:blipFill>
          <a:blip r:embed="rId3"/>
          <a:stretch>
            <a:fillRect/>
          </a:stretch>
        </p:blipFill>
        <p:spPr>
          <a:xfrm>
            <a:off x="569819" y="1067360"/>
            <a:ext cx="2743200" cy="3429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g2096e600315_0_9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31" name="Google Shape;131;g2096e600315_0_92"/>
          <p:cNvSpPr txBox="1"/>
          <p:nvPr/>
        </p:nvSpPr>
        <p:spPr>
          <a:xfrm>
            <a:off x="506725" y="925200"/>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rPr>
              <a:t>4. MouseHover</a:t>
            </a:r>
            <a:endParaRPr sz="1800" b="1">
              <a:solidFill>
                <a:srgbClr val="161616"/>
              </a:solidFill>
              <a:highlight>
                <a:srgbClr val="FFFFFF"/>
              </a:highlight>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32" name="Google Shape;132;g2096e600315_0_92"/>
          <p:cNvPicPr preferRelativeResize="0"/>
          <p:nvPr/>
        </p:nvPicPr>
        <p:blipFill>
          <a:blip r:embed="rId3">
            <a:alphaModFix/>
          </a:blip>
          <a:stretch>
            <a:fillRect/>
          </a:stretch>
        </p:blipFill>
        <p:spPr>
          <a:xfrm>
            <a:off x="1478750" y="1710844"/>
            <a:ext cx="6186488" cy="771525"/>
          </a:xfrm>
          <a:prstGeom prst="rect">
            <a:avLst/>
          </a:prstGeom>
          <a:noFill/>
          <a:ln>
            <a:noFill/>
          </a:ln>
        </p:spPr>
      </p:pic>
      <p:pic>
        <p:nvPicPr>
          <p:cNvPr id="133" name="Google Shape;133;g2096e600315_0_92"/>
          <p:cNvPicPr preferRelativeResize="0"/>
          <p:nvPr/>
        </p:nvPicPr>
        <p:blipFill>
          <a:blip r:embed="rId4">
            <a:alphaModFix/>
          </a:blip>
          <a:stretch>
            <a:fillRect/>
          </a:stretch>
        </p:blipFill>
        <p:spPr>
          <a:xfrm>
            <a:off x="1478750" y="2596669"/>
            <a:ext cx="6172200" cy="11436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g2096e600315_0_8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39" name="Google Shape;139;g2096e600315_0_85"/>
          <p:cNvSpPr txBox="1"/>
          <p:nvPr/>
        </p:nvSpPr>
        <p:spPr>
          <a:xfrm>
            <a:off x="513325" y="873469"/>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rPr>
              <a:t>5. MouseEnter</a:t>
            </a:r>
            <a:endParaRPr sz="1800" b="1">
              <a:solidFill>
                <a:srgbClr val="161616"/>
              </a:solidFill>
              <a:highlight>
                <a:srgbClr val="FFFFFF"/>
              </a:highlight>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40" name="Google Shape;140;g2096e600315_0_85"/>
          <p:cNvPicPr preferRelativeResize="0"/>
          <p:nvPr/>
        </p:nvPicPr>
        <p:blipFill>
          <a:blip r:embed="rId3">
            <a:alphaModFix/>
          </a:blip>
          <a:stretch>
            <a:fillRect/>
          </a:stretch>
        </p:blipFill>
        <p:spPr>
          <a:xfrm>
            <a:off x="1504200" y="1696694"/>
            <a:ext cx="6200775" cy="792956"/>
          </a:xfrm>
          <a:prstGeom prst="rect">
            <a:avLst/>
          </a:prstGeom>
          <a:noFill/>
          <a:ln>
            <a:noFill/>
          </a:ln>
        </p:spPr>
      </p:pic>
      <p:pic>
        <p:nvPicPr>
          <p:cNvPr id="141" name="Google Shape;141;g2096e600315_0_85"/>
          <p:cNvPicPr preferRelativeResize="0"/>
          <p:nvPr/>
        </p:nvPicPr>
        <p:blipFill>
          <a:blip r:embed="rId4">
            <a:alphaModFix/>
          </a:blip>
          <a:stretch>
            <a:fillRect/>
          </a:stretch>
        </p:blipFill>
        <p:spPr>
          <a:xfrm>
            <a:off x="1495175" y="2586325"/>
            <a:ext cx="6200775" cy="1062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g2096e600315_0_9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47" name="Google Shape;147;g2096e600315_0_99"/>
          <p:cNvSpPr txBox="1"/>
          <p:nvPr/>
        </p:nvSpPr>
        <p:spPr>
          <a:xfrm>
            <a:off x="485250" y="835650"/>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rPr>
              <a:t>6. 	MouseLeave</a:t>
            </a:r>
            <a:endParaRPr sz="1800" b="1">
              <a:solidFill>
                <a:srgbClr val="161616"/>
              </a:solidFill>
              <a:highlight>
                <a:srgbClr val="FFFFFF"/>
              </a:highlight>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48" name="Google Shape;148;g2096e600315_0_99"/>
          <p:cNvPicPr preferRelativeResize="0"/>
          <p:nvPr/>
        </p:nvPicPr>
        <p:blipFill>
          <a:blip r:embed="rId3">
            <a:alphaModFix/>
          </a:blip>
          <a:stretch>
            <a:fillRect/>
          </a:stretch>
        </p:blipFill>
        <p:spPr>
          <a:xfrm>
            <a:off x="1468038" y="1700500"/>
            <a:ext cx="6207919" cy="778669"/>
          </a:xfrm>
          <a:prstGeom prst="rect">
            <a:avLst/>
          </a:prstGeom>
          <a:noFill/>
          <a:ln>
            <a:noFill/>
          </a:ln>
        </p:spPr>
      </p:pic>
      <p:pic>
        <p:nvPicPr>
          <p:cNvPr id="149" name="Google Shape;149;g2096e600315_0_99"/>
          <p:cNvPicPr preferRelativeResize="0"/>
          <p:nvPr/>
        </p:nvPicPr>
        <p:blipFill>
          <a:blip r:embed="rId4">
            <a:alphaModFix/>
          </a:blip>
          <a:stretch>
            <a:fillRect/>
          </a:stretch>
        </p:blipFill>
        <p:spPr>
          <a:xfrm>
            <a:off x="1468038" y="2593469"/>
            <a:ext cx="6207920" cy="11060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g2096e600315_0_10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55" name="Google Shape;155;g2096e600315_0_106"/>
          <p:cNvSpPr txBox="1"/>
          <p:nvPr/>
        </p:nvSpPr>
        <p:spPr>
          <a:xfrm>
            <a:off x="485250" y="904500"/>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rPr>
              <a:t>7. MouseMove</a:t>
            </a:r>
            <a:endParaRPr sz="1800" b="1">
              <a:solidFill>
                <a:srgbClr val="161616"/>
              </a:solidFill>
              <a:highlight>
                <a:srgbClr val="FFFFFF"/>
              </a:highlight>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56" name="Google Shape;156;g2096e600315_0_106"/>
          <p:cNvPicPr preferRelativeResize="0"/>
          <p:nvPr/>
        </p:nvPicPr>
        <p:blipFill>
          <a:blip r:embed="rId3">
            <a:alphaModFix/>
          </a:blip>
          <a:stretch>
            <a:fillRect/>
          </a:stretch>
        </p:blipFill>
        <p:spPr>
          <a:xfrm>
            <a:off x="1478750" y="1694369"/>
            <a:ext cx="6186488" cy="778669"/>
          </a:xfrm>
          <a:prstGeom prst="rect">
            <a:avLst/>
          </a:prstGeom>
          <a:noFill/>
          <a:ln>
            <a:noFill/>
          </a:ln>
        </p:spPr>
      </p:pic>
      <p:pic>
        <p:nvPicPr>
          <p:cNvPr id="157" name="Google Shape;157;g2096e600315_0_106"/>
          <p:cNvPicPr preferRelativeResize="0"/>
          <p:nvPr/>
        </p:nvPicPr>
        <p:blipFill>
          <a:blip r:embed="rId4">
            <a:alphaModFix/>
          </a:blip>
          <a:stretch>
            <a:fillRect/>
          </a:stretch>
        </p:blipFill>
        <p:spPr>
          <a:xfrm>
            <a:off x="1478750" y="2587338"/>
            <a:ext cx="6186488" cy="1546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2096e600315_0_1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63" name="Google Shape;163;g2096e600315_0_113"/>
          <p:cNvSpPr txBox="1"/>
          <p:nvPr/>
        </p:nvSpPr>
        <p:spPr>
          <a:xfrm>
            <a:off x="513350" y="883800"/>
            <a:ext cx="8173500" cy="71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rPr>
              <a:t>8.	MouseUp</a:t>
            </a:r>
            <a:endParaRPr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64" name="Google Shape;164;g2096e600315_0_113"/>
          <p:cNvPicPr preferRelativeResize="0"/>
          <p:nvPr/>
        </p:nvPicPr>
        <p:blipFill>
          <a:blip r:embed="rId3">
            <a:alphaModFix/>
          </a:blip>
          <a:stretch>
            <a:fillRect/>
          </a:stretch>
        </p:blipFill>
        <p:spPr>
          <a:xfrm>
            <a:off x="1475175" y="1427750"/>
            <a:ext cx="6193631" cy="721519"/>
          </a:xfrm>
          <a:prstGeom prst="rect">
            <a:avLst/>
          </a:prstGeom>
          <a:noFill/>
          <a:ln>
            <a:noFill/>
          </a:ln>
        </p:spPr>
      </p:pic>
      <p:pic>
        <p:nvPicPr>
          <p:cNvPr id="165" name="Google Shape;165;g2096e600315_0_113"/>
          <p:cNvPicPr preferRelativeResize="0"/>
          <p:nvPr/>
        </p:nvPicPr>
        <p:blipFill>
          <a:blip r:embed="rId4">
            <a:alphaModFix/>
          </a:blip>
          <a:stretch>
            <a:fillRect/>
          </a:stretch>
        </p:blipFill>
        <p:spPr>
          <a:xfrm>
            <a:off x="1475188" y="2242869"/>
            <a:ext cx="6172201" cy="22521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g2096e600315_0_1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71" name="Google Shape;171;g2096e600315_0_120"/>
          <p:cNvSpPr txBox="1"/>
          <p:nvPr/>
        </p:nvSpPr>
        <p:spPr>
          <a:xfrm>
            <a:off x="513325" y="914400"/>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rPr>
              <a:t>9. 	MouseWheel</a:t>
            </a:r>
            <a:endParaRPr sz="1800" b="1">
              <a:solidFill>
                <a:srgbClr val="161616"/>
              </a:solidFill>
              <a:highlight>
                <a:srgbClr val="FFFFFF"/>
              </a:highlight>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72" name="Google Shape;172;g2096e600315_0_120"/>
          <p:cNvPicPr preferRelativeResize="0"/>
          <p:nvPr/>
        </p:nvPicPr>
        <p:blipFill>
          <a:blip r:embed="rId3">
            <a:alphaModFix/>
          </a:blip>
          <a:stretch>
            <a:fillRect/>
          </a:stretch>
        </p:blipFill>
        <p:spPr>
          <a:xfrm>
            <a:off x="1485888" y="1361463"/>
            <a:ext cx="6157913" cy="942975"/>
          </a:xfrm>
          <a:prstGeom prst="rect">
            <a:avLst/>
          </a:prstGeom>
          <a:noFill/>
          <a:ln>
            <a:noFill/>
          </a:ln>
        </p:spPr>
      </p:pic>
      <p:pic>
        <p:nvPicPr>
          <p:cNvPr id="173" name="Google Shape;173;g2096e600315_0_120"/>
          <p:cNvPicPr preferRelativeResize="0"/>
          <p:nvPr/>
        </p:nvPicPr>
        <p:blipFill>
          <a:blip r:embed="rId4">
            <a:alphaModFix/>
          </a:blip>
          <a:stretch>
            <a:fillRect/>
          </a:stretch>
        </p:blipFill>
        <p:spPr>
          <a:xfrm>
            <a:off x="1485913" y="2377356"/>
            <a:ext cx="6172201" cy="23007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g207aabf121d_0_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Timer</a:t>
            </a:r>
            <a:endParaRPr b="1"/>
          </a:p>
        </p:txBody>
      </p:sp>
      <p:pic>
        <p:nvPicPr>
          <p:cNvPr id="179" name="Google Shape;179;g207aabf121d_0_9"/>
          <p:cNvPicPr preferRelativeResize="0"/>
          <p:nvPr/>
        </p:nvPicPr>
        <p:blipFill>
          <a:blip r:embed="rId3">
            <a:alphaModFix/>
          </a:blip>
          <a:stretch>
            <a:fillRect/>
          </a:stretch>
        </p:blipFill>
        <p:spPr>
          <a:xfrm>
            <a:off x="1439463" y="2921459"/>
            <a:ext cx="6265069" cy="742950"/>
          </a:xfrm>
          <a:prstGeom prst="rect">
            <a:avLst/>
          </a:prstGeom>
          <a:noFill/>
          <a:ln>
            <a:noFill/>
          </a:ln>
        </p:spPr>
      </p:pic>
      <p:sp>
        <p:nvSpPr>
          <p:cNvPr id="180" name="Google Shape;180;g207aabf121d_0_9"/>
          <p:cNvSpPr txBox="1"/>
          <p:nvPr/>
        </p:nvSpPr>
        <p:spPr>
          <a:xfrm>
            <a:off x="457188" y="913969"/>
            <a:ext cx="8229600" cy="1893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Definition</a:t>
            </a:r>
            <a:endParaRPr sz="1800" b="1">
              <a:solidFill>
                <a:srgbClr val="161616"/>
              </a:solidFill>
              <a:highlight>
                <a:srgbClr val="FFFFFF"/>
              </a:highlight>
            </a:endParaRPr>
          </a:p>
          <a:p>
            <a:pPr marL="0" lvl="0" indent="0" algn="l" rtl="0">
              <a:lnSpc>
                <a:spcPct val="115000"/>
              </a:lnSpc>
              <a:spcBef>
                <a:spcPts val="900"/>
              </a:spcBef>
              <a:spcAft>
                <a:spcPts val="0"/>
              </a:spcAft>
              <a:buNone/>
            </a:pPr>
            <a:r>
              <a:rPr lang="en-US" sz="1800">
                <a:solidFill>
                  <a:schemeClr val="dk1"/>
                </a:solidFill>
                <a:highlight>
                  <a:srgbClr val="FFFFFF"/>
                </a:highlight>
              </a:rPr>
              <a:t>Namespace:</a:t>
            </a:r>
            <a:endParaRPr sz="1800">
              <a:solidFill>
                <a:schemeClr val="dk1"/>
              </a:solidFill>
              <a:highlight>
                <a:srgbClr val="FFFFFF"/>
              </a:highlight>
            </a:endParaRPr>
          </a:p>
          <a:p>
            <a:pPr marL="76200" lvl="0" indent="0" algn="l" rtl="0">
              <a:lnSpc>
                <a:spcPct val="115000"/>
              </a:lnSpc>
              <a:spcBef>
                <a:spcPts val="0"/>
              </a:spcBef>
              <a:spcAft>
                <a:spcPts val="0"/>
              </a:spcAft>
              <a:buNone/>
            </a:pPr>
            <a:r>
              <a:rPr lang="en-US" sz="1800">
                <a:solidFill>
                  <a:schemeClr val="hlink"/>
                </a:solidFill>
                <a:highlight>
                  <a:srgbClr val="FFFFFF"/>
                </a:highlight>
                <a:uFill>
                  <a:noFill/>
                </a:uFill>
                <a:hlinkClick r:id="rId4"/>
              </a:rPr>
              <a:t>System.Timers</a:t>
            </a:r>
            <a:endParaRPr sz="1800">
              <a:solidFill>
                <a:schemeClr val="hlink"/>
              </a:solidFill>
              <a:highlight>
                <a:srgbClr val="FFFFFF"/>
              </a:highlight>
            </a:endParaRPr>
          </a:p>
          <a:p>
            <a:pPr marL="0" lvl="0" indent="0" algn="l" rtl="0">
              <a:lnSpc>
                <a:spcPct val="115000"/>
              </a:lnSpc>
              <a:spcBef>
                <a:spcPts val="0"/>
              </a:spcBef>
              <a:spcAft>
                <a:spcPts val="0"/>
              </a:spcAft>
              <a:buNone/>
            </a:pPr>
            <a:r>
              <a:rPr lang="en-US" sz="1800">
                <a:solidFill>
                  <a:schemeClr val="dk1"/>
                </a:solidFill>
                <a:highlight>
                  <a:srgbClr val="FFFFFF"/>
                </a:highlight>
              </a:rPr>
              <a:t>Assembly:</a:t>
            </a:r>
            <a:endParaRPr sz="1800">
              <a:solidFill>
                <a:schemeClr val="dk1"/>
              </a:solidFill>
              <a:highlight>
                <a:srgbClr val="FFFFFF"/>
              </a:highlight>
            </a:endParaRPr>
          </a:p>
          <a:p>
            <a:pPr marL="76200" lvl="0" indent="0" algn="l" rtl="0">
              <a:lnSpc>
                <a:spcPct val="115000"/>
              </a:lnSpc>
              <a:spcBef>
                <a:spcPts val="0"/>
              </a:spcBef>
              <a:spcAft>
                <a:spcPts val="0"/>
              </a:spcAft>
              <a:buNone/>
            </a:pPr>
            <a:r>
              <a:rPr lang="en-US" sz="1800">
                <a:solidFill>
                  <a:schemeClr val="dk1"/>
                </a:solidFill>
                <a:highlight>
                  <a:srgbClr val="FFFFFF"/>
                </a:highlight>
              </a:rPr>
              <a:t>System.ComponentModel.TypeConverter.dll</a:t>
            </a:r>
            <a:endParaRPr sz="18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g2096e600315_0_14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Timer</a:t>
            </a:r>
            <a:endParaRPr b="1"/>
          </a:p>
        </p:txBody>
      </p:sp>
      <p:sp>
        <p:nvSpPr>
          <p:cNvPr id="186" name="Google Shape;186;g2096e600315_0_143"/>
          <p:cNvSpPr txBox="1"/>
          <p:nvPr/>
        </p:nvSpPr>
        <p:spPr>
          <a:xfrm>
            <a:off x="457188" y="893269"/>
            <a:ext cx="82296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Set Event to Timer </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187" name="Google Shape;187;g2096e600315_0_143"/>
          <p:cNvPicPr preferRelativeResize="0"/>
          <p:nvPr/>
        </p:nvPicPr>
        <p:blipFill>
          <a:blip r:embed="rId3">
            <a:alphaModFix/>
          </a:blip>
          <a:stretch>
            <a:fillRect/>
          </a:stretch>
        </p:blipFill>
        <p:spPr>
          <a:xfrm>
            <a:off x="1332500" y="1335675"/>
            <a:ext cx="6479001" cy="305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g2096e600315_0_15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ComboBox</a:t>
            </a:r>
            <a:endParaRPr b="1"/>
          </a:p>
        </p:txBody>
      </p:sp>
      <p:sp>
        <p:nvSpPr>
          <p:cNvPr id="193" name="Google Shape;193;g2096e600315_0_156"/>
          <p:cNvSpPr txBox="1"/>
          <p:nvPr/>
        </p:nvSpPr>
        <p:spPr>
          <a:xfrm>
            <a:off x="380988" y="893269"/>
            <a:ext cx="82296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Add Item to ComboBox - Option 1 (In source) </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194" name="Google Shape;194;g2096e600315_0_156"/>
          <p:cNvPicPr preferRelativeResize="0"/>
          <p:nvPr/>
        </p:nvPicPr>
        <p:blipFill>
          <a:blip r:embed="rId3">
            <a:alphaModFix/>
          </a:blip>
          <a:stretch>
            <a:fillRect/>
          </a:stretch>
        </p:blipFill>
        <p:spPr>
          <a:xfrm>
            <a:off x="397525" y="1515375"/>
            <a:ext cx="3730875" cy="2336081"/>
          </a:xfrm>
          <a:prstGeom prst="rect">
            <a:avLst/>
          </a:prstGeom>
          <a:noFill/>
          <a:ln>
            <a:noFill/>
          </a:ln>
        </p:spPr>
      </p:pic>
      <p:pic>
        <p:nvPicPr>
          <p:cNvPr id="195" name="Google Shape;195;g2096e600315_0_156"/>
          <p:cNvPicPr preferRelativeResize="0"/>
          <p:nvPr/>
        </p:nvPicPr>
        <p:blipFill>
          <a:blip r:embed="rId4">
            <a:alphaModFix/>
          </a:blip>
          <a:stretch>
            <a:fillRect/>
          </a:stretch>
        </p:blipFill>
        <p:spPr>
          <a:xfrm>
            <a:off x="4128400" y="1351775"/>
            <a:ext cx="4747824" cy="257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g22ba7a105e2_0_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ComboBox</a:t>
            </a:r>
            <a:endParaRPr b="1"/>
          </a:p>
        </p:txBody>
      </p:sp>
      <p:sp>
        <p:nvSpPr>
          <p:cNvPr id="201" name="Google Shape;201;g22ba7a105e2_0_14"/>
          <p:cNvSpPr txBox="1"/>
          <p:nvPr/>
        </p:nvSpPr>
        <p:spPr>
          <a:xfrm>
            <a:off x="380988" y="893269"/>
            <a:ext cx="82296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Add Item to ComboBox - Option 2 (In Design) </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202" name="Google Shape;202;g22ba7a105e2_0_14"/>
          <p:cNvPicPr preferRelativeResize="0"/>
          <p:nvPr/>
        </p:nvPicPr>
        <p:blipFill>
          <a:blip r:embed="rId3">
            <a:alphaModFix/>
          </a:blip>
          <a:stretch>
            <a:fillRect/>
          </a:stretch>
        </p:blipFill>
        <p:spPr>
          <a:xfrm>
            <a:off x="5029075" y="1473619"/>
            <a:ext cx="3823600" cy="2361056"/>
          </a:xfrm>
          <a:prstGeom prst="rect">
            <a:avLst/>
          </a:prstGeom>
          <a:noFill/>
          <a:ln>
            <a:noFill/>
          </a:ln>
        </p:spPr>
      </p:pic>
      <p:sp>
        <p:nvSpPr>
          <p:cNvPr id="203" name="Google Shape;203;g22ba7a105e2_0_14"/>
          <p:cNvSpPr txBox="1"/>
          <p:nvPr/>
        </p:nvSpPr>
        <p:spPr>
          <a:xfrm>
            <a:off x="381000" y="1473625"/>
            <a:ext cx="4240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In Properties Panel , choice Data -&gt; Items to add items</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i="0" u="none">
                <a:solidFill>
                  <a:schemeClr val="dk1"/>
                </a:solidFill>
                <a:latin typeface="Calibri"/>
                <a:ea typeface="Calibri"/>
                <a:cs typeface="Calibri"/>
                <a:sym typeface="Calibri"/>
              </a:rPr>
              <a:t>Agenda</a:t>
            </a:r>
            <a:endParaRPr b="1"/>
          </a:p>
        </p:txBody>
      </p:sp>
      <p:sp>
        <p:nvSpPr>
          <p:cNvPr id="75" name="Google Shape;75;p2"/>
          <p:cNvSpPr txBox="1">
            <a:spLocks noGrp="1"/>
          </p:cNvSpPr>
          <p:nvPr>
            <p:ph type="body" idx="1"/>
          </p:nvPr>
        </p:nvSpPr>
        <p:spPr>
          <a:xfrm>
            <a:off x="457200" y="1314450"/>
            <a:ext cx="8229600" cy="3280200"/>
          </a:xfrm>
          <a:prstGeom prst="rect">
            <a:avLst/>
          </a:prstGeom>
          <a:noFill/>
          <a:ln>
            <a:noFill/>
          </a:ln>
          <a:effectLst>
            <a:reflection endPos="1000" dist="38100" dir="5400000" fadeDir="5400012" sy="-100000" algn="bl" rotWithShape="0"/>
          </a:effectLst>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SzPts val="1800"/>
              <a:buChar char="•"/>
            </a:pPr>
            <a:r>
              <a:rPr lang="en-US" b="1"/>
              <a:t>User Input</a:t>
            </a:r>
            <a:endParaRPr b="1"/>
          </a:p>
          <a:p>
            <a:pPr marL="457200" marR="0" lvl="0" indent="-342900" algn="l" rtl="0">
              <a:lnSpc>
                <a:spcPct val="100000"/>
              </a:lnSpc>
              <a:spcBef>
                <a:spcPts val="0"/>
              </a:spcBef>
              <a:spcAft>
                <a:spcPts val="0"/>
              </a:spcAft>
              <a:buSzPts val="1800"/>
              <a:buChar char="•"/>
            </a:pPr>
            <a:r>
              <a:rPr lang="en-US" b="1"/>
              <a:t>Keyboard</a:t>
            </a:r>
            <a:endParaRPr b="1"/>
          </a:p>
          <a:p>
            <a:pPr marL="457200" marR="0" lvl="0" indent="-342900" algn="l" rtl="0">
              <a:lnSpc>
                <a:spcPct val="100000"/>
              </a:lnSpc>
              <a:spcBef>
                <a:spcPts val="0"/>
              </a:spcBef>
              <a:spcAft>
                <a:spcPts val="0"/>
              </a:spcAft>
              <a:buSzPts val="1800"/>
              <a:buChar char="•"/>
            </a:pPr>
            <a:r>
              <a:rPr lang="en-US" b="1"/>
              <a:t>Mouse</a:t>
            </a:r>
            <a:endParaRPr b="1"/>
          </a:p>
          <a:p>
            <a:pPr marL="457200" marR="0" lvl="0" indent="-342900" algn="l" rtl="0">
              <a:lnSpc>
                <a:spcPct val="100000"/>
              </a:lnSpc>
              <a:spcBef>
                <a:spcPts val="0"/>
              </a:spcBef>
              <a:spcAft>
                <a:spcPts val="0"/>
              </a:spcAft>
              <a:buSzPts val="1800"/>
              <a:buChar char="•"/>
            </a:pPr>
            <a:r>
              <a:rPr lang="en-US" b="1"/>
              <a:t>Timer</a:t>
            </a:r>
            <a:endParaRPr b="1"/>
          </a:p>
          <a:p>
            <a:pPr marL="457200" marR="0" lvl="0" indent="-342900" algn="l" rtl="0">
              <a:lnSpc>
                <a:spcPct val="100000"/>
              </a:lnSpc>
              <a:spcBef>
                <a:spcPts val="0"/>
              </a:spcBef>
              <a:spcAft>
                <a:spcPts val="0"/>
              </a:spcAft>
              <a:buSzPts val="1800"/>
              <a:buChar char="•"/>
            </a:pPr>
            <a:r>
              <a:rPr lang="en-US" b="1"/>
              <a:t>CheckBox</a:t>
            </a:r>
            <a:endParaRPr b="1"/>
          </a:p>
          <a:p>
            <a:pPr marL="457200" marR="0" lvl="0" indent="-342900" algn="l" rtl="0">
              <a:lnSpc>
                <a:spcPct val="100000"/>
              </a:lnSpc>
              <a:spcBef>
                <a:spcPts val="0"/>
              </a:spcBef>
              <a:spcAft>
                <a:spcPts val="0"/>
              </a:spcAft>
              <a:buSzPts val="1800"/>
              <a:buChar char="•"/>
            </a:pPr>
            <a:r>
              <a:rPr lang="en-US" b="1"/>
              <a:t>ComboBox</a:t>
            </a:r>
            <a:endParaRPr b="1"/>
          </a:p>
          <a:p>
            <a:pPr marL="0" marR="0" lvl="0" indent="0" algn="l" rtl="0">
              <a:lnSpc>
                <a:spcPct val="100000"/>
              </a:lnSpc>
              <a:spcBef>
                <a:spcPts val="0"/>
              </a:spcBef>
              <a:spcAft>
                <a:spcPts val="0"/>
              </a:spcAft>
              <a:buNone/>
            </a:pPr>
            <a:endParaRPr b="1"/>
          </a:p>
          <a:p>
            <a:pPr marL="342900" marR="0" lvl="0" indent="-190500" algn="l" rtl="0">
              <a:lnSpc>
                <a:spcPct val="100000"/>
              </a:lnSpc>
              <a:spcBef>
                <a:spcPts val="48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g22ba7a105e2_0_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ComboBox</a:t>
            </a:r>
            <a:endParaRPr b="1"/>
          </a:p>
        </p:txBody>
      </p:sp>
      <p:sp>
        <p:nvSpPr>
          <p:cNvPr id="209" name="Google Shape;209;g22ba7a105e2_0_23"/>
          <p:cNvSpPr txBox="1"/>
          <p:nvPr/>
        </p:nvSpPr>
        <p:spPr>
          <a:xfrm>
            <a:off x="380988" y="893269"/>
            <a:ext cx="8229600" cy="14976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Clr>
                <a:schemeClr val="dk1"/>
              </a:buClr>
              <a:buSzPts val="1100"/>
              <a:buFont typeface="Arial"/>
              <a:buNone/>
            </a:pPr>
            <a:r>
              <a:rPr lang="en-US" sz="1800" b="1">
                <a:solidFill>
                  <a:srgbClr val="161616"/>
                </a:solidFill>
                <a:highlight>
                  <a:schemeClr val="lt1"/>
                </a:highlight>
              </a:rPr>
              <a:t>Add Item to ComboBox - Option 2 (In Design) </a:t>
            </a:r>
            <a:endParaRPr sz="1800" b="1">
              <a:solidFill>
                <a:srgbClr val="161616"/>
              </a:solidFill>
              <a:highlight>
                <a:schemeClr val="lt1"/>
              </a:highlight>
            </a:endParaRPr>
          </a:p>
          <a:p>
            <a:pPr marL="0" lvl="0" indent="0" algn="l" rtl="0">
              <a:lnSpc>
                <a:spcPct val="130000"/>
              </a:lnSpc>
              <a:spcBef>
                <a:spcPts val="2400"/>
              </a:spcBef>
              <a:spcAft>
                <a:spcPts val="0"/>
              </a:spcAft>
              <a:buNone/>
            </a:pP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sp>
        <p:nvSpPr>
          <p:cNvPr id="210" name="Google Shape;210;g22ba7a105e2_0_23"/>
          <p:cNvSpPr txBox="1"/>
          <p:nvPr/>
        </p:nvSpPr>
        <p:spPr>
          <a:xfrm>
            <a:off x="381000" y="1473625"/>
            <a:ext cx="3849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Choice </a:t>
            </a:r>
            <a:r>
              <a:rPr lang="en-US" sz="1800" b="1">
                <a:latin typeface="Calibri"/>
                <a:ea typeface="Calibri"/>
                <a:cs typeface="Calibri"/>
                <a:sym typeface="Calibri"/>
              </a:rPr>
              <a:t>Component </a:t>
            </a:r>
            <a:r>
              <a:rPr lang="en-US" sz="1800">
                <a:latin typeface="Calibri"/>
                <a:ea typeface="Calibri"/>
                <a:cs typeface="Calibri"/>
                <a:sym typeface="Calibri"/>
              </a:rPr>
              <a:t>to show String Collection Editor. </a:t>
            </a:r>
            <a:br>
              <a:rPr lang="en-US" sz="1800">
                <a:latin typeface="Calibri"/>
                <a:ea typeface="Calibri"/>
                <a:cs typeface="Calibri"/>
                <a:sym typeface="Calibri"/>
              </a:rPr>
            </a:br>
            <a:r>
              <a:rPr lang="en-US" sz="1800">
                <a:latin typeface="Calibri"/>
                <a:ea typeface="Calibri"/>
                <a:cs typeface="Calibri"/>
                <a:sym typeface="Calibri"/>
              </a:rPr>
              <a:t>Enter value s (one per line)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pic>
        <p:nvPicPr>
          <p:cNvPr id="211" name="Google Shape;211;g22ba7a105e2_0_23"/>
          <p:cNvPicPr preferRelativeResize="0"/>
          <p:nvPr/>
        </p:nvPicPr>
        <p:blipFill>
          <a:blip r:embed="rId3">
            <a:alphaModFix/>
          </a:blip>
          <a:stretch>
            <a:fillRect/>
          </a:stretch>
        </p:blipFill>
        <p:spPr>
          <a:xfrm>
            <a:off x="4441000" y="1473619"/>
            <a:ext cx="4315620" cy="31159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g2096e600315_0_17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ComboBox</a:t>
            </a:r>
            <a:endParaRPr b="1"/>
          </a:p>
        </p:txBody>
      </p:sp>
      <p:sp>
        <p:nvSpPr>
          <p:cNvPr id="217" name="Google Shape;217;g2096e600315_0_173"/>
          <p:cNvSpPr txBox="1"/>
          <p:nvPr/>
        </p:nvSpPr>
        <p:spPr>
          <a:xfrm>
            <a:off x="457188" y="893269"/>
            <a:ext cx="82296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ComboBox example </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218" name="Google Shape;218;g2096e600315_0_173"/>
          <p:cNvPicPr preferRelativeResize="0"/>
          <p:nvPr/>
        </p:nvPicPr>
        <p:blipFill>
          <a:blip r:embed="rId3">
            <a:alphaModFix/>
          </a:blip>
          <a:stretch>
            <a:fillRect/>
          </a:stretch>
        </p:blipFill>
        <p:spPr>
          <a:xfrm>
            <a:off x="2010438" y="1408894"/>
            <a:ext cx="5123126" cy="31159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g2096e600315_0_16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pic>
        <p:nvPicPr>
          <p:cNvPr id="224" name="Google Shape;224;g2096e600315_0_162"/>
          <p:cNvPicPr preferRelativeResize="0"/>
          <p:nvPr/>
        </p:nvPicPr>
        <p:blipFill>
          <a:blip r:embed="rId3">
            <a:alphaModFix/>
          </a:blip>
          <a:stretch>
            <a:fillRect/>
          </a:stretch>
        </p:blipFill>
        <p:spPr>
          <a:xfrm>
            <a:off x="252450" y="1615976"/>
            <a:ext cx="3200106" cy="2026475"/>
          </a:xfrm>
          <a:prstGeom prst="rect">
            <a:avLst/>
          </a:prstGeom>
          <a:noFill/>
          <a:ln>
            <a:noFill/>
          </a:ln>
        </p:spPr>
      </p:pic>
      <p:pic>
        <p:nvPicPr>
          <p:cNvPr id="225" name="Google Shape;225;g2096e600315_0_162"/>
          <p:cNvPicPr preferRelativeResize="0"/>
          <p:nvPr/>
        </p:nvPicPr>
        <p:blipFill>
          <a:blip r:embed="rId4">
            <a:alphaModFix/>
          </a:blip>
          <a:stretch>
            <a:fillRect/>
          </a:stretch>
        </p:blipFill>
        <p:spPr>
          <a:xfrm>
            <a:off x="3618425" y="1615975"/>
            <a:ext cx="5151700" cy="2026475"/>
          </a:xfrm>
          <a:prstGeom prst="rect">
            <a:avLst/>
          </a:prstGeom>
          <a:noFill/>
          <a:ln>
            <a:noFill/>
          </a:ln>
        </p:spPr>
      </p:pic>
      <p:sp>
        <p:nvSpPr>
          <p:cNvPr id="226" name="Google Shape;226;g2096e600315_0_162"/>
          <p:cNvSpPr txBox="1"/>
          <p:nvPr/>
        </p:nvSpPr>
        <p:spPr>
          <a:xfrm>
            <a:off x="295050" y="7864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Setting CheckBox properties (In Source)</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g22ba7a105e2_0_3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sp>
        <p:nvSpPr>
          <p:cNvPr id="232" name="Google Shape;232;g22ba7a105e2_0_32"/>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Setting CheckBox properties (In Design)</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233" name="Google Shape;233;g22ba7a105e2_0_32"/>
          <p:cNvPicPr preferRelativeResize="0"/>
          <p:nvPr/>
        </p:nvPicPr>
        <p:blipFill>
          <a:blip r:embed="rId3">
            <a:alphaModFix/>
          </a:blip>
          <a:stretch>
            <a:fillRect/>
          </a:stretch>
        </p:blipFill>
        <p:spPr>
          <a:xfrm>
            <a:off x="312675" y="1525469"/>
            <a:ext cx="3190875" cy="2628900"/>
          </a:xfrm>
          <a:prstGeom prst="rect">
            <a:avLst/>
          </a:prstGeom>
          <a:noFill/>
          <a:ln>
            <a:noFill/>
          </a:ln>
        </p:spPr>
      </p:pic>
      <p:sp>
        <p:nvSpPr>
          <p:cNvPr id="234" name="Google Shape;234;g22ba7a105e2_0_32"/>
          <p:cNvSpPr txBox="1"/>
          <p:nvPr/>
        </p:nvSpPr>
        <p:spPr>
          <a:xfrm>
            <a:off x="3830400" y="1525475"/>
            <a:ext cx="5313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In Toolbox -&gt; Search CheckBox and drag Checkbox to Form </a:t>
            </a:r>
            <a:endParaRPr sz="1800">
              <a:latin typeface="Calibri"/>
              <a:ea typeface="Calibri"/>
              <a:cs typeface="Calibri"/>
              <a:sym typeface="Calibri"/>
            </a:endParaRPr>
          </a:p>
        </p:txBody>
      </p:sp>
      <p:pic>
        <p:nvPicPr>
          <p:cNvPr id="235" name="Google Shape;235;g22ba7a105e2_0_32"/>
          <p:cNvPicPr preferRelativeResize="0"/>
          <p:nvPr/>
        </p:nvPicPr>
        <p:blipFill>
          <a:blip r:embed="rId4">
            <a:alphaModFix/>
          </a:blip>
          <a:stretch>
            <a:fillRect/>
          </a:stretch>
        </p:blipFill>
        <p:spPr>
          <a:xfrm>
            <a:off x="3919538" y="2416775"/>
            <a:ext cx="1304925" cy="447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g22ba7a105e2_0_4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sp>
        <p:nvSpPr>
          <p:cNvPr id="241" name="Google Shape;241;g22ba7a105e2_0_41"/>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Set CheckBox is selected</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sp>
        <p:nvSpPr>
          <p:cNvPr id="242" name="Google Shape;242;g22ba7a105e2_0_41"/>
          <p:cNvSpPr txBox="1"/>
          <p:nvPr/>
        </p:nvSpPr>
        <p:spPr>
          <a:xfrm>
            <a:off x="4317900" y="1600800"/>
            <a:ext cx="4826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In Properties panel, choice Appearance -&gt; change Checked = True </a:t>
            </a:r>
            <a:endParaRPr sz="1800">
              <a:latin typeface="Calibri"/>
              <a:ea typeface="Calibri"/>
              <a:cs typeface="Calibri"/>
              <a:sym typeface="Calibri"/>
            </a:endParaRPr>
          </a:p>
        </p:txBody>
      </p:sp>
      <p:pic>
        <p:nvPicPr>
          <p:cNvPr id="243" name="Google Shape;243;g22ba7a105e2_0_41"/>
          <p:cNvPicPr preferRelativeResize="0"/>
          <p:nvPr/>
        </p:nvPicPr>
        <p:blipFill>
          <a:blip r:embed="rId3">
            <a:alphaModFix/>
          </a:blip>
          <a:stretch>
            <a:fillRect/>
          </a:stretch>
        </p:blipFill>
        <p:spPr>
          <a:xfrm>
            <a:off x="252450" y="1600800"/>
            <a:ext cx="3901712" cy="2574325"/>
          </a:xfrm>
          <a:prstGeom prst="rect">
            <a:avLst/>
          </a:prstGeom>
          <a:noFill/>
          <a:ln>
            <a:noFill/>
          </a:ln>
        </p:spPr>
      </p:pic>
      <p:pic>
        <p:nvPicPr>
          <p:cNvPr id="244" name="Google Shape;244;g22ba7a105e2_0_41"/>
          <p:cNvPicPr preferRelativeResize="0"/>
          <p:nvPr/>
        </p:nvPicPr>
        <p:blipFill>
          <a:blip r:embed="rId4">
            <a:alphaModFix/>
          </a:blip>
          <a:stretch>
            <a:fillRect/>
          </a:stretch>
        </p:blipFill>
        <p:spPr>
          <a:xfrm>
            <a:off x="4437687" y="2571750"/>
            <a:ext cx="1333500" cy="53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g2096e600315_0_18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sp>
        <p:nvSpPr>
          <p:cNvPr id="250" name="Google Shape;250;g2096e600315_0_181"/>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CheckBox example</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251" name="Google Shape;251;g2096e600315_0_181"/>
          <p:cNvPicPr preferRelativeResize="0"/>
          <p:nvPr/>
        </p:nvPicPr>
        <p:blipFill>
          <a:blip r:embed="rId3">
            <a:alphaModFix/>
          </a:blip>
          <a:stretch>
            <a:fillRect/>
          </a:stretch>
        </p:blipFill>
        <p:spPr>
          <a:xfrm>
            <a:off x="3631765" y="1063375"/>
            <a:ext cx="5055036" cy="3419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g22bb651df9a_0_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sp>
        <p:nvSpPr>
          <p:cNvPr id="257" name="Google Shape;257;g22bb651df9a_0_8"/>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CheckBox Resize</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pic>
        <p:nvPicPr>
          <p:cNvPr id="258" name="Google Shape;258;g22bb651df9a_0_8"/>
          <p:cNvPicPr preferRelativeResize="0"/>
          <p:nvPr/>
        </p:nvPicPr>
        <p:blipFill>
          <a:blip r:embed="rId3">
            <a:alphaModFix/>
          </a:blip>
          <a:stretch>
            <a:fillRect/>
          </a:stretch>
        </p:blipFill>
        <p:spPr>
          <a:xfrm>
            <a:off x="4827800" y="1138101"/>
            <a:ext cx="4048425" cy="2867300"/>
          </a:xfrm>
          <a:prstGeom prst="rect">
            <a:avLst/>
          </a:prstGeom>
          <a:noFill/>
          <a:ln>
            <a:noFill/>
          </a:ln>
        </p:spPr>
      </p:pic>
      <p:sp>
        <p:nvSpPr>
          <p:cNvPr id="259" name="Google Shape;259;g22bb651df9a_0_8"/>
          <p:cNvSpPr txBox="1"/>
          <p:nvPr/>
        </p:nvSpPr>
        <p:spPr>
          <a:xfrm>
            <a:off x="351200" y="1466800"/>
            <a:ext cx="4330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In default, CheckBox can not Resize.</a:t>
            </a:r>
            <a:br>
              <a:rPr lang="en-US" sz="1800">
                <a:latin typeface="Calibri"/>
                <a:ea typeface="Calibri"/>
                <a:cs typeface="Calibri"/>
                <a:sym typeface="Calibri"/>
              </a:rPr>
            </a:br>
            <a:r>
              <a:rPr lang="en-US" sz="1800">
                <a:latin typeface="Calibri"/>
                <a:ea typeface="Calibri"/>
                <a:cs typeface="Calibri"/>
                <a:sym typeface="Calibri"/>
              </a:rPr>
              <a:t>To resize Checkbox choice AutoSize = False in Properties panel</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g22bb651df9a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sp>
        <p:nvSpPr>
          <p:cNvPr id="265" name="Google Shape;265;g22bb651df9a_0_0"/>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CheckBox Color</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sp>
        <p:nvSpPr>
          <p:cNvPr id="266" name="Google Shape;266;g22bb651df9a_0_0"/>
          <p:cNvSpPr txBox="1"/>
          <p:nvPr/>
        </p:nvSpPr>
        <p:spPr>
          <a:xfrm>
            <a:off x="427400" y="1597925"/>
            <a:ext cx="83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67" name="Google Shape;267;g22bb651df9a_0_0"/>
          <p:cNvPicPr preferRelativeResize="0"/>
          <p:nvPr/>
        </p:nvPicPr>
        <p:blipFill>
          <a:blip r:embed="rId3">
            <a:alphaModFix/>
          </a:blip>
          <a:stretch>
            <a:fillRect/>
          </a:stretch>
        </p:blipFill>
        <p:spPr>
          <a:xfrm>
            <a:off x="4414750" y="1413075"/>
            <a:ext cx="4405442" cy="2840575"/>
          </a:xfrm>
          <a:prstGeom prst="rect">
            <a:avLst/>
          </a:prstGeom>
          <a:noFill/>
          <a:ln>
            <a:noFill/>
          </a:ln>
        </p:spPr>
      </p:pic>
      <p:sp>
        <p:nvSpPr>
          <p:cNvPr id="268" name="Google Shape;268;g22bb651df9a_0_0"/>
          <p:cNvSpPr txBox="1"/>
          <p:nvPr/>
        </p:nvSpPr>
        <p:spPr>
          <a:xfrm>
            <a:off x="351200" y="1466800"/>
            <a:ext cx="433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Choice Appearance -&gt; BackColor </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g22bb651df9a_0_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CheckBox</a:t>
            </a:r>
            <a:endParaRPr b="1"/>
          </a:p>
        </p:txBody>
      </p:sp>
      <p:sp>
        <p:nvSpPr>
          <p:cNvPr id="274" name="Google Shape;274;g22bb651df9a_0_19"/>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CheckBox Color</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sp>
        <p:nvSpPr>
          <p:cNvPr id="275" name="Google Shape;275;g22bb651df9a_0_19"/>
          <p:cNvSpPr txBox="1"/>
          <p:nvPr/>
        </p:nvSpPr>
        <p:spPr>
          <a:xfrm>
            <a:off x="427400" y="1597925"/>
            <a:ext cx="83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6" name="Google Shape;276;g22bb651df9a_0_19"/>
          <p:cNvSpPr txBox="1"/>
          <p:nvPr/>
        </p:nvSpPr>
        <p:spPr>
          <a:xfrm>
            <a:off x="351200" y="1466800"/>
            <a:ext cx="433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Result like next figure</a:t>
            </a:r>
            <a:endParaRPr sz="1800">
              <a:latin typeface="Calibri"/>
              <a:ea typeface="Calibri"/>
              <a:cs typeface="Calibri"/>
              <a:sym typeface="Calibri"/>
            </a:endParaRPr>
          </a:p>
        </p:txBody>
      </p:sp>
      <p:pic>
        <p:nvPicPr>
          <p:cNvPr id="277" name="Google Shape;277;g22bb651df9a_0_19"/>
          <p:cNvPicPr preferRelativeResize="0"/>
          <p:nvPr/>
        </p:nvPicPr>
        <p:blipFill>
          <a:blip r:embed="rId3">
            <a:alphaModFix/>
          </a:blip>
          <a:stretch>
            <a:fillRect/>
          </a:stretch>
        </p:blipFill>
        <p:spPr>
          <a:xfrm>
            <a:off x="4295975" y="1188829"/>
            <a:ext cx="4330799" cy="31185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g2264158c7fe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Remarks</a:t>
            </a:r>
            <a:endParaRPr b="1"/>
          </a:p>
        </p:txBody>
      </p:sp>
      <p:sp>
        <p:nvSpPr>
          <p:cNvPr id="283" name="Google Shape;283;g2264158c7fe_0_0"/>
          <p:cNvSpPr txBox="1"/>
          <p:nvPr/>
        </p:nvSpPr>
        <p:spPr>
          <a:xfrm>
            <a:off x="252450" y="893269"/>
            <a:ext cx="8553900" cy="8295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None/>
            </a:pPr>
            <a:r>
              <a:rPr lang="en-US" sz="1800" b="1">
                <a:solidFill>
                  <a:srgbClr val="161616"/>
                </a:solidFill>
                <a:highlight>
                  <a:srgbClr val="FFFFFF"/>
                </a:highlight>
              </a:rPr>
              <a:t>Notes:</a:t>
            </a:r>
            <a:endParaRPr sz="1800" b="1">
              <a:solidFill>
                <a:srgbClr val="161616"/>
              </a:solidFill>
              <a:highlight>
                <a:srgbClr val="FFFFFF"/>
              </a:highlight>
            </a:endParaRPr>
          </a:p>
          <a:p>
            <a:pPr marL="0" lvl="0" indent="0" algn="l" rtl="0">
              <a:lnSpc>
                <a:spcPct val="115000"/>
              </a:lnSpc>
              <a:spcBef>
                <a:spcPts val="900"/>
              </a:spcBef>
              <a:spcAft>
                <a:spcPts val="0"/>
              </a:spcAft>
              <a:buNone/>
            </a:pPr>
            <a:endParaRPr sz="1100">
              <a:solidFill>
                <a:schemeClr val="dk1"/>
              </a:solidFill>
              <a:highlight>
                <a:srgbClr val="FFFFFF"/>
              </a:highlight>
            </a:endParaRPr>
          </a:p>
        </p:txBody>
      </p:sp>
      <p:sp>
        <p:nvSpPr>
          <p:cNvPr id="284" name="Google Shape;284;g2264158c7fe_0_0"/>
          <p:cNvSpPr txBox="1"/>
          <p:nvPr/>
        </p:nvSpPr>
        <p:spPr>
          <a:xfrm>
            <a:off x="457200" y="1417838"/>
            <a:ext cx="8229600" cy="394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a:solidFill>
                  <a:srgbClr val="161616"/>
                </a:solidFill>
                <a:latin typeface="Calibri"/>
                <a:ea typeface="Calibri"/>
                <a:cs typeface="Calibri"/>
                <a:sym typeface="Calibri"/>
              </a:rPr>
              <a:t>If the Three State property is set to </a:t>
            </a:r>
            <a:r>
              <a:rPr lang="en-US" sz="1800">
                <a:solidFill>
                  <a:srgbClr val="188038"/>
                </a:solidFill>
                <a:latin typeface="Calibri"/>
                <a:ea typeface="Calibri"/>
                <a:cs typeface="Calibri"/>
                <a:sym typeface="Calibri"/>
              </a:rPr>
              <a:t>true</a:t>
            </a:r>
            <a:r>
              <a:rPr lang="en-US" sz="1800">
                <a:solidFill>
                  <a:srgbClr val="161616"/>
                </a:solidFill>
                <a:latin typeface="Calibri"/>
                <a:ea typeface="Calibri"/>
                <a:cs typeface="Calibri"/>
                <a:sym typeface="Calibri"/>
              </a:rPr>
              <a:t>, the Checked property will return </a:t>
            </a:r>
            <a:r>
              <a:rPr lang="en-US" sz="1800">
                <a:solidFill>
                  <a:srgbClr val="188038"/>
                </a:solidFill>
                <a:latin typeface="Calibri"/>
                <a:ea typeface="Calibri"/>
                <a:cs typeface="Calibri"/>
                <a:sym typeface="Calibri"/>
              </a:rPr>
              <a:t>true</a:t>
            </a:r>
            <a:r>
              <a:rPr lang="en-US" sz="1800">
                <a:solidFill>
                  <a:srgbClr val="161616"/>
                </a:solidFill>
                <a:latin typeface="Calibri"/>
                <a:ea typeface="Calibri"/>
                <a:cs typeface="Calibri"/>
                <a:sym typeface="Calibri"/>
              </a:rPr>
              <a:t> for either a checked or indeterminate state.</a:t>
            </a:r>
            <a:endParaRPr sz="1800">
              <a:solidFill>
                <a:srgbClr val="161616"/>
              </a:solidFill>
              <a:latin typeface="Calibri"/>
              <a:ea typeface="Calibri"/>
              <a:cs typeface="Calibri"/>
              <a:sym typeface="Calibri"/>
            </a:endParaRPr>
          </a:p>
          <a:p>
            <a:pPr marL="0" lvl="0" indent="0" algn="l" rtl="0">
              <a:lnSpc>
                <a:spcPct val="115000"/>
              </a:lnSpc>
              <a:spcBef>
                <a:spcPts val="1200"/>
              </a:spcBef>
              <a:spcAft>
                <a:spcPts val="0"/>
              </a:spcAft>
              <a:buNone/>
            </a:pPr>
            <a:r>
              <a:rPr lang="en-US" sz="1800">
                <a:solidFill>
                  <a:srgbClr val="161616"/>
                </a:solidFill>
                <a:highlight>
                  <a:srgbClr val="FFFFFF"/>
                </a:highlight>
                <a:latin typeface="Calibri"/>
                <a:ea typeface="Calibri"/>
                <a:cs typeface="Calibri"/>
                <a:sym typeface="Calibri"/>
              </a:rPr>
              <a:t>Use a CheckBox to give the user an option, such as true/false or yes/no. The CheckBox control can display an image or text or both.</a:t>
            </a:r>
            <a:endParaRPr sz="1800">
              <a:solidFill>
                <a:srgbClr val="161616"/>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None/>
            </a:pPr>
            <a:r>
              <a:rPr lang="en-US" sz="1800">
                <a:solidFill>
                  <a:srgbClr val="161616"/>
                </a:solidFill>
                <a:highlight>
                  <a:srgbClr val="FFFFFF"/>
                </a:highlight>
                <a:latin typeface="Calibri"/>
                <a:ea typeface="Calibri"/>
                <a:cs typeface="Calibri"/>
                <a:sym typeface="Calibri"/>
              </a:rPr>
              <a:t>CheckBox and RadioButton controls have a similar function: they allow the user to choose from a list of options. </a:t>
            </a:r>
            <a:endParaRPr sz="1800">
              <a:solidFill>
                <a:srgbClr val="161616"/>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None/>
            </a:pPr>
            <a:r>
              <a:rPr lang="en-US" sz="1800">
                <a:solidFill>
                  <a:srgbClr val="161616"/>
                </a:solidFill>
                <a:highlight>
                  <a:srgbClr val="FFFFFF"/>
                </a:highlight>
                <a:latin typeface="Calibri"/>
                <a:ea typeface="Calibri"/>
                <a:cs typeface="Calibri"/>
                <a:sym typeface="Calibri"/>
              </a:rPr>
              <a:t>CheckBox controls let the user pick a combination of options. In contrast, RadioButton controls allow a user to choose from mutually exclusive options.</a:t>
            </a:r>
            <a:endParaRPr sz="1800">
              <a:solidFill>
                <a:srgbClr val="161616"/>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None/>
            </a:pPr>
            <a:endParaRPr sz="1800">
              <a:solidFill>
                <a:srgbClr val="161616"/>
              </a:solidFill>
              <a:latin typeface="Calibri"/>
              <a:ea typeface="Calibri"/>
              <a:cs typeface="Calibri"/>
              <a:sym typeface="Calibri"/>
            </a:endParaRPr>
          </a:p>
          <a:p>
            <a:pPr marL="0" lvl="0" indent="0" algn="l" rtl="0">
              <a:lnSpc>
                <a:spcPct val="115000"/>
              </a:lnSpc>
              <a:spcBef>
                <a:spcPts val="0"/>
              </a:spcBef>
              <a:spcAft>
                <a:spcPts val="0"/>
              </a:spcAft>
              <a:buNone/>
            </a:pPr>
            <a:endParaRPr sz="1800">
              <a:solidFill>
                <a:srgbClr val="16161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g22ba7a105e2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a:buClr>
                <a:schemeClr val="dk1"/>
              </a:buClr>
              <a:buSzPts val="3400"/>
            </a:pPr>
            <a:r>
              <a:rPr lang="en-US" sz="3400" b="1" dirty="0">
                <a:solidFill>
                  <a:schemeClr val="dk1"/>
                </a:solidFill>
                <a:latin typeface="Calibri"/>
                <a:ea typeface="Calibri"/>
                <a:cs typeface="Calibri"/>
                <a:sym typeface="Calibri"/>
              </a:rPr>
              <a:t>User Input in Windows Form Application</a:t>
            </a:r>
            <a:endParaRPr sz="3800" dirty="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81" name="Google Shape;81;g22ba7a105e2_0_0"/>
          <p:cNvSpPr txBox="1"/>
          <p:nvPr/>
        </p:nvSpPr>
        <p:spPr>
          <a:xfrm>
            <a:off x="513325" y="1349513"/>
            <a:ext cx="7948200" cy="28998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Clr>
                <a:schemeClr val="dk1"/>
              </a:buClr>
              <a:buSzPts val="1100"/>
              <a:buFont typeface="Arial"/>
              <a:buNone/>
            </a:pPr>
            <a:r>
              <a:rPr lang="en-US" sz="1800" b="1">
                <a:solidFill>
                  <a:srgbClr val="161616"/>
                </a:solidFill>
                <a:highlight>
                  <a:srgbClr val="FFFFFF"/>
                </a:highlight>
              </a:rPr>
              <a:t>Definition</a:t>
            </a:r>
            <a:endParaRPr sz="1800" b="1">
              <a:solidFill>
                <a:srgbClr val="161616"/>
              </a:solidFill>
              <a:highlight>
                <a:srgbClr val="FFFFFF"/>
              </a:highlight>
            </a:endParaRPr>
          </a:p>
          <a:p>
            <a:pPr marL="76200" lvl="0" indent="0" algn="just" rtl="0">
              <a:lnSpc>
                <a:spcPct val="115000"/>
              </a:lnSpc>
              <a:spcBef>
                <a:spcPts val="900"/>
              </a:spcBef>
              <a:spcAft>
                <a:spcPts val="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In Windows Forms, user input is sent to applications in the form of Windows messages. A series of overridable methods process these messages at the application, form, and control level. When these methods receive mouse and keyboard messages, they raise events that can be handled to get information about the mouse or keyboard input. </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g22ba7a105e2_0_6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Practices </a:t>
            </a:r>
            <a:endParaRPr b="1"/>
          </a:p>
        </p:txBody>
      </p:sp>
      <p:sp>
        <p:nvSpPr>
          <p:cNvPr id="290" name="Google Shape;290;g22ba7a105e2_0_63"/>
          <p:cNvSpPr txBox="1"/>
          <p:nvPr/>
        </p:nvSpPr>
        <p:spPr>
          <a:xfrm>
            <a:off x="252450" y="893269"/>
            <a:ext cx="8553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b="1">
                <a:solidFill>
                  <a:srgbClr val="161616"/>
                </a:solidFill>
                <a:highlight>
                  <a:srgbClr val="FFFFFF"/>
                </a:highlight>
              </a:rPr>
              <a:t>1. Quiz Test</a:t>
            </a:r>
            <a:endParaRPr sz="1800">
              <a:solidFill>
                <a:schemeClr val="dk1"/>
              </a:solidFill>
              <a:highlight>
                <a:srgbClr val="FFFFFF"/>
              </a:highlight>
            </a:endParaRPr>
          </a:p>
        </p:txBody>
      </p:sp>
      <p:pic>
        <p:nvPicPr>
          <p:cNvPr id="291" name="Google Shape;291;g22ba7a105e2_0_63"/>
          <p:cNvPicPr preferRelativeResize="0"/>
          <p:nvPr/>
        </p:nvPicPr>
        <p:blipFill>
          <a:blip r:embed="rId3">
            <a:alphaModFix/>
          </a:blip>
          <a:stretch>
            <a:fillRect/>
          </a:stretch>
        </p:blipFill>
        <p:spPr>
          <a:xfrm>
            <a:off x="4211125" y="1495950"/>
            <a:ext cx="4475675" cy="2803450"/>
          </a:xfrm>
          <a:prstGeom prst="rect">
            <a:avLst/>
          </a:prstGeom>
          <a:noFill/>
          <a:ln>
            <a:noFill/>
          </a:ln>
        </p:spPr>
      </p:pic>
      <p:sp>
        <p:nvSpPr>
          <p:cNvPr id="292" name="Google Shape;292;g22ba7a105e2_0_63"/>
          <p:cNvSpPr txBox="1"/>
          <p:nvPr/>
        </p:nvSpPr>
        <p:spPr>
          <a:xfrm>
            <a:off x="252450" y="1495950"/>
            <a:ext cx="41673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Design Form Quiz Test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Show Message Box when choice correct answer.</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g22ba7a105e2_0_5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a:solidFill>
                  <a:schemeClr val="dk1"/>
                </a:solidFill>
                <a:latin typeface="Calibri"/>
                <a:ea typeface="Calibri"/>
                <a:cs typeface="Calibri"/>
                <a:sym typeface="Calibri"/>
              </a:rPr>
              <a:t>Practices </a:t>
            </a:r>
            <a:endParaRPr b="1"/>
          </a:p>
        </p:txBody>
      </p:sp>
      <p:sp>
        <p:nvSpPr>
          <p:cNvPr id="298" name="Google Shape;298;g22ba7a105e2_0_52"/>
          <p:cNvSpPr txBox="1"/>
          <p:nvPr/>
        </p:nvSpPr>
        <p:spPr>
          <a:xfrm>
            <a:off x="252450" y="893269"/>
            <a:ext cx="8553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b="1">
                <a:solidFill>
                  <a:srgbClr val="161616"/>
                </a:solidFill>
                <a:highlight>
                  <a:srgbClr val="FFFFFF"/>
                </a:highlight>
              </a:rPr>
              <a:t>2. Countdown Timer </a:t>
            </a:r>
            <a:endParaRPr sz="1800">
              <a:solidFill>
                <a:schemeClr val="dk1"/>
              </a:solidFill>
              <a:highlight>
                <a:srgbClr val="FFFFFF"/>
              </a:highlight>
            </a:endParaRPr>
          </a:p>
        </p:txBody>
      </p:sp>
      <p:pic>
        <p:nvPicPr>
          <p:cNvPr id="299" name="Google Shape;299;g22ba7a105e2_0_52"/>
          <p:cNvPicPr preferRelativeResize="0"/>
          <p:nvPr/>
        </p:nvPicPr>
        <p:blipFill>
          <a:blip r:embed="rId3">
            <a:alphaModFix/>
          </a:blip>
          <a:stretch>
            <a:fillRect/>
          </a:stretch>
        </p:blipFill>
        <p:spPr>
          <a:xfrm>
            <a:off x="5368750" y="1481769"/>
            <a:ext cx="2886075" cy="2819400"/>
          </a:xfrm>
          <a:prstGeom prst="rect">
            <a:avLst/>
          </a:prstGeom>
          <a:noFill/>
          <a:ln>
            <a:noFill/>
          </a:ln>
        </p:spPr>
      </p:pic>
      <p:sp>
        <p:nvSpPr>
          <p:cNvPr id="300" name="Google Shape;300;g22ba7a105e2_0_52"/>
          <p:cNvSpPr txBox="1"/>
          <p:nvPr/>
        </p:nvSpPr>
        <p:spPr>
          <a:xfrm>
            <a:off x="806250" y="1568800"/>
            <a:ext cx="41673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Design Form Countdown Timer</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Set time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Set Message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Add Event Timer when end time </a:t>
            </a:r>
            <a:endParaRPr sz="18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31"/>
          <p:cNvSpPr txBox="1">
            <a:spLocks noGrp="1"/>
          </p:cNvSpPr>
          <p:nvPr>
            <p:ph type="body" idx="1"/>
          </p:nvPr>
        </p:nvSpPr>
        <p:spPr>
          <a:xfrm>
            <a:off x="228600" y="1771650"/>
            <a:ext cx="8610600" cy="26514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E77817"/>
              </a:buClr>
              <a:buSzPts val="4500"/>
              <a:buFont typeface="Arial"/>
              <a:buNone/>
            </a:pPr>
            <a:r>
              <a:rPr lang="en-US" sz="4500" b="0" i="0" u="none">
                <a:solidFill>
                  <a:srgbClr val="E77817"/>
                </a:solidFill>
                <a:latin typeface="Calibri"/>
                <a:ea typeface="Calibri"/>
                <a:cs typeface="Calibri"/>
                <a:sym typeface="Calibri"/>
              </a:rPr>
              <a:t>Thank you!</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g22ba7a105e2_0_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dirty="0">
                <a:solidFill>
                  <a:schemeClr val="dk1"/>
                </a:solidFill>
                <a:latin typeface="Calibri"/>
                <a:ea typeface="Calibri"/>
                <a:cs typeface="Calibri"/>
                <a:sym typeface="Calibri"/>
              </a:rPr>
              <a:t>User Input in Windows Application</a:t>
            </a:r>
            <a:endParaRPr sz="3800" dirty="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87" name="Google Shape;87;g22ba7a105e2_0_7"/>
          <p:cNvSpPr txBox="1"/>
          <p:nvPr/>
        </p:nvSpPr>
        <p:spPr>
          <a:xfrm>
            <a:off x="513325" y="1349513"/>
            <a:ext cx="7948200" cy="32184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Clr>
                <a:schemeClr val="dk1"/>
              </a:buClr>
              <a:buSzPts val="1100"/>
              <a:buFont typeface="Arial"/>
              <a:buNone/>
            </a:pPr>
            <a:r>
              <a:rPr lang="en-US" sz="1800" b="1">
                <a:solidFill>
                  <a:srgbClr val="161616"/>
                </a:solidFill>
                <a:highlight>
                  <a:srgbClr val="FFFFFF"/>
                </a:highlight>
              </a:rPr>
              <a:t>Keyboard and mouse </a:t>
            </a:r>
            <a:endParaRPr sz="1800" b="1">
              <a:solidFill>
                <a:srgbClr val="161616"/>
              </a:solidFill>
              <a:highlight>
                <a:srgbClr val="FFFFFF"/>
              </a:highlight>
            </a:endParaRPr>
          </a:p>
          <a:p>
            <a:pPr marL="76200" lvl="0" indent="0" algn="just" rtl="0">
              <a:lnSpc>
                <a:spcPct val="115000"/>
              </a:lnSpc>
              <a:spcBef>
                <a:spcPts val="900"/>
              </a:spcBef>
              <a:spcAft>
                <a:spcPts val="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All Windows Forms controls inherit a set of events related to mouse and keyboard input. </a:t>
            </a:r>
            <a:endParaRPr sz="1800">
              <a:solidFill>
                <a:schemeClr val="dk1"/>
              </a:solidFill>
              <a:highlight>
                <a:srgbClr val="FFFFFF"/>
              </a:highlight>
              <a:latin typeface="Calibri"/>
              <a:ea typeface="Calibri"/>
              <a:cs typeface="Calibri"/>
              <a:sym typeface="Calibri"/>
            </a:endParaRPr>
          </a:p>
          <a:p>
            <a:pPr marL="457200" lvl="0" indent="-342900" algn="just" rtl="0">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a:t>
            </a:r>
            <a:r>
              <a:rPr lang="en-US" sz="1800" b="1">
                <a:solidFill>
                  <a:schemeClr val="dk1"/>
                </a:solidFill>
                <a:highlight>
                  <a:srgbClr val="FFFFFF"/>
                </a:highlight>
                <a:latin typeface="Calibri"/>
                <a:ea typeface="Calibri"/>
                <a:cs typeface="Calibri"/>
                <a:sym typeface="Calibri"/>
              </a:rPr>
              <a:t>KeyPress </a:t>
            </a:r>
            <a:r>
              <a:rPr lang="en-US" sz="1800">
                <a:solidFill>
                  <a:schemeClr val="dk1"/>
                </a:solidFill>
                <a:highlight>
                  <a:srgbClr val="FFFFFF"/>
                </a:highlight>
                <a:latin typeface="Calibri"/>
                <a:ea typeface="Calibri"/>
                <a:cs typeface="Calibri"/>
                <a:sym typeface="Calibri"/>
              </a:rPr>
              <a:t>event to determine the character code of a key that was pressed, or a control can handle </a:t>
            </a:r>
            <a:endParaRPr sz="1800">
              <a:solidFill>
                <a:schemeClr val="dk1"/>
              </a:solidFill>
              <a:highlight>
                <a:srgbClr val="FFFFFF"/>
              </a:highlight>
              <a:latin typeface="Calibri"/>
              <a:ea typeface="Calibri"/>
              <a:cs typeface="Calibri"/>
              <a:sym typeface="Calibri"/>
            </a:endParaRPr>
          </a:p>
          <a:p>
            <a:pPr marL="457200" lvl="0" indent="-342900" algn="just" rtl="0">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latin typeface="Calibri"/>
                <a:ea typeface="Calibri"/>
                <a:cs typeface="Calibri"/>
                <a:sym typeface="Calibri"/>
              </a:rPr>
              <a:t>The </a:t>
            </a:r>
            <a:r>
              <a:rPr lang="en-US" sz="1800" b="1">
                <a:solidFill>
                  <a:schemeClr val="dk1"/>
                </a:solidFill>
                <a:highlight>
                  <a:srgbClr val="FFFFFF"/>
                </a:highlight>
                <a:latin typeface="Calibri"/>
                <a:ea typeface="Calibri"/>
                <a:cs typeface="Calibri"/>
                <a:sym typeface="Calibri"/>
              </a:rPr>
              <a:t>Mouse Click </a:t>
            </a:r>
            <a:r>
              <a:rPr lang="en-US" sz="1800">
                <a:solidFill>
                  <a:schemeClr val="dk1"/>
                </a:solidFill>
                <a:highlight>
                  <a:srgbClr val="FFFFFF"/>
                </a:highlight>
                <a:latin typeface="Calibri"/>
                <a:ea typeface="Calibri"/>
                <a:cs typeface="Calibri"/>
                <a:sym typeface="Calibri"/>
              </a:rPr>
              <a:t>event to determine the location of a mouse click.</a:t>
            </a:r>
            <a:endParaRPr sz="1800">
              <a:solidFill>
                <a:schemeClr val="dk1"/>
              </a:solidFill>
              <a:highlight>
                <a:srgbClr val="FFFFFF"/>
              </a:highlight>
              <a:latin typeface="Calibri"/>
              <a:ea typeface="Calibri"/>
              <a:cs typeface="Calibri"/>
              <a:sym typeface="Calibri"/>
            </a:endParaRPr>
          </a:p>
          <a:p>
            <a:pPr marL="76200" lvl="0" indent="0" algn="just" rtl="0">
              <a:lnSpc>
                <a:spcPct val="115000"/>
              </a:lnSpc>
              <a:spcBef>
                <a:spcPts val="0"/>
              </a:spcBef>
              <a:spcAft>
                <a:spcPts val="0"/>
              </a:spcAft>
              <a:buClr>
                <a:schemeClr val="dk1"/>
              </a:buClr>
              <a:buSzPts val="1100"/>
              <a:buFont typeface="Arial"/>
              <a:buNone/>
            </a:pP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g2096e600315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Keyboard</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93" name="Google Shape;93;g2096e600315_0_0"/>
          <p:cNvSpPr txBox="1"/>
          <p:nvPr/>
        </p:nvSpPr>
        <p:spPr>
          <a:xfrm>
            <a:off x="513325" y="1349513"/>
            <a:ext cx="7948200" cy="25812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2400"/>
              </a:spcBef>
              <a:spcAft>
                <a:spcPts val="0"/>
              </a:spcAft>
              <a:buClr>
                <a:schemeClr val="dk1"/>
              </a:buClr>
              <a:buSzPts val="1100"/>
              <a:buFont typeface="Arial"/>
              <a:buNone/>
            </a:pPr>
            <a:r>
              <a:rPr lang="en-US" sz="1800" b="1">
                <a:solidFill>
                  <a:srgbClr val="161616"/>
                </a:solidFill>
                <a:highlight>
                  <a:srgbClr val="FFFFFF"/>
                </a:highlight>
              </a:rPr>
              <a:t>Definition</a:t>
            </a:r>
            <a:endParaRPr sz="1800" b="1">
              <a:solidFill>
                <a:srgbClr val="161616"/>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US" sz="1800">
                <a:solidFill>
                  <a:schemeClr val="dk1"/>
                </a:solidFill>
                <a:highlight>
                  <a:srgbClr val="FFFFFF"/>
                </a:highlight>
              </a:rPr>
              <a:t>Namespace:</a:t>
            </a:r>
            <a:endParaRPr sz="1800">
              <a:solidFill>
                <a:schemeClr val="dk1"/>
              </a:solidFill>
              <a:highlight>
                <a:srgbClr val="FFFFFF"/>
              </a:highlight>
            </a:endParaRPr>
          </a:p>
          <a:p>
            <a:pPr marL="76200" lvl="0" indent="0" algn="l" rtl="0">
              <a:lnSpc>
                <a:spcPct val="115000"/>
              </a:lnSpc>
              <a:spcBef>
                <a:spcPts val="0"/>
              </a:spcBef>
              <a:spcAft>
                <a:spcPts val="0"/>
              </a:spcAft>
              <a:buClr>
                <a:schemeClr val="dk1"/>
              </a:buClr>
              <a:buSzPts val="1100"/>
              <a:buFont typeface="Arial"/>
              <a:buNone/>
            </a:pPr>
            <a:r>
              <a:rPr lang="en-US" sz="1800">
                <a:solidFill>
                  <a:schemeClr val="hlink"/>
                </a:solidFill>
                <a:highlight>
                  <a:srgbClr val="FFFFFF"/>
                </a:highlight>
                <a:uFill>
                  <a:noFill/>
                </a:uFill>
                <a:hlinkClick r:id="rId3"/>
              </a:rPr>
              <a:t>System.Windows.Input</a:t>
            </a:r>
            <a:endParaRPr sz="1800">
              <a:solidFill>
                <a:schemeClr val="hlink"/>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rPr>
              <a:t>Assembly:</a:t>
            </a:r>
            <a:endParaRPr sz="1800">
              <a:solidFill>
                <a:schemeClr val="dk1"/>
              </a:solidFill>
              <a:highlight>
                <a:srgbClr val="FFFFFF"/>
              </a:highlight>
            </a:endParaRPr>
          </a:p>
          <a:p>
            <a:pPr marL="7620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rPr>
              <a:t>PresentationCore.dll</a:t>
            </a:r>
            <a:endParaRPr sz="1800">
              <a:solidFill>
                <a:schemeClr val="dk1"/>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94" name="Google Shape;94;g2096e600315_0_0"/>
          <p:cNvPicPr preferRelativeResize="0"/>
          <p:nvPr/>
        </p:nvPicPr>
        <p:blipFill>
          <a:blip r:embed="rId4">
            <a:alphaModFix/>
          </a:blip>
          <a:stretch>
            <a:fillRect/>
          </a:stretch>
        </p:blipFill>
        <p:spPr>
          <a:xfrm>
            <a:off x="1390613" y="3292538"/>
            <a:ext cx="6193631" cy="7929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g2096e600315_0_5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Keyboard</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00" name="Google Shape;100;g2096e600315_0_56"/>
          <p:cNvSpPr txBox="1"/>
          <p:nvPr/>
        </p:nvSpPr>
        <p:spPr>
          <a:xfrm>
            <a:off x="485250" y="970688"/>
            <a:ext cx="81735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800">
                <a:solidFill>
                  <a:srgbClr val="161616"/>
                </a:solidFill>
                <a:highlight>
                  <a:srgbClr val="FFFFFF"/>
                </a:highlight>
                <a:latin typeface="Calibri"/>
                <a:ea typeface="Calibri"/>
                <a:cs typeface="Calibri"/>
                <a:sym typeface="Calibri"/>
              </a:rPr>
              <a:t>The following example shows how to use the IsKeyToggled method to determine if a key is in the toggled state. If the Key passed to IsKeyToggled is toggled, the background of a button is changed.</a:t>
            </a:r>
            <a:endParaRPr sz="1800">
              <a:latin typeface="Calibri"/>
              <a:ea typeface="Calibri"/>
              <a:cs typeface="Calibri"/>
              <a:sym typeface="Calibri"/>
            </a:endParaRPr>
          </a:p>
        </p:txBody>
      </p:sp>
      <p:pic>
        <p:nvPicPr>
          <p:cNvPr id="101" name="Google Shape;101;g2096e600315_0_56"/>
          <p:cNvPicPr preferRelativeResize="0"/>
          <p:nvPr/>
        </p:nvPicPr>
        <p:blipFill>
          <a:blip r:embed="rId3">
            <a:alphaModFix/>
          </a:blip>
          <a:stretch>
            <a:fillRect/>
          </a:stretch>
        </p:blipFill>
        <p:spPr>
          <a:xfrm>
            <a:off x="1493038" y="2437200"/>
            <a:ext cx="6157913" cy="21216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g2096e600315_0_6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07" name="Google Shape;107;g2096e600315_0_64"/>
          <p:cNvSpPr txBox="1"/>
          <p:nvPr/>
        </p:nvSpPr>
        <p:spPr>
          <a:xfrm>
            <a:off x="485250" y="852750"/>
            <a:ext cx="8173500" cy="1211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rgbClr val="161616"/>
              </a:buClr>
              <a:buSzPts val="1800"/>
              <a:buFont typeface="Calibri"/>
              <a:buAutoNum type="arabicPeriod"/>
            </a:pPr>
            <a:r>
              <a:rPr lang="en-US" sz="1800" b="1">
                <a:solidFill>
                  <a:srgbClr val="161616"/>
                </a:solidFill>
                <a:highlight>
                  <a:srgbClr val="FFFFFF"/>
                </a:highlight>
                <a:latin typeface="Calibri"/>
                <a:ea typeface="Calibri"/>
                <a:cs typeface="Calibri"/>
                <a:sym typeface="Calibri"/>
              </a:rPr>
              <a:t>MouseClick</a:t>
            </a:r>
            <a:endParaRPr sz="1800" b="1">
              <a:solidFill>
                <a:srgbClr val="161616"/>
              </a:solidFill>
              <a:highlight>
                <a:srgbClr val="FFFFFF"/>
              </a:highlight>
              <a:latin typeface="Calibri"/>
              <a:ea typeface="Calibri"/>
              <a:cs typeface="Calibri"/>
              <a:sym typeface="Calibri"/>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08" name="Google Shape;108;g2096e600315_0_64"/>
          <p:cNvPicPr preferRelativeResize="0"/>
          <p:nvPr/>
        </p:nvPicPr>
        <p:blipFill>
          <a:blip r:embed="rId3">
            <a:alphaModFix/>
          </a:blip>
          <a:stretch>
            <a:fillRect/>
          </a:stretch>
        </p:blipFill>
        <p:spPr>
          <a:xfrm>
            <a:off x="1431125" y="1600181"/>
            <a:ext cx="6186488" cy="785813"/>
          </a:xfrm>
          <a:prstGeom prst="rect">
            <a:avLst/>
          </a:prstGeom>
          <a:noFill/>
          <a:ln>
            <a:noFill/>
          </a:ln>
        </p:spPr>
      </p:pic>
      <p:pic>
        <p:nvPicPr>
          <p:cNvPr id="109" name="Google Shape;109;g2096e600315_0_64"/>
          <p:cNvPicPr preferRelativeResize="0"/>
          <p:nvPr/>
        </p:nvPicPr>
        <p:blipFill>
          <a:blip r:embed="rId4">
            <a:alphaModFix/>
          </a:blip>
          <a:stretch>
            <a:fillRect/>
          </a:stretch>
        </p:blipFill>
        <p:spPr>
          <a:xfrm>
            <a:off x="1450175" y="2520994"/>
            <a:ext cx="6222206" cy="14430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g2096e600315_0_7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15" name="Google Shape;115;g2096e600315_0_71"/>
          <p:cNvSpPr txBox="1"/>
          <p:nvPr/>
        </p:nvSpPr>
        <p:spPr>
          <a:xfrm>
            <a:off x="485250" y="894169"/>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latin typeface="Calibri"/>
                <a:ea typeface="Calibri"/>
                <a:cs typeface="Calibri"/>
                <a:sym typeface="Calibri"/>
              </a:rPr>
              <a:t>2.	MouseDoubleClick</a:t>
            </a:r>
            <a:endParaRPr sz="1800" b="1">
              <a:solidFill>
                <a:srgbClr val="161616"/>
              </a:solidFill>
              <a:highlight>
                <a:srgbClr val="FFFFFF"/>
              </a:highlight>
              <a:latin typeface="Calibri"/>
              <a:ea typeface="Calibri"/>
              <a:cs typeface="Calibri"/>
              <a:sym typeface="Calibri"/>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16" name="Google Shape;116;g2096e600315_0_71"/>
          <p:cNvPicPr preferRelativeResize="0"/>
          <p:nvPr/>
        </p:nvPicPr>
        <p:blipFill>
          <a:blip r:embed="rId3">
            <a:alphaModFix/>
          </a:blip>
          <a:stretch>
            <a:fillRect/>
          </a:stretch>
        </p:blipFill>
        <p:spPr>
          <a:xfrm>
            <a:off x="1495163" y="1550956"/>
            <a:ext cx="6186488" cy="778669"/>
          </a:xfrm>
          <a:prstGeom prst="rect">
            <a:avLst/>
          </a:prstGeom>
          <a:noFill/>
          <a:ln>
            <a:noFill/>
          </a:ln>
        </p:spPr>
      </p:pic>
      <p:pic>
        <p:nvPicPr>
          <p:cNvPr id="117" name="Google Shape;117;g2096e600315_0_71"/>
          <p:cNvPicPr preferRelativeResize="0"/>
          <p:nvPr/>
        </p:nvPicPr>
        <p:blipFill>
          <a:blip r:embed="rId4">
            <a:alphaModFix/>
          </a:blip>
          <a:stretch>
            <a:fillRect/>
          </a:stretch>
        </p:blipFill>
        <p:spPr>
          <a:xfrm>
            <a:off x="1462325" y="2392175"/>
            <a:ext cx="6193631" cy="1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g2096e600315_0_7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Mouse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23" name="Google Shape;123;g2096e600315_0_78"/>
          <p:cNvSpPr txBox="1"/>
          <p:nvPr/>
        </p:nvSpPr>
        <p:spPr>
          <a:xfrm>
            <a:off x="490013" y="821700"/>
            <a:ext cx="8173500" cy="121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800" b="1">
                <a:solidFill>
                  <a:srgbClr val="161616"/>
                </a:solidFill>
                <a:highlight>
                  <a:srgbClr val="FFFFFF"/>
                </a:highlight>
                <a:latin typeface="Calibri"/>
                <a:ea typeface="Calibri"/>
                <a:cs typeface="Calibri"/>
                <a:sym typeface="Calibri"/>
              </a:rPr>
              <a:t>3. 	MouseDown</a:t>
            </a:r>
            <a:endParaRPr sz="1800" b="1">
              <a:solidFill>
                <a:srgbClr val="161616"/>
              </a:solidFill>
              <a:highlight>
                <a:srgbClr val="FFFFFF"/>
              </a:highlight>
              <a:latin typeface="Calibri"/>
              <a:ea typeface="Calibri"/>
              <a:cs typeface="Calibri"/>
              <a:sym typeface="Calibri"/>
            </a:endParaRPr>
          </a:p>
          <a:p>
            <a:pPr marL="0" lvl="0" indent="0" algn="l" rtl="0">
              <a:spcBef>
                <a:spcPts val="0"/>
              </a:spcBef>
              <a:spcAft>
                <a:spcPts val="0"/>
              </a:spcAft>
              <a:buNone/>
            </a:pPr>
            <a:endParaRPr sz="1800" b="1">
              <a:solidFill>
                <a:srgbClr val="161616"/>
              </a:solidFill>
              <a:highlight>
                <a:srgbClr val="FFFFFF"/>
              </a:highlight>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24" name="Google Shape;124;g2096e600315_0_78"/>
          <p:cNvPicPr preferRelativeResize="0"/>
          <p:nvPr/>
        </p:nvPicPr>
        <p:blipFill>
          <a:blip r:embed="rId3">
            <a:alphaModFix/>
          </a:blip>
          <a:stretch>
            <a:fillRect/>
          </a:stretch>
        </p:blipFill>
        <p:spPr>
          <a:xfrm>
            <a:off x="1479938" y="1447763"/>
            <a:ext cx="6179344" cy="750094"/>
          </a:xfrm>
          <a:prstGeom prst="rect">
            <a:avLst/>
          </a:prstGeom>
          <a:noFill/>
          <a:ln>
            <a:noFill/>
          </a:ln>
        </p:spPr>
      </p:pic>
      <p:pic>
        <p:nvPicPr>
          <p:cNvPr id="125" name="Google Shape;125;g2096e600315_0_78"/>
          <p:cNvPicPr preferRelativeResize="0"/>
          <p:nvPr/>
        </p:nvPicPr>
        <p:blipFill>
          <a:blip r:embed="rId4">
            <a:alphaModFix/>
          </a:blip>
          <a:stretch>
            <a:fillRect/>
          </a:stretch>
        </p:blipFill>
        <p:spPr>
          <a:xfrm>
            <a:off x="1484700" y="2362706"/>
            <a:ext cx="6179343" cy="1694204"/>
          </a:xfrm>
          <a:prstGeom prst="rect">
            <a:avLst/>
          </a:prstGeom>
          <a:noFill/>
          <a:ln>
            <a:noFill/>
          </a:ln>
        </p:spPr>
      </p:pic>
    </p:spTree>
  </p:cSld>
  <p:clrMapOvr>
    <a:masterClrMapping/>
  </p:clrMapOvr>
</p:sld>
</file>

<file path=ppt/theme/theme1.xml><?xml version="1.0" encoding="utf-8"?>
<a:theme xmlns:a="http://schemas.openxmlformats.org/drawingml/2006/main" name="Fsoft_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32</Slides>
  <Notes>32</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Fsoft_theme</vt:lpstr>
      <vt:lpstr>Programming</vt:lpstr>
      <vt:lpstr>Agenda</vt:lpstr>
      <vt:lpstr>User Input in Windows Form Application </vt:lpstr>
      <vt:lpstr>User Input in Windows Application </vt:lpstr>
      <vt:lpstr>Keyboard </vt:lpstr>
      <vt:lpstr>Keyboard </vt:lpstr>
      <vt:lpstr>Mouse </vt:lpstr>
      <vt:lpstr>Mouse </vt:lpstr>
      <vt:lpstr>Mouse </vt:lpstr>
      <vt:lpstr>Mouse </vt:lpstr>
      <vt:lpstr>Mouse </vt:lpstr>
      <vt:lpstr>Mouse </vt:lpstr>
      <vt:lpstr>Mouse </vt:lpstr>
      <vt:lpstr>Mouse </vt:lpstr>
      <vt:lpstr>Mouse </vt:lpstr>
      <vt:lpstr>Timer</vt:lpstr>
      <vt:lpstr>Timer</vt:lpstr>
      <vt:lpstr>ComboBox</vt:lpstr>
      <vt:lpstr>ComboBox</vt:lpstr>
      <vt:lpstr>ComboBox</vt:lpstr>
      <vt:lpstr>ComboBox</vt:lpstr>
      <vt:lpstr>CheckBox</vt:lpstr>
      <vt:lpstr>CheckBox</vt:lpstr>
      <vt:lpstr>CheckBox</vt:lpstr>
      <vt:lpstr>CheckBox</vt:lpstr>
      <vt:lpstr>CheckBox</vt:lpstr>
      <vt:lpstr>CheckBox</vt:lpstr>
      <vt:lpstr>CheckBox</vt:lpstr>
      <vt:lpstr>Remarks</vt:lpstr>
      <vt:lpstr>Practices </vt:lpstr>
      <vt:lpstr>Practices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Trong Nhan</dc:creator>
  <cp:revision>6</cp:revision>
  <dcterms:created xsi:type="dcterms:W3CDTF">2010-09-14T03:27:51Z</dcterms:created>
  <dcterms:modified xsi:type="dcterms:W3CDTF">2023-04-10T09:12:24Z</dcterms:modified>
</cp:coreProperties>
</file>