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15:guide id="1" orient="horz" pos="216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X9DZHNjQvXmSmIexeZX4LuJph9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3A6241-EE8F-B8C5-BAEA-61EAA0AA6585}" v="3" dt="2023-04-10T09:13:54.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notesViewPr>
    <p:cSldViewPr snapToGrid="0">
      <p:cViewPr varScale="1">
        <p:scale>
          <a:sx n="100" d="100"/>
          <a:sy n="100" d="100"/>
        </p:scale>
        <p:origin x="0" y="0"/>
      </p:cViewPr>
      <p:guideLst>
        <p:guide orient="horz" pos="216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an Dong (FE FIC HN)" userId="S::dongdv10@fe.edu.vn::c5debe7a-09e1-44e7-acd6-5bf5f54f055f" providerId="AD" clId="Web-{B73A6241-EE8F-B8C5-BAEA-61EAA0AA6585}"/>
    <pc:docChg chg="modSld">
      <pc:chgData name="Dinh Van Dong (FE FIC HN)" userId="S::dongdv10@fe.edu.vn::c5debe7a-09e1-44e7-acd6-5bf5f54f055f" providerId="AD" clId="Web-{B73A6241-EE8F-B8C5-BAEA-61EAA0AA6585}" dt="2023-04-10T09:13:54.563" v="2" actId="1076"/>
      <pc:docMkLst>
        <pc:docMk/>
      </pc:docMkLst>
      <pc:sldChg chg="addSp delSp modSp">
        <pc:chgData name="Dinh Van Dong (FE FIC HN)" userId="S::dongdv10@fe.edu.vn::c5debe7a-09e1-44e7-acd6-5bf5f54f055f" providerId="AD" clId="Web-{B73A6241-EE8F-B8C5-BAEA-61EAA0AA6585}" dt="2023-04-10T09:13:54.563" v="2" actId="1076"/>
        <pc:sldMkLst>
          <pc:docMk/>
          <pc:sldMk cId="0" sldId="256"/>
        </pc:sldMkLst>
        <pc:picChg chg="add mod">
          <ac:chgData name="Dinh Van Dong (FE FIC HN)" userId="S::dongdv10@fe.edu.vn::c5debe7a-09e1-44e7-acd6-5bf5f54f055f" providerId="AD" clId="Web-{B73A6241-EE8F-B8C5-BAEA-61EAA0AA6585}" dt="2023-04-10T09:13:54.563" v="2" actId="1076"/>
          <ac:picMkLst>
            <pc:docMk/>
            <pc:sldMk cId="0" sldId="256"/>
            <ac:picMk id="2" creationId="{9A4F655F-0743-AB38-0D9F-BD19BFD52003}"/>
          </ac:picMkLst>
        </pc:picChg>
        <pc:picChg chg="del">
          <ac:chgData name="Dinh Van Dong (FE FIC HN)" userId="S::dongdv10@fe.edu.vn::c5debe7a-09e1-44e7-acd6-5bf5f54f055f" providerId="AD" clId="Web-{B73A6241-EE8F-B8C5-BAEA-61EAA0AA6585}" dt="2023-04-10T09:13:48.735" v="0"/>
          <ac:picMkLst>
            <pc:docMk/>
            <pc:sldMk cId="0" sldId="256"/>
            <ac:picMk id="14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ee7f6dd8f_0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0ee7f6dd8f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0edddf7921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20edddf792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0edddf792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20edddf792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0edddf7921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20edddf792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0edddf7921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20edddf792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0ee7f6dd8f_0_2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20ee7f6dd8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0edddf7921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20edddf792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0edddf7921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20edddf792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0edddf7921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0edddf792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0edddf7921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0edddf792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0edddf7921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20edddf79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0edddf7921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g20edddf792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432423e5c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g21432423e5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0edddf7921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20edddf792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2385928a6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22385928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1432423e5c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g21432423e5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1432423e5c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g21432423e5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432423e5c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g21432423e5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2385928a6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22385928a6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385928a6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g22385928a6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2385928a6e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22385928a6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0ee7f6dd8f_0_2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g20ee7f6dd8f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0ee7f6dd8f_0_3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g20ee7f6dd8f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73" name="Google Shape;37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1ce7b2da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221ce7b2da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1ce7b2da5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221ce7b2da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21ce7b2da5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221ce7b2da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1432423e5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21432423e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0ee7f6dd8f_0_2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g20ee7f6dd8f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2242a4f89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22242a4f8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33"/>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3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4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4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43"/>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3" name="Google Shape;53;p43"/>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54"/>
        <p:cNvGrpSpPr/>
        <p:nvPr/>
      </p:nvGrpSpPr>
      <p:grpSpPr>
        <a:xfrm>
          <a:off x="0" y="0"/>
          <a:ext cx="0" cy="0"/>
          <a:chOff x="0" y="0"/>
          <a:chExt cx="0" cy="0"/>
        </a:xfrm>
      </p:grpSpPr>
      <p:sp>
        <p:nvSpPr>
          <p:cNvPr id="55" name="Google Shape;55;g20ee7f6dd8f_0_8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56" name="Google Shape;56;g20ee7f6dd8f_0_86"/>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7" name="Google Shape;57;g20ee7f6dd8f_0_8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8" name="Google Shape;58;g20ee7f6dd8f_0_8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9" name="Google Shape;59;g20ee7f6dd8f_0_8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1100"/>
            </a:lvl1pPr>
            <a:lvl2pPr marL="0" lvl="1" indent="0" algn="r" rtl="0">
              <a:spcBef>
                <a:spcPts val="0"/>
              </a:spcBef>
              <a:buNone/>
              <a:defRPr sz="1100"/>
            </a:lvl2pPr>
            <a:lvl3pPr marL="0" lvl="2" indent="0" algn="r" rtl="0">
              <a:spcBef>
                <a:spcPts val="0"/>
              </a:spcBef>
              <a:buNone/>
              <a:defRPr sz="1100"/>
            </a:lvl3pPr>
            <a:lvl4pPr marL="0" lvl="3" indent="0" algn="r" rtl="0">
              <a:spcBef>
                <a:spcPts val="0"/>
              </a:spcBef>
              <a:buNone/>
              <a:defRPr sz="1100"/>
            </a:lvl4pPr>
            <a:lvl5pPr marL="0" lvl="4" indent="0" algn="r" rtl="0">
              <a:spcBef>
                <a:spcPts val="0"/>
              </a:spcBef>
              <a:buNone/>
              <a:defRPr sz="1100"/>
            </a:lvl5pPr>
            <a:lvl6pPr marL="0" lvl="5" indent="0" algn="r" rtl="0">
              <a:spcBef>
                <a:spcPts val="0"/>
              </a:spcBef>
              <a:buNone/>
              <a:defRPr sz="1100"/>
            </a:lvl6pPr>
            <a:lvl7pPr marL="0" lvl="6" indent="0" algn="r" rtl="0">
              <a:spcBef>
                <a:spcPts val="0"/>
              </a:spcBef>
              <a:buNone/>
              <a:defRPr sz="1100"/>
            </a:lvl7pPr>
            <a:lvl8pPr marL="0" lvl="7" indent="0" algn="r" rtl="0">
              <a:spcBef>
                <a:spcPts val="0"/>
              </a:spcBef>
              <a:buNone/>
              <a:defRPr sz="1100"/>
            </a:lvl8pPr>
            <a:lvl9pPr marL="0" lvl="8" indent="0" algn="r" rtl="0">
              <a:spcBef>
                <a:spcPts val="0"/>
              </a:spcBef>
              <a:buNone/>
              <a:defRPr sz="1100"/>
            </a:lvl9pPr>
          </a:lstStyle>
          <a:p>
            <a:pPr marL="0" lvl="0" indent="0" algn="r" rtl="0">
              <a:spcBef>
                <a:spcPts val="0"/>
              </a:spcBef>
              <a:spcAft>
                <a:spcPts val="0"/>
              </a:spcAft>
              <a:buNone/>
            </a:pPr>
            <a:fld id="{00000000-1234-1234-1234-123412341234}" type="slidenum">
              <a:rPr lang="en-US"/>
              <a:t>‹#›</a:t>
            </a:fld>
            <a:endParaRPr/>
          </a:p>
        </p:txBody>
      </p:sp>
      <p:pic>
        <p:nvPicPr>
          <p:cNvPr id="60" name="Google Shape;60;g20ee7f6dd8f_0_86"/>
          <p:cNvPicPr preferRelativeResize="0"/>
          <p:nvPr/>
        </p:nvPicPr>
        <p:blipFill rotWithShape="1">
          <a:blip r:embed="rId2">
            <a:alphaModFix/>
          </a:blip>
          <a:srcRect/>
          <a:stretch/>
        </p:blipFill>
        <p:spPr>
          <a:xfrm>
            <a:off x="3149141" y="4358145"/>
            <a:ext cx="2821346" cy="78535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20ee7f6dd8f_0_190"/>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g20ee7f6dd8f_0_190"/>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71" name="Google Shape;71;g20ee7f6dd8f_0_19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g20ee7f6dd8f_0_19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g20ee7f6dd8f_0_19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4" name="Google Shape;74;g20ee7f6dd8f_0_190"/>
          <p:cNvPicPr preferRelativeResize="0"/>
          <p:nvPr/>
        </p:nvPicPr>
        <p:blipFill rotWithShape="1">
          <a:blip r:embed="rId2">
            <a:alphaModFix/>
          </a:blip>
          <a:srcRect/>
          <a:stretch/>
        </p:blipFill>
        <p:spPr>
          <a:xfrm>
            <a:off x="3149141" y="4358145"/>
            <a:ext cx="2821346" cy="78535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g20ee7f6dd8f_0_19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7" name="Google Shape;77;g20ee7f6dd8f_0_19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g20ee7f6dd8f_0_19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g20ee7f6dd8f_0_19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g20ee7f6dd8f_0_19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g20ee7f6dd8f_0_203"/>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g20ee7f6dd8f_0_203"/>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4" name="Google Shape;84;g20ee7f6dd8f_0_20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g20ee7f6dd8f_0_20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g20ee7f6dd8f_0_20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g20ee7f6dd8f_0_20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g20ee7f6dd8f_0_20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0" name="Google Shape;90;g20ee7f6dd8f_0_20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g20ee7f6dd8f_0_20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g20ee7f6dd8f_0_20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g20ee7f6dd8f_0_20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g20ee7f6dd8f_0_21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g20ee7f6dd8f_0_216"/>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g20ee7f6dd8f_0_216"/>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g20ee7f6dd8f_0_21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9" name="Google Shape;99;g20ee7f6dd8f_0_216"/>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0" name="Google Shape;100;g20ee7f6dd8f_0_2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1" name="Google Shape;101;g20ee7f6dd8f_0_2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g20ee7f6dd8f_0_2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g20ee7f6dd8f_0_2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5" name="Google Shape;105;g20ee7f6dd8f_0_2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g20ee7f6dd8f_0_2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g20ee7f6dd8f_0_2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sp>
        <p:nvSpPr>
          <p:cNvPr id="109" name="Google Shape;109;g20ee7f6dd8f_0_2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g20ee7f6dd8f_0_2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g20ee7f6dd8f_0_2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34"/>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2"/>
        <p:cNvGrpSpPr/>
        <p:nvPr/>
      </p:nvGrpSpPr>
      <p:grpSpPr>
        <a:xfrm>
          <a:off x="0" y="0"/>
          <a:ext cx="0" cy="0"/>
          <a:chOff x="0" y="0"/>
          <a:chExt cx="0" cy="0"/>
        </a:xfrm>
      </p:grpSpPr>
      <p:sp>
        <p:nvSpPr>
          <p:cNvPr id="113" name="Google Shape;113;g20ee7f6dd8f_0_23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g20ee7f6dd8f_0_234"/>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5" name="Google Shape;115;g20ee7f6dd8f_0_234"/>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6" name="Google Shape;116;g20ee7f6dd8f_0_2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g20ee7f6dd8f_0_2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g20ee7f6dd8f_0_2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9"/>
        <p:cNvGrpSpPr/>
        <p:nvPr/>
      </p:nvGrpSpPr>
      <p:grpSpPr>
        <a:xfrm>
          <a:off x="0" y="0"/>
          <a:ext cx="0" cy="0"/>
          <a:chOff x="0" y="0"/>
          <a:chExt cx="0" cy="0"/>
        </a:xfrm>
      </p:grpSpPr>
      <p:sp>
        <p:nvSpPr>
          <p:cNvPr id="120" name="Google Shape;120;g20ee7f6dd8f_0_24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g20ee7f6dd8f_0_241"/>
          <p:cNvSpPr>
            <a:spLocks noGrp="1"/>
          </p:cNvSpPr>
          <p:nvPr>
            <p:ph type="pic" idx="2"/>
          </p:nvPr>
        </p:nvSpPr>
        <p:spPr>
          <a:xfrm>
            <a:off x="3887391" y="740569"/>
            <a:ext cx="4629300" cy="3655200"/>
          </a:xfrm>
          <a:prstGeom prst="rect">
            <a:avLst/>
          </a:prstGeom>
          <a:noFill/>
          <a:ln>
            <a:noFill/>
          </a:ln>
        </p:spPr>
      </p:sp>
      <p:sp>
        <p:nvSpPr>
          <p:cNvPr id="122" name="Google Shape;122;g20ee7f6dd8f_0_241"/>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3" name="Google Shape;123;g20ee7f6dd8f_0_24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g20ee7f6dd8f_0_24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g20ee7f6dd8f_0_24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g20ee7f6dd8f_0_24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8" name="Google Shape;128;g20ee7f6dd8f_0_248"/>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9" name="Google Shape;129;g20ee7f6dd8f_0_24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g20ee7f6dd8f_0_24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1" name="Google Shape;131;g20ee7f6dd8f_0_2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g20ee7f6dd8f_0_25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4" name="Google Shape;134;g20ee7f6dd8f_0_25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5" name="Google Shape;135;g20ee7f6dd8f_0_25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6" name="Google Shape;136;g20ee7f6dd8f_0_25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7" name="Google Shape;137;g20ee7f6dd8f_0_25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0"/>
        <p:cNvGrpSpPr/>
        <p:nvPr/>
      </p:nvGrpSpPr>
      <p:grpSpPr>
        <a:xfrm>
          <a:off x="0" y="0"/>
          <a:ext cx="0" cy="0"/>
          <a:chOff x="0" y="0"/>
          <a:chExt cx="0" cy="0"/>
        </a:xfrm>
      </p:grpSpPr>
      <p:sp>
        <p:nvSpPr>
          <p:cNvPr id="21" name="Google Shape;21;p3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Google Shape;22;p35"/>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 name="Google Shape;23;p35"/>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4" name="Google Shape;24;p35"/>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 name="Google Shape;25;p35"/>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wo objects on left, text on right" type="twoObjAndTx">
  <p:cSld name="TWO_OBJECTS_AND_TEXT">
    <p:spTree>
      <p:nvGrpSpPr>
        <p:cNvPr id="1" name="Shape 26"/>
        <p:cNvGrpSpPr/>
        <p:nvPr/>
      </p:nvGrpSpPr>
      <p:grpSpPr>
        <a:xfrm>
          <a:off x="0" y="0"/>
          <a:ext cx="0" cy="0"/>
          <a:chOff x="0" y="0"/>
          <a:chExt cx="0" cy="0"/>
        </a:xfrm>
      </p:grpSpPr>
      <p:sp>
        <p:nvSpPr>
          <p:cNvPr id="27" name="Google Shape;27;p36"/>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8" name="Google Shape;28;p36"/>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9" name="Google Shape;29;p36"/>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on left, text on right" type="twoColTx">
  <p:cSld name="TITLE_AND_TWO_COLUMNS">
    <p:spTree>
      <p:nvGrpSpPr>
        <p:cNvPr id="1" name="Shape 30"/>
        <p:cNvGrpSpPr/>
        <p:nvPr/>
      </p:nvGrpSpPr>
      <p:grpSpPr>
        <a:xfrm>
          <a:off x="0" y="0"/>
          <a:ext cx="0" cy="0"/>
          <a:chOff x="0" y="0"/>
          <a:chExt cx="0" cy="0"/>
        </a:xfrm>
      </p:grpSpPr>
      <p:sp>
        <p:nvSpPr>
          <p:cNvPr id="31" name="Google Shape;31;p37"/>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 name="Google Shape;32;p37"/>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 name="Google Shape;33;p37"/>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rot="5400000">
            <a:off x="6018001" y="1925850"/>
            <a:ext cx="3280200" cy="20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38"/>
          <p:cNvSpPr txBox="1">
            <a:spLocks noGrp="1"/>
          </p:cNvSpPr>
          <p:nvPr>
            <p:ph type="body" idx="1"/>
          </p:nvPr>
        </p:nvSpPr>
        <p:spPr>
          <a:xfrm rot="5400000">
            <a:off x="1827000" y="-55350"/>
            <a:ext cx="32802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3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39"/>
          <p:cNvSpPr txBox="1">
            <a:spLocks noGrp="1"/>
          </p:cNvSpPr>
          <p:nvPr>
            <p:ph type="body" idx="1"/>
          </p:nvPr>
        </p:nvSpPr>
        <p:spPr>
          <a:xfrm rot="5400000">
            <a:off x="2931900" y="-1160250"/>
            <a:ext cx="32802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Google Shape;42;p40"/>
          <p:cNvSpPr>
            <a:spLocks noGrp="1"/>
          </p:cNvSpPr>
          <p:nvPr>
            <p:ph type="pic" idx="2"/>
          </p:nvPr>
        </p:nvSpPr>
        <p:spPr>
          <a:xfrm>
            <a:off x="1792288" y="459581"/>
            <a:ext cx="5486400" cy="3086100"/>
          </a:xfrm>
          <a:prstGeom prst="rect">
            <a:avLst/>
          </a:prstGeom>
          <a:noFill/>
          <a:ln>
            <a:noFill/>
          </a:ln>
        </p:spPr>
      </p:sp>
      <p:sp>
        <p:nvSpPr>
          <p:cNvPr id="43" name="Google Shape;43;p40"/>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41"/>
          <p:cNvSpPr txBox="1">
            <a:spLocks noGrp="1"/>
          </p:cNvSpPr>
          <p:nvPr>
            <p:ph type="title"/>
          </p:nvPr>
        </p:nvSpPr>
        <p:spPr>
          <a:xfrm>
            <a:off x="457200" y="457200"/>
            <a:ext cx="3008400" cy="800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p41"/>
          <p:cNvSpPr txBox="1">
            <a:spLocks noGrp="1"/>
          </p:cNvSpPr>
          <p:nvPr>
            <p:ph type="body" idx="1"/>
          </p:nvPr>
        </p:nvSpPr>
        <p:spPr>
          <a:xfrm>
            <a:off x="3575050" y="457200"/>
            <a:ext cx="5111700" cy="41373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47" name="Google Shape;47;p41"/>
          <p:cNvSpPr txBox="1">
            <a:spLocks noGrp="1"/>
          </p:cNvSpPr>
          <p:nvPr>
            <p:ph type="body" idx="2"/>
          </p:nvPr>
        </p:nvSpPr>
        <p:spPr>
          <a:xfrm>
            <a:off x="457200" y="1257447"/>
            <a:ext cx="3008400" cy="351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32"/>
          <p:cNvSpPr txBox="1"/>
          <p:nvPr/>
        </p:nvSpPr>
        <p:spPr>
          <a:xfrm>
            <a:off x="5257800" y="4868465"/>
            <a:ext cx="2895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000"/>
              <a:buFont typeface="Arial"/>
              <a:buNone/>
            </a:pPr>
            <a:r>
              <a:rPr lang="en-US" sz="1000" b="1" i="0" u="none" strike="noStrike" cap="none">
                <a:solidFill>
                  <a:schemeClr val="lt1"/>
                </a:solidFill>
                <a:latin typeface="Arial"/>
                <a:ea typeface="Arial"/>
                <a:cs typeface="Arial"/>
                <a:sym typeface="Arial"/>
              </a:rPr>
              <a:t>© Copyright 2023 BTEC-Polytechnic</a:t>
            </a:r>
            <a:endParaRPr sz="1400" b="1" i="0" u="none" strike="noStrike" cap="none">
              <a:solidFill>
                <a:srgbClr val="000000"/>
              </a:solidFill>
              <a:latin typeface="Arial"/>
              <a:ea typeface="Arial"/>
              <a:cs typeface="Arial"/>
              <a:sym typeface="Arial"/>
            </a:endParaRPr>
          </a:p>
        </p:txBody>
      </p:sp>
      <p:sp>
        <p:nvSpPr>
          <p:cNvPr id="12" name="Google Shape;12;p32"/>
          <p:cNvSpPr txBox="1"/>
          <p:nvPr/>
        </p:nvSpPr>
        <p:spPr>
          <a:xfrm>
            <a:off x="8153400" y="4868465"/>
            <a:ext cx="5334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pic>
        <p:nvPicPr>
          <p:cNvPr id="13" name="Google Shape;13;p32"/>
          <p:cNvPicPr preferRelativeResize="0"/>
          <p:nvPr/>
        </p:nvPicPr>
        <p:blipFill rotWithShape="1">
          <a:blip r:embed="rId14">
            <a:alphaModFix/>
          </a:blip>
          <a:srcRect/>
          <a:stretch/>
        </p:blipFill>
        <p:spPr>
          <a:xfrm>
            <a:off x="3336600" y="4454600"/>
            <a:ext cx="2470801" cy="6877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g20ee7f6dd8f_0_18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3" name="Google Shape;63;g20ee7f6dd8f_0_18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g20ee7f6dd8f_0_18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5" name="Google Shape;65;g20ee7f6dd8f_0_18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g20ee7f6dd8f_0_18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7" name="Google Shape;67;g20ee7f6dd8f_0_183"/>
          <p:cNvPicPr preferRelativeResize="0"/>
          <p:nvPr/>
        </p:nvPicPr>
        <p:blipFill rotWithShape="1">
          <a:blip r:embed="rId13">
            <a:alphaModFix/>
          </a:blip>
          <a:srcRect/>
          <a:stretch/>
        </p:blipFill>
        <p:spPr>
          <a:xfrm>
            <a:off x="3161327" y="4373103"/>
            <a:ext cx="2821346" cy="7853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dotnet/api/system.windows.controls.usercontrol?view=windowsdesktop-8.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learn.microsoft.com/en-us/dotnet/api/system.windows.controls.contentcontrol?view=windowsdesktop-8.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0ee7f6dd8f_0_177"/>
          <p:cNvSpPr txBox="1">
            <a:spLocks noGrp="1"/>
          </p:cNvSpPr>
          <p:nvPr>
            <p:ph type="ctrTitle"/>
          </p:nvPr>
        </p:nvSpPr>
        <p:spPr>
          <a:xfrm>
            <a:off x="525774" y="489857"/>
            <a:ext cx="6390900" cy="5112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2F5496"/>
              </a:buClr>
              <a:buSzPts val="3600"/>
              <a:buFont typeface="Quattrocento Sans"/>
              <a:buNone/>
            </a:pPr>
            <a:r>
              <a:rPr lang="en-US" sz="3600" b="1">
                <a:solidFill>
                  <a:srgbClr val="2F5496"/>
                </a:solidFill>
                <a:latin typeface="Quattrocento Sans"/>
                <a:ea typeface="Quattrocento Sans"/>
                <a:cs typeface="Quattrocento Sans"/>
                <a:sym typeface="Quattrocento Sans"/>
              </a:rPr>
              <a:t>Programming</a:t>
            </a:r>
            <a:endParaRPr sz="1500" b="1">
              <a:solidFill>
                <a:srgbClr val="FF0000"/>
              </a:solidFill>
              <a:latin typeface="Quattrocento Sans"/>
              <a:ea typeface="Quattrocento Sans"/>
              <a:cs typeface="Quattrocento Sans"/>
              <a:sym typeface="Quattrocento Sans"/>
            </a:endParaRPr>
          </a:p>
        </p:txBody>
      </p:sp>
      <p:sp>
        <p:nvSpPr>
          <p:cNvPr id="143" name="Google Shape;143;g20ee7f6dd8f_0_177"/>
          <p:cNvSpPr txBox="1">
            <a:spLocks noGrp="1"/>
          </p:cNvSpPr>
          <p:nvPr>
            <p:ph type="subTitle" idx="1"/>
          </p:nvPr>
        </p:nvSpPr>
        <p:spPr>
          <a:xfrm>
            <a:off x="4552950" y="3998819"/>
            <a:ext cx="3926400" cy="404400"/>
          </a:xfrm>
          <a:prstGeom prst="rect">
            <a:avLst/>
          </a:prstGeom>
          <a:noFill/>
          <a:ln>
            <a:noFill/>
          </a:ln>
        </p:spPr>
        <p:txBody>
          <a:bodyPr spcFirstLastPara="1" wrap="square" lIns="68575" tIns="34275" rIns="68575" bIns="34275" anchor="t" anchorCtr="0">
            <a:noAutofit/>
          </a:bodyPr>
          <a:lstStyle/>
          <a:p>
            <a:pPr marL="0" lvl="0" indent="0" algn="r" rtl="0">
              <a:lnSpc>
                <a:spcPct val="90000"/>
              </a:lnSpc>
              <a:spcBef>
                <a:spcPts val="0"/>
              </a:spcBef>
              <a:spcAft>
                <a:spcPts val="0"/>
              </a:spcAft>
              <a:buClr>
                <a:schemeClr val="dk1"/>
              </a:buClr>
              <a:buSzPts val="2500"/>
              <a:buNone/>
            </a:pPr>
            <a:r>
              <a:rPr lang="en-US" sz="2500">
                <a:latin typeface="Quattrocento Sans"/>
                <a:ea typeface="Quattrocento Sans"/>
                <a:cs typeface="Quattrocento Sans"/>
                <a:sym typeface="Quattrocento Sans"/>
              </a:rPr>
              <a:t>Windows Form Part 3</a:t>
            </a:r>
            <a:endParaRPr/>
          </a:p>
        </p:txBody>
      </p:sp>
      <p:sp>
        <p:nvSpPr>
          <p:cNvPr id="144" name="Google Shape;144;g20ee7f6dd8f_0_177"/>
          <p:cNvSpPr txBox="1"/>
          <p:nvPr/>
        </p:nvSpPr>
        <p:spPr>
          <a:xfrm>
            <a:off x="5354138" y="3362326"/>
            <a:ext cx="3125400" cy="514500"/>
          </a:xfrm>
          <a:prstGeom prst="rect">
            <a:avLst/>
          </a:prstGeom>
          <a:noFill/>
          <a:ln>
            <a:noFill/>
          </a:ln>
        </p:spPr>
        <p:txBody>
          <a:bodyPr spcFirstLastPara="1" wrap="square" lIns="68575" tIns="34275" rIns="68575" bIns="34275" anchor="t" anchorCtr="0">
            <a:normAutofit/>
          </a:bodyPr>
          <a:lstStyle/>
          <a:p>
            <a:pPr marL="0" marR="0" lvl="0" indent="0" algn="r" rtl="0">
              <a:lnSpc>
                <a:spcPct val="90000"/>
              </a:lnSpc>
              <a:spcBef>
                <a:spcPts val="0"/>
              </a:spcBef>
              <a:spcAft>
                <a:spcPts val="0"/>
              </a:spcAft>
              <a:buClr>
                <a:schemeClr val="dk1"/>
              </a:buClr>
              <a:buSzPts val="3000"/>
              <a:buFont typeface="Arial"/>
              <a:buNone/>
            </a:pPr>
            <a:r>
              <a:rPr lang="en-US" sz="3000" b="1">
                <a:solidFill>
                  <a:schemeClr val="dk1"/>
                </a:solidFill>
                <a:latin typeface="Quattrocento Sans"/>
                <a:ea typeface="Quattrocento Sans"/>
                <a:cs typeface="Quattrocento Sans"/>
                <a:sym typeface="Quattrocento Sans"/>
              </a:rPr>
              <a:t>Lecture </a:t>
            </a:r>
            <a:r>
              <a:rPr lang="en-US" sz="3000" b="1" i="0" u="none" strike="noStrike" cap="none">
                <a:solidFill>
                  <a:schemeClr val="dk1"/>
                </a:solidFill>
                <a:latin typeface="Quattrocento Sans"/>
                <a:ea typeface="Quattrocento Sans"/>
                <a:cs typeface="Quattrocento Sans"/>
                <a:sym typeface="Quattrocento Sans"/>
              </a:rPr>
              <a:t>12</a:t>
            </a:r>
            <a:endParaRPr sz="1100"/>
          </a:p>
        </p:txBody>
      </p:sp>
      <p:pic>
        <p:nvPicPr>
          <p:cNvPr id="2" name="Picture 2">
            <a:extLst>
              <a:ext uri="{FF2B5EF4-FFF2-40B4-BE49-F238E27FC236}">
                <a16:creationId xmlns:a16="http://schemas.microsoft.com/office/drawing/2014/main" id="{9A4F655F-0743-AB38-0D9F-BD19BFD52003}"/>
              </a:ext>
            </a:extLst>
          </p:cNvPr>
          <p:cNvPicPr>
            <a:picLocks noChangeAspect="1"/>
          </p:cNvPicPr>
          <p:nvPr/>
        </p:nvPicPr>
        <p:blipFill>
          <a:blip r:embed="rId3"/>
          <a:stretch>
            <a:fillRect/>
          </a:stretch>
        </p:blipFill>
        <p:spPr>
          <a:xfrm>
            <a:off x="527797" y="1000125"/>
            <a:ext cx="2743200" cy="3429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g20edddf7921_0_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Pass Data</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11" name="Google Shape;211;g20edddf7921_0_9"/>
          <p:cNvSpPr txBox="1"/>
          <p:nvPr/>
        </p:nvSpPr>
        <p:spPr>
          <a:xfrm>
            <a:off x="1051450" y="956250"/>
            <a:ext cx="30798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t>Pass Data between 2 form </a:t>
            </a:r>
            <a:endParaRPr sz="1800"/>
          </a:p>
        </p:txBody>
      </p:sp>
      <p:cxnSp>
        <p:nvCxnSpPr>
          <p:cNvPr id="212" name="Google Shape;212;g20edddf7921_0_9"/>
          <p:cNvCxnSpPr>
            <a:stCxn id="211" idx="1"/>
            <a:endCxn id="213" idx="1"/>
          </p:cNvCxnSpPr>
          <p:nvPr/>
        </p:nvCxnSpPr>
        <p:spPr>
          <a:xfrm>
            <a:off x="1051450" y="1187100"/>
            <a:ext cx="4854000" cy="1542900"/>
          </a:xfrm>
          <a:prstGeom prst="bentConnector3">
            <a:avLst>
              <a:gd name="adj1" fmla="val -4906"/>
            </a:avLst>
          </a:prstGeom>
          <a:noFill/>
          <a:ln w="19050" cap="flat" cmpd="sng">
            <a:solidFill>
              <a:schemeClr val="dk2"/>
            </a:solidFill>
            <a:prstDash val="solid"/>
            <a:round/>
            <a:headEnd type="none" w="med" len="med"/>
            <a:tailEnd type="none" w="med" len="med"/>
          </a:ln>
        </p:spPr>
      </p:cxnSp>
      <p:pic>
        <p:nvPicPr>
          <p:cNvPr id="213" name="Google Shape;213;g20edddf7921_0_9"/>
          <p:cNvPicPr preferRelativeResize="0"/>
          <p:nvPr/>
        </p:nvPicPr>
        <p:blipFill>
          <a:blip r:embed="rId3">
            <a:alphaModFix/>
          </a:blip>
          <a:stretch>
            <a:fillRect/>
          </a:stretch>
        </p:blipFill>
        <p:spPr>
          <a:xfrm>
            <a:off x="5905587" y="956250"/>
            <a:ext cx="2565050" cy="3547272"/>
          </a:xfrm>
          <a:prstGeom prst="rect">
            <a:avLst/>
          </a:prstGeom>
          <a:noFill/>
          <a:ln>
            <a:noFill/>
          </a:ln>
        </p:spPr>
      </p:pic>
      <p:pic>
        <p:nvPicPr>
          <p:cNvPr id="214" name="Google Shape;214;g20edddf7921_0_9"/>
          <p:cNvPicPr preferRelativeResize="0"/>
          <p:nvPr/>
        </p:nvPicPr>
        <p:blipFill>
          <a:blip r:embed="rId4">
            <a:alphaModFix/>
          </a:blip>
          <a:stretch>
            <a:fillRect/>
          </a:stretch>
        </p:blipFill>
        <p:spPr>
          <a:xfrm>
            <a:off x="673363" y="3015847"/>
            <a:ext cx="5147700" cy="131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g20edddf7921_0_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Pass Data</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20" name="Google Shape;220;g20edddf7921_0_18"/>
          <p:cNvSpPr txBox="1"/>
          <p:nvPr/>
        </p:nvSpPr>
        <p:spPr>
          <a:xfrm>
            <a:off x="1051450" y="956250"/>
            <a:ext cx="11550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Output </a:t>
            </a:r>
            <a:endParaRPr sz="1800">
              <a:latin typeface="Calibri"/>
              <a:ea typeface="Calibri"/>
              <a:cs typeface="Calibri"/>
              <a:sym typeface="Calibri"/>
            </a:endParaRPr>
          </a:p>
        </p:txBody>
      </p:sp>
      <p:cxnSp>
        <p:nvCxnSpPr>
          <p:cNvPr id="221" name="Google Shape;221;g20edddf7921_0_18"/>
          <p:cNvCxnSpPr>
            <a:stCxn id="220" idx="2"/>
            <a:endCxn id="222" idx="1"/>
          </p:cNvCxnSpPr>
          <p:nvPr/>
        </p:nvCxnSpPr>
        <p:spPr>
          <a:xfrm rot="-5400000" flipH="1">
            <a:off x="1853500" y="1193400"/>
            <a:ext cx="1514400" cy="1963500"/>
          </a:xfrm>
          <a:prstGeom prst="bentConnector2">
            <a:avLst/>
          </a:prstGeom>
          <a:noFill/>
          <a:ln w="19050" cap="flat" cmpd="sng">
            <a:solidFill>
              <a:schemeClr val="dk2"/>
            </a:solidFill>
            <a:prstDash val="solid"/>
            <a:round/>
            <a:headEnd type="none" w="med" len="med"/>
            <a:tailEnd type="none" w="med" len="med"/>
          </a:ln>
        </p:spPr>
      </p:cxnSp>
      <p:pic>
        <p:nvPicPr>
          <p:cNvPr id="222" name="Google Shape;222;g20edddf7921_0_18"/>
          <p:cNvPicPr preferRelativeResize="0"/>
          <p:nvPr/>
        </p:nvPicPr>
        <p:blipFill>
          <a:blip r:embed="rId3">
            <a:alphaModFix/>
          </a:blip>
          <a:stretch>
            <a:fillRect/>
          </a:stretch>
        </p:blipFill>
        <p:spPr>
          <a:xfrm>
            <a:off x="3592334" y="1376556"/>
            <a:ext cx="4360332" cy="311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g20edddf7921_0_2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Pass Data</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28" name="Google Shape;228;g20edddf7921_0_28"/>
          <p:cNvSpPr txBox="1"/>
          <p:nvPr/>
        </p:nvSpPr>
        <p:spPr>
          <a:xfrm>
            <a:off x="2776300" y="945900"/>
            <a:ext cx="14172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t>Output </a:t>
            </a:r>
            <a:endParaRPr sz="1800"/>
          </a:p>
        </p:txBody>
      </p:sp>
      <p:cxnSp>
        <p:nvCxnSpPr>
          <p:cNvPr id="229" name="Google Shape;229;g20edddf7921_0_28"/>
          <p:cNvCxnSpPr>
            <a:stCxn id="228" idx="1"/>
            <a:endCxn id="230" idx="1"/>
          </p:cNvCxnSpPr>
          <p:nvPr/>
        </p:nvCxnSpPr>
        <p:spPr>
          <a:xfrm flipH="1">
            <a:off x="1692700" y="1176750"/>
            <a:ext cx="1083600" cy="1994700"/>
          </a:xfrm>
          <a:prstGeom prst="bentConnector3">
            <a:avLst>
              <a:gd name="adj1" fmla="val 121987"/>
            </a:avLst>
          </a:prstGeom>
          <a:noFill/>
          <a:ln w="19050" cap="flat" cmpd="sng">
            <a:solidFill>
              <a:schemeClr val="dk2"/>
            </a:solidFill>
            <a:prstDash val="solid"/>
            <a:round/>
            <a:headEnd type="none" w="med" len="med"/>
            <a:tailEnd type="none" w="med" len="med"/>
          </a:ln>
        </p:spPr>
      </p:cxnSp>
      <p:pic>
        <p:nvPicPr>
          <p:cNvPr id="230" name="Google Shape;230;g20edddf7921_0_28"/>
          <p:cNvPicPr preferRelativeResize="0"/>
          <p:nvPr/>
        </p:nvPicPr>
        <p:blipFill>
          <a:blip r:embed="rId3">
            <a:alphaModFix/>
          </a:blip>
          <a:stretch>
            <a:fillRect/>
          </a:stretch>
        </p:blipFill>
        <p:spPr>
          <a:xfrm>
            <a:off x="1692574" y="1864847"/>
            <a:ext cx="5758875" cy="26135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g20edddf7921_0_3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User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36" name="Google Shape;236;g20edddf7921_0_36"/>
          <p:cNvSpPr txBox="1"/>
          <p:nvPr/>
        </p:nvSpPr>
        <p:spPr>
          <a:xfrm>
            <a:off x="471925" y="1018350"/>
            <a:ext cx="7948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What is User Control?</a:t>
            </a:r>
            <a:endParaRPr sz="2400" b="1">
              <a:latin typeface="Calibri"/>
              <a:ea typeface="Calibri"/>
              <a:cs typeface="Calibri"/>
              <a:sym typeface="Calibri"/>
            </a:endParaRPr>
          </a:p>
        </p:txBody>
      </p:sp>
      <p:sp>
        <p:nvSpPr>
          <p:cNvPr id="237" name="Google Shape;237;g20edddf7921_0_36"/>
          <p:cNvSpPr txBox="1"/>
          <p:nvPr/>
        </p:nvSpPr>
        <p:spPr>
          <a:xfrm>
            <a:off x="609900" y="1608244"/>
            <a:ext cx="7948200" cy="1653000"/>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0"/>
              </a:spcBef>
              <a:spcAft>
                <a:spcPts val="0"/>
              </a:spcAft>
              <a:buClr>
                <a:srgbClr val="212121"/>
              </a:buClr>
              <a:buSzPts val="1800"/>
              <a:buFont typeface="Calibri"/>
              <a:buChar char="●"/>
            </a:pPr>
            <a:r>
              <a:rPr lang="en-US" sz="1800">
                <a:solidFill>
                  <a:srgbClr val="161616"/>
                </a:solidFill>
                <a:highlight>
                  <a:srgbClr val="FFFFFF"/>
                </a:highlight>
                <a:latin typeface="Calibri"/>
                <a:ea typeface="Calibri"/>
                <a:cs typeface="Calibri"/>
                <a:sym typeface="Calibri"/>
              </a:rPr>
              <a:t>A </a:t>
            </a:r>
            <a:r>
              <a:rPr lang="en-US" sz="1800">
                <a:solidFill>
                  <a:schemeClr val="hlink"/>
                </a:solidFill>
                <a:highlight>
                  <a:srgbClr val="FFFFFF"/>
                </a:highlight>
                <a:uFill>
                  <a:noFill/>
                </a:uFill>
                <a:latin typeface="Calibri"/>
                <a:ea typeface="Calibri"/>
                <a:cs typeface="Calibri"/>
                <a:sym typeface="Calibri"/>
                <a:hlinkClick r:id="rId3"/>
              </a:rPr>
              <a:t>UserControl</a:t>
            </a:r>
            <a:r>
              <a:rPr lang="en-US" sz="1800">
                <a:solidFill>
                  <a:srgbClr val="161616"/>
                </a:solidFill>
                <a:highlight>
                  <a:srgbClr val="FFFFFF"/>
                </a:highlight>
                <a:latin typeface="Calibri"/>
                <a:ea typeface="Calibri"/>
                <a:cs typeface="Calibri"/>
                <a:sym typeface="Calibri"/>
              </a:rPr>
              <a:t> is a </a:t>
            </a:r>
            <a:r>
              <a:rPr lang="en-US" sz="1800">
                <a:solidFill>
                  <a:schemeClr val="hlink"/>
                </a:solidFill>
                <a:highlight>
                  <a:srgbClr val="FFFFFF"/>
                </a:highlight>
                <a:uFill>
                  <a:noFill/>
                </a:uFill>
                <a:latin typeface="Calibri"/>
                <a:ea typeface="Calibri"/>
                <a:cs typeface="Calibri"/>
                <a:sym typeface="Calibri"/>
                <a:hlinkClick r:id="rId4"/>
              </a:rPr>
              <a:t>ContentControl</a:t>
            </a:r>
            <a:r>
              <a:rPr lang="en-US" sz="1800">
                <a:solidFill>
                  <a:srgbClr val="161616"/>
                </a:solidFill>
                <a:highlight>
                  <a:srgbClr val="FFFFFF"/>
                </a:highlight>
                <a:latin typeface="Calibri"/>
                <a:ea typeface="Calibri"/>
                <a:cs typeface="Calibri"/>
                <a:sym typeface="Calibri"/>
              </a:rPr>
              <a:t>, which means that it can contain a single object of any type (such as a string, an image, or a panel).</a:t>
            </a:r>
            <a:endParaRPr sz="1800">
              <a:solidFill>
                <a:srgbClr val="161616"/>
              </a:solidFill>
              <a:highlight>
                <a:srgbClr val="FFFFFF"/>
              </a:highlight>
              <a:latin typeface="Calibri"/>
              <a:ea typeface="Calibri"/>
              <a:cs typeface="Calibri"/>
              <a:sym typeface="Calibri"/>
            </a:endParaRPr>
          </a:p>
          <a:p>
            <a:pPr marL="457200" lvl="0" indent="-342900" algn="just" rtl="0">
              <a:spcBef>
                <a:spcPts val="0"/>
              </a:spcBef>
              <a:spcAft>
                <a:spcPts val="0"/>
              </a:spcAft>
              <a:buClr>
                <a:srgbClr val="161616"/>
              </a:buClr>
              <a:buSzPts val="1800"/>
              <a:buFont typeface="Calibri"/>
              <a:buChar char="●"/>
            </a:pPr>
            <a:r>
              <a:rPr lang="en-US" sz="1800">
                <a:solidFill>
                  <a:srgbClr val="273239"/>
                </a:solidFill>
                <a:highlight>
                  <a:srgbClr val="FFFFFF"/>
                </a:highlight>
                <a:latin typeface="Calibri"/>
                <a:ea typeface="Calibri"/>
                <a:cs typeface="Calibri"/>
                <a:sym typeface="Calibri"/>
              </a:rPr>
              <a:t>C# user control is defined as an implementation in programming language of C# to provide an empty control and this control can be leveraged to create other controls. </a:t>
            </a:r>
            <a:endParaRPr sz="1800">
              <a:solidFill>
                <a:srgbClr val="161616"/>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g20ee7f6dd8f_0_27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User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43" name="Google Shape;243;g20ee7f6dd8f_0_273"/>
          <p:cNvSpPr txBox="1"/>
          <p:nvPr/>
        </p:nvSpPr>
        <p:spPr>
          <a:xfrm>
            <a:off x="471925" y="1018350"/>
            <a:ext cx="7948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Why make User Control</a:t>
            </a:r>
            <a:endParaRPr sz="2400" b="1">
              <a:latin typeface="Calibri"/>
              <a:ea typeface="Calibri"/>
              <a:cs typeface="Calibri"/>
              <a:sym typeface="Calibri"/>
            </a:endParaRPr>
          </a:p>
        </p:txBody>
      </p:sp>
      <p:sp>
        <p:nvSpPr>
          <p:cNvPr id="244" name="Google Shape;244;g20ee7f6dd8f_0_273"/>
          <p:cNvSpPr txBox="1"/>
          <p:nvPr/>
        </p:nvSpPr>
        <p:spPr>
          <a:xfrm>
            <a:off x="609900" y="1608244"/>
            <a:ext cx="79482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212121"/>
              </a:buClr>
              <a:buSzPts val="1800"/>
              <a:buFont typeface="Calibri"/>
              <a:buChar char="●"/>
            </a:pPr>
            <a:r>
              <a:rPr lang="en-US" sz="1800">
                <a:solidFill>
                  <a:srgbClr val="212121"/>
                </a:solidFill>
                <a:highlight>
                  <a:srgbClr val="FFFFFF"/>
                </a:highlight>
                <a:latin typeface="Calibri"/>
                <a:ea typeface="Calibri"/>
                <a:cs typeface="Calibri"/>
                <a:sym typeface="Calibri"/>
              </a:rPr>
              <a:t>Re-use flexibility with large scale project.</a:t>
            </a:r>
            <a:endParaRPr sz="1800">
              <a:solidFill>
                <a:srgbClr val="212121"/>
              </a:solidFill>
              <a:highlight>
                <a:srgbClr val="FFFFFF"/>
              </a:highlight>
              <a:latin typeface="Calibri"/>
              <a:ea typeface="Calibri"/>
              <a:cs typeface="Calibri"/>
              <a:sym typeface="Calibri"/>
            </a:endParaRPr>
          </a:p>
          <a:p>
            <a:pPr marL="457200" lvl="0" indent="-342900" algn="l" rtl="0">
              <a:spcBef>
                <a:spcPts val="0"/>
              </a:spcBef>
              <a:spcAft>
                <a:spcPts val="0"/>
              </a:spcAft>
              <a:buClr>
                <a:srgbClr val="212121"/>
              </a:buClr>
              <a:buSzPts val="1800"/>
              <a:buFont typeface="Calibri"/>
              <a:buChar char="●"/>
            </a:pPr>
            <a:r>
              <a:rPr lang="en-US" sz="1800">
                <a:solidFill>
                  <a:srgbClr val="212121"/>
                </a:solidFill>
                <a:highlight>
                  <a:srgbClr val="FFFFFF"/>
                </a:highlight>
                <a:latin typeface="Calibri"/>
                <a:ea typeface="Calibri"/>
                <a:cs typeface="Calibri"/>
                <a:sym typeface="Calibri"/>
              </a:rPr>
              <a:t>Help find bug and resolve bug in short time.</a:t>
            </a:r>
            <a:endParaRPr sz="1800">
              <a:solidFill>
                <a:srgbClr val="212121"/>
              </a:solidFill>
              <a:highlight>
                <a:srgbClr val="FFFFFF"/>
              </a:highlight>
              <a:latin typeface="Calibri"/>
              <a:ea typeface="Calibri"/>
              <a:cs typeface="Calibri"/>
              <a:sym typeface="Calibri"/>
            </a:endParaRPr>
          </a:p>
          <a:p>
            <a:pPr marL="457200" lvl="0" indent="-342900" algn="l" rtl="0">
              <a:spcBef>
                <a:spcPts val="0"/>
              </a:spcBef>
              <a:spcAft>
                <a:spcPts val="0"/>
              </a:spcAft>
              <a:buClr>
                <a:srgbClr val="212121"/>
              </a:buClr>
              <a:buSzPts val="1800"/>
              <a:buFont typeface="Calibri"/>
              <a:buChar char="●"/>
            </a:pPr>
            <a:r>
              <a:rPr lang="en-US" sz="1800">
                <a:solidFill>
                  <a:srgbClr val="212121"/>
                </a:solidFill>
                <a:highlight>
                  <a:srgbClr val="FFFFFF"/>
                </a:highlight>
                <a:latin typeface="Calibri"/>
                <a:ea typeface="Calibri"/>
                <a:cs typeface="Calibri"/>
                <a:sym typeface="Calibri"/>
              </a:rPr>
              <a:t> write code at one place (user control) that effect in every web form or every Form of window application. </a:t>
            </a:r>
            <a:endParaRPr sz="1800">
              <a:solidFill>
                <a:srgbClr val="212121"/>
              </a:solidFill>
              <a:highlight>
                <a:srgbClr val="FFFFFF"/>
              </a:highlight>
              <a:latin typeface="Calibri"/>
              <a:ea typeface="Calibri"/>
              <a:cs typeface="Calibri"/>
              <a:sym typeface="Calibri"/>
            </a:endParaRPr>
          </a:p>
          <a:p>
            <a:pPr marL="457200" lvl="0" indent="-342900" algn="l" rtl="0">
              <a:spcBef>
                <a:spcPts val="0"/>
              </a:spcBef>
              <a:spcAft>
                <a:spcPts val="0"/>
              </a:spcAft>
              <a:buClr>
                <a:srgbClr val="212121"/>
              </a:buClr>
              <a:buSzPts val="1800"/>
              <a:buFont typeface="Calibri"/>
              <a:buChar char="●"/>
            </a:pPr>
            <a:r>
              <a:rPr lang="en-US" sz="1800">
                <a:solidFill>
                  <a:srgbClr val="212121"/>
                </a:solidFill>
                <a:highlight>
                  <a:srgbClr val="FFFFFF"/>
                </a:highlight>
                <a:latin typeface="Calibri"/>
                <a:ea typeface="Calibri"/>
                <a:cs typeface="Calibri"/>
                <a:sym typeface="Calibri"/>
              </a:rPr>
              <a:t>save your time.</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g20edddf7921_0_4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User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50" name="Google Shape;250;g20edddf7921_0_46"/>
          <p:cNvSpPr txBox="1"/>
          <p:nvPr/>
        </p:nvSpPr>
        <p:spPr>
          <a:xfrm>
            <a:off x="471925" y="789750"/>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Add New Item - User Control </a:t>
            </a:r>
            <a:endParaRPr sz="1800">
              <a:latin typeface="Calibri"/>
              <a:ea typeface="Calibri"/>
              <a:cs typeface="Calibri"/>
              <a:sym typeface="Calibri"/>
            </a:endParaRPr>
          </a:p>
        </p:txBody>
      </p:sp>
      <p:pic>
        <p:nvPicPr>
          <p:cNvPr id="251" name="Google Shape;251;g20edddf7921_0_46"/>
          <p:cNvPicPr preferRelativeResize="0"/>
          <p:nvPr/>
        </p:nvPicPr>
        <p:blipFill>
          <a:blip r:embed="rId3">
            <a:alphaModFix/>
          </a:blip>
          <a:stretch>
            <a:fillRect/>
          </a:stretch>
        </p:blipFill>
        <p:spPr>
          <a:xfrm>
            <a:off x="1895150" y="1319475"/>
            <a:ext cx="5101749" cy="318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g20edddf7921_0_5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User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57" name="Google Shape;257;g20edddf7921_0_53"/>
          <p:cNvSpPr txBox="1"/>
          <p:nvPr/>
        </p:nvSpPr>
        <p:spPr>
          <a:xfrm>
            <a:off x="471925" y="1018350"/>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Add New Item - User Control </a:t>
            </a:r>
            <a:endParaRPr sz="1800">
              <a:latin typeface="Calibri"/>
              <a:ea typeface="Calibri"/>
              <a:cs typeface="Calibri"/>
              <a:sym typeface="Calibri"/>
            </a:endParaRPr>
          </a:p>
        </p:txBody>
      </p:sp>
      <p:pic>
        <p:nvPicPr>
          <p:cNvPr id="258" name="Google Shape;258;g20edddf7921_0_53"/>
          <p:cNvPicPr preferRelativeResize="0"/>
          <p:nvPr/>
        </p:nvPicPr>
        <p:blipFill>
          <a:blip r:embed="rId3">
            <a:alphaModFix/>
          </a:blip>
          <a:stretch>
            <a:fillRect/>
          </a:stretch>
        </p:blipFill>
        <p:spPr>
          <a:xfrm>
            <a:off x="1989538" y="1480050"/>
            <a:ext cx="5164931" cy="294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g20edddf7921_0_6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User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64" name="Google Shape;264;g20edddf7921_0_60"/>
          <p:cNvSpPr txBox="1"/>
          <p:nvPr/>
        </p:nvSpPr>
        <p:spPr>
          <a:xfrm>
            <a:off x="471925" y="1018350"/>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Declare User Control in Form</a:t>
            </a:r>
            <a:endParaRPr sz="1800">
              <a:latin typeface="Calibri"/>
              <a:ea typeface="Calibri"/>
              <a:cs typeface="Calibri"/>
              <a:sym typeface="Calibri"/>
            </a:endParaRPr>
          </a:p>
        </p:txBody>
      </p:sp>
      <p:pic>
        <p:nvPicPr>
          <p:cNvPr id="265" name="Google Shape;265;g20edddf7921_0_60"/>
          <p:cNvPicPr preferRelativeResize="0"/>
          <p:nvPr/>
        </p:nvPicPr>
        <p:blipFill>
          <a:blip r:embed="rId3">
            <a:alphaModFix/>
          </a:blip>
          <a:stretch>
            <a:fillRect/>
          </a:stretch>
        </p:blipFill>
        <p:spPr>
          <a:xfrm>
            <a:off x="1430138" y="1480050"/>
            <a:ext cx="6031782" cy="28614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g20edddf7921_0_6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User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71" name="Google Shape;271;g20edddf7921_0_67"/>
          <p:cNvSpPr txBox="1"/>
          <p:nvPr/>
        </p:nvSpPr>
        <p:spPr>
          <a:xfrm>
            <a:off x="471925" y="790669"/>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Construct UserControl in InitializeComponent()</a:t>
            </a:r>
            <a:endParaRPr sz="1800">
              <a:latin typeface="Calibri"/>
              <a:ea typeface="Calibri"/>
              <a:cs typeface="Calibri"/>
              <a:sym typeface="Calibri"/>
            </a:endParaRPr>
          </a:p>
        </p:txBody>
      </p:sp>
      <p:pic>
        <p:nvPicPr>
          <p:cNvPr id="272" name="Google Shape;272;g20edddf7921_0_67"/>
          <p:cNvPicPr preferRelativeResize="0"/>
          <p:nvPr/>
        </p:nvPicPr>
        <p:blipFill>
          <a:blip r:embed="rId3">
            <a:alphaModFix/>
          </a:blip>
          <a:stretch>
            <a:fillRect/>
          </a:stretch>
        </p:blipFill>
        <p:spPr>
          <a:xfrm>
            <a:off x="2150775" y="1380575"/>
            <a:ext cx="4590499" cy="3140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g20edddf7921_0_7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User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78" name="Google Shape;278;g20edddf7921_0_74"/>
          <p:cNvSpPr txBox="1"/>
          <p:nvPr/>
        </p:nvSpPr>
        <p:spPr>
          <a:xfrm>
            <a:off x="487338" y="1063375"/>
            <a:ext cx="24561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Result like bellow </a:t>
            </a:r>
            <a:endParaRPr sz="1800">
              <a:latin typeface="Calibri"/>
              <a:ea typeface="Calibri"/>
              <a:cs typeface="Calibri"/>
              <a:sym typeface="Calibri"/>
            </a:endParaRPr>
          </a:p>
        </p:txBody>
      </p:sp>
      <p:pic>
        <p:nvPicPr>
          <p:cNvPr id="279" name="Google Shape;279;g20edddf7921_0_74"/>
          <p:cNvPicPr preferRelativeResize="0"/>
          <p:nvPr/>
        </p:nvPicPr>
        <p:blipFill>
          <a:blip r:embed="rId3">
            <a:alphaModFix/>
          </a:blip>
          <a:stretch>
            <a:fillRect/>
          </a:stretch>
        </p:blipFill>
        <p:spPr>
          <a:xfrm>
            <a:off x="4202300" y="1409650"/>
            <a:ext cx="3226324" cy="3004424"/>
          </a:xfrm>
          <a:prstGeom prst="rect">
            <a:avLst/>
          </a:prstGeom>
          <a:noFill/>
          <a:ln>
            <a:noFill/>
          </a:ln>
        </p:spPr>
      </p:pic>
      <p:cxnSp>
        <p:nvCxnSpPr>
          <p:cNvPr id="280" name="Google Shape;280;g20edddf7921_0_74"/>
          <p:cNvCxnSpPr>
            <a:stCxn id="278" idx="2"/>
            <a:endCxn id="279" idx="1"/>
          </p:cNvCxnSpPr>
          <p:nvPr/>
        </p:nvCxnSpPr>
        <p:spPr>
          <a:xfrm rot="-5400000" flipH="1">
            <a:off x="2265438" y="975025"/>
            <a:ext cx="1386900" cy="2487000"/>
          </a:xfrm>
          <a:prstGeom prst="bentConnector2">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i="0" u="none">
                <a:solidFill>
                  <a:schemeClr val="dk1"/>
                </a:solidFill>
                <a:latin typeface="Calibri"/>
                <a:ea typeface="Calibri"/>
                <a:cs typeface="Calibri"/>
                <a:sym typeface="Calibri"/>
              </a:rPr>
              <a:t>Agenda</a:t>
            </a:r>
            <a:endParaRPr b="1"/>
          </a:p>
        </p:txBody>
      </p:sp>
      <p:sp>
        <p:nvSpPr>
          <p:cNvPr id="151" name="Google Shape;151;p2"/>
          <p:cNvSpPr txBox="1">
            <a:spLocks noGrp="1"/>
          </p:cNvSpPr>
          <p:nvPr>
            <p:ph type="body" idx="1"/>
          </p:nvPr>
        </p:nvSpPr>
        <p:spPr>
          <a:xfrm>
            <a:off x="457200" y="1314450"/>
            <a:ext cx="8229600" cy="3280200"/>
          </a:xfrm>
          <a:prstGeom prst="rect">
            <a:avLst/>
          </a:prstGeom>
          <a:noFill/>
          <a:ln>
            <a:noFill/>
          </a:ln>
          <a:effectLst>
            <a:reflection endPos="1000" dist="38100" dir="5400000" fadeDir="5400012" sy="-100000" algn="bl" rotWithShape="0"/>
          </a:effectLst>
        </p:spPr>
        <p:txBody>
          <a:bodyPr spcFirstLastPara="1" wrap="square" lIns="91425" tIns="45700" rIns="91425" bIns="45700" anchor="t" anchorCtr="0">
            <a:noAutofit/>
          </a:bodyPr>
          <a:lstStyle/>
          <a:p>
            <a:pPr marL="457200" marR="0" lvl="0" indent="-419100" algn="l" rtl="0">
              <a:lnSpc>
                <a:spcPct val="100000"/>
              </a:lnSpc>
              <a:spcBef>
                <a:spcPts val="0"/>
              </a:spcBef>
              <a:spcAft>
                <a:spcPts val="0"/>
              </a:spcAft>
              <a:buSzPts val="3000"/>
              <a:buAutoNum type="arabicPeriod"/>
            </a:pPr>
            <a:r>
              <a:rPr lang="en-US" sz="3000" b="1"/>
              <a:t>Multi form</a:t>
            </a:r>
            <a:endParaRPr sz="3000" b="1"/>
          </a:p>
          <a:p>
            <a:pPr marL="457200" marR="0" lvl="0" indent="-419100" algn="l" rtl="0">
              <a:lnSpc>
                <a:spcPct val="100000"/>
              </a:lnSpc>
              <a:spcBef>
                <a:spcPts val="0"/>
              </a:spcBef>
              <a:spcAft>
                <a:spcPts val="0"/>
              </a:spcAft>
              <a:buSzPts val="3000"/>
              <a:buAutoNum type="arabicPeriod"/>
            </a:pPr>
            <a:r>
              <a:rPr lang="en-US" sz="3000" b="1"/>
              <a:t>Pass data 2 form</a:t>
            </a:r>
            <a:endParaRPr sz="3000" b="1"/>
          </a:p>
          <a:p>
            <a:pPr marL="457200" marR="0" lvl="0" indent="-419100" algn="l" rtl="0">
              <a:lnSpc>
                <a:spcPct val="100000"/>
              </a:lnSpc>
              <a:spcBef>
                <a:spcPts val="0"/>
              </a:spcBef>
              <a:spcAft>
                <a:spcPts val="0"/>
              </a:spcAft>
              <a:buSzPts val="3000"/>
              <a:buAutoNum type="arabicPeriod"/>
            </a:pPr>
            <a:r>
              <a:rPr lang="en-US" sz="3000" b="1"/>
              <a:t>User Control</a:t>
            </a:r>
            <a:endParaRPr sz="3000" b="1"/>
          </a:p>
          <a:p>
            <a:pPr marL="457200" marR="0" lvl="0" indent="-419100" algn="l" rtl="0">
              <a:lnSpc>
                <a:spcPct val="100000"/>
              </a:lnSpc>
              <a:spcBef>
                <a:spcPts val="0"/>
              </a:spcBef>
              <a:spcAft>
                <a:spcPts val="0"/>
              </a:spcAft>
              <a:buSzPts val="3000"/>
              <a:buAutoNum type="arabicPeriod"/>
            </a:pPr>
            <a:r>
              <a:rPr lang="en-US" sz="3000" b="1"/>
              <a:t>Tab Control</a:t>
            </a:r>
            <a:endParaRPr sz="3000" b="1"/>
          </a:p>
          <a:p>
            <a:pPr marL="342900" marR="0" lvl="0" indent="-190500" algn="l" rtl="0">
              <a:lnSpc>
                <a:spcPct val="100000"/>
              </a:lnSpc>
              <a:spcBef>
                <a:spcPts val="480"/>
              </a:spcBef>
              <a:spcAft>
                <a:spcPts val="0"/>
              </a:spcAft>
              <a:buClr>
                <a:schemeClr val="dk1"/>
              </a:buClr>
              <a:buSzPts val="2400"/>
              <a:buFont typeface="Arial"/>
              <a:buNone/>
            </a:pP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g20edddf7921_0_8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pic>
        <p:nvPicPr>
          <p:cNvPr id="286" name="Google Shape;286;g20edddf7921_0_82"/>
          <p:cNvPicPr preferRelativeResize="0"/>
          <p:nvPr/>
        </p:nvPicPr>
        <p:blipFill>
          <a:blip r:embed="rId3">
            <a:alphaModFix/>
          </a:blip>
          <a:stretch>
            <a:fillRect/>
          </a:stretch>
        </p:blipFill>
        <p:spPr>
          <a:xfrm>
            <a:off x="3866150" y="1505550"/>
            <a:ext cx="4966375" cy="2132400"/>
          </a:xfrm>
          <a:prstGeom prst="rect">
            <a:avLst/>
          </a:prstGeom>
          <a:noFill/>
          <a:ln w="9525" cap="flat" cmpd="sng">
            <a:solidFill>
              <a:schemeClr val="dk2"/>
            </a:solidFill>
            <a:prstDash val="solid"/>
            <a:round/>
            <a:headEnd type="none" w="sm" len="sm"/>
            <a:tailEnd type="none" w="sm" len="sm"/>
          </a:ln>
        </p:spPr>
      </p:pic>
      <p:sp>
        <p:nvSpPr>
          <p:cNvPr id="287" name="Google Shape;287;g20edddf7921_0_82"/>
          <p:cNvSpPr txBox="1"/>
          <p:nvPr/>
        </p:nvSpPr>
        <p:spPr>
          <a:xfrm>
            <a:off x="311475" y="1408500"/>
            <a:ext cx="3336000" cy="372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Tab control allows you to create a multiple-page like in your windows form. This control allows you to organize other controls in your c# project; this property of tab control is tab pages.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There can several tab pages in a tab control and a tab page can contain different controls like textbox, combobox, etc.</a:t>
            </a:r>
            <a:endParaRPr sz="1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88" name="Google Shape;288;g20edddf7921_0_82"/>
          <p:cNvSpPr txBox="1"/>
          <p:nvPr/>
        </p:nvSpPr>
        <p:spPr>
          <a:xfrm>
            <a:off x="311475" y="1063375"/>
            <a:ext cx="139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Definition</a:t>
            </a:r>
            <a:endParaRPr sz="1800" b="1">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g21432423e5c_0_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94" name="Google Shape;294;g21432423e5c_0_9"/>
          <p:cNvSpPr txBox="1"/>
          <p:nvPr/>
        </p:nvSpPr>
        <p:spPr>
          <a:xfrm>
            <a:off x="457200" y="1098213"/>
            <a:ext cx="28638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Add Tab Control in Toolbox</a:t>
            </a:r>
            <a:endParaRPr sz="1800">
              <a:latin typeface="Calibri"/>
              <a:ea typeface="Calibri"/>
              <a:cs typeface="Calibri"/>
              <a:sym typeface="Calibri"/>
            </a:endParaRPr>
          </a:p>
        </p:txBody>
      </p:sp>
      <p:cxnSp>
        <p:nvCxnSpPr>
          <p:cNvPr id="295" name="Google Shape;295;g21432423e5c_0_9"/>
          <p:cNvCxnSpPr>
            <a:stCxn id="294" idx="2"/>
            <a:endCxn id="296" idx="1"/>
          </p:cNvCxnSpPr>
          <p:nvPr/>
        </p:nvCxnSpPr>
        <p:spPr>
          <a:xfrm rot="-5400000" flipH="1">
            <a:off x="3060300" y="388713"/>
            <a:ext cx="1088700" cy="3431100"/>
          </a:xfrm>
          <a:prstGeom prst="bentConnector2">
            <a:avLst/>
          </a:prstGeom>
          <a:noFill/>
          <a:ln w="19050" cap="flat" cmpd="sng">
            <a:solidFill>
              <a:schemeClr val="dk2"/>
            </a:solidFill>
            <a:prstDash val="solid"/>
            <a:round/>
            <a:headEnd type="none" w="med" len="med"/>
            <a:tailEnd type="none" w="med" len="med"/>
          </a:ln>
        </p:spPr>
      </p:cxnSp>
      <p:pic>
        <p:nvPicPr>
          <p:cNvPr id="296" name="Google Shape;296;g21432423e5c_0_9"/>
          <p:cNvPicPr preferRelativeResize="0"/>
          <p:nvPr/>
        </p:nvPicPr>
        <p:blipFill>
          <a:blip r:embed="rId3">
            <a:alphaModFix/>
          </a:blip>
          <a:stretch>
            <a:fillRect/>
          </a:stretch>
        </p:blipFill>
        <p:spPr>
          <a:xfrm>
            <a:off x="5320089" y="1063374"/>
            <a:ext cx="3305775" cy="317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0"/>
        <p:cNvGrpSpPr/>
        <p:nvPr/>
      </p:nvGrpSpPr>
      <p:grpSpPr>
        <a:xfrm>
          <a:off x="0" y="0"/>
          <a:ext cx="0" cy="0"/>
          <a:chOff x="0" y="0"/>
          <a:chExt cx="0" cy="0"/>
        </a:xfrm>
      </p:grpSpPr>
      <p:sp>
        <p:nvSpPr>
          <p:cNvPr id="301" name="Google Shape;301;g20edddf7921_0_9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302" name="Google Shape;302;g20edddf7921_0_90"/>
          <p:cNvSpPr txBox="1"/>
          <p:nvPr/>
        </p:nvSpPr>
        <p:spPr>
          <a:xfrm>
            <a:off x="471925" y="1018350"/>
            <a:ext cx="31875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Add TabPage in Design </a:t>
            </a:r>
            <a:endParaRPr sz="1800">
              <a:latin typeface="Calibri"/>
              <a:ea typeface="Calibri"/>
              <a:cs typeface="Calibri"/>
              <a:sym typeface="Calibri"/>
            </a:endParaRPr>
          </a:p>
        </p:txBody>
      </p:sp>
      <p:cxnSp>
        <p:nvCxnSpPr>
          <p:cNvPr id="303" name="Google Shape;303;g20edddf7921_0_90"/>
          <p:cNvCxnSpPr>
            <a:stCxn id="302" idx="2"/>
            <a:endCxn id="304" idx="1"/>
          </p:cNvCxnSpPr>
          <p:nvPr/>
        </p:nvCxnSpPr>
        <p:spPr>
          <a:xfrm rot="-5400000" flipH="1">
            <a:off x="2800225" y="745500"/>
            <a:ext cx="1257900" cy="2727000"/>
          </a:xfrm>
          <a:prstGeom prst="bentConnector2">
            <a:avLst/>
          </a:prstGeom>
          <a:noFill/>
          <a:ln w="19050" cap="flat" cmpd="sng">
            <a:solidFill>
              <a:schemeClr val="dk2"/>
            </a:solidFill>
            <a:prstDash val="solid"/>
            <a:round/>
            <a:headEnd type="none" w="med" len="med"/>
            <a:tailEnd type="none" w="med" len="med"/>
          </a:ln>
        </p:spPr>
      </p:cxnSp>
      <p:pic>
        <p:nvPicPr>
          <p:cNvPr id="304" name="Google Shape;304;g20edddf7921_0_90"/>
          <p:cNvPicPr preferRelativeResize="0"/>
          <p:nvPr/>
        </p:nvPicPr>
        <p:blipFill>
          <a:blip r:embed="rId3">
            <a:alphaModFix/>
          </a:blip>
          <a:stretch>
            <a:fillRect/>
          </a:stretch>
        </p:blipFill>
        <p:spPr>
          <a:xfrm>
            <a:off x="4792725" y="1324796"/>
            <a:ext cx="3822393" cy="28265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
        <p:nvSpPr>
          <p:cNvPr id="309" name="Google Shape;309;g22385928a6e_0_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310" name="Google Shape;310;g22385928a6e_0_0"/>
          <p:cNvSpPr txBox="1"/>
          <p:nvPr/>
        </p:nvSpPr>
        <p:spPr>
          <a:xfrm>
            <a:off x="471925" y="1018350"/>
            <a:ext cx="28287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Add TabPage in Design</a:t>
            </a:r>
            <a:endParaRPr sz="1800">
              <a:latin typeface="Calibri"/>
              <a:ea typeface="Calibri"/>
              <a:cs typeface="Calibri"/>
              <a:sym typeface="Calibri"/>
            </a:endParaRPr>
          </a:p>
        </p:txBody>
      </p:sp>
      <p:cxnSp>
        <p:nvCxnSpPr>
          <p:cNvPr id="311" name="Google Shape;311;g22385928a6e_0_0"/>
          <p:cNvCxnSpPr>
            <a:stCxn id="310" idx="2"/>
            <a:endCxn id="312" idx="1"/>
          </p:cNvCxnSpPr>
          <p:nvPr/>
        </p:nvCxnSpPr>
        <p:spPr>
          <a:xfrm rot="-5400000" flipH="1">
            <a:off x="2538475" y="827850"/>
            <a:ext cx="1381200" cy="2685600"/>
          </a:xfrm>
          <a:prstGeom prst="bentConnector2">
            <a:avLst/>
          </a:prstGeom>
          <a:noFill/>
          <a:ln w="19050" cap="flat" cmpd="sng">
            <a:solidFill>
              <a:schemeClr val="dk2"/>
            </a:solidFill>
            <a:prstDash val="solid"/>
            <a:round/>
            <a:headEnd type="none" w="med" len="med"/>
            <a:tailEnd type="none" w="med" len="med"/>
          </a:ln>
        </p:spPr>
      </p:cxnSp>
      <p:pic>
        <p:nvPicPr>
          <p:cNvPr id="312" name="Google Shape;312;g22385928a6e_0_0"/>
          <p:cNvPicPr preferRelativeResize="0"/>
          <p:nvPr/>
        </p:nvPicPr>
        <p:blipFill>
          <a:blip r:embed="rId3">
            <a:alphaModFix/>
          </a:blip>
          <a:stretch>
            <a:fillRect/>
          </a:stretch>
        </p:blipFill>
        <p:spPr>
          <a:xfrm>
            <a:off x="4572000" y="1433440"/>
            <a:ext cx="4050994" cy="28554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g21432423e5c_0_2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318" name="Google Shape;318;g21432423e5c_0_21"/>
          <p:cNvSpPr txBox="1"/>
          <p:nvPr/>
        </p:nvSpPr>
        <p:spPr>
          <a:xfrm>
            <a:off x="208850" y="869400"/>
            <a:ext cx="416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Add more TabPage</a:t>
            </a:r>
            <a:endParaRPr sz="1800" b="1">
              <a:latin typeface="Calibri"/>
              <a:ea typeface="Calibri"/>
              <a:cs typeface="Calibri"/>
              <a:sym typeface="Calibri"/>
            </a:endParaRPr>
          </a:p>
        </p:txBody>
      </p:sp>
      <p:sp>
        <p:nvSpPr>
          <p:cNvPr id="319" name="Google Shape;319;g21432423e5c_0_21"/>
          <p:cNvSpPr txBox="1"/>
          <p:nvPr/>
        </p:nvSpPr>
        <p:spPr>
          <a:xfrm>
            <a:off x="369125" y="1335650"/>
            <a:ext cx="4167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In Properties, select Behavior -&gt; TabPages -&gt; Collection  </a:t>
            </a:r>
            <a:endParaRPr sz="1800">
              <a:latin typeface="Calibri"/>
              <a:ea typeface="Calibri"/>
              <a:cs typeface="Calibri"/>
              <a:sym typeface="Calibri"/>
            </a:endParaRPr>
          </a:p>
        </p:txBody>
      </p:sp>
      <p:pic>
        <p:nvPicPr>
          <p:cNvPr id="320" name="Google Shape;320;g21432423e5c_0_21"/>
          <p:cNvPicPr preferRelativeResize="0"/>
          <p:nvPr/>
        </p:nvPicPr>
        <p:blipFill>
          <a:blip r:embed="rId3">
            <a:alphaModFix/>
          </a:blip>
          <a:stretch>
            <a:fillRect/>
          </a:stretch>
        </p:blipFill>
        <p:spPr>
          <a:xfrm>
            <a:off x="5595412" y="869400"/>
            <a:ext cx="3091387" cy="3378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4"/>
        <p:cNvGrpSpPr/>
        <p:nvPr/>
      </p:nvGrpSpPr>
      <p:grpSpPr>
        <a:xfrm>
          <a:off x="0" y="0"/>
          <a:ext cx="0" cy="0"/>
          <a:chOff x="0" y="0"/>
          <a:chExt cx="0" cy="0"/>
        </a:xfrm>
      </p:grpSpPr>
      <p:sp>
        <p:nvSpPr>
          <p:cNvPr id="325" name="Google Shape;325;g21432423e5c_0_3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326" name="Google Shape;326;g21432423e5c_0_33"/>
          <p:cNvSpPr txBox="1"/>
          <p:nvPr/>
        </p:nvSpPr>
        <p:spPr>
          <a:xfrm>
            <a:off x="208850" y="869400"/>
            <a:ext cx="416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Add more TabPage</a:t>
            </a:r>
            <a:endParaRPr sz="1800" b="1">
              <a:latin typeface="Calibri"/>
              <a:ea typeface="Calibri"/>
              <a:cs typeface="Calibri"/>
              <a:sym typeface="Calibri"/>
            </a:endParaRPr>
          </a:p>
        </p:txBody>
      </p:sp>
      <p:sp>
        <p:nvSpPr>
          <p:cNvPr id="327" name="Google Shape;327;g21432423e5c_0_33"/>
          <p:cNvSpPr txBox="1"/>
          <p:nvPr/>
        </p:nvSpPr>
        <p:spPr>
          <a:xfrm>
            <a:off x="369125" y="1335650"/>
            <a:ext cx="3890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Click Add Button to generate a new TabPage</a:t>
            </a:r>
            <a:endParaRPr sz="1800">
              <a:latin typeface="Calibri"/>
              <a:ea typeface="Calibri"/>
              <a:cs typeface="Calibri"/>
              <a:sym typeface="Calibri"/>
            </a:endParaRPr>
          </a:p>
        </p:txBody>
      </p:sp>
      <p:pic>
        <p:nvPicPr>
          <p:cNvPr id="328" name="Google Shape;328;g21432423e5c_0_33"/>
          <p:cNvPicPr preferRelativeResize="0"/>
          <p:nvPr/>
        </p:nvPicPr>
        <p:blipFill>
          <a:blip r:embed="rId3">
            <a:alphaModFix/>
          </a:blip>
          <a:stretch>
            <a:fillRect/>
          </a:stretch>
        </p:blipFill>
        <p:spPr>
          <a:xfrm>
            <a:off x="4572000" y="1331100"/>
            <a:ext cx="3699900" cy="310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sp>
        <p:nvSpPr>
          <p:cNvPr id="333" name="Google Shape;333;g21432423e5c_0_4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334" name="Google Shape;334;g21432423e5c_0_41"/>
          <p:cNvSpPr txBox="1"/>
          <p:nvPr/>
        </p:nvSpPr>
        <p:spPr>
          <a:xfrm>
            <a:off x="208850" y="869400"/>
            <a:ext cx="416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Add/Remove TabPage</a:t>
            </a:r>
            <a:endParaRPr sz="1800" b="1">
              <a:latin typeface="Calibri"/>
              <a:ea typeface="Calibri"/>
              <a:cs typeface="Calibri"/>
              <a:sym typeface="Calibri"/>
            </a:endParaRPr>
          </a:p>
        </p:txBody>
      </p:sp>
      <p:sp>
        <p:nvSpPr>
          <p:cNvPr id="335" name="Google Shape;335;g21432423e5c_0_41"/>
          <p:cNvSpPr txBox="1"/>
          <p:nvPr/>
        </p:nvSpPr>
        <p:spPr>
          <a:xfrm>
            <a:off x="369125" y="1335650"/>
            <a:ext cx="3890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Click Add Button to generate a new TabPage</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Click Remove to remove TabPage</a:t>
            </a:r>
            <a:endParaRPr sz="1800">
              <a:latin typeface="Calibri"/>
              <a:ea typeface="Calibri"/>
              <a:cs typeface="Calibri"/>
              <a:sym typeface="Calibri"/>
            </a:endParaRPr>
          </a:p>
        </p:txBody>
      </p:sp>
      <p:pic>
        <p:nvPicPr>
          <p:cNvPr id="336" name="Google Shape;336;g21432423e5c_0_41"/>
          <p:cNvPicPr preferRelativeResize="0"/>
          <p:nvPr/>
        </p:nvPicPr>
        <p:blipFill>
          <a:blip r:embed="rId3">
            <a:alphaModFix/>
          </a:blip>
          <a:stretch>
            <a:fillRect/>
          </a:stretch>
        </p:blipFill>
        <p:spPr>
          <a:xfrm>
            <a:off x="4572000" y="1331100"/>
            <a:ext cx="3699900" cy="3102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0"/>
        <p:cNvGrpSpPr/>
        <p:nvPr/>
      </p:nvGrpSpPr>
      <p:grpSpPr>
        <a:xfrm>
          <a:off x="0" y="0"/>
          <a:ext cx="0" cy="0"/>
          <a:chOff x="0" y="0"/>
          <a:chExt cx="0" cy="0"/>
        </a:xfrm>
      </p:grpSpPr>
      <p:sp>
        <p:nvSpPr>
          <p:cNvPr id="341" name="Google Shape;341;g22385928a6e_0_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342" name="Google Shape;342;g22385928a6e_0_8"/>
          <p:cNvSpPr txBox="1"/>
          <p:nvPr/>
        </p:nvSpPr>
        <p:spPr>
          <a:xfrm>
            <a:off x="471925" y="1018350"/>
            <a:ext cx="36981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t>Add TabControl in Run-time</a:t>
            </a:r>
            <a:endParaRPr sz="1800"/>
          </a:p>
        </p:txBody>
      </p:sp>
      <p:pic>
        <p:nvPicPr>
          <p:cNvPr id="343" name="Google Shape;343;g22385928a6e_0_8"/>
          <p:cNvPicPr preferRelativeResize="0"/>
          <p:nvPr/>
        </p:nvPicPr>
        <p:blipFill>
          <a:blip r:embed="rId3">
            <a:alphaModFix/>
          </a:blip>
          <a:stretch>
            <a:fillRect/>
          </a:stretch>
        </p:blipFill>
        <p:spPr>
          <a:xfrm>
            <a:off x="1024325" y="1847300"/>
            <a:ext cx="7095350" cy="257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7"/>
        <p:cNvGrpSpPr/>
        <p:nvPr/>
      </p:nvGrpSpPr>
      <p:grpSpPr>
        <a:xfrm>
          <a:off x="0" y="0"/>
          <a:ext cx="0" cy="0"/>
          <a:chOff x="0" y="0"/>
          <a:chExt cx="0" cy="0"/>
        </a:xfrm>
      </p:grpSpPr>
      <p:sp>
        <p:nvSpPr>
          <p:cNvPr id="348" name="Google Shape;348;g22385928a6e_0_1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349" name="Google Shape;349;g22385928a6e_0_16"/>
          <p:cNvSpPr txBox="1"/>
          <p:nvPr/>
        </p:nvSpPr>
        <p:spPr>
          <a:xfrm>
            <a:off x="471925" y="1018350"/>
            <a:ext cx="28287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Add TabPage in Run-time</a:t>
            </a:r>
            <a:endParaRPr sz="1800">
              <a:latin typeface="Calibri"/>
              <a:ea typeface="Calibri"/>
              <a:cs typeface="Calibri"/>
              <a:sym typeface="Calibri"/>
            </a:endParaRPr>
          </a:p>
        </p:txBody>
      </p:sp>
      <p:pic>
        <p:nvPicPr>
          <p:cNvPr id="350" name="Google Shape;350;g22385928a6e_0_16"/>
          <p:cNvPicPr preferRelativeResize="0"/>
          <p:nvPr/>
        </p:nvPicPr>
        <p:blipFill>
          <a:blip r:embed="rId3">
            <a:alphaModFix/>
          </a:blip>
          <a:stretch>
            <a:fillRect/>
          </a:stretch>
        </p:blipFill>
        <p:spPr>
          <a:xfrm>
            <a:off x="4488850" y="770625"/>
            <a:ext cx="3690250" cy="3733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55" name="Google Shape;355;g22385928a6e_0_2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Tab Control</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pic>
        <p:nvPicPr>
          <p:cNvPr id="356" name="Google Shape;356;g22385928a6e_0_24"/>
          <p:cNvPicPr preferRelativeResize="0"/>
          <p:nvPr/>
        </p:nvPicPr>
        <p:blipFill>
          <a:blip r:embed="rId3">
            <a:alphaModFix/>
          </a:blip>
          <a:stretch>
            <a:fillRect/>
          </a:stretch>
        </p:blipFill>
        <p:spPr>
          <a:xfrm>
            <a:off x="1998438" y="1063378"/>
            <a:ext cx="5147125" cy="330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457200" lvl="0" indent="0" algn="r" rtl="0">
              <a:lnSpc>
                <a:spcPct val="100000"/>
              </a:lnSpc>
              <a:spcBef>
                <a:spcPts val="0"/>
              </a:spcBef>
              <a:spcAft>
                <a:spcPts val="0"/>
              </a:spcAft>
              <a:buNone/>
            </a:pPr>
            <a:r>
              <a:rPr lang="en-US" sz="3400" b="1">
                <a:solidFill>
                  <a:schemeClr val="dk1"/>
                </a:solidFill>
                <a:latin typeface="Calibri"/>
                <a:ea typeface="Calibri"/>
                <a:cs typeface="Calibri"/>
                <a:sym typeface="Calibri"/>
              </a:rPr>
              <a:t>Multi form  </a:t>
            </a:r>
            <a:br>
              <a:rPr lang="en-US" sz="3400" b="1">
                <a:solidFill>
                  <a:schemeClr val="dk1"/>
                </a:solidFill>
                <a:latin typeface="Calibri"/>
                <a:ea typeface="Calibri"/>
                <a:cs typeface="Calibri"/>
                <a:sym typeface="Calibri"/>
              </a:rPr>
            </a:b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pic>
        <p:nvPicPr>
          <p:cNvPr id="157" name="Google Shape;157;p5"/>
          <p:cNvPicPr preferRelativeResize="0"/>
          <p:nvPr/>
        </p:nvPicPr>
        <p:blipFill>
          <a:blip r:embed="rId3">
            <a:alphaModFix/>
          </a:blip>
          <a:stretch>
            <a:fillRect/>
          </a:stretch>
        </p:blipFill>
        <p:spPr>
          <a:xfrm>
            <a:off x="3904763" y="1514072"/>
            <a:ext cx="5022056" cy="2893219"/>
          </a:xfrm>
          <a:prstGeom prst="rect">
            <a:avLst/>
          </a:prstGeom>
          <a:noFill/>
          <a:ln>
            <a:noFill/>
          </a:ln>
        </p:spPr>
      </p:pic>
      <p:sp>
        <p:nvSpPr>
          <p:cNvPr id="158" name="Google Shape;158;p5"/>
          <p:cNvSpPr txBox="1"/>
          <p:nvPr/>
        </p:nvSpPr>
        <p:spPr>
          <a:xfrm>
            <a:off x="3996825" y="1018350"/>
            <a:ext cx="4947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Example: Design 2 forms (List and Detail)</a:t>
            </a:r>
            <a:endParaRPr sz="1800"/>
          </a:p>
        </p:txBody>
      </p:sp>
      <p:sp>
        <p:nvSpPr>
          <p:cNvPr id="159" name="Google Shape;159;p5"/>
          <p:cNvSpPr txBox="1"/>
          <p:nvPr/>
        </p:nvSpPr>
        <p:spPr>
          <a:xfrm>
            <a:off x="447075" y="1587550"/>
            <a:ext cx="3260100" cy="2692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Clr>
                <a:schemeClr val="dk1"/>
              </a:buClr>
              <a:buSzPts val="1100"/>
              <a:buFont typeface="Arial"/>
              <a:buNone/>
            </a:pPr>
            <a:r>
              <a:rPr lang="en-US" sz="1800">
                <a:solidFill>
                  <a:schemeClr val="dk1"/>
                </a:solidFill>
                <a:highlight>
                  <a:srgbClr val="FFFFFF"/>
                </a:highlight>
                <a:latin typeface="Calibri"/>
                <a:ea typeface="Calibri"/>
                <a:cs typeface="Calibri"/>
                <a:sym typeface="Calibri"/>
              </a:rPr>
              <a:t>There aren't many programmes that have only one form. Most programmes have other forms that are accessible from the main one that loads at startup. In this section, you'll learn how to create programmes with more than form.</a:t>
            </a:r>
            <a:endParaRPr sz="18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0"/>
        <p:cNvGrpSpPr/>
        <p:nvPr/>
      </p:nvGrpSpPr>
      <p:grpSpPr>
        <a:xfrm>
          <a:off x="0" y="0"/>
          <a:ext cx="0" cy="0"/>
          <a:chOff x="0" y="0"/>
          <a:chExt cx="0" cy="0"/>
        </a:xfrm>
      </p:grpSpPr>
      <p:sp>
        <p:nvSpPr>
          <p:cNvPr id="361" name="Google Shape;361;g20ee7f6dd8f_0_29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Practise</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pic>
        <p:nvPicPr>
          <p:cNvPr id="362" name="Google Shape;362;g20ee7f6dd8f_0_299"/>
          <p:cNvPicPr preferRelativeResize="0"/>
          <p:nvPr/>
        </p:nvPicPr>
        <p:blipFill>
          <a:blip r:embed="rId3">
            <a:alphaModFix/>
          </a:blip>
          <a:stretch>
            <a:fillRect/>
          </a:stretch>
        </p:blipFill>
        <p:spPr>
          <a:xfrm>
            <a:off x="2694870" y="1509575"/>
            <a:ext cx="3754258" cy="3015325"/>
          </a:xfrm>
          <a:prstGeom prst="rect">
            <a:avLst/>
          </a:prstGeom>
          <a:noFill/>
          <a:ln>
            <a:noFill/>
          </a:ln>
        </p:spPr>
      </p:pic>
      <p:sp>
        <p:nvSpPr>
          <p:cNvPr id="363" name="Google Shape;363;g20ee7f6dd8f_0_299"/>
          <p:cNvSpPr txBox="1"/>
          <p:nvPr/>
        </p:nvSpPr>
        <p:spPr>
          <a:xfrm>
            <a:off x="265550" y="989575"/>
            <a:ext cx="596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Create Tab control Sample project like bellows figure </a:t>
            </a:r>
            <a:endParaRPr sz="18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sp>
        <p:nvSpPr>
          <p:cNvPr id="368" name="Google Shape;368;g20ee7f6dd8f_0_31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Question</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369" name="Google Shape;369;g20ee7f6dd8f_0_316"/>
          <p:cNvSpPr txBox="1"/>
          <p:nvPr/>
        </p:nvSpPr>
        <p:spPr>
          <a:xfrm>
            <a:off x="281500" y="1018350"/>
            <a:ext cx="264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t>List of questions</a:t>
            </a:r>
            <a:endParaRPr sz="1800" b="1"/>
          </a:p>
        </p:txBody>
      </p:sp>
      <p:sp>
        <p:nvSpPr>
          <p:cNvPr id="370" name="Google Shape;370;g20ee7f6dd8f_0_316"/>
          <p:cNvSpPr txBox="1"/>
          <p:nvPr/>
        </p:nvSpPr>
        <p:spPr>
          <a:xfrm>
            <a:off x="294675" y="1455850"/>
            <a:ext cx="5961000" cy="1231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AutoNum type="arabicPeriod"/>
            </a:pPr>
            <a:r>
              <a:rPr lang="en-US" sz="1800">
                <a:latin typeface="Calibri"/>
                <a:ea typeface="Calibri"/>
                <a:cs typeface="Calibri"/>
                <a:sym typeface="Calibri"/>
              </a:rPr>
              <a:t>How to bind a TabControl with a collection of TabItems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a:latin typeface="Calibri"/>
                <a:ea typeface="Calibri"/>
                <a:cs typeface="Calibri"/>
                <a:sym typeface="Calibri"/>
              </a:rPr>
              <a:t>C# vertical tab control with horizontal text</a:t>
            </a:r>
            <a:endParaRPr sz="1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5"/>
        <p:cNvGrpSpPr/>
        <p:nvPr/>
      </p:nvGrpSpPr>
      <p:grpSpPr>
        <a:xfrm>
          <a:off x="0" y="0"/>
          <a:ext cx="0" cy="0"/>
          <a:chOff x="0" y="0"/>
          <a:chExt cx="0" cy="0"/>
        </a:xfrm>
      </p:grpSpPr>
      <p:sp>
        <p:nvSpPr>
          <p:cNvPr id="376" name="Google Shape;376;p31"/>
          <p:cNvSpPr txBox="1">
            <a:spLocks noGrp="1"/>
          </p:cNvSpPr>
          <p:nvPr>
            <p:ph type="body" idx="1"/>
          </p:nvPr>
        </p:nvSpPr>
        <p:spPr>
          <a:xfrm>
            <a:off x="228600" y="1771650"/>
            <a:ext cx="8610600" cy="26514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rgbClr val="E77817"/>
              </a:buClr>
              <a:buSzPts val="4500"/>
              <a:buFont typeface="Arial"/>
              <a:buNone/>
            </a:pPr>
            <a:r>
              <a:rPr lang="en-US" sz="4500" b="0" i="0" u="none">
                <a:solidFill>
                  <a:srgbClr val="E77817"/>
                </a:solidFill>
                <a:latin typeface="Calibri"/>
                <a:ea typeface="Calibri"/>
                <a:cs typeface="Calibri"/>
                <a:sym typeface="Calibri"/>
              </a:rPr>
              <a:t>Thank you!</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g221ce7b2da5_0_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457200" lvl="0" indent="0" algn="r" rtl="0">
              <a:lnSpc>
                <a:spcPct val="100000"/>
              </a:lnSpc>
              <a:spcBef>
                <a:spcPts val="0"/>
              </a:spcBef>
              <a:spcAft>
                <a:spcPts val="0"/>
              </a:spcAft>
              <a:buNone/>
            </a:pPr>
            <a:r>
              <a:rPr lang="en-US" sz="3400" b="1">
                <a:solidFill>
                  <a:schemeClr val="dk1"/>
                </a:solidFill>
                <a:latin typeface="Calibri"/>
                <a:ea typeface="Calibri"/>
                <a:cs typeface="Calibri"/>
                <a:sym typeface="Calibri"/>
              </a:rPr>
              <a:t>Multi form  </a:t>
            </a:r>
            <a:br>
              <a:rPr lang="en-US" sz="3400" b="1">
                <a:solidFill>
                  <a:schemeClr val="dk1"/>
                </a:solidFill>
                <a:latin typeface="Calibri"/>
                <a:ea typeface="Calibri"/>
                <a:cs typeface="Calibri"/>
                <a:sym typeface="Calibri"/>
              </a:rPr>
            </a:b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pic>
        <p:nvPicPr>
          <p:cNvPr id="165" name="Google Shape;165;g221ce7b2da5_0_6"/>
          <p:cNvPicPr preferRelativeResize="0"/>
          <p:nvPr/>
        </p:nvPicPr>
        <p:blipFill>
          <a:blip r:embed="rId3">
            <a:alphaModFix/>
          </a:blip>
          <a:stretch>
            <a:fillRect/>
          </a:stretch>
        </p:blipFill>
        <p:spPr>
          <a:xfrm>
            <a:off x="3840438" y="975669"/>
            <a:ext cx="5061167" cy="3515419"/>
          </a:xfrm>
          <a:prstGeom prst="rect">
            <a:avLst/>
          </a:prstGeom>
          <a:noFill/>
          <a:ln>
            <a:noFill/>
          </a:ln>
        </p:spPr>
      </p:pic>
      <p:sp>
        <p:nvSpPr>
          <p:cNvPr id="166" name="Google Shape;166;g221ce7b2da5_0_6"/>
          <p:cNvSpPr txBox="1"/>
          <p:nvPr/>
        </p:nvSpPr>
        <p:spPr>
          <a:xfrm>
            <a:off x="395350" y="975675"/>
            <a:ext cx="3011700" cy="738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Create  other Form  (Form2.cs)</a:t>
            </a:r>
            <a:endParaRPr sz="1800">
              <a:latin typeface="Calibri"/>
              <a:ea typeface="Calibri"/>
              <a:cs typeface="Calibri"/>
              <a:sym typeface="Calibri"/>
            </a:endParaRPr>
          </a:p>
        </p:txBody>
      </p:sp>
      <p:cxnSp>
        <p:nvCxnSpPr>
          <p:cNvPr id="167" name="Google Shape;167;g221ce7b2da5_0_6"/>
          <p:cNvCxnSpPr>
            <a:stCxn id="166" idx="2"/>
            <a:endCxn id="165" idx="1"/>
          </p:cNvCxnSpPr>
          <p:nvPr/>
        </p:nvCxnSpPr>
        <p:spPr>
          <a:xfrm rot="-5400000" flipH="1">
            <a:off x="2361400" y="1254375"/>
            <a:ext cx="1018800" cy="1939200"/>
          </a:xfrm>
          <a:prstGeom prst="bentConnector2">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g221ce7b2da5_0_1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Multi form  </a:t>
            </a:r>
            <a:br>
              <a:rPr lang="en-US" sz="3400" b="1">
                <a:solidFill>
                  <a:schemeClr val="dk1"/>
                </a:solidFill>
                <a:latin typeface="Calibri"/>
                <a:ea typeface="Calibri"/>
                <a:cs typeface="Calibri"/>
                <a:sym typeface="Calibri"/>
              </a:rPr>
            </a:b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73" name="Google Shape;173;g221ce7b2da5_0_12"/>
          <p:cNvSpPr txBox="1"/>
          <p:nvPr/>
        </p:nvSpPr>
        <p:spPr>
          <a:xfrm>
            <a:off x="767900" y="1318475"/>
            <a:ext cx="22386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latin typeface="Calibri"/>
                <a:ea typeface="Calibri"/>
                <a:cs typeface="Calibri"/>
                <a:sym typeface="Calibri"/>
              </a:rPr>
              <a:t>Design Form 1</a:t>
            </a:r>
            <a:endParaRPr sz="1800">
              <a:latin typeface="Calibri"/>
              <a:ea typeface="Calibri"/>
              <a:cs typeface="Calibri"/>
              <a:sym typeface="Calibri"/>
            </a:endParaRPr>
          </a:p>
        </p:txBody>
      </p:sp>
      <p:cxnSp>
        <p:nvCxnSpPr>
          <p:cNvPr id="174" name="Google Shape;174;g221ce7b2da5_0_12"/>
          <p:cNvCxnSpPr>
            <a:stCxn id="173" idx="2"/>
            <a:endCxn id="175" idx="1"/>
          </p:cNvCxnSpPr>
          <p:nvPr/>
        </p:nvCxnSpPr>
        <p:spPr>
          <a:xfrm rot="-5400000" flipH="1">
            <a:off x="2796050" y="871325"/>
            <a:ext cx="1062000" cy="2879700"/>
          </a:xfrm>
          <a:prstGeom prst="bentConnector2">
            <a:avLst/>
          </a:prstGeom>
          <a:noFill/>
          <a:ln w="19050" cap="flat" cmpd="sng">
            <a:solidFill>
              <a:schemeClr val="dk2"/>
            </a:solidFill>
            <a:prstDash val="solid"/>
            <a:round/>
            <a:headEnd type="none" w="med" len="med"/>
            <a:tailEnd type="none" w="med" len="med"/>
          </a:ln>
        </p:spPr>
      </p:cxnSp>
      <p:pic>
        <p:nvPicPr>
          <p:cNvPr id="175" name="Google Shape;175;g221ce7b2da5_0_12"/>
          <p:cNvPicPr preferRelativeResize="0"/>
          <p:nvPr/>
        </p:nvPicPr>
        <p:blipFill>
          <a:blip r:embed="rId3">
            <a:alphaModFix/>
          </a:blip>
          <a:stretch>
            <a:fillRect/>
          </a:stretch>
        </p:blipFill>
        <p:spPr>
          <a:xfrm>
            <a:off x="4766750" y="1199050"/>
            <a:ext cx="4014281" cy="32862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g221ce7b2da5_0_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Multi form  </a:t>
            </a:r>
            <a:br>
              <a:rPr lang="en-US" sz="3400" b="1">
                <a:solidFill>
                  <a:schemeClr val="dk1"/>
                </a:solidFill>
                <a:latin typeface="Calibri"/>
                <a:ea typeface="Calibri"/>
                <a:cs typeface="Calibri"/>
                <a:sym typeface="Calibri"/>
              </a:rPr>
            </a:b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81" name="Google Shape;181;g221ce7b2da5_0_19"/>
          <p:cNvSpPr txBox="1"/>
          <p:nvPr/>
        </p:nvSpPr>
        <p:spPr>
          <a:xfrm>
            <a:off x="343325" y="955800"/>
            <a:ext cx="24591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latin typeface="Calibri"/>
                <a:ea typeface="Calibri"/>
                <a:cs typeface="Calibri"/>
                <a:sym typeface="Calibri"/>
              </a:rPr>
              <a:t>Design Form 2</a:t>
            </a:r>
            <a:endParaRPr sz="1800">
              <a:latin typeface="Calibri"/>
              <a:ea typeface="Calibri"/>
              <a:cs typeface="Calibri"/>
              <a:sym typeface="Calibri"/>
            </a:endParaRPr>
          </a:p>
        </p:txBody>
      </p:sp>
      <p:cxnSp>
        <p:nvCxnSpPr>
          <p:cNvPr id="182" name="Google Shape;182;g221ce7b2da5_0_19"/>
          <p:cNvCxnSpPr>
            <a:stCxn id="181" idx="2"/>
            <a:endCxn id="183" idx="1"/>
          </p:cNvCxnSpPr>
          <p:nvPr/>
        </p:nvCxnSpPr>
        <p:spPr>
          <a:xfrm rot="-5400000" flipH="1">
            <a:off x="2812175" y="178200"/>
            <a:ext cx="1248900" cy="3727500"/>
          </a:xfrm>
          <a:prstGeom prst="bentConnector2">
            <a:avLst/>
          </a:prstGeom>
          <a:noFill/>
          <a:ln w="19050" cap="flat" cmpd="sng">
            <a:solidFill>
              <a:schemeClr val="dk2"/>
            </a:solidFill>
            <a:prstDash val="solid"/>
            <a:round/>
            <a:headEnd type="none" w="med" len="med"/>
            <a:tailEnd type="none" w="med" len="med"/>
          </a:ln>
        </p:spPr>
      </p:cxnSp>
      <p:pic>
        <p:nvPicPr>
          <p:cNvPr id="183" name="Google Shape;183;g221ce7b2da5_0_19"/>
          <p:cNvPicPr preferRelativeResize="0"/>
          <p:nvPr/>
        </p:nvPicPr>
        <p:blipFill>
          <a:blip r:embed="rId3">
            <a:alphaModFix/>
          </a:blip>
          <a:stretch>
            <a:fillRect/>
          </a:stretch>
        </p:blipFill>
        <p:spPr>
          <a:xfrm>
            <a:off x="5300375" y="815275"/>
            <a:ext cx="3519125" cy="370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g21432423e5c_0_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Transition 2 form  </a:t>
            </a:r>
            <a:br>
              <a:rPr lang="en-US" sz="3400" b="1">
                <a:solidFill>
                  <a:schemeClr val="dk1"/>
                </a:solidFill>
                <a:latin typeface="Calibri"/>
                <a:ea typeface="Calibri"/>
                <a:cs typeface="Calibri"/>
                <a:sym typeface="Calibri"/>
              </a:rPr>
            </a:b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pic>
        <p:nvPicPr>
          <p:cNvPr id="189" name="Google Shape;189;g21432423e5c_0_0"/>
          <p:cNvPicPr preferRelativeResize="0"/>
          <p:nvPr/>
        </p:nvPicPr>
        <p:blipFill>
          <a:blip r:embed="rId3">
            <a:alphaModFix/>
          </a:blip>
          <a:stretch>
            <a:fillRect/>
          </a:stretch>
        </p:blipFill>
        <p:spPr>
          <a:xfrm>
            <a:off x="1394653" y="1874775"/>
            <a:ext cx="6354700" cy="2438425"/>
          </a:xfrm>
          <a:prstGeom prst="rect">
            <a:avLst/>
          </a:prstGeom>
          <a:noFill/>
          <a:ln>
            <a:noFill/>
          </a:ln>
        </p:spPr>
      </p:pic>
      <p:sp>
        <p:nvSpPr>
          <p:cNvPr id="190" name="Google Shape;190;g21432423e5c_0_0"/>
          <p:cNvSpPr txBox="1"/>
          <p:nvPr/>
        </p:nvSpPr>
        <p:spPr>
          <a:xfrm>
            <a:off x="485700" y="1189950"/>
            <a:ext cx="839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Create Event onClick to transition between Form 1 and Form 2</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g20ee7f6dd8f_0_28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Multi form  </a:t>
            </a:r>
            <a:br>
              <a:rPr lang="en-US" sz="3400" b="1">
                <a:solidFill>
                  <a:schemeClr val="dk1"/>
                </a:solidFill>
                <a:latin typeface="Calibri"/>
                <a:ea typeface="Calibri"/>
                <a:cs typeface="Calibri"/>
                <a:sym typeface="Calibri"/>
              </a:rPr>
            </a:b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96" name="Google Shape;196;g20ee7f6dd8f_0_288"/>
          <p:cNvSpPr txBox="1"/>
          <p:nvPr/>
        </p:nvSpPr>
        <p:spPr>
          <a:xfrm>
            <a:off x="395325" y="1063375"/>
            <a:ext cx="2086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Activity 1</a:t>
            </a:r>
            <a:endParaRPr sz="2400" b="1">
              <a:latin typeface="Calibri"/>
              <a:ea typeface="Calibri"/>
              <a:cs typeface="Calibri"/>
              <a:sym typeface="Calibri"/>
            </a:endParaRPr>
          </a:p>
        </p:txBody>
      </p:sp>
      <p:pic>
        <p:nvPicPr>
          <p:cNvPr id="197" name="Google Shape;197;g20ee7f6dd8f_0_288"/>
          <p:cNvPicPr preferRelativeResize="0"/>
          <p:nvPr/>
        </p:nvPicPr>
        <p:blipFill>
          <a:blip r:embed="rId3">
            <a:alphaModFix/>
          </a:blip>
          <a:stretch>
            <a:fillRect/>
          </a:stretch>
        </p:blipFill>
        <p:spPr>
          <a:xfrm>
            <a:off x="5081314" y="1111500"/>
            <a:ext cx="3655886" cy="3198900"/>
          </a:xfrm>
          <a:prstGeom prst="rect">
            <a:avLst/>
          </a:prstGeom>
          <a:noFill/>
          <a:ln>
            <a:noFill/>
          </a:ln>
        </p:spPr>
      </p:pic>
      <p:sp>
        <p:nvSpPr>
          <p:cNvPr id="198" name="Google Shape;198;g20ee7f6dd8f_0_288"/>
          <p:cNvSpPr txBox="1"/>
          <p:nvPr/>
        </p:nvSpPr>
        <p:spPr>
          <a:xfrm>
            <a:off x="457200" y="1643400"/>
            <a:ext cx="4414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Create 4 forms and when clicking on the button in the forms, display 1 random form</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g22242a4f895_0_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Pass Data</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04" name="Google Shape;204;g22242a4f895_0_0"/>
          <p:cNvSpPr txBox="1"/>
          <p:nvPr/>
        </p:nvSpPr>
        <p:spPr>
          <a:xfrm>
            <a:off x="1036875" y="1199400"/>
            <a:ext cx="27282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Pass Data between 2 form </a:t>
            </a:r>
            <a:endParaRPr sz="1800">
              <a:latin typeface="Calibri"/>
              <a:ea typeface="Calibri"/>
              <a:cs typeface="Calibri"/>
              <a:sym typeface="Calibri"/>
            </a:endParaRPr>
          </a:p>
        </p:txBody>
      </p:sp>
      <p:pic>
        <p:nvPicPr>
          <p:cNvPr id="205" name="Google Shape;205;g22242a4f895_0_0"/>
          <p:cNvPicPr preferRelativeResize="0"/>
          <p:nvPr/>
        </p:nvPicPr>
        <p:blipFill>
          <a:blip r:embed="rId3">
            <a:alphaModFix/>
          </a:blip>
          <a:stretch>
            <a:fillRect/>
          </a:stretch>
        </p:blipFill>
        <p:spPr>
          <a:xfrm>
            <a:off x="1115188" y="1722050"/>
            <a:ext cx="6913626" cy="2513200"/>
          </a:xfrm>
          <a:prstGeom prst="rect">
            <a:avLst/>
          </a:prstGeom>
          <a:noFill/>
          <a:ln>
            <a:noFill/>
          </a:ln>
        </p:spPr>
      </p:pic>
    </p:spTree>
  </p:cSld>
  <p:clrMapOvr>
    <a:masterClrMapping/>
  </p:clrMapOvr>
</p:sld>
</file>

<file path=ppt/theme/theme1.xml><?xml version="1.0" encoding="utf-8"?>
<a:theme xmlns:a="http://schemas.openxmlformats.org/drawingml/2006/main" name="Fsoft_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32</Slides>
  <Notes>32</Notes>
  <HiddenSlides>0</HiddenSlide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Fsoft_theme</vt:lpstr>
      <vt:lpstr>Office Theme</vt:lpstr>
      <vt:lpstr>Programming</vt:lpstr>
      <vt:lpstr>Agenda</vt:lpstr>
      <vt:lpstr>Multi form    </vt:lpstr>
      <vt:lpstr>Multi form    </vt:lpstr>
      <vt:lpstr>Multi form    </vt:lpstr>
      <vt:lpstr>Multi form    </vt:lpstr>
      <vt:lpstr>Transition 2 form    </vt:lpstr>
      <vt:lpstr>Multi form    </vt:lpstr>
      <vt:lpstr>Pass Data </vt:lpstr>
      <vt:lpstr>Pass Data </vt:lpstr>
      <vt:lpstr>Pass Data </vt:lpstr>
      <vt:lpstr>Pass Data </vt:lpstr>
      <vt:lpstr>User Control </vt:lpstr>
      <vt:lpstr>User Control </vt:lpstr>
      <vt:lpstr>User Control </vt:lpstr>
      <vt:lpstr>User Control </vt:lpstr>
      <vt:lpstr>User Control </vt:lpstr>
      <vt:lpstr>User Control </vt:lpstr>
      <vt:lpstr>User Control </vt:lpstr>
      <vt:lpstr>Tab Control </vt:lpstr>
      <vt:lpstr>Tab Control </vt:lpstr>
      <vt:lpstr>Tab Control </vt:lpstr>
      <vt:lpstr>Tab Control </vt:lpstr>
      <vt:lpstr>Tab Control </vt:lpstr>
      <vt:lpstr>Tab Control </vt:lpstr>
      <vt:lpstr>Tab Control </vt:lpstr>
      <vt:lpstr>Tab Control </vt:lpstr>
      <vt:lpstr>Tab Control </vt:lpstr>
      <vt:lpstr>Tab Control </vt:lpstr>
      <vt:lpstr>Practise </vt:lpstr>
      <vt:lpstr>Question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Trong Nhan</dc:creator>
  <cp:revision>4</cp:revision>
  <dcterms:created xsi:type="dcterms:W3CDTF">2010-09-14T03:27:51Z</dcterms:created>
  <dcterms:modified xsi:type="dcterms:W3CDTF">2023-04-10T09:14:03Z</dcterms:modified>
</cp:coreProperties>
</file>