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Quattrocento Sans" panose="020B0502050000020003" pitchFamily="34" charset="0"/>
      <p:regular r:id="rId39"/>
      <p:bold r:id="rId40"/>
      <p:italic r:id="rId41"/>
      <p:boldItalic r:id="rId42"/>
    </p:embeddedFont>
    <p:embeddedFont>
      <p:font typeface="Roboto Mono Light" panose="00000009000000000000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hV6N2pCi8ySgjz5XGI0nbvcUP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51BD7-8FCE-5148-7FEF-22F4E5893025}" v="3" dt="2023-04-10T09:13:0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an Dong (FE FIC HN)" userId="S::dongdv10@fe.edu.vn::c5debe7a-09e1-44e7-acd6-5bf5f54f055f" providerId="AD" clId="Web-{27851BD7-8FCE-5148-7FEF-22F4E5893025}"/>
    <pc:docChg chg="modSld">
      <pc:chgData name="Dinh Van Dong (FE FIC HN)" userId="S::dongdv10@fe.edu.vn::c5debe7a-09e1-44e7-acd6-5bf5f54f055f" providerId="AD" clId="Web-{27851BD7-8FCE-5148-7FEF-22F4E5893025}" dt="2023-04-10T09:13:03.260" v="2" actId="1076"/>
      <pc:docMkLst>
        <pc:docMk/>
      </pc:docMkLst>
      <pc:sldChg chg="addSp delSp modSp">
        <pc:chgData name="Dinh Van Dong (FE FIC HN)" userId="S::dongdv10@fe.edu.vn::c5debe7a-09e1-44e7-acd6-5bf5f54f055f" providerId="AD" clId="Web-{27851BD7-8FCE-5148-7FEF-22F4E5893025}" dt="2023-04-10T09:13:03.260" v="2" actId="1076"/>
        <pc:sldMkLst>
          <pc:docMk/>
          <pc:sldMk cId="0" sldId="256"/>
        </pc:sldMkLst>
        <pc:picChg chg="add mod">
          <ac:chgData name="Dinh Van Dong (FE FIC HN)" userId="S::dongdv10@fe.edu.vn::c5debe7a-09e1-44e7-acd6-5bf5f54f055f" providerId="AD" clId="Web-{27851BD7-8FCE-5148-7FEF-22F4E5893025}" dt="2023-04-10T09:13:03.260" v="2" actId="1076"/>
          <ac:picMkLst>
            <pc:docMk/>
            <pc:sldMk cId="0" sldId="256"/>
            <ac:picMk id="2" creationId="{DE4066AE-A759-230E-74AB-336BF41F598F}"/>
          </ac:picMkLst>
        </pc:picChg>
        <pc:picChg chg="del">
          <ac:chgData name="Dinh Van Dong (FE FIC HN)" userId="S::dongdv10@fe.edu.vn::c5debe7a-09e1-44e7-acd6-5bf5f54f055f" providerId="AD" clId="Web-{27851BD7-8FCE-5148-7FEF-22F4E5893025}" dt="2023-04-10T09:12:58.448" v="0"/>
          <ac:picMkLst>
            <pc:docMk/>
            <pc:sldMk cId="0" sldId="256"/>
            <ac:picMk id="6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63d1dc8b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2263d1dc8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3c5fa71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2223c5fa71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3d1dc8b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263d1dc8b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3c5fa71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2223c5fa71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3c5fa7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223c5fa7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335545b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14335545b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4335545b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214335545b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4335545b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14335545b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4335545b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14335545b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aabf121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207aabf12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3d1dc8b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263d1dc8b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335545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14335545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23c5fa71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2223c5fa71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4335545b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214335545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4335545b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214335545b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23c5fa71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223c5fa71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23c5fa71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223c5fa71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aabf12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07aabf12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23c5fa71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23c5fa71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4335545b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214335545b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4335545b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214335545b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7aabf12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207aabf12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63d1dc8b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2263d1dc8b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63d1dc8b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2263d1dc8b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7" name="Google Shape;2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7aabf12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207aabf12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3c5fa71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2223c5fa7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4335545b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214335545b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335545b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214335545b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23c5fa71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2223c5fa71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63d1dc8b6_0_8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63d1dc8b6_0_8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g2263d1dc8b6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263d1dc8b6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263d1dc8b6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g2263d1dc8b6_0_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49141" y="4358145"/>
            <a:ext cx="2116010" cy="58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wo objects on left, text on right" type="twoObjAndTx">
  <p:cSld name="TWO_OBJECTS_AND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 rot="5400000">
            <a:off x="6018001" y="1925850"/>
            <a:ext cx="328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 rot="5400000">
            <a:off x="1827000" y="-55350"/>
            <a:ext cx="328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 rot="5400000">
            <a:off x="2931900" y="-1160250"/>
            <a:ext cx="3280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008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1"/>
          </p:nvPr>
        </p:nvSpPr>
        <p:spPr>
          <a:xfrm>
            <a:off x="3575050" y="457200"/>
            <a:ext cx="5111700" cy="4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2"/>
          </p:nvPr>
        </p:nvSpPr>
        <p:spPr>
          <a:xfrm>
            <a:off x="457200" y="125744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69950" y="4627669"/>
            <a:ext cx="1853100" cy="5158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windows.forms.datagridview?view=windowsdesktop-8.0" TargetMode="External"/><Relationship Id="rId7" Type="http://schemas.openxmlformats.org/officeDocument/2006/relationships/hyperlink" Target="https://learn.microsoft.com/en-us/dotnet/api/system.windows.forms.datagridview.gridcolor?view=windowsdesktop-8.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windows.forms.datagridview.cellborderstyle?view=windowsdesktop-8.0" TargetMode="External"/><Relationship Id="rId5" Type="http://schemas.openxmlformats.org/officeDocument/2006/relationships/hyperlink" Target="https://learn.microsoft.com/en-us/dotnet/api/system.windows.forms.datagridview.columnheadersdefaultcellstyle?view=windowsdesktop-8.0" TargetMode="External"/><Relationship Id="rId4" Type="http://schemas.openxmlformats.org/officeDocument/2006/relationships/hyperlink" Target="https://learn.microsoft.com/en-us/dotnet/api/system.windows.forms.datagridview.defaultcellstyle?view=windowsdesktop-8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3d1dc8b6_0_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Quattrocento Sans"/>
              <a:buNone/>
            </a:pPr>
            <a:r>
              <a:rPr lang="en-US" sz="3600" b="1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Programming</a:t>
            </a:r>
            <a:endParaRPr sz="15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g2263d1dc8b6_0_1"/>
          <p:cNvSpPr txBox="1"/>
          <p:nvPr/>
        </p:nvSpPr>
        <p:spPr>
          <a:xfrm>
            <a:off x="5354138" y="3362326"/>
            <a:ext cx="3125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Lecture </a:t>
            </a:r>
            <a:r>
              <a:rPr lang="en-US" sz="3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30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100"/>
          </a:p>
        </p:txBody>
      </p:sp>
      <p:sp>
        <p:nvSpPr>
          <p:cNvPr id="64" name="Google Shape;64;g2263d1dc8b6_0_1"/>
          <p:cNvSpPr txBox="1"/>
          <p:nvPr/>
        </p:nvSpPr>
        <p:spPr>
          <a:xfrm>
            <a:off x="4572000" y="3876896"/>
            <a:ext cx="3926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 Form Part 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E4066AE-A759-230E-74AB-336BF41F5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2" y="1067360"/>
            <a:ext cx="2743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3c5fa71a_0_24"/>
          <p:cNvSpPr/>
          <p:nvPr/>
        </p:nvSpPr>
        <p:spPr>
          <a:xfrm>
            <a:off x="5104650" y="1390475"/>
            <a:ext cx="3809700" cy="3280800"/>
          </a:xfrm>
          <a:prstGeom prst="roundRect">
            <a:avLst>
              <a:gd name="adj" fmla="val 536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223c5fa71a_0_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223c5fa71a_0_24"/>
          <p:cNvSpPr txBox="1"/>
          <p:nvPr/>
        </p:nvSpPr>
        <p:spPr>
          <a:xfrm>
            <a:off x="457200" y="1453050"/>
            <a:ext cx="429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 Bound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 GridLines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 Columns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Allow Column Reorder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2223c5fa71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075" y="1483625"/>
            <a:ext cx="3642701" cy="3087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223c5fa71a_0_24"/>
          <p:cNvSpPr txBox="1"/>
          <p:nvPr/>
        </p:nvSpPr>
        <p:spPr>
          <a:xfrm>
            <a:off x="313625" y="836375"/>
            <a:ext cx="46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ListView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3d1dc8b6_0_91"/>
          <p:cNvSpPr/>
          <p:nvPr/>
        </p:nvSpPr>
        <p:spPr>
          <a:xfrm>
            <a:off x="3328200" y="1627075"/>
            <a:ext cx="5586300" cy="2972400"/>
          </a:xfrm>
          <a:prstGeom prst="roundRect">
            <a:avLst>
              <a:gd name="adj" fmla="val 536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263d1dc8b6_0_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63d1dc8b6_0_91"/>
          <p:cNvSpPr txBox="1"/>
          <p:nvPr/>
        </p:nvSpPr>
        <p:spPr>
          <a:xfrm>
            <a:off x="208850" y="1510400"/>
            <a:ext cx="303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ListView setData: using ListView.Items.AddRange(Array Object)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2263d1dc8b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743650"/>
            <a:ext cx="5376624" cy="27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263d1dc8b6_0_91"/>
          <p:cNvSpPr txBox="1"/>
          <p:nvPr/>
        </p:nvSpPr>
        <p:spPr>
          <a:xfrm>
            <a:off x="313625" y="836375"/>
            <a:ext cx="46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SetData ListView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23c5fa71a_0_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223c5fa71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87" y="1063375"/>
            <a:ext cx="4232825" cy="3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223c5fa71a_0_32"/>
          <p:cNvSpPr txBox="1"/>
          <p:nvPr/>
        </p:nvSpPr>
        <p:spPr>
          <a:xfrm>
            <a:off x="284500" y="807225"/>
            <a:ext cx="46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23c5fa71a_0_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223c5fa71a_0_43"/>
          <p:cNvSpPr txBox="1">
            <a:spLocks noGrp="1"/>
          </p:cNvSpPr>
          <p:nvPr>
            <p:ph type="body" idx="1"/>
          </p:nvPr>
        </p:nvSpPr>
        <p:spPr>
          <a:xfrm>
            <a:off x="457200" y="780325"/>
            <a:ext cx="33945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Run-time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223c5fa71a_0_43"/>
          <p:cNvSpPr txBox="1"/>
          <p:nvPr/>
        </p:nvSpPr>
        <p:spPr>
          <a:xfrm>
            <a:off x="457200" y="1283134"/>
            <a:ext cx="231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 Data to ListView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223c5fa71a_0_43"/>
          <p:cNvSpPr/>
          <p:nvPr/>
        </p:nvSpPr>
        <p:spPr>
          <a:xfrm>
            <a:off x="3566397" y="1283125"/>
            <a:ext cx="5120400" cy="3311700"/>
          </a:xfrm>
          <a:prstGeom prst="roundRect">
            <a:avLst>
              <a:gd name="adj" fmla="val 44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2223c5fa71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01" y="1414825"/>
            <a:ext cx="4915107" cy="30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4335545ba_0_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14335545ba_0_103"/>
          <p:cNvSpPr txBox="1">
            <a:spLocks noGrp="1"/>
          </p:cNvSpPr>
          <p:nvPr>
            <p:ph type="body" idx="1"/>
          </p:nvPr>
        </p:nvSpPr>
        <p:spPr>
          <a:xfrm>
            <a:off x="457200" y="780325"/>
            <a:ext cx="33945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focused item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214335545ba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2943184"/>
            <a:ext cx="85629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4335545ba_0_103"/>
          <p:cNvSpPr txBox="1"/>
          <p:nvPr/>
        </p:nvSpPr>
        <p:spPr>
          <a:xfrm>
            <a:off x="354550" y="1554225"/>
            <a:ext cx="83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want to set the item as focused when selecting an item in ListView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4335545ba_0_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14335545ba_0_114"/>
          <p:cNvSpPr txBox="1">
            <a:spLocks noGrp="1"/>
          </p:cNvSpPr>
          <p:nvPr>
            <p:ph type="body" idx="1"/>
          </p:nvPr>
        </p:nvSpPr>
        <p:spPr>
          <a:xfrm>
            <a:off x="457200" y="780325"/>
            <a:ext cx="33945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selected index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14335545ba_0_114"/>
          <p:cNvSpPr txBox="1"/>
          <p:nvPr/>
        </p:nvSpPr>
        <p:spPr>
          <a:xfrm>
            <a:off x="354550" y="1554225"/>
            <a:ext cx="8392800" cy="295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// Uses the SelectedItems property to retrieve and tally the price 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// of the selected menu items.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private void ListView1_SelectedIndexChanged_UsingItems(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    object sender, System.EventArgs e)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    int index = 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        this.ListView1.SelectedItems;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335545ba_0_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1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14335545ba_0_68"/>
          <p:cNvSpPr txBox="1"/>
          <p:nvPr/>
        </p:nvSpPr>
        <p:spPr>
          <a:xfrm>
            <a:off x="529400" y="942250"/>
            <a:ext cx="83928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Add and Remove Items with the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add or remove items from a list view.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Add Columns to the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create columns in order to display information about each list item.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Display Icons for the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associate a list view with an appropriate image list for displaying large or small icons.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Display Subitems in Columns with the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display information about each list item in columns.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4335545ba_0_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2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14335545ba_0_78"/>
          <p:cNvSpPr txBox="1"/>
          <p:nvPr/>
        </p:nvSpPr>
        <p:spPr>
          <a:xfrm>
            <a:off x="529400" y="942250"/>
            <a:ext cx="8392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Select an Item in the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programmatically select an item.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Group Items in a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create groups for categorized display and how to assign items to each group.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to: Enable Tile View in a Windows Forms ListView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Describes how to display items as tiles, each of which is comprised of a large icon and multiple lines of text.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7aabf121d_0_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07aabf121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38" y="888300"/>
            <a:ext cx="3805125" cy="37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07aabf121d_0_41"/>
          <p:cNvSpPr txBox="1"/>
          <p:nvPr/>
        </p:nvSpPr>
        <p:spPr>
          <a:xfrm>
            <a:off x="3216450" y="403831"/>
            <a:ext cx="2483700" cy="461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3d1dc8b6_0_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63d1dc8b6_0_102"/>
          <p:cNvSpPr txBox="1"/>
          <p:nvPr/>
        </p:nvSpPr>
        <p:spPr>
          <a:xfrm>
            <a:off x="544650" y="1573219"/>
            <a:ext cx="8054700" cy="27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DataGridView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control provides a customizable table for displaying data.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DataGridView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class allows customization of cells, rows, columns, and borders through the use of properties such as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DefaultCellStyle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ColumnHeadersDefaultCellStyle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CellBorderStyle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GridColor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DataGridView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control to display data with or without an underlying data source. 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63d1dc8b6_0_102"/>
          <p:cNvSpPr txBox="1"/>
          <p:nvPr/>
        </p:nvSpPr>
        <p:spPr>
          <a:xfrm>
            <a:off x="635025" y="888300"/>
            <a:ext cx="33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DataGridView Definition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  <a:effectLst>
            <a:reflection endPos="1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Data Binding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4335545ba_0_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14335545ba_0_6"/>
          <p:cNvSpPr txBox="1"/>
          <p:nvPr/>
        </p:nvSpPr>
        <p:spPr>
          <a:xfrm>
            <a:off x="544650" y="1350000"/>
            <a:ext cx="80547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Without specifying a data source, you can create columns and rows that contain data and add them directly to the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DataGridView 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Rows 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Columns 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properties. 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 Rows collection to access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DataGridViewRow 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objects and the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DataGridViewRow.Cells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property to read or write cell values directly. 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Item[]</a:t>
            </a: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indexer also provides direct access to cells.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14335545ba_0_6"/>
          <p:cNvSpPr txBox="1"/>
          <p:nvPr/>
        </p:nvSpPr>
        <p:spPr>
          <a:xfrm>
            <a:off x="635025" y="888300"/>
            <a:ext cx="3362100" cy="461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DataGridView Definition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23c5fa71a_0_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223c5fa71a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03507"/>
            <a:ext cx="1987331" cy="19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223c5fa71a_0_88"/>
          <p:cNvSpPr txBox="1"/>
          <p:nvPr/>
        </p:nvSpPr>
        <p:spPr>
          <a:xfrm>
            <a:off x="651325" y="1242694"/>
            <a:ext cx="29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Toolbox -&gt; DataGridView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2223c5fa71a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790" y="1762107"/>
            <a:ext cx="4336675" cy="2606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223c5fa71a_0_88"/>
          <p:cNvSpPr txBox="1"/>
          <p:nvPr/>
        </p:nvSpPr>
        <p:spPr>
          <a:xfrm>
            <a:off x="576725" y="844575"/>
            <a:ext cx="33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DataGridView in UI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4335545ba_0_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14335545ba_0_14"/>
          <p:cNvSpPr txBox="1"/>
          <p:nvPr/>
        </p:nvSpPr>
        <p:spPr>
          <a:xfrm>
            <a:off x="256175" y="844575"/>
            <a:ext cx="33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Add Columns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14335545b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00" y="1063378"/>
            <a:ext cx="3530792" cy="377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14335545b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223" y="1194524"/>
            <a:ext cx="2750100" cy="2548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14335545ba_0_14"/>
          <p:cNvSpPr txBox="1"/>
          <p:nvPr/>
        </p:nvSpPr>
        <p:spPr>
          <a:xfrm>
            <a:off x="576725" y="1466800"/>
            <a:ext cx="174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Add Column -&gt; Add </a:t>
            </a:r>
            <a:endParaRPr/>
          </a:p>
        </p:txBody>
      </p:sp>
      <p:sp>
        <p:nvSpPr>
          <p:cNvPr id="226" name="Google Shape;226;g214335545ba_0_14"/>
          <p:cNvSpPr/>
          <p:nvPr/>
        </p:nvSpPr>
        <p:spPr>
          <a:xfrm>
            <a:off x="4303250" y="2239050"/>
            <a:ext cx="626700" cy="61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</a:t>
            </a:r>
            <a:endParaRPr sz="1800"/>
          </a:p>
        </p:txBody>
      </p:sp>
      <p:sp>
        <p:nvSpPr>
          <p:cNvPr id="227" name="Google Shape;227;g214335545ba_0_14"/>
          <p:cNvSpPr/>
          <p:nvPr/>
        </p:nvSpPr>
        <p:spPr>
          <a:xfrm>
            <a:off x="7610825" y="2180775"/>
            <a:ext cx="626700" cy="61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335545ba_0_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214335545b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00" y="844800"/>
            <a:ext cx="6067800" cy="37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14335545ba_0_27"/>
          <p:cNvSpPr txBox="1"/>
          <p:nvPr/>
        </p:nvSpPr>
        <p:spPr>
          <a:xfrm>
            <a:off x="3137575" y="2443050"/>
            <a:ext cx="1296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23c5fa71a_0_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223c5fa71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621328"/>
            <a:ext cx="6629401" cy="2769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223c5fa71a_0_58"/>
          <p:cNvSpPr txBox="1"/>
          <p:nvPr/>
        </p:nvSpPr>
        <p:spPr>
          <a:xfrm>
            <a:off x="237350" y="1111500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Form1.cs declare DataGridView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23c5fa71a_0_58"/>
          <p:cNvSpPr txBox="1"/>
          <p:nvPr/>
        </p:nvSpPr>
        <p:spPr>
          <a:xfrm>
            <a:off x="152400" y="757125"/>
            <a:ext cx="336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DataGridView in Source Code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23c5fa71a_0_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23c5fa71a_0_65"/>
          <p:cNvSpPr txBox="1"/>
          <p:nvPr/>
        </p:nvSpPr>
        <p:spPr>
          <a:xfrm>
            <a:off x="447200" y="711225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Set ColumnCount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2223c5fa71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25" y="3016272"/>
            <a:ext cx="6104559" cy="167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223c5fa71a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725" y="1172925"/>
            <a:ext cx="6104560" cy="132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223c5fa71a_0_65"/>
          <p:cNvSpPr txBox="1"/>
          <p:nvPr/>
        </p:nvSpPr>
        <p:spPr>
          <a:xfrm>
            <a:off x="447200" y="2525400"/>
            <a:ext cx="210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Set Column Name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7aabf121d_0_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DataGridView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07aabf121d_0_56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Set Data to DataGridView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g207aabf121d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736375"/>
            <a:ext cx="7200900" cy="27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23c5fa71a_0_82"/>
          <p:cNvSpPr/>
          <p:nvPr/>
        </p:nvSpPr>
        <p:spPr>
          <a:xfrm>
            <a:off x="1815600" y="1538525"/>
            <a:ext cx="5512800" cy="2945100"/>
          </a:xfrm>
          <a:prstGeom prst="roundRect">
            <a:avLst>
              <a:gd name="adj" fmla="val 47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223c5fa71a_0_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2223c5fa71a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00" y="1626719"/>
            <a:ext cx="5255966" cy="2770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223c5fa71a_0_82"/>
          <p:cNvSpPr txBox="1"/>
          <p:nvPr/>
        </p:nvSpPr>
        <p:spPr>
          <a:xfrm>
            <a:off x="917850" y="1070100"/>
            <a:ext cx="73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Connect Database to display data on DataGridView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335545ba_0_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14335545ba_0_40"/>
          <p:cNvSpPr txBox="1"/>
          <p:nvPr/>
        </p:nvSpPr>
        <p:spPr>
          <a:xfrm>
            <a:off x="457200" y="1070100"/>
            <a:ext cx="77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Connect Database to display data on DataGridView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14335545ba_0_40"/>
          <p:cNvSpPr txBox="1"/>
          <p:nvPr/>
        </p:nvSpPr>
        <p:spPr>
          <a:xfrm>
            <a:off x="457200" y="1538525"/>
            <a:ext cx="3883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set the DataSource and DataMember properties to bind the DataGridView to a data source and automatically populate it with data (Database, Service, Object)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214335545ba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8525"/>
            <a:ext cx="3883575" cy="29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4335545ba_0_47"/>
          <p:cNvSpPr/>
          <p:nvPr/>
        </p:nvSpPr>
        <p:spPr>
          <a:xfrm>
            <a:off x="1815600" y="1538525"/>
            <a:ext cx="5512800" cy="2945100"/>
          </a:xfrm>
          <a:prstGeom prst="roundRect">
            <a:avLst>
              <a:gd name="adj" fmla="val 47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14335545ba_0_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214335545b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00" y="1626719"/>
            <a:ext cx="5255966" cy="2770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14335545ba_0_47"/>
          <p:cNvSpPr txBox="1"/>
          <p:nvPr/>
        </p:nvSpPr>
        <p:spPr>
          <a:xfrm>
            <a:off x="917850" y="1070100"/>
            <a:ext cx="73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Connect Database to display data on DataGridView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aabf121d_0_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b="1"/>
          </a:p>
        </p:txBody>
      </p:sp>
      <p:sp>
        <p:nvSpPr>
          <p:cNvPr id="77" name="Google Shape;77;g207aabf121d_0_9"/>
          <p:cNvSpPr txBox="1">
            <a:spLocks noGrp="1"/>
          </p:cNvSpPr>
          <p:nvPr>
            <p:ph type="body" idx="1"/>
          </p:nvPr>
        </p:nvSpPr>
        <p:spPr>
          <a:xfrm>
            <a:off x="457200" y="726925"/>
            <a:ext cx="8361900" cy="1553400"/>
          </a:xfrm>
          <a:prstGeom prst="rect">
            <a:avLst/>
          </a:prstGeom>
          <a:noFill/>
          <a:ln>
            <a:noFill/>
          </a:ln>
          <a:effectLst>
            <a:reflection endPos="1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Definition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6161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Represents a Windows listview control, which displays a collection of items that can be displayed using one of four different views.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207aabf121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00" y="2175225"/>
            <a:ext cx="5929799" cy="236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63d1dc8b6_0_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3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263d1dc8b6_0_113"/>
          <p:cNvSpPr txBox="1"/>
          <p:nvPr/>
        </p:nvSpPr>
        <p:spPr>
          <a:xfrm>
            <a:off x="457250" y="1070100"/>
            <a:ext cx="82296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25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Bind Data to the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825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Add ToolTips to Individual Cells in a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825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Set Font and Color Styles in the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825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Change the Type of a Windows Forms DataGridView Column Using the Designer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825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Bind Data to the Windows Forms DataGridView Control Using the Designer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63d1dc8b6_0_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4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263d1dc8b6_0_121"/>
          <p:cNvSpPr txBox="1"/>
          <p:nvPr/>
        </p:nvSpPr>
        <p:spPr>
          <a:xfrm>
            <a:off x="637500" y="1070100"/>
            <a:ext cx="80493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Set Default Cell Styles and Data Formats for the Windows Forms DataGridView Control Using the Designer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Format Data in the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Walkthrough: Validating Data in the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to: Customize Data Formatting in the Windows Forms DataGridView Control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Walkthrough: Creating a Master/Detail Form Using Two Windows Forms DataGridView Controls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228600" y="17716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7817"/>
              </a:buClr>
              <a:buSzPts val="4500"/>
              <a:buFont typeface="Arial"/>
              <a:buNone/>
            </a:pPr>
            <a:r>
              <a:rPr lang="en-US" sz="4500" b="0" i="0" u="none">
                <a:solidFill>
                  <a:srgbClr val="E7781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Have 2 options to create ListView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ListView in Design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ListView in Run-time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aabf121d_0_24"/>
          <p:cNvSpPr/>
          <p:nvPr/>
        </p:nvSpPr>
        <p:spPr>
          <a:xfrm>
            <a:off x="4473450" y="1063200"/>
            <a:ext cx="4250100" cy="3681900"/>
          </a:xfrm>
          <a:prstGeom prst="roundRect">
            <a:avLst>
              <a:gd name="adj" fmla="val 771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07aabf121d_0_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07aabf121d_0_24"/>
          <p:cNvSpPr txBox="1">
            <a:spLocks noGrp="1"/>
          </p:cNvSpPr>
          <p:nvPr>
            <p:ph type="body" idx="1"/>
          </p:nvPr>
        </p:nvSpPr>
        <p:spPr>
          <a:xfrm>
            <a:off x="457200" y="780319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Design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207aabf121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50" y="1160800"/>
            <a:ext cx="4132500" cy="3521400"/>
          </a:xfrm>
          <a:prstGeom prst="roundRect">
            <a:avLst>
              <a:gd name="adj" fmla="val 4924"/>
            </a:avLst>
          </a:prstGeom>
          <a:noFill/>
          <a:ln>
            <a:noFill/>
          </a:ln>
        </p:spPr>
      </p:pic>
      <p:sp>
        <p:nvSpPr>
          <p:cNvPr id="93" name="Google Shape;93;g207aabf121d_0_24"/>
          <p:cNvSpPr txBox="1"/>
          <p:nvPr/>
        </p:nvSpPr>
        <p:spPr>
          <a:xfrm>
            <a:off x="568500" y="1314450"/>
            <a:ext cx="3449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Toolbox -&gt; search ListView and drag ListView to Form Design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23c5fa71a_0_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223c5fa71a_0_8"/>
          <p:cNvSpPr txBox="1">
            <a:spLocks noGrp="1"/>
          </p:cNvSpPr>
          <p:nvPr>
            <p:ph type="body" idx="1"/>
          </p:nvPr>
        </p:nvSpPr>
        <p:spPr>
          <a:xfrm>
            <a:off x="457200" y="780319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Design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223c5fa71a_0_8"/>
          <p:cNvSpPr txBox="1"/>
          <p:nvPr/>
        </p:nvSpPr>
        <p:spPr>
          <a:xfrm>
            <a:off x="568500" y="1314450"/>
            <a:ext cx="3449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Properties -&gt; Items -&gt;  Click on the Items Collection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2223c5fa71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438" y="768275"/>
            <a:ext cx="34194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335545ba_0_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14335545ba_0_85"/>
          <p:cNvSpPr txBox="1">
            <a:spLocks noGrp="1"/>
          </p:cNvSpPr>
          <p:nvPr>
            <p:ph type="body" idx="1"/>
          </p:nvPr>
        </p:nvSpPr>
        <p:spPr>
          <a:xfrm>
            <a:off x="457200" y="780319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Design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14335545ba_0_85"/>
          <p:cNvSpPr txBox="1"/>
          <p:nvPr/>
        </p:nvSpPr>
        <p:spPr>
          <a:xfrm>
            <a:off x="568500" y="1314450"/>
            <a:ext cx="3449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Change Text value -&gt; Add to add item to ListView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14335545ba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98" y="1152473"/>
            <a:ext cx="4793250" cy="34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4335545ba_0_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14335545ba_0_94"/>
          <p:cNvSpPr txBox="1">
            <a:spLocks noGrp="1"/>
          </p:cNvSpPr>
          <p:nvPr>
            <p:ph type="body" idx="1"/>
          </p:nvPr>
        </p:nvSpPr>
        <p:spPr>
          <a:xfrm>
            <a:off x="457200" y="780319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Design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14335545ba_0_94"/>
          <p:cNvSpPr txBox="1"/>
          <p:nvPr/>
        </p:nvSpPr>
        <p:spPr>
          <a:xfrm>
            <a:off x="568500" y="1314450"/>
            <a:ext cx="31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Result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14335545ba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0" y="1123950"/>
            <a:ext cx="4303850" cy="3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23c5fa71a_0_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223c5fa71a_0_15"/>
          <p:cNvSpPr txBox="1">
            <a:spLocks noGrp="1"/>
          </p:cNvSpPr>
          <p:nvPr>
            <p:ph type="body" idx="1"/>
          </p:nvPr>
        </p:nvSpPr>
        <p:spPr>
          <a:xfrm>
            <a:off x="457200" y="780319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ListView in Run-time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223c5fa71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300" y="1155925"/>
            <a:ext cx="4072800" cy="3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23c5fa71a_0_15"/>
          <p:cNvSpPr txBox="1"/>
          <p:nvPr/>
        </p:nvSpPr>
        <p:spPr>
          <a:xfrm>
            <a:off x="457200" y="1401275"/>
            <a:ext cx="3977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Open Form1.cs to setup ListView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 to Form1.Designer.cs -&gt; Form1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soft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32</Slides>
  <Notes>32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Fsoft_theme</vt:lpstr>
      <vt:lpstr>Programming</vt:lpstr>
      <vt:lpstr>Agenda</vt:lpstr>
      <vt:lpstr>ListView</vt:lpstr>
      <vt:lpstr>ListView </vt:lpstr>
      <vt:lpstr>ListView   </vt:lpstr>
      <vt:lpstr>ListView   </vt:lpstr>
      <vt:lpstr>ListView   </vt:lpstr>
      <vt:lpstr>ListView   </vt:lpstr>
      <vt:lpstr>ListView   </vt:lpstr>
      <vt:lpstr>ListView   </vt:lpstr>
      <vt:lpstr>ListView   </vt:lpstr>
      <vt:lpstr>ListView   </vt:lpstr>
      <vt:lpstr>ListView   </vt:lpstr>
      <vt:lpstr>ListView   </vt:lpstr>
      <vt:lpstr>ListView   </vt:lpstr>
      <vt:lpstr>Question 1   </vt:lpstr>
      <vt:lpstr>Question 2   </vt:lpstr>
      <vt:lpstr>DataGridView   </vt:lpstr>
      <vt:lpstr>DataGridView   </vt:lpstr>
      <vt:lpstr>DataGridView   </vt:lpstr>
      <vt:lpstr>DataGridView   </vt:lpstr>
      <vt:lpstr>DataGridView   </vt:lpstr>
      <vt:lpstr>DataGridView   </vt:lpstr>
      <vt:lpstr>DataGridView   </vt:lpstr>
      <vt:lpstr>DataGridView</vt:lpstr>
      <vt:lpstr>DataGridView    </vt:lpstr>
      <vt:lpstr>DataBinding    </vt:lpstr>
      <vt:lpstr>DataSource    </vt:lpstr>
      <vt:lpstr>DataSource    </vt:lpstr>
      <vt:lpstr>Question 3    </vt:lpstr>
      <vt:lpstr>Question 4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Trong Nhan</dc:creator>
  <cp:revision>3</cp:revision>
  <dcterms:created xsi:type="dcterms:W3CDTF">2010-09-14T03:27:51Z</dcterms:created>
  <dcterms:modified xsi:type="dcterms:W3CDTF">2023-04-10T09:13:07Z</dcterms:modified>
</cp:coreProperties>
</file>