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8" r:id="rId3"/>
    <p:sldId id="259" r:id="rId4"/>
    <p:sldId id="260" r:id="rId5"/>
    <p:sldId id="289" r:id="rId6"/>
    <p:sldId id="261" r:id="rId7"/>
    <p:sldId id="262" r:id="rId8"/>
    <p:sldId id="263" r:id="rId9"/>
    <p:sldId id="285" r:id="rId10"/>
    <p:sldId id="271" r:id="rId11"/>
    <p:sldId id="273" r:id="rId12"/>
    <p:sldId id="274" r:id="rId13"/>
    <p:sldId id="286" r:id="rId14"/>
    <p:sldId id="287" r:id="rId15"/>
    <p:sldId id="288" r:id="rId16"/>
    <p:sldId id="264" r:id="rId17"/>
    <p:sldId id="265" r:id="rId18"/>
    <p:sldId id="266" r:id="rId19"/>
    <p:sldId id="267" r:id="rId20"/>
    <p:sldId id="270" r:id="rId21"/>
    <p:sldId id="275" r:id="rId22"/>
    <p:sldId id="276" r:id="rId23"/>
    <p:sldId id="277" r:id="rId24"/>
    <p:sldId id="280" r:id="rId25"/>
    <p:sldId id="281" r:id="rId26"/>
    <p:sldId id="282" r:id="rId27"/>
    <p:sldId id="283" r:id="rId28"/>
    <p:sldId id="284" r:id="rId29"/>
    <p:sldId id="278" r:id="rId30"/>
    <p:sldId id="27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05925C-2787-227B-097D-4CB039D85802}" v="5" dt="2023-04-10T09:38:17.7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8" d="100"/>
          <a:sy n="58" d="100"/>
        </p:scale>
        <p:origin x="92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h Van Dong (FE FIC HN)" userId="S::dongdv10@fe.edu.vn::c5debe7a-09e1-44e7-acd6-5bf5f54f055f" providerId="AD" clId="Web-{1205925C-2787-227B-097D-4CB039D85802}"/>
    <pc:docChg chg="modSld">
      <pc:chgData name="Dinh Van Dong (FE FIC HN)" userId="S::dongdv10@fe.edu.vn::c5debe7a-09e1-44e7-acd6-5bf5f54f055f" providerId="AD" clId="Web-{1205925C-2787-227B-097D-4CB039D85802}" dt="2023-04-10T09:38:17.776" v="4" actId="14100"/>
      <pc:docMkLst>
        <pc:docMk/>
      </pc:docMkLst>
      <pc:sldChg chg="addSp modSp">
        <pc:chgData name="Dinh Van Dong (FE FIC HN)" userId="S::dongdv10@fe.edu.vn::c5debe7a-09e1-44e7-acd6-5bf5f54f055f" providerId="AD" clId="Web-{1205925C-2787-227B-097D-4CB039D85802}" dt="2023-04-10T09:38:17.776" v="4" actId="14100"/>
        <pc:sldMkLst>
          <pc:docMk/>
          <pc:sldMk cId="121435257" sldId="256"/>
        </pc:sldMkLst>
        <pc:picChg chg="add mod">
          <ac:chgData name="Dinh Van Dong (FE FIC HN)" userId="S::dongdv10@fe.edu.vn::c5debe7a-09e1-44e7-acd6-5bf5f54f055f" providerId="AD" clId="Web-{1205925C-2787-227B-097D-4CB039D85802}" dt="2023-04-10T09:38:17.776" v="4" actId="14100"/>
          <ac:picMkLst>
            <pc:docMk/>
            <pc:sldMk cId="121435257" sldId="256"/>
            <ac:picMk id="4" creationId="{3C8190AF-8150-DFB9-85A0-C6F90C4C902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3C58A7-C5C1-434A-8ACA-3719ABB2CFB1}" type="datetimeFigureOut">
              <a:rPr lang="en-US" smtClean="0"/>
              <a:t>4/10/2023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E896F-0404-4164-95D2-BF78F0307EC7}" type="slidenum">
              <a:rPr lang="en-US" smtClean="0"/>
              <a:t>‹#›</a:t>
            </a:fld>
            <a:endParaRPr lang="en-US"/>
          </a:p>
        </p:txBody>
      </p:sp>
    </p:spTree>
    <p:extLst>
      <p:ext uri="{BB962C8B-B14F-4D97-AF65-F5344CB8AC3E}">
        <p14:creationId xmlns:p14="http://schemas.microsoft.com/office/powerpoint/2010/main" val="3658100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DAA86A17-3E5F-4A7D-AA17-11D5C7C1005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Intro to OOP with Java, C. Thomas Wu</a:t>
            </a:r>
          </a:p>
        </p:txBody>
      </p:sp>
      <p:sp>
        <p:nvSpPr>
          <p:cNvPr id="81923" name="Rectangle 6">
            <a:extLst>
              <a:ext uri="{FF2B5EF4-FFF2-40B4-BE49-F238E27FC236}">
                <a16:creationId xmlns:a16="http://schemas.microsoft.com/office/drawing/2014/main" id="{D4F63854-8737-4F36-837E-41F73077DBE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©The McGraw-Hill Companies, Inc.</a:t>
            </a:r>
          </a:p>
        </p:txBody>
      </p:sp>
      <p:sp>
        <p:nvSpPr>
          <p:cNvPr id="81924" name="Rectangle 7">
            <a:extLst>
              <a:ext uri="{FF2B5EF4-FFF2-40B4-BE49-F238E27FC236}">
                <a16:creationId xmlns:a16="http://schemas.microsoft.com/office/drawing/2014/main" id="{5DCC5473-BE57-4DE7-AFA8-0AEE3091F6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62632DF-95DA-43B5-A76F-5C505B6BD181}" type="slidenum">
              <a:rPr lang="en-US" altLang="en-US" sz="1200"/>
              <a:pPr eaLnBrk="1" hangingPunct="1"/>
              <a:t>10</a:t>
            </a:fld>
            <a:endParaRPr lang="en-US" altLang="en-US" sz="1200"/>
          </a:p>
        </p:txBody>
      </p:sp>
      <p:sp>
        <p:nvSpPr>
          <p:cNvPr id="81925" name="Rectangle 2">
            <a:extLst>
              <a:ext uri="{FF2B5EF4-FFF2-40B4-BE49-F238E27FC236}">
                <a16:creationId xmlns:a16="http://schemas.microsoft.com/office/drawing/2014/main" id="{F508EA10-2ACA-4638-BA63-1707B359C5E9}"/>
              </a:ext>
            </a:extLst>
          </p:cNvPr>
          <p:cNvSpPr>
            <a:spLocks noGrp="1" noRot="1" noChangeAspect="1" noChangeArrowheads="1" noTextEdit="1"/>
          </p:cNvSpPr>
          <p:nvPr>
            <p:ph type="sldImg"/>
          </p:nvPr>
        </p:nvSpPr>
        <p:spPr>
          <a:xfrm>
            <a:off x="407988" y="696913"/>
            <a:ext cx="6197600" cy="3486150"/>
          </a:xfrm>
          <a:solidFill>
            <a:srgbClr val="FFFFFF"/>
          </a:solidFill>
          <a:ln/>
        </p:spPr>
      </p:sp>
      <p:sp>
        <p:nvSpPr>
          <p:cNvPr id="81926" name="Rectangle 3">
            <a:extLst>
              <a:ext uri="{FF2B5EF4-FFF2-40B4-BE49-F238E27FC236}">
                <a16:creationId xmlns:a16="http://schemas.microsoft.com/office/drawing/2014/main" id="{C2156EF6-481B-42D8-8049-C1801EB7C026}"/>
              </a:ext>
            </a:extLst>
          </p:cNvPr>
          <p:cNvSpPr>
            <a:spLocks noGrp="1" noChangeArrowheads="1"/>
          </p:cNvSpPr>
          <p:nvPr>
            <p:ph type="body" idx="1"/>
          </p:nvPr>
        </p:nvSpPr>
        <p:spPr>
          <a:solidFill>
            <a:srgbClr val="FFFFFF"/>
          </a:solidFill>
          <a:ln>
            <a:solidFill>
              <a:srgbClr val="000000"/>
            </a:solidFill>
          </a:ln>
        </p:spPr>
        <p:txBody>
          <a:bodyPr lIns="86493" tIns="43247" rIns="86493" bIns="43247"/>
          <a:lstStyle/>
          <a:p>
            <a:pPr eaLnBrk="1" hangingPunct="1"/>
            <a:r>
              <a:rPr lang="en-US" altLang="en-US"/>
              <a:t>This is a simple example of public and private modifiers. See how the client can access the public data member and method.</a:t>
            </a:r>
          </a:p>
        </p:txBody>
      </p:sp>
    </p:spTree>
    <p:extLst>
      <p:ext uri="{BB962C8B-B14F-4D97-AF65-F5344CB8AC3E}">
        <p14:creationId xmlns:p14="http://schemas.microsoft.com/office/powerpoint/2010/main" val="1882448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B0A0BF76-DCA7-45F3-B0CF-3CF072BFFA3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Intro to OOP with Java, C. Thomas Wu</a:t>
            </a:r>
          </a:p>
        </p:txBody>
      </p:sp>
      <p:sp>
        <p:nvSpPr>
          <p:cNvPr id="83971" name="Rectangle 6">
            <a:extLst>
              <a:ext uri="{FF2B5EF4-FFF2-40B4-BE49-F238E27FC236}">
                <a16:creationId xmlns:a16="http://schemas.microsoft.com/office/drawing/2014/main" id="{7C580F09-AEE8-46F9-AFA3-7BEF216AFE8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©The McGraw-Hill Companies, Inc.</a:t>
            </a:r>
          </a:p>
        </p:txBody>
      </p:sp>
      <p:sp>
        <p:nvSpPr>
          <p:cNvPr id="83972" name="Rectangle 7">
            <a:extLst>
              <a:ext uri="{FF2B5EF4-FFF2-40B4-BE49-F238E27FC236}">
                <a16:creationId xmlns:a16="http://schemas.microsoft.com/office/drawing/2014/main" id="{C0C230F3-C5F1-4AA7-970F-481656FB77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696DB8F-3245-41C8-AB6A-474B17461871}" type="slidenum">
              <a:rPr lang="en-US" altLang="en-US" sz="1200"/>
              <a:pPr eaLnBrk="1" hangingPunct="1"/>
              <a:t>11</a:t>
            </a:fld>
            <a:endParaRPr lang="en-US" altLang="en-US" sz="1200"/>
          </a:p>
        </p:txBody>
      </p:sp>
      <p:sp>
        <p:nvSpPr>
          <p:cNvPr id="83973" name="Rectangle 2">
            <a:extLst>
              <a:ext uri="{FF2B5EF4-FFF2-40B4-BE49-F238E27FC236}">
                <a16:creationId xmlns:a16="http://schemas.microsoft.com/office/drawing/2014/main" id="{E3BD2013-9FA1-4F91-AE5D-17A9A5C84F84}"/>
              </a:ext>
            </a:extLst>
          </p:cNvPr>
          <p:cNvSpPr>
            <a:spLocks noGrp="1" noRot="1" noChangeAspect="1" noChangeArrowheads="1" noTextEdit="1"/>
          </p:cNvSpPr>
          <p:nvPr>
            <p:ph type="sldImg"/>
          </p:nvPr>
        </p:nvSpPr>
        <p:spPr>
          <a:xfrm>
            <a:off x="407988" y="696913"/>
            <a:ext cx="6197600" cy="3486150"/>
          </a:xfrm>
          <a:solidFill>
            <a:srgbClr val="FFFFFF"/>
          </a:solidFill>
          <a:ln/>
        </p:spPr>
      </p:sp>
      <p:sp>
        <p:nvSpPr>
          <p:cNvPr id="83974" name="Rectangle 3">
            <a:extLst>
              <a:ext uri="{FF2B5EF4-FFF2-40B4-BE49-F238E27FC236}">
                <a16:creationId xmlns:a16="http://schemas.microsoft.com/office/drawing/2014/main" id="{EC0C9120-DD40-4EE9-A89E-2F73F084EB5E}"/>
              </a:ext>
            </a:extLst>
          </p:cNvPr>
          <p:cNvSpPr>
            <a:spLocks noGrp="1" noChangeArrowheads="1"/>
          </p:cNvSpPr>
          <p:nvPr>
            <p:ph type="body" idx="1"/>
          </p:nvPr>
        </p:nvSpPr>
        <p:spPr>
          <a:solidFill>
            <a:srgbClr val="FFFFFF"/>
          </a:solidFill>
          <a:ln>
            <a:solidFill>
              <a:srgbClr val="000000"/>
            </a:solidFill>
          </a:ln>
        </p:spPr>
        <p:txBody>
          <a:bodyPr lIns="86493" tIns="43247" rIns="86493" bIns="43247"/>
          <a:lstStyle/>
          <a:p>
            <a:pPr eaLnBrk="1" hangingPunct="1"/>
            <a:endParaRPr lang="en-US" altLang="en-US"/>
          </a:p>
        </p:txBody>
      </p:sp>
    </p:spTree>
    <p:extLst>
      <p:ext uri="{BB962C8B-B14F-4D97-AF65-F5344CB8AC3E}">
        <p14:creationId xmlns:p14="http://schemas.microsoft.com/office/powerpoint/2010/main" val="2344571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err="1"/>
              <a:t>Example</a:t>
            </a:r>
            <a:r>
              <a:rPr lang="fr-FR" dirty="0"/>
              <a:t> </a:t>
            </a:r>
            <a:r>
              <a:rPr lang="fr-FR" dirty="0" err="1"/>
              <a:t>here</a:t>
            </a:r>
            <a:endParaRPr lang="fr-FR" dirty="0"/>
          </a:p>
        </p:txBody>
      </p:sp>
      <p:sp>
        <p:nvSpPr>
          <p:cNvPr id="4" name="Slide Number Placeholder 3"/>
          <p:cNvSpPr>
            <a:spLocks noGrp="1"/>
          </p:cNvSpPr>
          <p:nvPr>
            <p:ph type="sldNum" sz="quarter" idx="10"/>
          </p:nvPr>
        </p:nvSpPr>
        <p:spPr/>
        <p:txBody>
          <a:bodyPr/>
          <a:lstStyle/>
          <a:p>
            <a:pPr>
              <a:defRPr/>
            </a:pPr>
            <a:fld id="{116CEC84-6E16-6541-9F68-91AD9A5BADEB}" type="slidenum">
              <a:rPr lang="fr-FR" smtClean="0"/>
              <a:pPr>
                <a:defRPr/>
              </a:pPr>
              <a:t>12</a:t>
            </a:fld>
            <a:endParaRPr lang="fr-FR"/>
          </a:p>
        </p:txBody>
      </p:sp>
    </p:spTree>
    <p:extLst>
      <p:ext uri="{BB962C8B-B14F-4D97-AF65-F5344CB8AC3E}">
        <p14:creationId xmlns:p14="http://schemas.microsoft.com/office/powerpoint/2010/main" val="1873429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3D616EAA-3C00-47D6-93BF-AB3F91BFBB9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Intro to OOP with Java, C. Thomas Wu</a:t>
            </a:r>
          </a:p>
        </p:txBody>
      </p:sp>
      <p:sp>
        <p:nvSpPr>
          <p:cNvPr id="80899" name="Rectangle 6">
            <a:extLst>
              <a:ext uri="{FF2B5EF4-FFF2-40B4-BE49-F238E27FC236}">
                <a16:creationId xmlns:a16="http://schemas.microsoft.com/office/drawing/2014/main" id="{6FA32FB0-7566-4B53-80B9-4A6AEB7D7B0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©The McGraw-Hill Companies, Inc.</a:t>
            </a:r>
          </a:p>
        </p:txBody>
      </p:sp>
      <p:sp>
        <p:nvSpPr>
          <p:cNvPr id="80900" name="Rectangle 7">
            <a:extLst>
              <a:ext uri="{FF2B5EF4-FFF2-40B4-BE49-F238E27FC236}">
                <a16:creationId xmlns:a16="http://schemas.microsoft.com/office/drawing/2014/main" id="{C3A7FFAF-A3B3-4CAB-8971-294ACFAD9E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CC0CDBC-4654-4024-8421-ACEF896F348A}" type="slidenum">
              <a:rPr lang="en-US" altLang="en-US" sz="1200"/>
              <a:pPr eaLnBrk="1" hangingPunct="1"/>
              <a:t>20</a:t>
            </a:fld>
            <a:endParaRPr lang="en-US" altLang="en-US" sz="1200"/>
          </a:p>
        </p:txBody>
      </p:sp>
      <p:sp>
        <p:nvSpPr>
          <p:cNvPr id="80901" name="Rectangle 2">
            <a:extLst>
              <a:ext uri="{FF2B5EF4-FFF2-40B4-BE49-F238E27FC236}">
                <a16:creationId xmlns:a16="http://schemas.microsoft.com/office/drawing/2014/main" id="{6E0552DC-7632-4C17-89DA-8B2D809F013F}"/>
              </a:ext>
            </a:extLst>
          </p:cNvPr>
          <p:cNvSpPr>
            <a:spLocks noGrp="1" noRot="1" noChangeAspect="1" noChangeArrowheads="1" noTextEdit="1"/>
          </p:cNvSpPr>
          <p:nvPr>
            <p:ph type="sldImg"/>
          </p:nvPr>
        </p:nvSpPr>
        <p:spPr>
          <a:xfrm>
            <a:off x="407988" y="696913"/>
            <a:ext cx="6197600" cy="3486150"/>
          </a:xfrm>
          <a:solidFill>
            <a:srgbClr val="FFFFFF"/>
          </a:solidFill>
          <a:ln/>
        </p:spPr>
      </p:sp>
      <p:sp>
        <p:nvSpPr>
          <p:cNvPr id="80902" name="Rectangle 3">
            <a:extLst>
              <a:ext uri="{FF2B5EF4-FFF2-40B4-BE49-F238E27FC236}">
                <a16:creationId xmlns:a16="http://schemas.microsoft.com/office/drawing/2014/main" id="{735E1177-53F9-405B-811F-73170FC9EF8B}"/>
              </a:ext>
            </a:extLst>
          </p:cNvPr>
          <p:cNvSpPr>
            <a:spLocks noGrp="1" noChangeArrowheads="1"/>
          </p:cNvSpPr>
          <p:nvPr>
            <p:ph type="body" idx="1"/>
          </p:nvPr>
        </p:nvSpPr>
        <p:spPr>
          <a:solidFill>
            <a:srgbClr val="FFFFFF"/>
          </a:solidFill>
          <a:ln>
            <a:solidFill>
              <a:srgbClr val="000000"/>
            </a:solidFill>
          </a:ln>
        </p:spPr>
        <p:txBody>
          <a:bodyPr lIns="86493" tIns="43247" rIns="86493" bIns="43247"/>
          <a:lstStyle/>
          <a:p>
            <a:pPr eaLnBrk="1" hangingPunct="1"/>
            <a:r>
              <a:rPr lang="en-US" altLang="en-US"/>
              <a:t>The visibility modifiers dictate the accessibility of class components by the clients. Anything that is considered as internal details should be declared as private and hidden from the clients. For example, exactly how a MobileRobot moves is an internal detail. All the client cares is that a mobile robot is set in motion when its method move is called.</a:t>
            </a:r>
          </a:p>
          <a:p>
            <a:pPr eaLnBrk="1" hangingPunct="1"/>
            <a:endParaRPr lang="en-US" altLang="en-US"/>
          </a:p>
          <a:p>
            <a:pPr eaLnBrk="1" hangingPunct="1"/>
            <a:r>
              <a:rPr lang="en-US" altLang="en-US"/>
              <a:t>Public methods of a class determines the behavior of its instances. Internal details are implemented by private methods and private data members. </a:t>
            </a:r>
          </a:p>
          <a:p>
            <a:pPr eaLnBrk="1" hangingPunct="1"/>
            <a:endParaRPr lang="en-US" altLang="en-US"/>
          </a:p>
        </p:txBody>
      </p:sp>
    </p:spTree>
    <p:extLst>
      <p:ext uri="{BB962C8B-B14F-4D97-AF65-F5344CB8AC3E}">
        <p14:creationId xmlns:p14="http://schemas.microsoft.com/office/powerpoint/2010/main" val="3507882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4BC7D021-01D4-46F8-A03E-9C7D0ECFE7B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Intro to OOP with Java, C. Thomas Wu</a:t>
            </a:r>
          </a:p>
        </p:txBody>
      </p:sp>
      <p:sp>
        <p:nvSpPr>
          <p:cNvPr id="61443" name="Rectangle 6">
            <a:extLst>
              <a:ext uri="{FF2B5EF4-FFF2-40B4-BE49-F238E27FC236}">
                <a16:creationId xmlns:a16="http://schemas.microsoft.com/office/drawing/2014/main" id="{98BD0BCC-D87D-406D-ADA9-E74E8A871B7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©The McGraw-Hill Companies, Inc.</a:t>
            </a:r>
          </a:p>
        </p:txBody>
      </p:sp>
      <p:sp>
        <p:nvSpPr>
          <p:cNvPr id="61444" name="Rectangle 7">
            <a:extLst>
              <a:ext uri="{FF2B5EF4-FFF2-40B4-BE49-F238E27FC236}">
                <a16:creationId xmlns:a16="http://schemas.microsoft.com/office/drawing/2014/main" id="{F57401CA-D5AC-4D02-B3A3-E624F9E333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18C7184-52A2-4C86-A773-E6CBAF2113B2}" type="slidenum">
              <a:rPr lang="en-US" altLang="en-US" sz="1200"/>
              <a:pPr eaLnBrk="1" hangingPunct="1"/>
              <a:t>21</a:t>
            </a:fld>
            <a:endParaRPr lang="en-US" altLang="en-US" sz="1200"/>
          </a:p>
        </p:txBody>
      </p:sp>
      <p:sp>
        <p:nvSpPr>
          <p:cNvPr id="61445" name="Rectangle 2">
            <a:extLst>
              <a:ext uri="{FF2B5EF4-FFF2-40B4-BE49-F238E27FC236}">
                <a16:creationId xmlns:a16="http://schemas.microsoft.com/office/drawing/2014/main" id="{EC153390-FDEA-40AD-8D18-E92D6482EDDD}"/>
              </a:ext>
            </a:extLst>
          </p:cNvPr>
          <p:cNvSpPr>
            <a:spLocks noGrp="1" noRot="1" noChangeAspect="1" noChangeArrowheads="1" noTextEdit="1"/>
          </p:cNvSpPr>
          <p:nvPr>
            <p:ph type="sldImg"/>
          </p:nvPr>
        </p:nvSpPr>
        <p:spPr>
          <a:ln/>
        </p:spPr>
      </p:sp>
      <p:sp>
        <p:nvSpPr>
          <p:cNvPr id="61446" name="Rectangle 3">
            <a:extLst>
              <a:ext uri="{FF2B5EF4-FFF2-40B4-BE49-F238E27FC236}">
                <a16:creationId xmlns:a16="http://schemas.microsoft.com/office/drawing/2014/main" id="{A5C50576-7209-45C0-94A0-E09FA39060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This sample program shows the main class BicycleRegistration is using the Bicycle class. This Bicycle class is not part of any standard packages. It is something we (or other programmers) have to define ourselves.</a:t>
            </a:r>
          </a:p>
        </p:txBody>
      </p:sp>
    </p:spTree>
    <p:extLst>
      <p:ext uri="{BB962C8B-B14F-4D97-AF65-F5344CB8AC3E}">
        <p14:creationId xmlns:p14="http://schemas.microsoft.com/office/powerpoint/2010/main" val="2295770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ABE75220-1149-4E47-8B9C-3C006C3C8CB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Intro to OOP with Java, C. Thomas Wu</a:t>
            </a:r>
          </a:p>
        </p:txBody>
      </p:sp>
      <p:sp>
        <p:nvSpPr>
          <p:cNvPr id="62467" name="Rectangle 6">
            <a:extLst>
              <a:ext uri="{FF2B5EF4-FFF2-40B4-BE49-F238E27FC236}">
                <a16:creationId xmlns:a16="http://schemas.microsoft.com/office/drawing/2014/main" id="{E9FCCDD4-EADE-45A1-B611-E41A84F724A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©The McGraw-Hill Companies, Inc.</a:t>
            </a:r>
          </a:p>
        </p:txBody>
      </p:sp>
      <p:sp>
        <p:nvSpPr>
          <p:cNvPr id="62468" name="Rectangle 7">
            <a:extLst>
              <a:ext uri="{FF2B5EF4-FFF2-40B4-BE49-F238E27FC236}">
                <a16:creationId xmlns:a16="http://schemas.microsoft.com/office/drawing/2014/main" id="{D76D97D7-33E6-4678-BDE1-7F814BC742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00A3ACA-2038-4404-AFEA-875625404CCC}" type="slidenum">
              <a:rPr lang="en-US" altLang="en-US" sz="1200"/>
              <a:pPr eaLnBrk="1" hangingPunct="1"/>
              <a:t>22</a:t>
            </a:fld>
            <a:endParaRPr lang="en-US" altLang="en-US" sz="1200"/>
          </a:p>
        </p:txBody>
      </p:sp>
      <p:sp>
        <p:nvSpPr>
          <p:cNvPr id="62469" name="Rectangle 2">
            <a:extLst>
              <a:ext uri="{FF2B5EF4-FFF2-40B4-BE49-F238E27FC236}">
                <a16:creationId xmlns:a16="http://schemas.microsoft.com/office/drawing/2014/main" id="{ED40ABAA-9C1C-43A1-B416-6B0A024BEA8D}"/>
              </a:ext>
            </a:extLst>
          </p:cNvPr>
          <p:cNvSpPr>
            <a:spLocks noGrp="1" noRot="1" noChangeAspect="1" noChangeArrowheads="1" noTextEdit="1"/>
          </p:cNvSpPr>
          <p:nvPr>
            <p:ph type="sldImg"/>
          </p:nvPr>
        </p:nvSpPr>
        <p:spPr>
          <a:ln/>
        </p:spPr>
      </p:sp>
      <p:sp>
        <p:nvSpPr>
          <p:cNvPr id="62470" name="Rectangle 3">
            <a:extLst>
              <a:ext uri="{FF2B5EF4-FFF2-40B4-BE49-F238E27FC236}">
                <a16:creationId xmlns:a16="http://schemas.microsoft.com/office/drawing/2014/main" id="{D8541017-32DC-40FA-836C-64DFD367CB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742103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522001D5-FE44-4465-96D5-9024C9C5566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Intro to OOP with Java, C. Thomas Wu</a:t>
            </a:r>
          </a:p>
        </p:txBody>
      </p:sp>
      <p:sp>
        <p:nvSpPr>
          <p:cNvPr id="63491" name="Rectangle 6">
            <a:extLst>
              <a:ext uri="{FF2B5EF4-FFF2-40B4-BE49-F238E27FC236}">
                <a16:creationId xmlns:a16="http://schemas.microsoft.com/office/drawing/2014/main" id="{D0AEC5BB-1478-49E6-B163-150BB2F68F9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©The McGraw-Hill Companies, Inc.</a:t>
            </a:r>
          </a:p>
        </p:txBody>
      </p:sp>
      <p:sp>
        <p:nvSpPr>
          <p:cNvPr id="63492" name="Rectangle 7">
            <a:extLst>
              <a:ext uri="{FF2B5EF4-FFF2-40B4-BE49-F238E27FC236}">
                <a16:creationId xmlns:a16="http://schemas.microsoft.com/office/drawing/2014/main" id="{3B9FA654-2A84-407A-B4A6-17FB465624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5890B18-58EF-4B77-B677-51CAD13F746F}" type="slidenum">
              <a:rPr lang="en-US" altLang="en-US" sz="1200"/>
              <a:pPr eaLnBrk="1" hangingPunct="1"/>
              <a:t>23</a:t>
            </a:fld>
            <a:endParaRPr lang="en-US" altLang="en-US" sz="1200"/>
          </a:p>
        </p:txBody>
      </p:sp>
      <p:sp>
        <p:nvSpPr>
          <p:cNvPr id="63493" name="Rectangle 2">
            <a:extLst>
              <a:ext uri="{FF2B5EF4-FFF2-40B4-BE49-F238E27FC236}">
                <a16:creationId xmlns:a16="http://schemas.microsoft.com/office/drawing/2014/main" id="{11D51388-303B-4D92-9464-EEF2D68D61F6}"/>
              </a:ext>
            </a:extLst>
          </p:cNvPr>
          <p:cNvSpPr>
            <a:spLocks noGrp="1" noRot="1" noChangeAspect="1" noChangeArrowheads="1" noTextEdit="1"/>
          </p:cNvSpPr>
          <p:nvPr>
            <p:ph type="sldImg"/>
          </p:nvPr>
        </p:nvSpPr>
        <p:spPr>
          <a:xfrm>
            <a:off x="407988" y="696913"/>
            <a:ext cx="6197600" cy="3486150"/>
          </a:xfrm>
          <a:solidFill>
            <a:srgbClr val="FFFFFF"/>
          </a:solidFill>
          <a:ln/>
        </p:spPr>
      </p:sp>
      <p:sp>
        <p:nvSpPr>
          <p:cNvPr id="63494" name="Rectangle 3">
            <a:extLst>
              <a:ext uri="{FF2B5EF4-FFF2-40B4-BE49-F238E27FC236}">
                <a16:creationId xmlns:a16="http://schemas.microsoft.com/office/drawing/2014/main" id="{0CBBE025-9288-41A4-808E-08B33D5D5967}"/>
              </a:ext>
            </a:extLst>
          </p:cNvPr>
          <p:cNvSpPr>
            <a:spLocks noGrp="1" noChangeArrowheads="1"/>
          </p:cNvSpPr>
          <p:nvPr>
            <p:ph type="body" idx="1"/>
          </p:nvPr>
        </p:nvSpPr>
        <p:spPr>
          <a:solidFill>
            <a:srgbClr val="FFFFFF"/>
          </a:solidFill>
          <a:ln>
            <a:solidFill>
              <a:srgbClr val="000000"/>
            </a:solidFill>
          </a:ln>
        </p:spPr>
        <p:txBody>
          <a:bodyPr lIns="86493" tIns="43247" rIns="86493" bIns="43247"/>
          <a:lstStyle/>
          <a:p>
            <a:pPr eaLnBrk="1" hangingPunct="1"/>
            <a:r>
              <a:rPr lang="en-US" altLang="en-US"/>
              <a:t>Once a class is defined, we can create multiple instances of the class as shown by this example. Notice how all the instances have their own copy of data members.</a:t>
            </a:r>
          </a:p>
        </p:txBody>
      </p:sp>
    </p:spTree>
    <p:extLst>
      <p:ext uri="{BB962C8B-B14F-4D97-AF65-F5344CB8AC3E}">
        <p14:creationId xmlns:p14="http://schemas.microsoft.com/office/powerpoint/2010/main" val="4936474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A7123FB-C864-486E-98DB-B6EB58EC97A4}"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21F6F-4C41-4BE0-8484-A9B0BEA0DBA8}" type="slidenum">
              <a:rPr lang="en-US" smtClean="0"/>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98854" y="5810860"/>
            <a:ext cx="3761794" cy="1047140"/>
          </a:xfrm>
          <a:prstGeom prst="rect">
            <a:avLst/>
          </a:prstGeom>
        </p:spPr>
      </p:pic>
    </p:spTree>
    <p:extLst>
      <p:ext uri="{BB962C8B-B14F-4D97-AF65-F5344CB8AC3E}">
        <p14:creationId xmlns:p14="http://schemas.microsoft.com/office/powerpoint/2010/main" val="81317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7123FB-C864-486E-98DB-B6EB58EC97A4}"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21F6F-4C41-4BE0-8484-A9B0BEA0DBA8}" type="slidenum">
              <a:rPr lang="en-US" smtClean="0"/>
              <a:t>‹#›</a:t>
            </a:fld>
            <a:endParaRPr lang="en-US"/>
          </a:p>
        </p:txBody>
      </p:sp>
    </p:spTree>
    <p:extLst>
      <p:ext uri="{BB962C8B-B14F-4D97-AF65-F5344CB8AC3E}">
        <p14:creationId xmlns:p14="http://schemas.microsoft.com/office/powerpoint/2010/main" val="3731862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7123FB-C864-486E-98DB-B6EB58EC97A4}"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21F6F-4C41-4BE0-8484-A9B0BEA0DBA8}" type="slidenum">
              <a:rPr lang="en-US" smtClean="0"/>
              <a:t>‹#›</a:t>
            </a:fld>
            <a:endParaRPr lang="en-US"/>
          </a:p>
        </p:txBody>
      </p:sp>
    </p:spTree>
    <p:extLst>
      <p:ext uri="{BB962C8B-B14F-4D97-AF65-F5344CB8AC3E}">
        <p14:creationId xmlns:p14="http://schemas.microsoft.com/office/powerpoint/2010/main" val="96862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7123FB-C864-486E-98DB-B6EB58EC97A4}"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21F6F-4C41-4BE0-8484-A9B0BEA0DBA8}" type="slidenum">
              <a:rPr lang="en-US" smtClean="0"/>
              <a:t>‹#›</a:t>
            </a:fld>
            <a:endParaRPr lang="en-US"/>
          </a:p>
        </p:txBody>
      </p:sp>
    </p:spTree>
    <p:extLst>
      <p:ext uri="{BB962C8B-B14F-4D97-AF65-F5344CB8AC3E}">
        <p14:creationId xmlns:p14="http://schemas.microsoft.com/office/powerpoint/2010/main" val="3986354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7123FB-C864-486E-98DB-B6EB58EC97A4}"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21F6F-4C41-4BE0-8484-A9B0BEA0DBA8}" type="slidenum">
              <a:rPr lang="en-US" smtClean="0"/>
              <a:t>‹#›</a:t>
            </a:fld>
            <a:endParaRPr lang="en-US"/>
          </a:p>
        </p:txBody>
      </p:sp>
    </p:spTree>
    <p:extLst>
      <p:ext uri="{BB962C8B-B14F-4D97-AF65-F5344CB8AC3E}">
        <p14:creationId xmlns:p14="http://schemas.microsoft.com/office/powerpoint/2010/main" val="3499480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A7123FB-C864-486E-98DB-B6EB58EC97A4}"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621F6F-4C41-4BE0-8484-A9B0BEA0DBA8}" type="slidenum">
              <a:rPr lang="en-US" smtClean="0"/>
              <a:t>‹#›</a:t>
            </a:fld>
            <a:endParaRPr lang="en-US"/>
          </a:p>
        </p:txBody>
      </p:sp>
    </p:spTree>
    <p:extLst>
      <p:ext uri="{BB962C8B-B14F-4D97-AF65-F5344CB8AC3E}">
        <p14:creationId xmlns:p14="http://schemas.microsoft.com/office/powerpoint/2010/main" val="2462510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7123FB-C864-486E-98DB-B6EB58EC97A4}" type="datetimeFigureOut">
              <a:rPr lang="en-US" smtClean="0"/>
              <a:t>4/10/2023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621F6F-4C41-4BE0-8484-A9B0BEA0DBA8}" type="slidenum">
              <a:rPr lang="en-US" smtClean="0"/>
              <a:t>‹#›</a:t>
            </a:fld>
            <a:endParaRPr lang="en-US"/>
          </a:p>
        </p:txBody>
      </p:sp>
    </p:spTree>
    <p:extLst>
      <p:ext uri="{BB962C8B-B14F-4D97-AF65-F5344CB8AC3E}">
        <p14:creationId xmlns:p14="http://schemas.microsoft.com/office/powerpoint/2010/main" val="3713979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7123FB-C864-486E-98DB-B6EB58EC97A4}" type="datetimeFigureOut">
              <a:rPr lang="en-US" smtClean="0"/>
              <a:t>4/10/2023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621F6F-4C41-4BE0-8484-A9B0BEA0DBA8}" type="slidenum">
              <a:rPr lang="en-US" smtClean="0"/>
              <a:t>‹#›</a:t>
            </a:fld>
            <a:endParaRPr lang="en-US"/>
          </a:p>
        </p:txBody>
      </p:sp>
    </p:spTree>
    <p:extLst>
      <p:ext uri="{BB962C8B-B14F-4D97-AF65-F5344CB8AC3E}">
        <p14:creationId xmlns:p14="http://schemas.microsoft.com/office/powerpoint/2010/main" val="1480024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7123FB-C864-486E-98DB-B6EB58EC97A4}" type="datetimeFigureOut">
              <a:rPr lang="en-US" smtClean="0"/>
              <a:t>4/10/2023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621F6F-4C41-4BE0-8484-A9B0BEA0DBA8}" type="slidenum">
              <a:rPr lang="en-US" smtClean="0"/>
              <a:t>‹#›</a:t>
            </a:fld>
            <a:endParaRPr lang="en-US"/>
          </a:p>
        </p:txBody>
      </p:sp>
    </p:spTree>
    <p:extLst>
      <p:ext uri="{BB962C8B-B14F-4D97-AF65-F5344CB8AC3E}">
        <p14:creationId xmlns:p14="http://schemas.microsoft.com/office/powerpoint/2010/main" val="1499489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7123FB-C864-486E-98DB-B6EB58EC97A4}"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621F6F-4C41-4BE0-8484-A9B0BEA0DBA8}" type="slidenum">
              <a:rPr lang="en-US" smtClean="0"/>
              <a:t>‹#›</a:t>
            </a:fld>
            <a:endParaRPr lang="en-US"/>
          </a:p>
        </p:txBody>
      </p:sp>
    </p:spTree>
    <p:extLst>
      <p:ext uri="{BB962C8B-B14F-4D97-AF65-F5344CB8AC3E}">
        <p14:creationId xmlns:p14="http://schemas.microsoft.com/office/powerpoint/2010/main" val="1990025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7123FB-C864-486E-98DB-B6EB58EC97A4}"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621F6F-4C41-4BE0-8484-A9B0BEA0DBA8}" type="slidenum">
              <a:rPr lang="en-US" smtClean="0"/>
              <a:t>‹#›</a:t>
            </a:fld>
            <a:endParaRPr lang="en-US"/>
          </a:p>
        </p:txBody>
      </p:sp>
    </p:spTree>
    <p:extLst>
      <p:ext uri="{BB962C8B-B14F-4D97-AF65-F5344CB8AC3E}">
        <p14:creationId xmlns:p14="http://schemas.microsoft.com/office/powerpoint/2010/main" val="3627546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7123FB-C864-486E-98DB-B6EB58EC97A4}" type="datetimeFigureOut">
              <a:rPr lang="en-US" smtClean="0"/>
              <a:t>4/10/2023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621F6F-4C41-4BE0-8484-A9B0BEA0DBA8}" type="slidenum">
              <a:rPr lang="en-US" smtClean="0"/>
              <a:t>‹#›</a:t>
            </a:fld>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215103" y="5830804"/>
            <a:ext cx="3761794" cy="1047140"/>
          </a:xfrm>
          <a:prstGeom prst="rect">
            <a:avLst/>
          </a:prstGeom>
        </p:spPr>
      </p:pic>
    </p:spTree>
    <p:extLst>
      <p:ext uri="{BB962C8B-B14F-4D97-AF65-F5344CB8AC3E}">
        <p14:creationId xmlns:p14="http://schemas.microsoft.com/office/powerpoint/2010/main" val="4283183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1032" y="653143"/>
            <a:ext cx="8521345" cy="681536"/>
          </a:xfrm>
        </p:spPr>
        <p:txBody>
          <a:bodyPr>
            <a:noAutofit/>
          </a:bodyPr>
          <a:lstStyle/>
          <a:p>
            <a:pPr algn="l"/>
            <a:r>
              <a:rPr lang="en-US" sz="4800" b="1" dirty="0">
                <a:solidFill>
                  <a:schemeClr val="accent5">
                    <a:lumMod val="75000"/>
                  </a:schemeClr>
                </a:solidFill>
                <a:latin typeface="Segoe UI" panose="020B0502040204020203" pitchFamily="34" charset="0"/>
                <a:cs typeface="Segoe UI" panose="020B0502040204020203" pitchFamily="34" charset="0"/>
              </a:rPr>
              <a:t>Programming</a:t>
            </a:r>
            <a:endParaRPr lang="en-US" sz="2000" b="1" dirty="0">
              <a:solidFill>
                <a:srgbClr val="FF0000"/>
              </a:solidFill>
              <a:latin typeface="Segoe UI" panose="020B0502040204020203" pitchFamily="34" charset="0"/>
              <a:cs typeface="Segoe UI" panose="020B0502040204020203" pitchFamily="34" charset="0"/>
            </a:endParaRPr>
          </a:p>
        </p:txBody>
      </p:sp>
      <p:sp>
        <p:nvSpPr>
          <p:cNvPr id="3" name="Subtitle 2"/>
          <p:cNvSpPr>
            <a:spLocks noGrp="1"/>
          </p:cNvSpPr>
          <p:nvPr>
            <p:ph type="subTitle" idx="1"/>
          </p:nvPr>
        </p:nvSpPr>
        <p:spPr>
          <a:xfrm>
            <a:off x="5188945" y="5331759"/>
            <a:ext cx="6621137" cy="539215"/>
          </a:xfrm>
        </p:spPr>
        <p:txBody>
          <a:bodyPr>
            <a:noAutofit/>
          </a:bodyPr>
          <a:lstStyle/>
          <a:p>
            <a:pPr algn="r"/>
            <a:r>
              <a:rPr lang="en-US" sz="2800" dirty="0"/>
              <a:t>Object Oriented Programming</a:t>
            </a:r>
            <a:endParaRPr lang="en-US" sz="3300" dirty="0">
              <a:latin typeface="Segoe UI" panose="020B0502040204020203" pitchFamily="34" charset="0"/>
              <a:cs typeface="Segoe UI" panose="020B0502040204020203" pitchFamily="34" charset="0"/>
            </a:endParaRPr>
          </a:p>
        </p:txBody>
      </p:sp>
      <p:sp>
        <p:nvSpPr>
          <p:cNvPr id="6" name="Subtitle 2"/>
          <p:cNvSpPr txBox="1">
            <a:spLocks/>
          </p:cNvSpPr>
          <p:nvPr/>
        </p:nvSpPr>
        <p:spPr>
          <a:xfrm>
            <a:off x="7138851" y="4483101"/>
            <a:ext cx="4167051" cy="685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4000" b="1" dirty="0">
                <a:latin typeface="Segoe UI" panose="020B0502040204020203" pitchFamily="34" charset="0"/>
                <a:cs typeface="Segoe UI" panose="020B0502040204020203" pitchFamily="34" charset="0"/>
              </a:rPr>
              <a:t>Chapter 14</a:t>
            </a:r>
          </a:p>
        </p:txBody>
      </p:sp>
      <p:pic>
        <p:nvPicPr>
          <p:cNvPr id="4" name="Picture 4">
            <a:extLst>
              <a:ext uri="{FF2B5EF4-FFF2-40B4-BE49-F238E27FC236}">
                <a16:creationId xmlns:a16="http://schemas.microsoft.com/office/drawing/2014/main" id="{3C8190AF-8150-DFB9-85A0-C6F90C4C9028}"/>
              </a:ext>
            </a:extLst>
          </p:cNvPr>
          <p:cNvPicPr>
            <a:picLocks noChangeAspect="1"/>
          </p:cNvPicPr>
          <p:nvPr/>
        </p:nvPicPr>
        <p:blipFill>
          <a:blip r:embed="rId2"/>
          <a:stretch>
            <a:fillRect/>
          </a:stretch>
        </p:blipFill>
        <p:spPr>
          <a:xfrm>
            <a:off x="701488" y="1333500"/>
            <a:ext cx="3628463" cy="4538381"/>
          </a:xfrm>
          <a:prstGeom prst="rect">
            <a:avLst/>
          </a:prstGeom>
        </p:spPr>
      </p:pic>
    </p:spTree>
    <p:extLst>
      <p:ext uri="{BB962C8B-B14F-4D97-AF65-F5344CB8AC3E}">
        <p14:creationId xmlns:p14="http://schemas.microsoft.com/office/powerpoint/2010/main" val="121435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a:extLst>
              <a:ext uri="{FF2B5EF4-FFF2-40B4-BE49-F238E27FC236}">
                <a16:creationId xmlns:a16="http://schemas.microsoft.com/office/drawing/2014/main" id="{9F2E8E0A-3944-4A60-9B6C-5317AD20018B}"/>
              </a:ext>
            </a:extLst>
          </p:cNvPr>
          <p:cNvSpPr>
            <a:spLocks noGrp="1" noChangeArrowheads="1"/>
          </p:cNvSpPr>
          <p:nvPr>
            <p:ph type="title"/>
          </p:nvPr>
        </p:nvSpPr>
        <p:spPr/>
        <p:txBody>
          <a:bodyPr/>
          <a:lstStyle/>
          <a:p>
            <a:pPr eaLnBrk="1" hangingPunct="1"/>
            <a:r>
              <a:rPr lang="en-US" altLang="en-US"/>
              <a:t>Accessibility Example</a:t>
            </a:r>
          </a:p>
        </p:txBody>
      </p:sp>
      <p:grpSp>
        <p:nvGrpSpPr>
          <p:cNvPr id="28677" name="Group 3">
            <a:extLst>
              <a:ext uri="{FF2B5EF4-FFF2-40B4-BE49-F238E27FC236}">
                <a16:creationId xmlns:a16="http://schemas.microsoft.com/office/drawing/2014/main" id="{DF803C77-5B5D-4DC5-A2E0-32C5E3B39E14}"/>
              </a:ext>
            </a:extLst>
          </p:cNvPr>
          <p:cNvGrpSpPr>
            <a:grpSpLocks/>
          </p:cNvGrpSpPr>
          <p:nvPr/>
        </p:nvGrpSpPr>
        <p:grpSpPr bwMode="auto">
          <a:xfrm>
            <a:off x="6581776" y="1682751"/>
            <a:ext cx="3863975" cy="3529013"/>
            <a:chOff x="138" y="646"/>
            <a:chExt cx="5527" cy="1119"/>
          </a:xfrm>
        </p:grpSpPr>
        <p:sp>
          <p:nvSpPr>
            <p:cNvPr id="45060" name="Rectangle 4">
              <a:extLst>
                <a:ext uri="{FF2B5EF4-FFF2-40B4-BE49-F238E27FC236}">
                  <a16:creationId xmlns:a16="http://schemas.microsoft.com/office/drawing/2014/main" id="{08791290-B3F2-4425-BA74-90F04A5F04C7}"/>
                </a:ext>
              </a:extLst>
            </p:cNvPr>
            <p:cNvSpPr>
              <a:spLocks noChangeArrowheads="1"/>
            </p:cNvSpPr>
            <p:nvPr/>
          </p:nvSpPr>
          <p:spPr bwMode="auto">
            <a:xfrm>
              <a:off x="231" y="646"/>
              <a:ext cx="5434" cy="1119"/>
            </a:xfrm>
            <a:prstGeom prst="rect">
              <a:avLst/>
            </a:prstGeom>
            <a:solidFill>
              <a:schemeClr val="bg2"/>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28689" name="Rectangle 5">
              <a:extLst>
                <a:ext uri="{FF2B5EF4-FFF2-40B4-BE49-F238E27FC236}">
                  <a16:creationId xmlns:a16="http://schemas.microsoft.com/office/drawing/2014/main" id="{9C4519B3-3B42-4F18-8531-DEBB26336929}"/>
                </a:ext>
              </a:extLst>
            </p:cNvPr>
            <p:cNvSpPr>
              <a:spLocks noChangeArrowheads="1"/>
            </p:cNvSpPr>
            <p:nvPr/>
          </p:nvSpPr>
          <p:spPr bwMode="auto">
            <a:xfrm>
              <a:off x="138" y="693"/>
              <a:ext cx="5518" cy="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tabLst>
                  <a:tab pos="2289175" algn="l"/>
                </a:tabLst>
                <a:defRPr sz="2400">
                  <a:solidFill>
                    <a:schemeClr val="tx1"/>
                  </a:solidFill>
                  <a:latin typeface="Times New Roman" panose="02020603050405020304" pitchFamily="18" charset="0"/>
                </a:defRPr>
              </a:lvl1pPr>
              <a:lvl2pPr eaLnBrk="0" hangingPunct="0">
                <a:tabLst>
                  <a:tab pos="2289175" algn="l"/>
                </a:tabLst>
                <a:defRPr sz="2400">
                  <a:solidFill>
                    <a:schemeClr val="tx1"/>
                  </a:solidFill>
                  <a:latin typeface="Times New Roman" panose="02020603050405020304" pitchFamily="18" charset="0"/>
                </a:defRPr>
              </a:lvl2pPr>
              <a:lvl3pPr marL="1143000" indent="-228600" eaLnBrk="0" hangingPunct="0">
                <a:tabLst>
                  <a:tab pos="2289175" algn="l"/>
                </a:tabLst>
                <a:defRPr sz="2400">
                  <a:solidFill>
                    <a:schemeClr val="tx1"/>
                  </a:solidFill>
                  <a:latin typeface="Times New Roman" panose="02020603050405020304" pitchFamily="18" charset="0"/>
                </a:defRPr>
              </a:lvl3pPr>
              <a:lvl4pPr marL="1600200" indent="-228600" eaLnBrk="0" hangingPunct="0">
                <a:tabLst>
                  <a:tab pos="2289175" algn="l"/>
                </a:tabLst>
                <a:defRPr sz="2400">
                  <a:solidFill>
                    <a:schemeClr val="tx1"/>
                  </a:solidFill>
                  <a:latin typeface="Times New Roman" panose="02020603050405020304" pitchFamily="18" charset="0"/>
                </a:defRPr>
              </a:lvl4pPr>
              <a:lvl5pPr marL="2057400" indent="-228600" eaLnBrk="0" hangingPunct="0">
                <a:tabLst>
                  <a:tab pos="2289175"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2289175"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2289175"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2289175"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2289175" algn="l"/>
                </a:tabLst>
                <a:defRPr sz="2400">
                  <a:solidFill>
                    <a:schemeClr val="tx1"/>
                  </a:solidFill>
                  <a:latin typeface="Times New Roman" panose="02020603050405020304" pitchFamily="18" charset="0"/>
                </a:defRPr>
              </a:lvl9pPr>
            </a:lstStyle>
            <a:p>
              <a:pPr lvl="1" eaLnBrk="1" hangingPunct="1">
                <a:spcBef>
                  <a:spcPct val="50000"/>
                </a:spcBef>
                <a:buClr>
                  <a:schemeClr val="tx2"/>
                </a:buClr>
                <a:buSzPct val="80000"/>
              </a:pPr>
              <a:r>
                <a:rPr lang="en-US" altLang="en-US" sz="1600" dirty="0">
                  <a:latin typeface="Courier New" panose="02070309020205020404" pitchFamily="49" charset="0"/>
                  <a:ea typeface="ＭＳ Ｐゴシック" panose="020B0600070205080204" pitchFamily="34" charset="-128"/>
                </a:rPr>
                <a:t>class Service {</a:t>
              </a:r>
              <a:br>
                <a:rPr lang="en-US" altLang="en-US" sz="1600" dirty="0">
                  <a:latin typeface="Courier New" panose="02070309020205020404" pitchFamily="49" charset="0"/>
                  <a:ea typeface="ＭＳ Ｐゴシック" panose="020B0600070205080204" pitchFamily="34" charset="-128"/>
                </a:rPr>
              </a:br>
              <a:r>
                <a:rPr lang="en-US" altLang="en-US" sz="1600" dirty="0">
                  <a:latin typeface="Courier New" panose="02070309020205020404" pitchFamily="49" charset="0"/>
                  <a:ea typeface="ＭＳ Ｐゴシック" panose="020B0600070205080204" pitchFamily="34" charset="-128"/>
                </a:rPr>
                <a:t>    public  </a:t>
              </a:r>
              <a:r>
                <a:rPr lang="en-US" altLang="en-US" sz="1600" dirty="0" err="1">
                  <a:latin typeface="Courier New" panose="02070309020205020404" pitchFamily="49" charset="0"/>
                  <a:ea typeface="ＭＳ Ｐゴシック" panose="020B0600070205080204" pitchFamily="34" charset="-128"/>
                </a:rPr>
                <a:t>int</a:t>
              </a:r>
              <a:r>
                <a:rPr lang="en-US" altLang="en-US" sz="1600" dirty="0">
                  <a:latin typeface="Courier New" panose="02070309020205020404" pitchFamily="49" charset="0"/>
                  <a:ea typeface="ＭＳ Ｐゴシック" panose="020B0600070205080204" pitchFamily="34" charset="-128"/>
                </a:rPr>
                <a:t> </a:t>
              </a:r>
              <a:r>
                <a:rPr lang="en-US" altLang="en-US" sz="1600" dirty="0" err="1">
                  <a:latin typeface="Courier New" panose="02070309020205020404" pitchFamily="49" charset="0"/>
                  <a:ea typeface="ＭＳ Ｐゴシック" panose="020B0600070205080204" pitchFamily="34" charset="-128"/>
                </a:rPr>
                <a:t>memberOne</a:t>
              </a:r>
              <a:r>
                <a:rPr lang="en-US" altLang="en-US" sz="1600" dirty="0">
                  <a:latin typeface="Courier New" panose="02070309020205020404" pitchFamily="49" charset="0"/>
                  <a:ea typeface="ＭＳ Ｐゴシック" panose="020B0600070205080204" pitchFamily="34" charset="-128"/>
                </a:rPr>
                <a:t>;</a:t>
              </a:r>
              <a:br>
                <a:rPr lang="en-US" altLang="en-US" sz="1600" dirty="0">
                  <a:latin typeface="Courier New" panose="02070309020205020404" pitchFamily="49" charset="0"/>
                  <a:ea typeface="ＭＳ Ｐゴシック" panose="020B0600070205080204" pitchFamily="34" charset="-128"/>
                </a:rPr>
              </a:br>
              <a:r>
                <a:rPr lang="en-US" altLang="en-US" sz="1600" dirty="0">
                  <a:latin typeface="Courier New" panose="02070309020205020404" pitchFamily="49" charset="0"/>
                  <a:ea typeface="ＭＳ Ｐゴシック" panose="020B0600070205080204" pitchFamily="34" charset="-128"/>
                </a:rPr>
                <a:t>    private </a:t>
              </a:r>
              <a:r>
                <a:rPr lang="en-US" altLang="en-US" sz="1600" dirty="0" err="1">
                  <a:latin typeface="Courier New" panose="02070309020205020404" pitchFamily="49" charset="0"/>
                  <a:ea typeface="ＭＳ Ｐゴシック" panose="020B0600070205080204" pitchFamily="34" charset="-128"/>
                </a:rPr>
                <a:t>int</a:t>
              </a:r>
              <a:r>
                <a:rPr lang="en-US" altLang="en-US" sz="1600" dirty="0">
                  <a:latin typeface="Courier New" panose="02070309020205020404" pitchFamily="49" charset="0"/>
                  <a:ea typeface="ＭＳ Ｐゴシック" panose="020B0600070205080204" pitchFamily="34" charset="-128"/>
                </a:rPr>
                <a:t> </a:t>
              </a:r>
              <a:r>
                <a:rPr lang="en-US" altLang="en-US" sz="1600" dirty="0" err="1">
                  <a:latin typeface="Courier New" panose="02070309020205020404" pitchFamily="49" charset="0"/>
                  <a:ea typeface="ＭＳ Ｐゴシック" panose="020B0600070205080204" pitchFamily="34" charset="-128"/>
                </a:rPr>
                <a:t>memberTwo</a:t>
              </a:r>
              <a:r>
                <a:rPr lang="en-US" altLang="en-US" sz="1600" dirty="0">
                  <a:latin typeface="Courier New" panose="02070309020205020404" pitchFamily="49" charset="0"/>
                  <a:ea typeface="ＭＳ Ｐゴシック" panose="020B0600070205080204" pitchFamily="34" charset="-128"/>
                </a:rPr>
                <a:t>;</a:t>
              </a:r>
            </a:p>
            <a:p>
              <a:pPr lvl="1" eaLnBrk="1" hangingPunct="1">
                <a:spcBef>
                  <a:spcPct val="50000"/>
                </a:spcBef>
                <a:buClr>
                  <a:schemeClr val="tx2"/>
                </a:buClr>
                <a:buSzPct val="80000"/>
              </a:pPr>
              <a:r>
                <a:rPr lang="en-US" altLang="en-US" sz="1600" dirty="0">
                  <a:latin typeface="Courier New" panose="02070309020205020404" pitchFamily="49" charset="0"/>
                  <a:ea typeface="ＭＳ Ｐゴシック" panose="020B0600070205080204" pitchFamily="34" charset="-128"/>
                </a:rPr>
                <a:t>    public void </a:t>
              </a:r>
              <a:r>
                <a:rPr lang="en-US" altLang="en-US" sz="1600" dirty="0" err="1">
                  <a:latin typeface="Courier New" panose="02070309020205020404" pitchFamily="49" charset="0"/>
                  <a:ea typeface="ＭＳ Ｐゴシック" panose="020B0600070205080204" pitchFamily="34" charset="-128"/>
                </a:rPr>
                <a:t>doOne</a:t>
              </a:r>
              <a:r>
                <a:rPr lang="en-US" altLang="en-US" sz="1600" dirty="0">
                  <a:latin typeface="Courier New" panose="02070309020205020404" pitchFamily="49" charset="0"/>
                  <a:ea typeface="ＭＳ Ｐゴシック" panose="020B0600070205080204" pitchFamily="34" charset="-128"/>
                </a:rPr>
                <a:t>() {</a:t>
              </a:r>
            </a:p>
            <a:p>
              <a:pPr lvl="1" eaLnBrk="1" hangingPunct="1">
                <a:spcBef>
                  <a:spcPct val="50000"/>
                </a:spcBef>
                <a:buClr>
                  <a:schemeClr val="tx2"/>
                </a:buClr>
                <a:buSzPct val="80000"/>
              </a:pPr>
              <a:r>
                <a:rPr lang="en-US" altLang="en-US" sz="1600" dirty="0">
                  <a:latin typeface="Courier New" panose="02070309020205020404" pitchFamily="49" charset="0"/>
                  <a:ea typeface="ＭＳ Ｐゴシック" panose="020B0600070205080204" pitchFamily="34" charset="-128"/>
                </a:rPr>
                <a:t>    </a:t>
              </a:r>
              <a:r>
                <a:rPr lang="en-US" altLang="en-US" sz="1600" dirty="0">
                  <a:latin typeface="Tahoma" panose="020B0604030504040204" pitchFamily="34" charset="0"/>
                  <a:ea typeface="ＭＳ Ｐゴシック" panose="020B0600070205080204" pitchFamily="34" charset="-128"/>
                </a:rPr>
                <a:t>…</a:t>
              </a:r>
              <a:endParaRPr lang="en-US" altLang="en-US" sz="1600" dirty="0">
                <a:latin typeface="Courier New" panose="02070309020205020404" pitchFamily="49" charset="0"/>
                <a:ea typeface="ＭＳ Ｐゴシック" panose="020B0600070205080204" pitchFamily="34" charset="-128"/>
              </a:endParaRPr>
            </a:p>
            <a:p>
              <a:pPr lvl="1" eaLnBrk="1" hangingPunct="1">
                <a:spcBef>
                  <a:spcPct val="50000"/>
                </a:spcBef>
                <a:buClr>
                  <a:schemeClr val="tx2"/>
                </a:buClr>
                <a:buSzPct val="80000"/>
              </a:pPr>
              <a:r>
                <a:rPr lang="en-US" altLang="en-US" sz="1600" dirty="0">
                  <a:latin typeface="Courier New" panose="02070309020205020404" pitchFamily="49" charset="0"/>
                  <a:ea typeface="ＭＳ Ｐゴシック" panose="020B0600070205080204" pitchFamily="34" charset="-128"/>
                </a:rPr>
                <a:t>    }</a:t>
              </a:r>
              <a:br>
                <a:rPr lang="en-US" altLang="en-US" sz="1600" dirty="0">
                  <a:latin typeface="Courier New" panose="02070309020205020404" pitchFamily="49" charset="0"/>
                  <a:ea typeface="ＭＳ Ｐゴシック" panose="020B0600070205080204" pitchFamily="34" charset="-128"/>
                </a:rPr>
              </a:br>
              <a:r>
                <a:rPr lang="en-US" altLang="en-US" sz="1600" dirty="0">
                  <a:latin typeface="Courier New" panose="02070309020205020404" pitchFamily="49" charset="0"/>
                  <a:ea typeface="ＭＳ Ｐゴシック" panose="020B0600070205080204" pitchFamily="34" charset="-128"/>
                </a:rPr>
                <a:t>    private void </a:t>
              </a:r>
              <a:r>
                <a:rPr lang="en-US" altLang="en-US" sz="1600" dirty="0" err="1">
                  <a:latin typeface="Courier New" panose="02070309020205020404" pitchFamily="49" charset="0"/>
                  <a:ea typeface="ＭＳ Ｐゴシック" panose="020B0600070205080204" pitchFamily="34" charset="-128"/>
                </a:rPr>
                <a:t>doTwo</a:t>
              </a:r>
              <a:r>
                <a:rPr lang="en-US" altLang="en-US" sz="1600" dirty="0">
                  <a:latin typeface="Courier New" panose="02070309020205020404" pitchFamily="49" charset="0"/>
                  <a:ea typeface="ＭＳ Ｐゴシック" panose="020B0600070205080204" pitchFamily="34" charset="-128"/>
                </a:rPr>
                <a:t>() {</a:t>
              </a:r>
            </a:p>
            <a:p>
              <a:pPr lvl="1" eaLnBrk="1" hangingPunct="1">
                <a:spcBef>
                  <a:spcPct val="50000"/>
                </a:spcBef>
                <a:buClr>
                  <a:schemeClr val="tx2"/>
                </a:buClr>
                <a:buSzPct val="80000"/>
              </a:pPr>
              <a:r>
                <a:rPr lang="en-US" altLang="en-US" sz="1600" dirty="0">
                  <a:latin typeface="Courier New" panose="02070309020205020404" pitchFamily="49" charset="0"/>
                  <a:ea typeface="ＭＳ Ｐゴシック" panose="020B0600070205080204" pitchFamily="34" charset="-128"/>
                </a:rPr>
                <a:t>    </a:t>
              </a:r>
              <a:r>
                <a:rPr lang="en-US" altLang="en-US" sz="1600" dirty="0">
                  <a:latin typeface="Tahoma" panose="020B0604030504040204" pitchFamily="34" charset="0"/>
                  <a:ea typeface="ＭＳ Ｐゴシック" panose="020B0600070205080204" pitchFamily="34" charset="-128"/>
                </a:rPr>
                <a:t>…</a:t>
              </a:r>
              <a:endParaRPr lang="en-US" altLang="en-US" sz="1600" dirty="0">
                <a:latin typeface="Courier New" panose="02070309020205020404" pitchFamily="49" charset="0"/>
                <a:ea typeface="ＭＳ Ｐゴシック" panose="020B0600070205080204" pitchFamily="34" charset="-128"/>
              </a:endParaRPr>
            </a:p>
            <a:p>
              <a:pPr lvl="1" eaLnBrk="1" hangingPunct="1">
                <a:spcBef>
                  <a:spcPct val="50000"/>
                </a:spcBef>
                <a:buClr>
                  <a:schemeClr val="tx2"/>
                </a:buClr>
                <a:buSzPct val="80000"/>
              </a:pPr>
              <a:r>
                <a:rPr lang="en-US" altLang="en-US" sz="1600" dirty="0">
                  <a:latin typeface="Courier New" panose="02070309020205020404" pitchFamily="49" charset="0"/>
                  <a:ea typeface="ＭＳ Ｐゴシック" panose="020B0600070205080204" pitchFamily="34" charset="-128"/>
                </a:rPr>
                <a:t>    }</a:t>
              </a:r>
            </a:p>
            <a:p>
              <a:pPr lvl="1" eaLnBrk="1" hangingPunct="1">
                <a:spcBef>
                  <a:spcPct val="50000"/>
                </a:spcBef>
                <a:buClr>
                  <a:schemeClr val="tx2"/>
                </a:buClr>
                <a:buSzPct val="80000"/>
              </a:pPr>
              <a:r>
                <a:rPr lang="en-US" altLang="en-US" sz="1600" dirty="0">
                  <a:latin typeface="Courier New" panose="02070309020205020404" pitchFamily="49" charset="0"/>
                  <a:ea typeface="ＭＳ Ｐゴシック" panose="020B0600070205080204" pitchFamily="34" charset="-128"/>
                </a:rPr>
                <a:t>}</a:t>
              </a:r>
            </a:p>
          </p:txBody>
        </p:sp>
      </p:grpSp>
      <p:grpSp>
        <p:nvGrpSpPr>
          <p:cNvPr id="28678" name="Group 6">
            <a:extLst>
              <a:ext uri="{FF2B5EF4-FFF2-40B4-BE49-F238E27FC236}">
                <a16:creationId xmlns:a16="http://schemas.microsoft.com/office/drawing/2014/main" id="{DBB57975-D541-4365-B3E8-A125EE336EE8}"/>
              </a:ext>
            </a:extLst>
          </p:cNvPr>
          <p:cNvGrpSpPr>
            <a:grpSpLocks/>
          </p:cNvGrpSpPr>
          <p:nvPr/>
        </p:nvGrpSpPr>
        <p:grpSpPr bwMode="auto">
          <a:xfrm>
            <a:off x="1695450" y="1701800"/>
            <a:ext cx="4071938" cy="4027488"/>
            <a:chOff x="138" y="646"/>
            <a:chExt cx="5527" cy="1286"/>
          </a:xfrm>
        </p:grpSpPr>
        <p:sp>
          <p:nvSpPr>
            <p:cNvPr id="45063" name="Rectangle 7">
              <a:extLst>
                <a:ext uri="{FF2B5EF4-FFF2-40B4-BE49-F238E27FC236}">
                  <a16:creationId xmlns:a16="http://schemas.microsoft.com/office/drawing/2014/main" id="{F8F29AF7-FE1C-4736-BD64-2D78800FFE0E}"/>
                </a:ext>
              </a:extLst>
            </p:cNvPr>
            <p:cNvSpPr>
              <a:spLocks noChangeArrowheads="1"/>
            </p:cNvSpPr>
            <p:nvPr/>
          </p:nvSpPr>
          <p:spPr bwMode="auto">
            <a:xfrm>
              <a:off x="231" y="646"/>
              <a:ext cx="5434" cy="1119"/>
            </a:xfrm>
            <a:prstGeom prst="rect">
              <a:avLst/>
            </a:prstGeom>
            <a:solidFill>
              <a:schemeClr val="bg2"/>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28687" name="Rectangle 8">
              <a:extLst>
                <a:ext uri="{FF2B5EF4-FFF2-40B4-BE49-F238E27FC236}">
                  <a16:creationId xmlns:a16="http://schemas.microsoft.com/office/drawing/2014/main" id="{EFF1D63F-0B22-4498-B238-5D65FC38AE03}"/>
                </a:ext>
              </a:extLst>
            </p:cNvPr>
            <p:cNvSpPr>
              <a:spLocks noChangeArrowheads="1"/>
            </p:cNvSpPr>
            <p:nvPr/>
          </p:nvSpPr>
          <p:spPr bwMode="auto">
            <a:xfrm>
              <a:off x="138" y="693"/>
              <a:ext cx="5518" cy="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tabLst>
                  <a:tab pos="2289175" algn="l"/>
                </a:tabLst>
                <a:defRPr sz="2400">
                  <a:solidFill>
                    <a:schemeClr val="tx1"/>
                  </a:solidFill>
                  <a:latin typeface="Times New Roman" panose="02020603050405020304" pitchFamily="18" charset="0"/>
                </a:defRPr>
              </a:lvl1pPr>
              <a:lvl2pPr eaLnBrk="0" hangingPunct="0">
                <a:tabLst>
                  <a:tab pos="2289175" algn="l"/>
                </a:tabLst>
                <a:defRPr sz="2400">
                  <a:solidFill>
                    <a:schemeClr val="tx1"/>
                  </a:solidFill>
                  <a:latin typeface="Times New Roman" panose="02020603050405020304" pitchFamily="18" charset="0"/>
                </a:defRPr>
              </a:lvl2pPr>
              <a:lvl3pPr marL="1143000" indent="-228600" eaLnBrk="0" hangingPunct="0">
                <a:tabLst>
                  <a:tab pos="2289175" algn="l"/>
                </a:tabLst>
                <a:defRPr sz="2400">
                  <a:solidFill>
                    <a:schemeClr val="tx1"/>
                  </a:solidFill>
                  <a:latin typeface="Times New Roman" panose="02020603050405020304" pitchFamily="18" charset="0"/>
                </a:defRPr>
              </a:lvl3pPr>
              <a:lvl4pPr marL="1600200" indent="-228600" eaLnBrk="0" hangingPunct="0">
                <a:tabLst>
                  <a:tab pos="2289175" algn="l"/>
                </a:tabLst>
                <a:defRPr sz="2400">
                  <a:solidFill>
                    <a:schemeClr val="tx1"/>
                  </a:solidFill>
                  <a:latin typeface="Times New Roman" panose="02020603050405020304" pitchFamily="18" charset="0"/>
                </a:defRPr>
              </a:lvl4pPr>
              <a:lvl5pPr marL="2057400" indent="-228600" eaLnBrk="0" hangingPunct="0">
                <a:tabLst>
                  <a:tab pos="2289175"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2289175"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2289175"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2289175"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2289175" algn="l"/>
                </a:tabLst>
                <a:defRPr sz="2400">
                  <a:solidFill>
                    <a:schemeClr val="tx1"/>
                  </a:solidFill>
                  <a:latin typeface="Times New Roman" panose="02020603050405020304" pitchFamily="18" charset="0"/>
                </a:defRPr>
              </a:lvl9pPr>
            </a:lstStyle>
            <a:p>
              <a:pPr lvl="1" eaLnBrk="1" hangingPunct="1">
                <a:spcBef>
                  <a:spcPct val="50000"/>
                </a:spcBef>
                <a:buClr>
                  <a:schemeClr val="tx2"/>
                </a:buClr>
                <a:buSzPct val="80000"/>
              </a:pPr>
              <a:r>
                <a:rPr lang="en-US" altLang="en-US" sz="1600" dirty="0">
                  <a:latin typeface="Tahoma" panose="020B0604030504040204" pitchFamily="34" charset="0"/>
                  <a:ea typeface="ＭＳ Ｐゴシック" panose="020B0600070205080204" pitchFamily="34" charset="-128"/>
                </a:rPr>
                <a:t>…</a:t>
              </a:r>
              <a:endParaRPr lang="en-US" altLang="en-US" sz="1600" dirty="0">
                <a:latin typeface="Courier New" panose="02070309020205020404" pitchFamily="49" charset="0"/>
                <a:ea typeface="ＭＳ Ｐゴシック" panose="020B0600070205080204" pitchFamily="34" charset="-128"/>
              </a:endParaRPr>
            </a:p>
            <a:p>
              <a:pPr lvl="1" eaLnBrk="1" hangingPunct="1">
                <a:spcBef>
                  <a:spcPct val="50000"/>
                </a:spcBef>
                <a:buClr>
                  <a:schemeClr val="tx2"/>
                </a:buClr>
                <a:buSzPct val="80000"/>
              </a:pPr>
              <a:r>
                <a:rPr lang="en-US" altLang="en-US" sz="1600" dirty="0">
                  <a:latin typeface="Courier New" panose="02070309020205020404" pitchFamily="49" charset="0"/>
                  <a:ea typeface="ＭＳ Ｐゴシック" panose="020B0600070205080204" pitchFamily="34" charset="-128"/>
                </a:rPr>
                <a:t>Service </a:t>
              </a:r>
              <a:r>
                <a:rPr lang="en-US" altLang="en-US" sz="1600" dirty="0" err="1">
                  <a:latin typeface="Courier New" panose="02070309020205020404" pitchFamily="49" charset="0"/>
                  <a:ea typeface="ＭＳ Ｐゴシック" panose="020B0600070205080204" pitchFamily="34" charset="-128"/>
                </a:rPr>
                <a:t>obj</a:t>
              </a:r>
              <a:r>
                <a:rPr lang="en-US" altLang="en-US" sz="1600" dirty="0">
                  <a:latin typeface="Courier New" panose="02070309020205020404" pitchFamily="49" charset="0"/>
                  <a:ea typeface="ＭＳ Ｐゴシック" panose="020B0600070205080204" pitchFamily="34" charset="-128"/>
                </a:rPr>
                <a:t> = new Service();</a:t>
              </a:r>
            </a:p>
            <a:p>
              <a:pPr lvl="1" eaLnBrk="1" hangingPunct="1">
                <a:lnSpc>
                  <a:spcPct val="200000"/>
                </a:lnSpc>
                <a:spcBef>
                  <a:spcPct val="50000"/>
                </a:spcBef>
                <a:buClr>
                  <a:schemeClr val="tx2"/>
                </a:buClr>
                <a:buSzPct val="80000"/>
              </a:pPr>
              <a:r>
                <a:rPr lang="en-US" altLang="en-US" sz="1600" dirty="0" err="1">
                  <a:latin typeface="Courier New" panose="02070309020205020404" pitchFamily="49" charset="0"/>
                  <a:ea typeface="ＭＳ Ｐゴシック" panose="020B0600070205080204" pitchFamily="34" charset="-128"/>
                </a:rPr>
                <a:t>obj.memberOne</a:t>
              </a:r>
              <a:r>
                <a:rPr lang="en-US" altLang="en-US" sz="1600" dirty="0">
                  <a:latin typeface="Courier New" panose="02070309020205020404" pitchFamily="49" charset="0"/>
                  <a:ea typeface="ＭＳ Ｐゴシック" panose="020B0600070205080204" pitchFamily="34" charset="-128"/>
                </a:rPr>
                <a:t> = 10;</a:t>
              </a:r>
            </a:p>
            <a:p>
              <a:pPr lvl="1" eaLnBrk="1" hangingPunct="1">
                <a:lnSpc>
                  <a:spcPct val="200000"/>
                </a:lnSpc>
                <a:spcBef>
                  <a:spcPct val="50000"/>
                </a:spcBef>
                <a:buClr>
                  <a:schemeClr val="tx2"/>
                </a:buClr>
                <a:buSzPct val="80000"/>
              </a:pPr>
              <a:r>
                <a:rPr lang="en-US" altLang="en-US" sz="1600" dirty="0" err="1">
                  <a:latin typeface="Courier New" panose="02070309020205020404" pitchFamily="49" charset="0"/>
                  <a:ea typeface="ＭＳ Ｐゴシック" panose="020B0600070205080204" pitchFamily="34" charset="-128"/>
                </a:rPr>
                <a:t>obj.memberTwo</a:t>
              </a:r>
              <a:r>
                <a:rPr lang="en-US" altLang="en-US" sz="1600" dirty="0">
                  <a:latin typeface="Courier New" panose="02070309020205020404" pitchFamily="49" charset="0"/>
                  <a:ea typeface="ＭＳ Ｐゴシック" panose="020B0600070205080204" pitchFamily="34" charset="-128"/>
                </a:rPr>
                <a:t> = 20;</a:t>
              </a:r>
            </a:p>
            <a:p>
              <a:pPr lvl="1" eaLnBrk="1" hangingPunct="1">
                <a:lnSpc>
                  <a:spcPct val="200000"/>
                </a:lnSpc>
                <a:spcBef>
                  <a:spcPct val="50000"/>
                </a:spcBef>
                <a:buClr>
                  <a:schemeClr val="tx2"/>
                </a:buClr>
                <a:buSzPct val="80000"/>
              </a:pPr>
              <a:r>
                <a:rPr lang="en-US" altLang="en-US" sz="1600" dirty="0" err="1">
                  <a:latin typeface="Courier New" panose="02070309020205020404" pitchFamily="49" charset="0"/>
                  <a:ea typeface="ＭＳ Ｐゴシック" panose="020B0600070205080204" pitchFamily="34" charset="-128"/>
                </a:rPr>
                <a:t>obj.doOne</a:t>
              </a:r>
              <a:r>
                <a:rPr lang="en-US" altLang="en-US" sz="1600" dirty="0">
                  <a:latin typeface="Courier New" panose="02070309020205020404" pitchFamily="49" charset="0"/>
                  <a:ea typeface="ＭＳ Ｐゴシック" panose="020B0600070205080204" pitchFamily="34" charset="-128"/>
                </a:rPr>
                <a:t>();</a:t>
              </a:r>
            </a:p>
            <a:p>
              <a:pPr lvl="1" eaLnBrk="1" hangingPunct="1">
                <a:lnSpc>
                  <a:spcPct val="200000"/>
                </a:lnSpc>
                <a:spcBef>
                  <a:spcPct val="50000"/>
                </a:spcBef>
                <a:buClr>
                  <a:schemeClr val="tx2"/>
                </a:buClr>
                <a:buSzPct val="80000"/>
              </a:pPr>
              <a:r>
                <a:rPr lang="en-US" altLang="en-US" sz="1600" dirty="0" err="1">
                  <a:latin typeface="Courier New" panose="02070309020205020404" pitchFamily="49" charset="0"/>
                  <a:ea typeface="ＭＳ Ｐゴシック" panose="020B0600070205080204" pitchFamily="34" charset="-128"/>
                </a:rPr>
                <a:t>obj.doTwo</a:t>
              </a:r>
              <a:r>
                <a:rPr lang="en-US" altLang="en-US" sz="1600" dirty="0">
                  <a:latin typeface="Courier New" panose="02070309020205020404" pitchFamily="49" charset="0"/>
                  <a:ea typeface="ＭＳ Ｐゴシック" panose="020B0600070205080204" pitchFamily="34" charset="-128"/>
                </a:rPr>
                <a:t>();</a:t>
              </a:r>
            </a:p>
            <a:p>
              <a:pPr lvl="1" eaLnBrk="1" hangingPunct="1">
                <a:spcBef>
                  <a:spcPct val="50000"/>
                </a:spcBef>
                <a:buClr>
                  <a:schemeClr val="tx2"/>
                </a:buClr>
                <a:buSzPct val="80000"/>
              </a:pPr>
              <a:r>
                <a:rPr lang="en-US" altLang="en-US" sz="1600" dirty="0">
                  <a:latin typeface="Tahoma" panose="020B0604030504040204" pitchFamily="34" charset="0"/>
                  <a:ea typeface="ＭＳ Ｐゴシック" panose="020B0600070205080204" pitchFamily="34" charset="-128"/>
                </a:rPr>
                <a:t>…</a:t>
              </a:r>
              <a:endParaRPr lang="en-US" altLang="en-US" sz="1600" dirty="0">
                <a:latin typeface="Courier New" panose="02070309020205020404" pitchFamily="49" charset="0"/>
                <a:ea typeface="ＭＳ Ｐゴシック" panose="020B0600070205080204" pitchFamily="34" charset="-128"/>
              </a:endParaRPr>
            </a:p>
            <a:p>
              <a:pPr lvl="1" eaLnBrk="1" hangingPunct="1">
                <a:spcBef>
                  <a:spcPct val="50000"/>
                </a:spcBef>
                <a:buClr>
                  <a:schemeClr val="tx2"/>
                </a:buClr>
                <a:buSzPct val="80000"/>
              </a:pPr>
              <a:endParaRPr lang="en-US" altLang="en-US" sz="1600" dirty="0">
                <a:latin typeface="Courier New" panose="02070309020205020404" pitchFamily="49" charset="0"/>
                <a:ea typeface="ＭＳ Ｐゴシック" panose="020B0600070205080204" pitchFamily="34" charset="-128"/>
              </a:endParaRPr>
            </a:p>
          </p:txBody>
        </p:sp>
      </p:grpSp>
      <p:sp>
        <p:nvSpPr>
          <p:cNvPr id="45065" name="Freeform 9">
            <a:extLst>
              <a:ext uri="{FF2B5EF4-FFF2-40B4-BE49-F238E27FC236}">
                <a16:creationId xmlns:a16="http://schemas.microsoft.com/office/drawing/2014/main" id="{AC79C30D-6E4F-4C76-B0C9-EB1B4382D050}"/>
              </a:ext>
            </a:extLst>
          </p:cNvPr>
          <p:cNvSpPr>
            <a:spLocks/>
          </p:cNvSpPr>
          <p:nvPr/>
        </p:nvSpPr>
        <p:spPr bwMode="auto">
          <a:xfrm rot="534672">
            <a:off x="4926013" y="2527300"/>
            <a:ext cx="450850" cy="527050"/>
          </a:xfrm>
          <a:custGeom>
            <a:avLst/>
            <a:gdLst/>
            <a:ahLst/>
            <a:cxnLst>
              <a:cxn ang="0">
                <a:pos x="0" y="284"/>
              </a:cxn>
              <a:cxn ang="0">
                <a:pos x="112" y="284"/>
              </a:cxn>
              <a:cxn ang="0">
                <a:pos x="160" y="374"/>
              </a:cxn>
              <a:cxn ang="0">
                <a:pos x="266" y="64"/>
              </a:cxn>
              <a:cxn ang="0">
                <a:pos x="412" y="0"/>
              </a:cxn>
              <a:cxn ang="0">
                <a:pos x="150" y="476"/>
              </a:cxn>
              <a:cxn ang="0">
                <a:pos x="0" y="284"/>
              </a:cxn>
            </a:cxnLst>
            <a:rect l="0" t="0" r="r" b="b"/>
            <a:pathLst>
              <a:path w="412" h="476">
                <a:moveTo>
                  <a:pt x="0" y="284"/>
                </a:moveTo>
                <a:lnTo>
                  <a:pt x="112" y="284"/>
                </a:lnTo>
                <a:lnTo>
                  <a:pt x="160" y="374"/>
                </a:lnTo>
                <a:lnTo>
                  <a:pt x="266" y="64"/>
                </a:lnTo>
                <a:lnTo>
                  <a:pt x="412" y="0"/>
                </a:lnTo>
                <a:lnTo>
                  <a:pt x="150" y="476"/>
                </a:lnTo>
                <a:lnTo>
                  <a:pt x="0" y="284"/>
                </a:lnTo>
                <a:close/>
              </a:path>
            </a:pathLst>
          </a:custGeom>
          <a:solidFill>
            <a:schemeClr val="hlink"/>
          </a:solidFill>
          <a:ln w="9525" cap="flat" cmpd="sng">
            <a:solidFill>
              <a:schemeClr val="hlink"/>
            </a:solidFill>
            <a:prstDash val="solid"/>
            <a:miter lim="800000"/>
            <a:headEnd type="none" w="med" len="med"/>
            <a:tailEnd type="none" w="med" len="med"/>
          </a:ln>
          <a:effectLst>
            <a:outerShdw dist="53882" dir="2700000" algn="ctr" rotWithShape="0">
              <a:schemeClr val="bg2"/>
            </a:outerShdw>
          </a:effectLst>
        </p:spPr>
        <p:txBody>
          <a:bodyPr wrap="none"/>
          <a:lstStyle/>
          <a:p>
            <a:pPr>
              <a:defRPr/>
            </a:pPr>
            <a:endParaRPr lang="en-US"/>
          </a:p>
        </p:txBody>
      </p:sp>
      <p:sp>
        <p:nvSpPr>
          <p:cNvPr id="45066" name="Freeform 10">
            <a:extLst>
              <a:ext uri="{FF2B5EF4-FFF2-40B4-BE49-F238E27FC236}">
                <a16:creationId xmlns:a16="http://schemas.microsoft.com/office/drawing/2014/main" id="{52BF5DFE-73B5-4A8B-8395-8BFA3F011C95}"/>
              </a:ext>
            </a:extLst>
          </p:cNvPr>
          <p:cNvSpPr>
            <a:spLocks/>
          </p:cNvSpPr>
          <p:nvPr/>
        </p:nvSpPr>
        <p:spPr bwMode="auto">
          <a:xfrm rot="21549207">
            <a:off x="4872039" y="3228976"/>
            <a:ext cx="422275" cy="428625"/>
          </a:xfrm>
          <a:custGeom>
            <a:avLst/>
            <a:gdLst/>
            <a:ahLst/>
            <a:cxnLst>
              <a:cxn ang="0">
                <a:pos x="74" y="12"/>
              </a:cxn>
              <a:cxn ang="0">
                <a:pos x="152" y="12"/>
              </a:cxn>
              <a:cxn ang="0">
                <a:pos x="188" y="166"/>
              </a:cxn>
              <a:cxn ang="0">
                <a:pos x="288" y="0"/>
              </a:cxn>
              <a:cxn ang="0">
                <a:pos x="378" y="0"/>
              </a:cxn>
              <a:cxn ang="0">
                <a:pos x="214" y="214"/>
              </a:cxn>
              <a:cxn ang="0">
                <a:pos x="268" y="388"/>
              </a:cxn>
              <a:cxn ang="0">
                <a:pos x="190" y="386"/>
              </a:cxn>
              <a:cxn ang="0">
                <a:pos x="162" y="256"/>
              </a:cxn>
              <a:cxn ang="0">
                <a:pos x="68" y="398"/>
              </a:cxn>
              <a:cxn ang="0">
                <a:pos x="0" y="398"/>
              </a:cxn>
              <a:cxn ang="0">
                <a:pos x="128" y="220"/>
              </a:cxn>
              <a:cxn ang="0">
                <a:pos x="74" y="12"/>
              </a:cxn>
            </a:cxnLst>
            <a:rect l="0" t="0" r="r" b="b"/>
            <a:pathLst>
              <a:path w="378" h="398">
                <a:moveTo>
                  <a:pt x="74" y="12"/>
                </a:moveTo>
                <a:lnTo>
                  <a:pt x="152" y="12"/>
                </a:lnTo>
                <a:lnTo>
                  <a:pt x="188" y="166"/>
                </a:lnTo>
                <a:lnTo>
                  <a:pt x="288" y="0"/>
                </a:lnTo>
                <a:lnTo>
                  <a:pt x="378" y="0"/>
                </a:lnTo>
                <a:lnTo>
                  <a:pt x="214" y="214"/>
                </a:lnTo>
                <a:lnTo>
                  <a:pt x="268" y="388"/>
                </a:lnTo>
                <a:lnTo>
                  <a:pt x="190" y="386"/>
                </a:lnTo>
                <a:lnTo>
                  <a:pt x="162" y="256"/>
                </a:lnTo>
                <a:lnTo>
                  <a:pt x="68" y="398"/>
                </a:lnTo>
                <a:lnTo>
                  <a:pt x="0" y="398"/>
                </a:lnTo>
                <a:lnTo>
                  <a:pt x="128" y="220"/>
                </a:lnTo>
                <a:lnTo>
                  <a:pt x="74" y="12"/>
                </a:lnTo>
                <a:close/>
              </a:path>
            </a:pathLst>
          </a:custGeom>
          <a:solidFill>
            <a:srgbClr val="F6061D"/>
          </a:solidFill>
          <a:ln w="9525" cap="flat" cmpd="sng">
            <a:solidFill>
              <a:srgbClr val="F6061D"/>
            </a:solidFill>
            <a:prstDash val="solid"/>
            <a:miter lim="800000"/>
            <a:headEnd type="none" w="med" len="med"/>
            <a:tailEnd type="none" w="med" len="med"/>
          </a:ln>
          <a:effectLst>
            <a:outerShdw dist="52363" dir="4557825" algn="ctr" rotWithShape="0">
              <a:schemeClr val="bg2"/>
            </a:outerShdw>
          </a:effectLst>
        </p:spPr>
        <p:txBody>
          <a:bodyPr wrap="none"/>
          <a:lstStyle/>
          <a:p>
            <a:pPr>
              <a:defRPr/>
            </a:pPr>
            <a:endParaRPr lang="en-US"/>
          </a:p>
        </p:txBody>
      </p:sp>
      <p:sp>
        <p:nvSpPr>
          <p:cNvPr id="45067" name="Freeform 11">
            <a:extLst>
              <a:ext uri="{FF2B5EF4-FFF2-40B4-BE49-F238E27FC236}">
                <a16:creationId xmlns:a16="http://schemas.microsoft.com/office/drawing/2014/main" id="{D4C5E5B8-1D9E-425E-9E8E-C29579415A1C}"/>
              </a:ext>
            </a:extLst>
          </p:cNvPr>
          <p:cNvSpPr>
            <a:spLocks/>
          </p:cNvSpPr>
          <p:nvPr/>
        </p:nvSpPr>
        <p:spPr bwMode="auto">
          <a:xfrm rot="534672">
            <a:off x="4932363" y="3814763"/>
            <a:ext cx="450850" cy="527050"/>
          </a:xfrm>
          <a:custGeom>
            <a:avLst/>
            <a:gdLst/>
            <a:ahLst/>
            <a:cxnLst>
              <a:cxn ang="0">
                <a:pos x="0" y="284"/>
              </a:cxn>
              <a:cxn ang="0">
                <a:pos x="112" y="284"/>
              </a:cxn>
              <a:cxn ang="0">
                <a:pos x="160" y="374"/>
              </a:cxn>
              <a:cxn ang="0">
                <a:pos x="266" y="64"/>
              </a:cxn>
              <a:cxn ang="0">
                <a:pos x="412" y="0"/>
              </a:cxn>
              <a:cxn ang="0">
                <a:pos x="150" y="476"/>
              </a:cxn>
              <a:cxn ang="0">
                <a:pos x="0" y="284"/>
              </a:cxn>
            </a:cxnLst>
            <a:rect l="0" t="0" r="r" b="b"/>
            <a:pathLst>
              <a:path w="412" h="476">
                <a:moveTo>
                  <a:pt x="0" y="284"/>
                </a:moveTo>
                <a:lnTo>
                  <a:pt x="112" y="284"/>
                </a:lnTo>
                <a:lnTo>
                  <a:pt x="160" y="374"/>
                </a:lnTo>
                <a:lnTo>
                  <a:pt x="266" y="64"/>
                </a:lnTo>
                <a:lnTo>
                  <a:pt x="412" y="0"/>
                </a:lnTo>
                <a:lnTo>
                  <a:pt x="150" y="476"/>
                </a:lnTo>
                <a:lnTo>
                  <a:pt x="0" y="284"/>
                </a:lnTo>
                <a:close/>
              </a:path>
            </a:pathLst>
          </a:custGeom>
          <a:solidFill>
            <a:schemeClr val="hlink"/>
          </a:solidFill>
          <a:ln w="9525" cap="flat" cmpd="sng">
            <a:solidFill>
              <a:schemeClr val="hlink"/>
            </a:solidFill>
            <a:prstDash val="solid"/>
            <a:miter lim="800000"/>
            <a:headEnd type="none" w="med" len="med"/>
            <a:tailEnd type="none" w="med" len="med"/>
          </a:ln>
          <a:effectLst>
            <a:outerShdw dist="53882" dir="2700000" algn="ctr" rotWithShape="0">
              <a:schemeClr val="bg2"/>
            </a:outerShdw>
          </a:effectLst>
        </p:spPr>
        <p:txBody>
          <a:bodyPr wrap="none"/>
          <a:lstStyle/>
          <a:p>
            <a:pPr>
              <a:defRPr/>
            </a:pPr>
            <a:endParaRPr lang="en-US"/>
          </a:p>
        </p:txBody>
      </p:sp>
      <p:sp>
        <p:nvSpPr>
          <p:cNvPr id="45068" name="Freeform 12">
            <a:extLst>
              <a:ext uri="{FF2B5EF4-FFF2-40B4-BE49-F238E27FC236}">
                <a16:creationId xmlns:a16="http://schemas.microsoft.com/office/drawing/2014/main" id="{3251E4B2-3DD9-4DF8-AAE0-DC5A3376E55E}"/>
              </a:ext>
            </a:extLst>
          </p:cNvPr>
          <p:cNvSpPr>
            <a:spLocks/>
          </p:cNvSpPr>
          <p:nvPr/>
        </p:nvSpPr>
        <p:spPr bwMode="auto">
          <a:xfrm rot="21549207">
            <a:off x="4878389" y="4516439"/>
            <a:ext cx="422275" cy="428625"/>
          </a:xfrm>
          <a:custGeom>
            <a:avLst/>
            <a:gdLst/>
            <a:ahLst/>
            <a:cxnLst>
              <a:cxn ang="0">
                <a:pos x="74" y="12"/>
              </a:cxn>
              <a:cxn ang="0">
                <a:pos x="152" y="12"/>
              </a:cxn>
              <a:cxn ang="0">
                <a:pos x="188" y="166"/>
              </a:cxn>
              <a:cxn ang="0">
                <a:pos x="288" y="0"/>
              </a:cxn>
              <a:cxn ang="0">
                <a:pos x="378" y="0"/>
              </a:cxn>
              <a:cxn ang="0">
                <a:pos x="214" y="214"/>
              </a:cxn>
              <a:cxn ang="0">
                <a:pos x="268" y="388"/>
              </a:cxn>
              <a:cxn ang="0">
                <a:pos x="190" y="386"/>
              </a:cxn>
              <a:cxn ang="0">
                <a:pos x="162" y="256"/>
              </a:cxn>
              <a:cxn ang="0">
                <a:pos x="68" y="398"/>
              </a:cxn>
              <a:cxn ang="0">
                <a:pos x="0" y="398"/>
              </a:cxn>
              <a:cxn ang="0">
                <a:pos x="128" y="220"/>
              </a:cxn>
              <a:cxn ang="0">
                <a:pos x="74" y="12"/>
              </a:cxn>
            </a:cxnLst>
            <a:rect l="0" t="0" r="r" b="b"/>
            <a:pathLst>
              <a:path w="378" h="398">
                <a:moveTo>
                  <a:pt x="74" y="12"/>
                </a:moveTo>
                <a:lnTo>
                  <a:pt x="152" y="12"/>
                </a:lnTo>
                <a:lnTo>
                  <a:pt x="188" y="166"/>
                </a:lnTo>
                <a:lnTo>
                  <a:pt x="288" y="0"/>
                </a:lnTo>
                <a:lnTo>
                  <a:pt x="378" y="0"/>
                </a:lnTo>
                <a:lnTo>
                  <a:pt x="214" y="214"/>
                </a:lnTo>
                <a:lnTo>
                  <a:pt x="268" y="388"/>
                </a:lnTo>
                <a:lnTo>
                  <a:pt x="190" y="386"/>
                </a:lnTo>
                <a:lnTo>
                  <a:pt x="162" y="256"/>
                </a:lnTo>
                <a:lnTo>
                  <a:pt x="68" y="398"/>
                </a:lnTo>
                <a:lnTo>
                  <a:pt x="0" y="398"/>
                </a:lnTo>
                <a:lnTo>
                  <a:pt x="128" y="220"/>
                </a:lnTo>
                <a:lnTo>
                  <a:pt x="74" y="12"/>
                </a:lnTo>
                <a:close/>
              </a:path>
            </a:pathLst>
          </a:custGeom>
          <a:solidFill>
            <a:srgbClr val="F6061D"/>
          </a:solidFill>
          <a:ln w="9525" cap="flat" cmpd="sng">
            <a:solidFill>
              <a:srgbClr val="F6061D"/>
            </a:solidFill>
            <a:prstDash val="solid"/>
            <a:miter lim="800000"/>
            <a:headEnd type="none" w="med" len="med"/>
            <a:tailEnd type="none" w="med" len="med"/>
          </a:ln>
          <a:effectLst>
            <a:outerShdw dist="52363" dir="4557825" algn="ctr" rotWithShape="0">
              <a:schemeClr val="bg2"/>
            </a:outerShdw>
          </a:effectLst>
        </p:spPr>
        <p:txBody>
          <a:bodyPr wrap="none"/>
          <a:lstStyle/>
          <a:p>
            <a:pPr>
              <a:defRPr/>
            </a:pPr>
            <a:endParaRPr lang="en-US"/>
          </a:p>
        </p:txBody>
      </p:sp>
      <p:sp>
        <p:nvSpPr>
          <p:cNvPr id="28683" name="Text Box 13">
            <a:extLst>
              <a:ext uri="{FF2B5EF4-FFF2-40B4-BE49-F238E27FC236}">
                <a16:creationId xmlns:a16="http://schemas.microsoft.com/office/drawing/2014/main" id="{EB433B74-FFC3-444C-9672-3A5F415ECEA0}"/>
              </a:ext>
            </a:extLst>
          </p:cNvPr>
          <p:cNvSpPr txBox="1">
            <a:spLocks noChangeArrowheads="1"/>
          </p:cNvSpPr>
          <p:nvPr/>
        </p:nvSpPr>
        <p:spPr bwMode="auto">
          <a:xfrm>
            <a:off x="2979738" y="5573713"/>
            <a:ext cx="927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Client</a:t>
            </a:r>
          </a:p>
        </p:txBody>
      </p:sp>
      <p:sp>
        <p:nvSpPr>
          <p:cNvPr id="28684" name="Text Box 14">
            <a:extLst>
              <a:ext uri="{FF2B5EF4-FFF2-40B4-BE49-F238E27FC236}">
                <a16:creationId xmlns:a16="http://schemas.microsoft.com/office/drawing/2014/main" id="{79F5F70A-0099-42DD-AFD5-998C1E1531D1}"/>
              </a:ext>
            </a:extLst>
          </p:cNvPr>
          <p:cNvSpPr txBox="1">
            <a:spLocks noChangeArrowheads="1"/>
          </p:cNvSpPr>
          <p:nvPr/>
        </p:nvSpPr>
        <p:spPr bwMode="auto">
          <a:xfrm>
            <a:off x="7710488" y="5573713"/>
            <a:ext cx="1096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Service</a:t>
            </a:r>
          </a:p>
        </p:txBody>
      </p:sp>
      <p:sp>
        <p:nvSpPr>
          <p:cNvPr id="28685" name="Line 15">
            <a:extLst>
              <a:ext uri="{FF2B5EF4-FFF2-40B4-BE49-F238E27FC236}">
                <a16:creationId xmlns:a16="http://schemas.microsoft.com/office/drawing/2014/main" id="{9685E912-5C87-4394-9095-37DF2DF2409F}"/>
              </a:ext>
            </a:extLst>
          </p:cNvPr>
          <p:cNvSpPr>
            <a:spLocks noChangeShapeType="1"/>
          </p:cNvSpPr>
          <p:nvPr/>
        </p:nvSpPr>
        <p:spPr bwMode="auto">
          <a:xfrm>
            <a:off x="5767388" y="3548063"/>
            <a:ext cx="889000" cy="0"/>
          </a:xfrm>
          <a:prstGeom prst="line">
            <a:avLst/>
          </a:prstGeom>
          <a:noFill/>
          <a:ln w="38100">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 name="Footer Placeholder 1">
            <a:extLst>
              <a:ext uri="{FF2B5EF4-FFF2-40B4-BE49-F238E27FC236}">
                <a16:creationId xmlns:a16="http://schemas.microsoft.com/office/drawing/2014/main" id="{9EC2C094-2542-4674-B149-E25EED0407CD}"/>
              </a:ext>
            </a:extLst>
          </p:cNvPr>
          <p:cNvSpPr>
            <a:spLocks noGrp="1"/>
          </p:cNvSpPr>
          <p:nvPr>
            <p:ph type="ftr" sz="quarter" idx="11"/>
          </p:nvPr>
        </p:nvSpPr>
        <p:spPr/>
        <p:txBody>
          <a:bodyPr/>
          <a:lstStyle/>
          <a:p>
            <a:r>
              <a:rPr lang="en-US"/>
              <a:t>Unit 1 - Programming / Lecture 7 : OOP part 1</a:t>
            </a:r>
            <a:endParaRPr lang="en-US" dirty="0"/>
          </a:p>
        </p:txBody>
      </p:sp>
      <p:sp>
        <p:nvSpPr>
          <p:cNvPr id="3" name="Slide Number Placeholder 2">
            <a:extLst>
              <a:ext uri="{FF2B5EF4-FFF2-40B4-BE49-F238E27FC236}">
                <a16:creationId xmlns:a16="http://schemas.microsoft.com/office/drawing/2014/main" id="{A1BFBFE0-56E4-4C9D-AB93-2296CC8EC94C}"/>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custDataLst>
      <p:tags r:id="rId1"/>
    </p:custDataLst>
    <p:extLst>
      <p:ext uri="{BB962C8B-B14F-4D97-AF65-F5344CB8AC3E}">
        <p14:creationId xmlns:p14="http://schemas.microsoft.com/office/powerpoint/2010/main" val="288550997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4" name="Rectangle 2">
            <a:extLst>
              <a:ext uri="{FF2B5EF4-FFF2-40B4-BE49-F238E27FC236}">
                <a16:creationId xmlns:a16="http://schemas.microsoft.com/office/drawing/2014/main" id="{0CC7879B-E3DD-4458-94F5-38C84AB9730E}"/>
              </a:ext>
            </a:extLst>
          </p:cNvPr>
          <p:cNvSpPr>
            <a:spLocks noGrp="1" noChangeArrowheads="1"/>
          </p:cNvSpPr>
          <p:nvPr>
            <p:ph type="title"/>
          </p:nvPr>
        </p:nvSpPr>
        <p:spPr/>
        <p:txBody>
          <a:bodyPr/>
          <a:lstStyle/>
          <a:p>
            <a:pPr eaLnBrk="1" hangingPunct="1"/>
            <a:r>
              <a:rPr lang="en-US" altLang="en-US"/>
              <a:t>Guideline for Visibility Modifiers</a:t>
            </a:r>
          </a:p>
        </p:txBody>
      </p:sp>
      <p:sp>
        <p:nvSpPr>
          <p:cNvPr id="49155" name="Rectangle 3">
            <a:extLst>
              <a:ext uri="{FF2B5EF4-FFF2-40B4-BE49-F238E27FC236}">
                <a16:creationId xmlns:a16="http://schemas.microsoft.com/office/drawing/2014/main" id="{EC0DDB6D-D9DA-42F0-86FF-507F35EF2D23}"/>
              </a:ext>
            </a:extLst>
          </p:cNvPr>
          <p:cNvSpPr>
            <a:spLocks noGrp="1" noChangeArrowheads="1"/>
          </p:cNvSpPr>
          <p:nvPr>
            <p:ph type="body" idx="1"/>
          </p:nvPr>
        </p:nvSpPr>
        <p:spPr/>
        <p:txBody>
          <a:bodyPr/>
          <a:lstStyle/>
          <a:p>
            <a:pPr eaLnBrk="1" hangingPunct="1"/>
            <a:r>
              <a:rPr lang="en-US" altLang="en-US" dirty="0"/>
              <a:t> Guidelines in determining the visibility of data members and methods: </a:t>
            </a:r>
          </a:p>
          <a:p>
            <a:pPr lvl="1" eaLnBrk="1" hangingPunct="1"/>
            <a:r>
              <a:rPr lang="en-US" altLang="en-US" dirty="0"/>
              <a:t>Declare the class and instance variables private.</a:t>
            </a:r>
          </a:p>
          <a:p>
            <a:pPr lvl="1" eaLnBrk="1" hangingPunct="1"/>
            <a:r>
              <a:rPr lang="en-US" altLang="en-US" dirty="0"/>
              <a:t>Declare the class and instance methods private if they are used only by the other methods in the same class. </a:t>
            </a:r>
          </a:p>
          <a:p>
            <a:pPr lvl="1" eaLnBrk="1" hangingPunct="1"/>
            <a:r>
              <a:rPr lang="en-US" altLang="en-US" dirty="0"/>
              <a:t>Declare the class constants public if you want to make their values directly readable by the client programs. If the class constants are used for internal purposes only, then declare them private.</a:t>
            </a:r>
          </a:p>
        </p:txBody>
      </p:sp>
      <p:sp>
        <p:nvSpPr>
          <p:cNvPr id="2" name="Footer Placeholder 1">
            <a:extLst>
              <a:ext uri="{FF2B5EF4-FFF2-40B4-BE49-F238E27FC236}">
                <a16:creationId xmlns:a16="http://schemas.microsoft.com/office/drawing/2014/main" id="{A318D51C-F0B3-4B03-8378-B0D9709C3349}"/>
              </a:ext>
            </a:extLst>
          </p:cNvPr>
          <p:cNvSpPr>
            <a:spLocks noGrp="1"/>
          </p:cNvSpPr>
          <p:nvPr>
            <p:ph type="ftr" sz="quarter" idx="11"/>
          </p:nvPr>
        </p:nvSpPr>
        <p:spPr/>
        <p:txBody>
          <a:bodyPr/>
          <a:lstStyle/>
          <a:p>
            <a:r>
              <a:rPr lang="en-US"/>
              <a:t>Unit 1 - Programming / Lecture 7 : OOP part 1</a:t>
            </a:r>
            <a:endParaRPr lang="en-US" dirty="0"/>
          </a:p>
        </p:txBody>
      </p:sp>
      <p:sp>
        <p:nvSpPr>
          <p:cNvPr id="3" name="Slide Number Placeholder 2">
            <a:extLst>
              <a:ext uri="{FF2B5EF4-FFF2-40B4-BE49-F238E27FC236}">
                <a16:creationId xmlns:a16="http://schemas.microsoft.com/office/drawing/2014/main" id="{507611DC-A125-4D8C-9066-8918528ADE5E}"/>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custDataLst>
      <p:tags r:id="rId1"/>
    </p:custDataLst>
    <p:extLst>
      <p:ext uri="{BB962C8B-B14F-4D97-AF65-F5344CB8AC3E}">
        <p14:creationId xmlns:p14="http://schemas.microsoft.com/office/powerpoint/2010/main" val="897110898"/>
      </p:ext>
    </p:extLst>
  </p:cSld>
  <p:clrMapOvr>
    <a:masterClrMapping/>
  </p:clrMapOvr>
  <p:transition spd="med" advClick="0">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Class </a:t>
            </a:r>
            <a:r>
              <a:rPr lang="en-US" dirty="0"/>
              <a:t>notation in class diagram</a:t>
            </a:r>
          </a:p>
        </p:txBody>
      </p:sp>
      <p:sp>
        <p:nvSpPr>
          <p:cNvPr id="5" name="Slide Number Placeholder 4"/>
          <p:cNvSpPr>
            <a:spLocks noGrp="1"/>
          </p:cNvSpPr>
          <p:nvPr>
            <p:ph type="sldNum" sz="quarter" idx="12"/>
          </p:nvPr>
        </p:nvSpPr>
        <p:spPr/>
        <p:txBody>
          <a:bodyPr/>
          <a:lstStyle/>
          <a:p>
            <a:pPr>
              <a:defRPr/>
            </a:pPr>
            <a:fld id="{64A47E62-CB72-8345-9A2F-1C4EC14A756A}" type="slidenum">
              <a:rPr lang="fr-FR" smtClean="0"/>
              <a:pPr>
                <a:defRPr/>
              </a:pPr>
              <a:t>12</a:t>
            </a:fld>
            <a:endParaRPr lang="fr-FR"/>
          </a:p>
        </p:txBody>
      </p:sp>
      <p:pic>
        <p:nvPicPr>
          <p:cNvPr id="6" name="Picture 5"/>
          <p:cNvPicPr>
            <a:picLocks noChangeAspect="1"/>
          </p:cNvPicPr>
          <p:nvPr/>
        </p:nvPicPr>
        <p:blipFill>
          <a:blip r:embed="rId3"/>
          <a:stretch>
            <a:fillRect/>
          </a:stretch>
        </p:blipFill>
        <p:spPr>
          <a:xfrm>
            <a:off x="3261397" y="1828801"/>
            <a:ext cx="5297929" cy="3725779"/>
          </a:xfrm>
          <a:prstGeom prst="rect">
            <a:avLst/>
          </a:prstGeom>
        </p:spPr>
      </p:pic>
      <p:sp>
        <p:nvSpPr>
          <p:cNvPr id="25" name="TextBox 24"/>
          <p:cNvSpPr txBox="1"/>
          <p:nvPr/>
        </p:nvSpPr>
        <p:spPr>
          <a:xfrm>
            <a:off x="9128796" y="1417637"/>
            <a:ext cx="1818126" cy="523220"/>
          </a:xfrm>
          <a:prstGeom prst="rect">
            <a:avLst/>
          </a:prstGeom>
          <a:noFill/>
        </p:spPr>
        <p:txBody>
          <a:bodyPr wrap="none" rtlCol="0">
            <a:spAutoFit/>
          </a:bodyPr>
          <a:lstStyle/>
          <a:p>
            <a:r>
              <a:rPr lang="en-US" sz="2800" dirty="0"/>
              <a:t>Class name</a:t>
            </a:r>
          </a:p>
        </p:txBody>
      </p:sp>
      <p:cxnSp>
        <p:nvCxnSpPr>
          <p:cNvPr id="27" name="Straight Arrow Connector 26"/>
          <p:cNvCxnSpPr/>
          <p:nvPr/>
        </p:nvCxnSpPr>
        <p:spPr>
          <a:xfrm flipH="1">
            <a:off x="6690396" y="1817748"/>
            <a:ext cx="2438400" cy="5444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Right Brace 27"/>
          <p:cNvSpPr/>
          <p:nvPr/>
        </p:nvSpPr>
        <p:spPr>
          <a:xfrm>
            <a:off x="8559326" y="2590800"/>
            <a:ext cx="340871" cy="1447800"/>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p:cNvSpPr txBox="1"/>
          <p:nvPr/>
        </p:nvSpPr>
        <p:spPr>
          <a:xfrm>
            <a:off x="9128797" y="3057584"/>
            <a:ext cx="1639808" cy="523220"/>
          </a:xfrm>
          <a:prstGeom prst="rect">
            <a:avLst/>
          </a:prstGeom>
          <a:noFill/>
        </p:spPr>
        <p:txBody>
          <a:bodyPr wrap="none" rtlCol="0">
            <a:spAutoFit/>
          </a:bodyPr>
          <a:lstStyle/>
          <a:p>
            <a:r>
              <a:rPr lang="en-US" sz="2800" dirty="0"/>
              <a:t>Attributes</a:t>
            </a:r>
          </a:p>
        </p:txBody>
      </p:sp>
      <p:sp>
        <p:nvSpPr>
          <p:cNvPr id="30" name="Right Brace 29"/>
          <p:cNvSpPr/>
          <p:nvPr/>
        </p:nvSpPr>
        <p:spPr>
          <a:xfrm>
            <a:off x="8559326" y="4168758"/>
            <a:ext cx="340871" cy="1089042"/>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p:cNvSpPr txBox="1"/>
          <p:nvPr/>
        </p:nvSpPr>
        <p:spPr>
          <a:xfrm>
            <a:off x="9128797" y="4495800"/>
            <a:ext cx="1497205" cy="523220"/>
          </a:xfrm>
          <a:prstGeom prst="rect">
            <a:avLst/>
          </a:prstGeom>
          <a:noFill/>
        </p:spPr>
        <p:txBody>
          <a:bodyPr wrap="none" rtlCol="0">
            <a:spAutoFit/>
          </a:bodyPr>
          <a:lstStyle/>
          <a:p>
            <a:r>
              <a:rPr lang="en-US" sz="2800" dirty="0"/>
              <a:t>Methods</a:t>
            </a:r>
          </a:p>
        </p:txBody>
      </p:sp>
      <p:sp>
        <p:nvSpPr>
          <p:cNvPr id="32" name="TextBox 31"/>
          <p:cNvSpPr txBox="1"/>
          <p:nvPr/>
        </p:nvSpPr>
        <p:spPr>
          <a:xfrm>
            <a:off x="606244" y="2495490"/>
            <a:ext cx="1199752" cy="523220"/>
          </a:xfrm>
          <a:prstGeom prst="rect">
            <a:avLst/>
          </a:prstGeom>
          <a:noFill/>
        </p:spPr>
        <p:txBody>
          <a:bodyPr wrap="none" rtlCol="0">
            <a:spAutoFit/>
          </a:bodyPr>
          <a:lstStyle/>
          <a:p>
            <a:r>
              <a:rPr lang="en-US" sz="2800" dirty="0"/>
              <a:t>private</a:t>
            </a:r>
          </a:p>
        </p:txBody>
      </p:sp>
      <p:cxnSp>
        <p:nvCxnSpPr>
          <p:cNvPr id="34" name="Straight Arrow Connector 33"/>
          <p:cNvCxnSpPr>
            <a:cxnSpLocks/>
          </p:cNvCxnSpPr>
          <p:nvPr/>
        </p:nvCxnSpPr>
        <p:spPr>
          <a:xfrm>
            <a:off x="2164513" y="2760484"/>
            <a:ext cx="1558401" cy="2582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06243" y="3934911"/>
            <a:ext cx="1612301" cy="523220"/>
          </a:xfrm>
          <a:prstGeom prst="rect">
            <a:avLst/>
          </a:prstGeom>
          <a:noFill/>
        </p:spPr>
        <p:txBody>
          <a:bodyPr wrap="none" rtlCol="0">
            <a:spAutoFit/>
          </a:bodyPr>
          <a:lstStyle/>
          <a:p>
            <a:r>
              <a:rPr lang="en-US" sz="2800" dirty="0"/>
              <a:t>protected</a:t>
            </a:r>
          </a:p>
        </p:txBody>
      </p:sp>
      <p:cxnSp>
        <p:nvCxnSpPr>
          <p:cNvPr id="36" name="Straight Arrow Connector 35"/>
          <p:cNvCxnSpPr>
            <a:cxnSpLocks/>
          </p:cNvCxnSpPr>
          <p:nvPr/>
        </p:nvCxnSpPr>
        <p:spPr>
          <a:xfrm>
            <a:off x="2164513" y="4199905"/>
            <a:ext cx="1558401" cy="2582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0493" y="4544690"/>
            <a:ext cx="1067921" cy="523220"/>
          </a:xfrm>
          <a:prstGeom prst="rect">
            <a:avLst/>
          </a:prstGeom>
          <a:noFill/>
        </p:spPr>
        <p:txBody>
          <a:bodyPr wrap="none" rtlCol="0">
            <a:spAutoFit/>
          </a:bodyPr>
          <a:lstStyle/>
          <a:p>
            <a:r>
              <a:rPr lang="en-US" sz="2800" dirty="0"/>
              <a:t>public</a:t>
            </a:r>
          </a:p>
        </p:txBody>
      </p:sp>
      <p:cxnSp>
        <p:nvCxnSpPr>
          <p:cNvPr id="38" name="Straight Arrow Connector 37"/>
          <p:cNvCxnSpPr>
            <a:cxnSpLocks/>
          </p:cNvCxnSpPr>
          <p:nvPr/>
        </p:nvCxnSpPr>
        <p:spPr>
          <a:xfrm>
            <a:off x="1805996" y="4895910"/>
            <a:ext cx="1916918" cy="1720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Footer Placeholder 9">
            <a:extLst>
              <a:ext uri="{FF2B5EF4-FFF2-40B4-BE49-F238E27FC236}">
                <a16:creationId xmlns:a16="http://schemas.microsoft.com/office/drawing/2014/main" id="{BACADAA7-888D-4304-92B0-EAAE6F879EFC}"/>
              </a:ext>
            </a:extLst>
          </p:cNvPr>
          <p:cNvSpPr>
            <a:spLocks noGrp="1"/>
          </p:cNvSpPr>
          <p:nvPr>
            <p:ph type="ftr" sz="quarter" idx="11"/>
          </p:nvPr>
        </p:nvSpPr>
        <p:spPr/>
        <p:txBody>
          <a:bodyPr/>
          <a:lstStyle/>
          <a:p>
            <a:r>
              <a:rPr lang="en-US"/>
              <a:t>Unit 1 - Programming / Lecture 7 : OOP part 1</a:t>
            </a:r>
            <a:endParaRPr lang="en-US" dirty="0"/>
          </a:p>
        </p:txBody>
      </p:sp>
    </p:spTree>
    <p:extLst>
      <p:ext uri="{BB962C8B-B14F-4D97-AF65-F5344CB8AC3E}">
        <p14:creationId xmlns:p14="http://schemas.microsoft.com/office/powerpoint/2010/main" val="1892123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3309B-FD0A-4C74-AB5F-81C5464D2F92}"/>
              </a:ext>
            </a:extLst>
          </p:cNvPr>
          <p:cNvSpPr>
            <a:spLocks noGrp="1"/>
          </p:cNvSpPr>
          <p:nvPr>
            <p:ph type="title"/>
          </p:nvPr>
        </p:nvSpPr>
        <p:spPr/>
        <p:txBody>
          <a:bodyPr/>
          <a:lstStyle/>
          <a:p>
            <a:r>
              <a:rPr lang="en-US" dirty="0"/>
              <a:t>Class Members</a:t>
            </a:r>
          </a:p>
        </p:txBody>
      </p:sp>
      <p:sp>
        <p:nvSpPr>
          <p:cNvPr id="3" name="Content Placeholder 2">
            <a:extLst>
              <a:ext uri="{FF2B5EF4-FFF2-40B4-BE49-F238E27FC236}">
                <a16:creationId xmlns:a16="http://schemas.microsoft.com/office/drawing/2014/main" id="{DF0FA924-ADBA-4EE7-A033-729997EBC44D}"/>
              </a:ext>
            </a:extLst>
          </p:cNvPr>
          <p:cNvSpPr>
            <a:spLocks noGrp="1"/>
          </p:cNvSpPr>
          <p:nvPr>
            <p:ph idx="1"/>
          </p:nvPr>
        </p:nvSpPr>
        <p:spPr/>
        <p:txBody>
          <a:bodyPr/>
          <a:lstStyle/>
          <a:p>
            <a:r>
              <a:rPr lang="en-US" dirty="0"/>
              <a:t>Class is made up of </a:t>
            </a:r>
            <a:r>
              <a:rPr lang="en-US" b="1" dirty="0"/>
              <a:t>state</a:t>
            </a:r>
            <a:r>
              <a:rPr lang="en-US" dirty="0"/>
              <a:t> and </a:t>
            </a:r>
            <a:r>
              <a:rPr lang="en-US" b="1" dirty="0"/>
              <a:t>behavior</a:t>
            </a:r>
            <a:endParaRPr lang="bg-BG" b="1" dirty="0"/>
          </a:p>
          <a:p>
            <a:r>
              <a:rPr lang="en-GB" dirty="0"/>
              <a:t>Properties </a:t>
            </a:r>
            <a:r>
              <a:rPr lang="en-GB" b="1" dirty="0"/>
              <a:t>store</a:t>
            </a:r>
            <a:r>
              <a:rPr lang="en-GB" dirty="0"/>
              <a:t> </a:t>
            </a:r>
            <a:r>
              <a:rPr lang="en-GB" b="1" dirty="0"/>
              <a:t>state</a:t>
            </a:r>
          </a:p>
          <a:p>
            <a:r>
              <a:rPr lang="en-GB" dirty="0"/>
              <a:t>Methods </a:t>
            </a:r>
            <a:r>
              <a:rPr lang="en-GB" b="1" dirty="0"/>
              <a:t>describe</a:t>
            </a:r>
            <a:r>
              <a:rPr lang="en-GB" dirty="0"/>
              <a:t> </a:t>
            </a:r>
            <a:r>
              <a:rPr lang="en-GB" b="1" dirty="0">
                <a:solidFill>
                  <a:schemeClr val="bg1"/>
                </a:solidFill>
              </a:rPr>
              <a:t>behaviour</a:t>
            </a:r>
            <a:endParaRPr lang="en-US" b="1" dirty="0">
              <a:solidFill>
                <a:schemeClr val="bg1"/>
              </a:solidFill>
            </a:endParaRPr>
          </a:p>
          <a:p>
            <a:endParaRPr lang="en-US" dirty="0"/>
          </a:p>
        </p:txBody>
      </p:sp>
      <p:sp>
        <p:nvSpPr>
          <p:cNvPr id="4" name="Text Placeholder 5">
            <a:extLst>
              <a:ext uri="{FF2B5EF4-FFF2-40B4-BE49-F238E27FC236}">
                <a16:creationId xmlns:a16="http://schemas.microsoft.com/office/drawing/2014/main" id="{3C51E41C-7717-4CC2-98F7-ED57830A011E}"/>
              </a:ext>
            </a:extLst>
          </p:cNvPr>
          <p:cNvSpPr txBox="1">
            <a:spLocks/>
          </p:cNvSpPr>
          <p:nvPr/>
        </p:nvSpPr>
        <p:spPr>
          <a:xfrm>
            <a:off x="849275" y="3300739"/>
            <a:ext cx="6007137" cy="320161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indent="0" defTabSz="1218438" latinLnBrk="1">
              <a:lnSpc>
                <a:spcPct val="100000"/>
              </a:lnSpc>
              <a:spcBef>
                <a:spcPts val="600"/>
              </a:spcBef>
              <a:spcAft>
                <a:spcPts val="600"/>
              </a:spcAft>
              <a:buFont typeface="Wingdings" panose="05000000000000000000" pitchFamily="2" charset="2"/>
              <a:buNone/>
              <a:defRPr sz="2398" b="1">
                <a:solidFill>
                  <a:schemeClr val="tx1">
                    <a:lumMod val="75000"/>
                  </a:schemeClr>
                </a:solidFill>
                <a:effectLst/>
                <a:latin typeface="Consolas" pitchFamily="49" charset="0"/>
                <a:cs typeface="Consolas" pitchFamily="49" charset="0"/>
              </a:defRPr>
            </a:lvl1pPr>
            <a:lvl2pPr marL="989981" indent="-380762" defTabSz="1218438" latinLnBrk="1">
              <a:lnSpc>
                <a:spcPct val="105000"/>
              </a:lnSpc>
              <a:spcBef>
                <a:spcPts val="600"/>
              </a:spcBef>
              <a:spcAft>
                <a:spcPts val="600"/>
              </a:spcAft>
              <a:buFont typeface="Wingdings" panose="05000000000000000000" pitchFamily="2" charset="2"/>
              <a:buChar char="§"/>
              <a:defRPr sz="3198"/>
            </a:lvl2pPr>
            <a:lvl3pPr marL="1523048" indent="-304610" defTabSz="1218438" latinLnBrk="1">
              <a:lnSpc>
                <a:spcPct val="105000"/>
              </a:lnSpc>
              <a:spcBef>
                <a:spcPts val="600"/>
              </a:spcBef>
              <a:spcAft>
                <a:spcPts val="600"/>
              </a:spcAft>
              <a:buFont typeface="Wingdings" panose="05000000000000000000" pitchFamily="2" charset="2"/>
              <a:buChar char="§"/>
              <a:defRPr sz="2998"/>
            </a:lvl3pPr>
            <a:lvl4pPr marL="2132267" indent="-304610" defTabSz="1218438" latinLnBrk="1">
              <a:lnSpc>
                <a:spcPct val="105000"/>
              </a:lnSpc>
              <a:spcBef>
                <a:spcPts val="600"/>
              </a:spcBef>
              <a:spcAft>
                <a:spcPts val="600"/>
              </a:spcAft>
              <a:buFont typeface="Wingdings" panose="05000000000000000000" pitchFamily="2" charset="2"/>
              <a:buChar char="§"/>
              <a:defRPr sz="2798"/>
            </a:lvl4pPr>
            <a:lvl5pPr marL="2741485" indent="-304610" defTabSz="1218438" latinLnBrk="1">
              <a:lnSpc>
                <a:spcPct val="105000"/>
              </a:lnSpc>
              <a:spcBef>
                <a:spcPts val="600"/>
              </a:spcBef>
              <a:spcAft>
                <a:spcPts val="600"/>
              </a:spcAft>
              <a:buFont typeface="Wingdings" panose="05000000000000000000" pitchFamily="2" charset="2"/>
              <a:buChar char="§"/>
              <a:defRPr sz="2598"/>
            </a:lvl5pPr>
            <a:lvl6pPr marL="3350704" indent="-304610" defTabSz="1218438" latinLnBrk="1">
              <a:spcBef>
                <a:spcPct val="20000"/>
              </a:spcBef>
              <a:buFont typeface="Arial" pitchFamily="34" charset="0"/>
              <a:buChar char="•"/>
              <a:defRPr sz="2665"/>
            </a:lvl6pPr>
            <a:lvl7pPr marL="3959924" indent="-304610" defTabSz="1218438" latinLnBrk="1">
              <a:spcBef>
                <a:spcPct val="20000"/>
              </a:spcBef>
              <a:buFont typeface="Arial" pitchFamily="34" charset="0"/>
              <a:buChar char="•"/>
              <a:defRPr sz="2665"/>
            </a:lvl7pPr>
            <a:lvl8pPr marL="4569143" indent="-304610" defTabSz="1218438" latinLnBrk="1">
              <a:spcBef>
                <a:spcPct val="20000"/>
              </a:spcBef>
              <a:buFont typeface="Arial" pitchFamily="34" charset="0"/>
              <a:buChar char="•"/>
              <a:defRPr sz="2665"/>
            </a:lvl8pPr>
            <a:lvl9pPr marL="5178362" indent="-304610" defTabSz="1218438" latinLnBrk="1">
              <a:spcBef>
                <a:spcPct val="20000"/>
              </a:spcBef>
              <a:buFont typeface="Arial" pitchFamily="34" charset="0"/>
              <a:buChar char="•"/>
              <a:defRPr sz="2665"/>
            </a:lvl9pPr>
          </a:lstStyle>
          <a:p>
            <a:r>
              <a:rPr lang="en-US" dirty="0">
                <a:solidFill>
                  <a:schemeClr val="tx1"/>
                </a:solidFill>
              </a:rPr>
              <a:t>class Dice </a:t>
            </a:r>
            <a:endParaRPr lang="bg-BG" dirty="0">
              <a:solidFill>
                <a:schemeClr val="tx1"/>
              </a:solidFill>
            </a:endParaRPr>
          </a:p>
          <a:p>
            <a:r>
              <a:rPr lang="en-US" dirty="0">
                <a:solidFill>
                  <a:schemeClr val="tx1"/>
                </a:solidFill>
              </a:rPr>
              <a:t>{</a:t>
            </a:r>
          </a:p>
          <a:p>
            <a:r>
              <a:rPr lang="en-US" dirty="0"/>
              <a:t>  </a:t>
            </a:r>
            <a:r>
              <a:rPr lang="en-GB" dirty="0">
                <a:solidFill>
                  <a:schemeClr val="tx1"/>
                </a:solidFill>
              </a:rPr>
              <a:t>public int Sides { get; set; }</a:t>
            </a:r>
          </a:p>
          <a:p>
            <a:r>
              <a:rPr lang="en-GB" dirty="0">
                <a:solidFill>
                  <a:schemeClr val="tx1"/>
                </a:solidFill>
              </a:rPr>
              <a:t>  public string Type { get; set; }</a:t>
            </a:r>
          </a:p>
          <a:p>
            <a:r>
              <a:rPr lang="en-GB" dirty="0">
                <a:solidFill>
                  <a:schemeClr val="tx1"/>
                </a:solidFill>
              </a:rPr>
              <a:t>  public void Roll() { }</a:t>
            </a:r>
          </a:p>
          <a:p>
            <a:r>
              <a:rPr lang="en-US" dirty="0">
                <a:solidFill>
                  <a:schemeClr val="tx1"/>
                </a:solidFill>
              </a:rPr>
              <a:t>}</a:t>
            </a:r>
          </a:p>
        </p:txBody>
      </p:sp>
      <p:sp>
        <p:nvSpPr>
          <p:cNvPr id="6" name="AutoShape 6">
            <a:extLst>
              <a:ext uri="{FF2B5EF4-FFF2-40B4-BE49-F238E27FC236}">
                <a16:creationId xmlns:a16="http://schemas.microsoft.com/office/drawing/2014/main" id="{31AF1174-7226-4F3F-9A50-55502193FFA0}"/>
              </a:ext>
            </a:extLst>
          </p:cNvPr>
          <p:cNvSpPr>
            <a:spLocks noChangeArrowheads="1"/>
          </p:cNvSpPr>
          <p:nvPr/>
        </p:nvSpPr>
        <p:spPr bwMode="auto">
          <a:xfrm>
            <a:off x="5054490" y="5464519"/>
            <a:ext cx="1801922" cy="712444"/>
          </a:xfrm>
          <a:prstGeom prst="wedgeRoundRectCallout">
            <a:avLst>
              <a:gd name="adj1" fmla="val -35597"/>
              <a:gd name="adj2" fmla="val -1458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effectLst>
                  <a:outerShdw blurRad="38100" dist="38100" dir="2700000" algn="tl">
                    <a:srgbClr val="000000">
                      <a:alpha val="43137"/>
                    </a:srgbClr>
                  </a:outerShdw>
                </a:effectLst>
              </a:rPr>
              <a:t>Method</a:t>
            </a:r>
            <a:endParaRPr lang="en-US" sz="3200" b="1" noProof="1">
              <a:solidFill>
                <a:srgbClr val="FFFFFF"/>
              </a:solidFill>
              <a:effectLst>
                <a:outerShdw blurRad="38100" dist="38100" dir="2700000" algn="tl">
                  <a:srgbClr val="000000">
                    <a:alpha val="43137"/>
                  </a:srgbClr>
                </a:outerShdw>
              </a:effectLst>
            </a:endParaRPr>
          </a:p>
        </p:txBody>
      </p:sp>
      <p:sp>
        <p:nvSpPr>
          <p:cNvPr id="7" name="AutoShape 6">
            <a:extLst>
              <a:ext uri="{FF2B5EF4-FFF2-40B4-BE49-F238E27FC236}">
                <a16:creationId xmlns:a16="http://schemas.microsoft.com/office/drawing/2014/main" id="{8FA708B8-1FB4-449E-A70D-194432AE0527}"/>
              </a:ext>
            </a:extLst>
          </p:cNvPr>
          <p:cNvSpPr>
            <a:spLocks noChangeArrowheads="1"/>
          </p:cNvSpPr>
          <p:nvPr/>
        </p:nvSpPr>
        <p:spPr bwMode="auto">
          <a:xfrm>
            <a:off x="4866197" y="3300739"/>
            <a:ext cx="2057400" cy="1015348"/>
          </a:xfrm>
          <a:prstGeom prst="wedgeRoundRectCallout">
            <a:avLst>
              <a:gd name="adj1" fmla="val -18487"/>
              <a:gd name="adj2" fmla="val 324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effectLst>
                  <a:outerShdw blurRad="38100" dist="38100" dir="2700000" algn="tl">
                    <a:srgbClr val="000000">
                      <a:alpha val="43137"/>
                    </a:srgbClr>
                  </a:outerShdw>
                </a:effectLst>
              </a:rPr>
              <a:t>Properties</a:t>
            </a:r>
            <a:endParaRPr lang="en-US" sz="3200" b="1" noProof="1">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29607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7DA7D-7FCD-4FB6-B641-9FFB31D9E352}"/>
              </a:ext>
            </a:extLst>
          </p:cNvPr>
          <p:cNvSpPr>
            <a:spLocks noGrp="1"/>
          </p:cNvSpPr>
          <p:nvPr>
            <p:ph type="title"/>
          </p:nvPr>
        </p:nvSpPr>
        <p:spPr/>
        <p:txBody>
          <a:bodyPr/>
          <a:lstStyle/>
          <a:p>
            <a:r>
              <a:rPr lang="en-US" dirty="0"/>
              <a:t>Creating an Object</a:t>
            </a:r>
          </a:p>
        </p:txBody>
      </p:sp>
      <p:sp>
        <p:nvSpPr>
          <p:cNvPr id="3" name="Content Placeholder 2">
            <a:extLst>
              <a:ext uri="{FF2B5EF4-FFF2-40B4-BE49-F238E27FC236}">
                <a16:creationId xmlns:a16="http://schemas.microsoft.com/office/drawing/2014/main" id="{0675A585-B337-493C-848D-B98442234ED7}"/>
              </a:ext>
            </a:extLst>
          </p:cNvPr>
          <p:cNvSpPr>
            <a:spLocks noGrp="1"/>
          </p:cNvSpPr>
          <p:nvPr>
            <p:ph idx="1"/>
          </p:nvPr>
        </p:nvSpPr>
        <p:spPr/>
        <p:txBody>
          <a:bodyPr/>
          <a:lstStyle/>
          <a:p>
            <a:r>
              <a:rPr lang="en-US" dirty="0"/>
              <a:t>A class can have </a:t>
            </a:r>
            <a:r>
              <a:rPr lang="en-US" b="1" dirty="0"/>
              <a:t>many instances </a:t>
            </a:r>
            <a:r>
              <a:rPr lang="en-US" dirty="0"/>
              <a:t>(objects)</a:t>
            </a:r>
          </a:p>
          <a:p>
            <a:endParaRPr lang="en-US" dirty="0"/>
          </a:p>
        </p:txBody>
      </p:sp>
      <p:sp>
        <p:nvSpPr>
          <p:cNvPr id="4" name="Text Placeholder 5">
            <a:extLst>
              <a:ext uri="{FF2B5EF4-FFF2-40B4-BE49-F238E27FC236}">
                <a16:creationId xmlns:a16="http://schemas.microsoft.com/office/drawing/2014/main" id="{8D8B55CF-7CFA-4ED5-A8C4-4947AC99F250}"/>
              </a:ext>
            </a:extLst>
          </p:cNvPr>
          <p:cNvSpPr txBox="1">
            <a:spLocks/>
          </p:cNvSpPr>
          <p:nvPr/>
        </p:nvSpPr>
        <p:spPr>
          <a:xfrm>
            <a:off x="1254843" y="2454926"/>
            <a:ext cx="5324311" cy="424741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indent="0" defTabSz="1218438" latinLnBrk="1">
              <a:lnSpc>
                <a:spcPct val="100000"/>
              </a:lnSpc>
              <a:spcBef>
                <a:spcPts val="600"/>
              </a:spcBef>
              <a:spcAft>
                <a:spcPts val="600"/>
              </a:spcAft>
              <a:buFont typeface="Wingdings" panose="05000000000000000000" pitchFamily="2" charset="2"/>
              <a:buNone/>
              <a:defRPr lang="en-US" sz="2398" b="1" noProof="1" smtClean="0">
                <a:solidFill>
                  <a:schemeClr val="tx1">
                    <a:lumMod val="75000"/>
                  </a:schemeClr>
                </a:solidFill>
                <a:effectLst/>
                <a:latin typeface="Consolas" pitchFamily="49" charset="0"/>
                <a:cs typeface="Consolas" pitchFamily="49" charset="0"/>
              </a:defRPr>
            </a:lvl1pPr>
            <a:lvl2pPr marL="989981" indent="-380762" defTabSz="1218438" latinLnBrk="1">
              <a:lnSpc>
                <a:spcPct val="105000"/>
              </a:lnSpc>
              <a:spcBef>
                <a:spcPts val="600"/>
              </a:spcBef>
              <a:spcAft>
                <a:spcPts val="600"/>
              </a:spcAft>
              <a:buFont typeface="Wingdings" panose="05000000000000000000" pitchFamily="2" charset="2"/>
              <a:buChar char="§"/>
              <a:defRPr sz="3198"/>
            </a:lvl2pPr>
            <a:lvl3pPr marL="1523048" indent="-304610" defTabSz="1218438" latinLnBrk="1">
              <a:lnSpc>
                <a:spcPct val="105000"/>
              </a:lnSpc>
              <a:spcBef>
                <a:spcPts val="600"/>
              </a:spcBef>
              <a:spcAft>
                <a:spcPts val="600"/>
              </a:spcAft>
              <a:buFont typeface="Wingdings" panose="05000000000000000000" pitchFamily="2" charset="2"/>
              <a:buChar char="§"/>
              <a:defRPr sz="2998"/>
            </a:lvl3pPr>
            <a:lvl4pPr marL="2132267" indent="-304610" defTabSz="1218438" latinLnBrk="1">
              <a:lnSpc>
                <a:spcPct val="105000"/>
              </a:lnSpc>
              <a:spcBef>
                <a:spcPts val="600"/>
              </a:spcBef>
              <a:spcAft>
                <a:spcPts val="600"/>
              </a:spcAft>
              <a:buFont typeface="Wingdings" panose="05000000000000000000" pitchFamily="2" charset="2"/>
              <a:buChar char="§"/>
              <a:defRPr sz="2798"/>
            </a:lvl4pPr>
            <a:lvl5pPr marL="2741485" indent="-304610" defTabSz="1218438" latinLnBrk="1">
              <a:lnSpc>
                <a:spcPct val="105000"/>
              </a:lnSpc>
              <a:spcBef>
                <a:spcPts val="600"/>
              </a:spcBef>
              <a:spcAft>
                <a:spcPts val="600"/>
              </a:spcAft>
              <a:buFont typeface="Wingdings" panose="05000000000000000000" pitchFamily="2" charset="2"/>
              <a:buChar char="§"/>
              <a:defRPr sz="2598"/>
            </a:lvl5pPr>
            <a:lvl6pPr marL="3350704" indent="-304610" defTabSz="1218438" latinLnBrk="1">
              <a:spcBef>
                <a:spcPct val="20000"/>
              </a:spcBef>
              <a:buFont typeface="Arial" pitchFamily="34" charset="0"/>
              <a:buChar char="•"/>
              <a:defRPr sz="2665"/>
            </a:lvl6pPr>
            <a:lvl7pPr marL="3959924" indent="-304610" defTabSz="1218438" latinLnBrk="1">
              <a:spcBef>
                <a:spcPct val="20000"/>
              </a:spcBef>
              <a:buFont typeface="Arial" pitchFamily="34" charset="0"/>
              <a:buChar char="•"/>
              <a:defRPr sz="2665"/>
            </a:lvl7pPr>
            <a:lvl8pPr marL="4569143" indent="-304610" defTabSz="1218438" latinLnBrk="1">
              <a:spcBef>
                <a:spcPct val="20000"/>
              </a:spcBef>
              <a:buFont typeface="Arial" pitchFamily="34" charset="0"/>
              <a:buChar char="•"/>
              <a:defRPr sz="2665"/>
            </a:lvl8pPr>
            <a:lvl9pPr marL="5178362" indent="-304610" defTabSz="1218438" latinLnBrk="1">
              <a:spcBef>
                <a:spcPct val="20000"/>
              </a:spcBef>
              <a:buFont typeface="Arial" pitchFamily="34" charset="0"/>
              <a:buChar char="•"/>
              <a:defRPr sz="2665"/>
            </a:lvl9pPr>
          </a:lstStyle>
          <a:p>
            <a:r>
              <a:rPr lang="en-US" dirty="0">
                <a:solidFill>
                  <a:schemeClr val="tx1"/>
                </a:solidFill>
              </a:rPr>
              <a:t>class Program</a:t>
            </a:r>
          </a:p>
          <a:p>
            <a:r>
              <a:rPr lang="en-US" dirty="0">
                <a:solidFill>
                  <a:schemeClr val="tx1"/>
                </a:solidFill>
              </a:rPr>
              <a:t>{</a:t>
            </a:r>
          </a:p>
          <a:p>
            <a:r>
              <a:rPr lang="en-US" dirty="0">
                <a:solidFill>
                  <a:schemeClr val="tx1"/>
                </a:solidFill>
              </a:rPr>
              <a:t>  public static void Main() </a:t>
            </a:r>
          </a:p>
          <a:p>
            <a:r>
              <a:rPr lang="en-US" dirty="0">
                <a:solidFill>
                  <a:schemeClr val="tx1"/>
                </a:solidFill>
              </a:rPr>
              <a:t>  {</a:t>
            </a:r>
          </a:p>
          <a:p>
            <a:r>
              <a:rPr lang="en-US" dirty="0">
                <a:solidFill>
                  <a:schemeClr val="tx1"/>
                </a:solidFill>
              </a:rPr>
              <a:t>    Dice diceD6 = new Dice();</a:t>
            </a:r>
          </a:p>
          <a:p>
            <a:r>
              <a:rPr lang="en-US" dirty="0">
                <a:solidFill>
                  <a:schemeClr val="tx1"/>
                </a:solidFill>
              </a:rPr>
              <a:t>    Dice diceD8 = new Dice();</a:t>
            </a:r>
          </a:p>
          <a:p>
            <a:r>
              <a:rPr lang="en-US" dirty="0">
                <a:solidFill>
                  <a:schemeClr val="tx1"/>
                </a:solidFill>
              </a:rPr>
              <a:t>  }</a:t>
            </a:r>
          </a:p>
          <a:p>
            <a:r>
              <a:rPr lang="en-US" dirty="0">
                <a:solidFill>
                  <a:schemeClr val="tx1"/>
                </a:solidFill>
              </a:rPr>
              <a:t>}</a:t>
            </a:r>
          </a:p>
        </p:txBody>
      </p:sp>
      <p:sp>
        <p:nvSpPr>
          <p:cNvPr id="5" name="AutoShape 6">
            <a:extLst>
              <a:ext uri="{FF2B5EF4-FFF2-40B4-BE49-F238E27FC236}">
                <a16:creationId xmlns:a16="http://schemas.microsoft.com/office/drawing/2014/main" id="{AD18E330-2316-46B6-AEE5-9F0E9866DD11}"/>
              </a:ext>
            </a:extLst>
          </p:cNvPr>
          <p:cNvSpPr>
            <a:spLocks noChangeArrowheads="1"/>
          </p:cNvSpPr>
          <p:nvPr/>
        </p:nvSpPr>
        <p:spPr bwMode="auto">
          <a:xfrm>
            <a:off x="2051222" y="5664200"/>
            <a:ext cx="2809711" cy="1295400"/>
          </a:xfrm>
          <a:prstGeom prst="wedgeRoundRectCallout">
            <a:avLst>
              <a:gd name="adj1" fmla="val 30574"/>
              <a:gd name="adj2" fmla="val -4111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effectLst>
                  <a:outerShdw blurRad="38100" dist="38100" dir="2700000" algn="tl">
                    <a:srgbClr val="000000">
                      <a:alpha val="43137"/>
                    </a:srgbClr>
                  </a:outerShdw>
                </a:effectLst>
              </a:rPr>
              <a:t>Variable stores a </a:t>
            </a:r>
            <a:r>
              <a:rPr lang="en-US" sz="2800" b="1" dirty="0">
                <a:solidFill>
                  <a:schemeClr val="bg1"/>
                </a:solidFill>
                <a:effectLst>
                  <a:outerShdw blurRad="38100" dist="38100" dir="2700000" algn="tl">
                    <a:srgbClr val="000000">
                      <a:alpha val="43137"/>
                    </a:srgbClr>
                  </a:outerShdw>
                </a:effectLst>
              </a:rPr>
              <a:t>reference</a:t>
            </a:r>
            <a:endParaRPr lang="en-US" sz="2800" b="1" noProof="1">
              <a:solidFill>
                <a:schemeClr val="bg1"/>
              </a:solidFill>
              <a:effectLst>
                <a:outerShdw blurRad="38100" dist="38100" dir="2700000" algn="tl">
                  <a:srgbClr val="000000">
                    <a:alpha val="43137"/>
                  </a:srgbClr>
                </a:outerShdw>
              </a:effectLst>
            </a:endParaRPr>
          </a:p>
        </p:txBody>
      </p:sp>
      <p:sp>
        <p:nvSpPr>
          <p:cNvPr id="6" name="AutoShape 6">
            <a:extLst>
              <a:ext uri="{FF2B5EF4-FFF2-40B4-BE49-F238E27FC236}">
                <a16:creationId xmlns:a16="http://schemas.microsoft.com/office/drawing/2014/main" id="{62A2DF2B-BCE8-481C-A53A-344D121A0978}"/>
              </a:ext>
            </a:extLst>
          </p:cNvPr>
          <p:cNvSpPr>
            <a:spLocks noChangeArrowheads="1"/>
          </p:cNvSpPr>
          <p:nvPr/>
        </p:nvSpPr>
        <p:spPr bwMode="auto">
          <a:xfrm>
            <a:off x="6995797" y="3495477"/>
            <a:ext cx="2284055" cy="1083158"/>
          </a:xfrm>
          <a:prstGeom prst="wedgeRoundRectCallout">
            <a:avLst>
              <a:gd name="adj1" fmla="val -149176"/>
              <a:gd name="adj2" fmla="val 6340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effectLst>
                  <a:outerShdw blurRad="38100" dist="38100" dir="2700000" algn="tl">
                    <a:srgbClr val="000000">
                      <a:alpha val="43137"/>
                    </a:srgbClr>
                  </a:outerShdw>
                </a:effectLst>
              </a:rPr>
              <a:t>Use the </a:t>
            </a:r>
            <a:r>
              <a:rPr lang="en-US" sz="2800" b="1" dirty="0">
                <a:solidFill>
                  <a:schemeClr val="bg1"/>
                </a:solidFill>
                <a:effectLst>
                  <a:outerShdw blurRad="38100" dist="38100" dir="2700000" algn="tl">
                    <a:srgbClr val="000000">
                      <a:alpha val="43137"/>
                    </a:srgbClr>
                  </a:outerShdw>
                </a:effectLst>
              </a:rPr>
              <a:t>new</a:t>
            </a:r>
            <a:r>
              <a:rPr lang="en-US" sz="2800" b="1" dirty="0">
                <a:solidFill>
                  <a:srgbClr val="FFFFFF"/>
                </a:solidFill>
                <a:effectLst>
                  <a:outerShdw blurRad="38100" dist="38100" dir="2700000" algn="tl">
                    <a:srgbClr val="000000">
                      <a:alpha val="43137"/>
                    </a:srgbClr>
                  </a:outerShdw>
                </a:effectLst>
              </a:rPr>
              <a:t> keyword</a:t>
            </a:r>
            <a:endParaRPr lang="en-US" sz="2800" b="1" noProof="1">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86888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D37AA-DAB6-4802-AF3C-59EA7436F21D}"/>
              </a:ext>
            </a:extLst>
          </p:cNvPr>
          <p:cNvSpPr>
            <a:spLocks noGrp="1"/>
          </p:cNvSpPr>
          <p:nvPr>
            <p:ph type="title"/>
          </p:nvPr>
        </p:nvSpPr>
        <p:spPr/>
        <p:txBody>
          <a:bodyPr/>
          <a:lstStyle/>
          <a:p>
            <a:r>
              <a:rPr lang="en-US" dirty="0"/>
              <a:t>Properties</a:t>
            </a:r>
          </a:p>
        </p:txBody>
      </p:sp>
      <p:sp>
        <p:nvSpPr>
          <p:cNvPr id="3" name="Content Placeholder 2">
            <a:extLst>
              <a:ext uri="{FF2B5EF4-FFF2-40B4-BE49-F238E27FC236}">
                <a16:creationId xmlns:a16="http://schemas.microsoft.com/office/drawing/2014/main" id="{0D14BDF5-C595-4679-B5F3-114A5C1BDAF2}"/>
              </a:ext>
            </a:extLst>
          </p:cNvPr>
          <p:cNvSpPr>
            <a:spLocks noGrp="1"/>
          </p:cNvSpPr>
          <p:nvPr>
            <p:ph idx="1"/>
          </p:nvPr>
        </p:nvSpPr>
        <p:spPr/>
        <p:txBody>
          <a:bodyPr/>
          <a:lstStyle/>
          <a:p>
            <a:r>
              <a:rPr lang="en-GB" dirty="0"/>
              <a:t>Describe the characteristics of a given class</a:t>
            </a:r>
            <a:endParaRPr lang="en-US" dirty="0"/>
          </a:p>
          <a:p>
            <a:endParaRPr lang="en-US" dirty="0"/>
          </a:p>
        </p:txBody>
      </p:sp>
      <p:sp>
        <p:nvSpPr>
          <p:cNvPr id="4" name="Text Placeholder 5">
            <a:extLst>
              <a:ext uri="{FF2B5EF4-FFF2-40B4-BE49-F238E27FC236}">
                <a16:creationId xmlns:a16="http://schemas.microsoft.com/office/drawing/2014/main" id="{F325BA4E-3855-4252-B3B3-F2581A0D535C}"/>
              </a:ext>
            </a:extLst>
          </p:cNvPr>
          <p:cNvSpPr txBox="1">
            <a:spLocks/>
          </p:cNvSpPr>
          <p:nvPr/>
        </p:nvSpPr>
        <p:spPr>
          <a:xfrm>
            <a:off x="1313000" y="2515896"/>
            <a:ext cx="6791072" cy="3201618"/>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indent="0" defTabSz="1218438" latinLnBrk="1">
              <a:lnSpc>
                <a:spcPct val="100000"/>
              </a:lnSpc>
              <a:spcBef>
                <a:spcPts val="600"/>
              </a:spcBef>
              <a:spcAft>
                <a:spcPts val="600"/>
              </a:spcAft>
              <a:buFont typeface="Wingdings" panose="05000000000000000000" pitchFamily="2" charset="2"/>
              <a:buNone/>
              <a:defRPr lang="en-US" sz="2398" b="1" noProof="1" smtClean="0">
                <a:solidFill>
                  <a:schemeClr val="tx1">
                    <a:lumMod val="75000"/>
                  </a:schemeClr>
                </a:solidFill>
                <a:effectLst/>
                <a:latin typeface="Consolas" pitchFamily="49" charset="0"/>
                <a:cs typeface="Consolas" pitchFamily="49" charset="0"/>
              </a:defRPr>
            </a:lvl1pPr>
            <a:lvl2pPr marL="989981" indent="-380762" defTabSz="1218438" latinLnBrk="1">
              <a:lnSpc>
                <a:spcPct val="105000"/>
              </a:lnSpc>
              <a:spcBef>
                <a:spcPts val="600"/>
              </a:spcBef>
              <a:spcAft>
                <a:spcPts val="600"/>
              </a:spcAft>
              <a:buFont typeface="Wingdings" panose="05000000000000000000" pitchFamily="2" charset="2"/>
              <a:buChar char="§"/>
              <a:defRPr sz="3198"/>
            </a:lvl2pPr>
            <a:lvl3pPr marL="1523048" indent="-304610" defTabSz="1218438" latinLnBrk="1">
              <a:lnSpc>
                <a:spcPct val="105000"/>
              </a:lnSpc>
              <a:spcBef>
                <a:spcPts val="600"/>
              </a:spcBef>
              <a:spcAft>
                <a:spcPts val="600"/>
              </a:spcAft>
              <a:buFont typeface="Wingdings" panose="05000000000000000000" pitchFamily="2" charset="2"/>
              <a:buChar char="§"/>
              <a:defRPr sz="2998"/>
            </a:lvl3pPr>
            <a:lvl4pPr marL="2132267" indent="-304610" defTabSz="1218438" latinLnBrk="1">
              <a:lnSpc>
                <a:spcPct val="105000"/>
              </a:lnSpc>
              <a:spcBef>
                <a:spcPts val="600"/>
              </a:spcBef>
              <a:spcAft>
                <a:spcPts val="600"/>
              </a:spcAft>
              <a:buFont typeface="Wingdings" panose="05000000000000000000" pitchFamily="2" charset="2"/>
              <a:buChar char="§"/>
              <a:defRPr sz="2798"/>
            </a:lvl4pPr>
            <a:lvl5pPr marL="2741485" indent="-304610" defTabSz="1218438" latinLnBrk="1">
              <a:lnSpc>
                <a:spcPct val="105000"/>
              </a:lnSpc>
              <a:spcBef>
                <a:spcPts val="600"/>
              </a:spcBef>
              <a:spcAft>
                <a:spcPts val="600"/>
              </a:spcAft>
              <a:buFont typeface="Wingdings" panose="05000000000000000000" pitchFamily="2" charset="2"/>
              <a:buChar char="§"/>
              <a:defRPr sz="2598"/>
            </a:lvl5pPr>
            <a:lvl6pPr marL="3350704" indent="-304610" defTabSz="1218438" latinLnBrk="1">
              <a:spcBef>
                <a:spcPct val="20000"/>
              </a:spcBef>
              <a:buFont typeface="Arial" pitchFamily="34" charset="0"/>
              <a:buChar char="•"/>
              <a:defRPr sz="2665"/>
            </a:lvl6pPr>
            <a:lvl7pPr marL="3959924" indent="-304610" defTabSz="1218438" latinLnBrk="1">
              <a:spcBef>
                <a:spcPct val="20000"/>
              </a:spcBef>
              <a:buFont typeface="Arial" pitchFamily="34" charset="0"/>
              <a:buChar char="•"/>
              <a:defRPr sz="2665"/>
            </a:lvl7pPr>
            <a:lvl8pPr marL="4569143" indent="-304610" defTabSz="1218438" latinLnBrk="1">
              <a:spcBef>
                <a:spcPct val="20000"/>
              </a:spcBef>
              <a:buFont typeface="Arial" pitchFamily="34" charset="0"/>
              <a:buChar char="•"/>
              <a:defRPr sz="2665"/>
            </a:lvl8pPr>
            <a:lvl9pPr marL="5178362" indent="-304610" defTabSz="1218438" latinLnBrk="1">
              <a:spcBef>
                <a:spcPct val="20000"/>
              </a:spcBef>
              <a:buFont typeface="Arial" pitchFamily="34" charset="0"/>
              <a:buChar char="•"/>
              <a:defRPr sz="2665"/>
            </a:lvl9pPr>
          </a:lstStyle>
          <a:p>
            <a:r>
              <a:rPr lang="en-US" dirty="0">
                <a:solidFill>
                  <a:schemeClr val="tx1"/>
                </a:solidFill>
              </a:rPr>
              <a:t>class Student </a:t>
            </a:r>
          </a:p>
          <a:p>
            <a:r>
              <a:rPr lang="en-US" dirty="0">
                <a:solidFill>
                  <a:schemeClr val="tx1"/>
                </a:solidFill>
              </a:rPr>
              <a:t>{</a:t>
            </a:r>
          </a:p>
          <a:p>
            <a:r>
              <a:rPr lang="en-US" dirty="0">
                <a:solidFill>
                  <a:schemeClr val="tx1"/>
                </a:solidFill>
              </a:rPr>
              <a:t>  </a:t>
            </a:r>
            <a:r>
              <a:rPr lang="en-GB" dirty="0">
                <a:solidFill>
                  <a:schemeClr val="tx1"/>
                </a:solidFill>
              </a:rPr>
              <a:t>public string FirstName { get; set; }</a:t>
            </a:r>
          </a:p>
          <a:p>
            <a:r>
              <a:rPr lang="en-GB" dirty="0">
                <a:solidFill>
                  <a:schemeClr val="tx1"/>
                </a:solidFill>
              </a:rPr>
              <a:t>  public string LastName { get; set; }</a:t>
            </a:r>
          </a:p>
          <a:p>
            <a:r>
              <a:rPr lang="en-GB" dirty="0">
                <a:solidFill>
                  <a:schemeClr val="tx1"/>
                </a:solidFill>
              </a:rPr>
              <a:t>  public int Age { get; set; }</a:t>
            </a:r>
          </a:p>
          <a:p>
            <a:r>
              <a:rPr lang="en-US" dirty="0">
                <a:solidFill>
                  <a:schemeClr val="tx1"/>
                </a:solidFill>
              </a:rPr>
              <a:t>}</a:t>
            </a:r>
          </a:p>
        </p:txBody>
      </p:sp>
      <p:sp>
        <p:nvSpPr>
          <p:cNvPr id="5" name="AutoShape 6">
            <a:extLst>
              <a:ext uri="{FF2B5EF4-FFF2-40B4-BE49-F238E27FC236}">
                <a16:creationId xmlns:a16="http://schemas.microsoft.com/office/drawing/2014/main" id="{A946A242-F094-4111-84F2-C314B57E5788}"/>
              </a:ext>
            </a:extLst>
          </p:cNvPr>
          <p:cNvSpPr>
            <a:spLocks noChangeArrowheads="1"/>
          </p:cNvSpPr>
          <p:nvPr/>
        </p:nvSpPr>
        <p:spPr bwMode="auto">
          <a:xfrm>
            <a:off x="8465793" y="2352101"/>
            <a:ext cx="3276600" cy="990600"/>
          </a:xfrm>
          <a:prstGeom prst="wedgeRoundRectCallout">
            <a:avLst>
              <a:gd name="adj1" fmla="val -39202"/>
              <a:gd name="adj2" fmla="val -376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400" b="1" noProof="1">
                <a:solidFill>
                  <a:srgbClr val="FFFFFF"/>
                </a:solidFill>
                <a:effectLst>
                  <a:outerShdw blurRad="38100" dist="38100" dir="2700000" algn="tl">
                    <a:srgbClr val="000000">
                      <a:alpha val="43137"/>
                    </a:srgbClr>
                  </a:outerShdw>
                </a:effectLst>
              </a:rPr>
              <a:t>The </a:t>
            </a:r>
            <a:r>
              <a:rPr lang="en-GB" sz="2400" b="1" noProof="1">
                <a:solidFill>
                  <a:schemeClr val="bg1"/>
                </a:solidFill>
                <a:effectLst>
                  <a:outerShdw blurRad="38100" dist="38100" dir="2700000" algn="tl">
                    <a:srgbClr val="000000">
                      <a:alpha val="43137"/>
                    </a:srgbClr>
                  </a:outerShdw>
                </a:effectLst>
              </a:rPr>
              <a:t>getter</a:t>
            </a:r>
            <a:r>
              <a:rPr lang="en-GB" sz="2400" b="1" noProof="1">
                <a:solidFill>
                  <a:srgbClr val="FFFFFF"/>
                </a:solidFill>
                <a:effectLst>
                  <a:outerShdw blurRad="38100" dist="38100" dir="2700000" algn="tl">
                    <a:srgbClr val="000000">
                      <a:alpha val="43137"/>
                    </a:srgbClr>
                  </a:outerShdw>
                </a:effectLst>
              </a:rPr>
              <a:t> provides access to the field</a:t>
            </a:r>
            <a:endParaRPr lang="en-US" sz="2400" b="1" noProof="1">
              <a:solidFill>
                <a:srgbClr val="FFFFFF"/>
              </a:solidFill>
              <a:effectLst>
                <a:outerShdw blurRad="38100" dist="38100" dir="2700000" algn="tl">
                  <a:srgbClr val="000000">
                    <a:alpha val="43137"/>
                  </a:srgbClr>
                </a:outerShdw>
              </a:effectLst>
            </a:endParaRPr>
          </a:p>
        </p:txBody>
      </p:sp>
      <p:sp>
        <p:nvSpPr>
          <p:cNvPr id="6" name="AutoShape 6">
            <a:extLst>
              <a:ext uri="{FF2B5EF4-FFF2-40B4-BE49-F238E27FC236}">
                <a16:creationId xmlns:a16="http://schemas.microsoft.com/office/drawing/2014/main" id="{97F584EA-7DF3-4713-8019-099F1706E4A0}"/>
              </a:ext>
            </a:extLst>
          </p:cNvPr>
          <p:cNvSpPr>
            <a:spLocks noChangeArrowheads="1"/>
          </p:cNvSpPr>
          <p:nvPr/>
        </p:nvSpPr>
        <p:spPr bwMode="auto">
          <a:xfrm>
            <a:off x="8388675" y="4533016"/>
            <a:ext cx="3276600" cy="990600"/>
          </a:xfrm>
          <a:prstGeom prst="wedgeRoundRectCallout">
            <a:avLst>
              <a:gd name="adj1" fmla="val -23164"/>
              <a:gd name="adj2" fmla="val -3213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400" b="1" noProof="1">
                <a:solidFill>
                  <a:srgbClr val="FFFFFF"/>
                </a:solidFill>
                <a:effectLst>
                  <a:outerShdw blurRad="38100" dist="38100" dir="2700000" algn="tl">
                    <a:srgbClr val="000000">
                      <a:alpha val="43137"/>
                    </a:srgbClr>
                  </a:outerShdw>
                </a:effectLst>
              </a:rPr>
              <a:t>The </a:t>
            </a:r>
            <a:r>
              <a:rPr lang="en-GB" sz="2400" b="1" noProof="1">
                <a:solidFill>
                  <a:schemeClr val="bg1"/>
                </a:solidFill>
                <a:effectLst>
                  <a:outerShdw blurRad="38100" dist="38100" dir="2700000" algn="tl">
                    <a:srgbClr val="000000">
                      <a:alpha val="43137"/>
                    </a:srgbClr>
                  </a:outerShdw>
                </a:effectLst>
              </a:rPr>
              <a:t>setter</a:t>
            </a:r>
            <a:r>
              <a:rPr lang="en-GB" sz="2400" b="1" noProof="1">
                <a:solidFill>
                  <a:srgbClr val="FFFFFF"/>
                </a:solidFill>
                <a:effectLst>
                  <a:outerShdw blurRad="38100" dist="38100" dir="2700000" algn="tl">
                    <a:srgbClr val="000000">
                      <a:alpha val="43137"/>
                    </a:srgbClr>
                  </a:outerShdw>
                </a:effectLst>
              </a:rPr>
              <a:t> provides field change</a:t>
            </a:r>
            <a:endParaRPr lang="en-US" sz="2400" b="1" noProof="1">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8887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of class</a:t>
            </a:r>
          </a:p>
        </p:txBody>
      </p:sp>
      <p:sp>
        <p:nvSpPr>
          <p:cNvPr id="3" name="Content Placeholder 2"/>
          <p:cNvSpPr>
            <a:spLocks noGrp="1"/>
          </p:cNvSpPr>
          <p:nvPr>
            <p:ph idx="1"/>
          </p:nvPr>
        </p:nvSpPr>
        <p:spPr/>
        <p:txBody>
          <a:bodyPr>
            <a:normAutofit/>
          </a:bodyPr>
          <a:lstStyle/>
          <a:p>
            <a:r>
              <a:rPr lang="en-US" dirty="0"/>
              <a:t> Scope of class are variables and functions declared in a class</a:t>
            </a:r>
          </a:p>
          <a:p>
            <a:r>
              <a:rPr lang="en-US" dirty="0"/>
              <a:t> Scope of class defines scope of objects</a:t>
            </a:r>
          </a:p>
          <a:p>
            <a:r>
              <a:rPr lang="en-US" dirty="0"/>
              <a:t> A public member (attribute or method) can be accessed from outside the class</a:t>
            </a:r>
          </a:p>
          <a:p>
            <a:r>
              <a:rPr lang="en-US" dirty="0"/>
              <a:t> A private member restrict accesses from outside the class</a:t>
            </a:r>
          </a:p>
          <a:p>
            <a:r>
              <a:rPr lang="en-US" dirty="0"/>
              <a:t> A protected member restrict accesses from outside the class</a:t>
            </a:r>
          </a:p>
        </p:txBody>
      </p:sp>
      <p:sp>
        <p:nvSpPr>
          <p:cNvPr id="4" name="Slide Number Placeholder 3"/>
          <p:cNvSpPr>
            <a:spLocks noGrp="1"/>
          </p:cNvSpPr>
          <p:nvPr>
            <p:ph type="sldNum" sz="quarter" idx="12"/>
          </p:nvPr>
        </p:nvSpPr>
        <p:spPr/>
        <p:txBody>
          <a:bodyPr/>
          <a:lstStyle/>
          <a:p>
            <a:fld id="{7DC1BBB0-96F0-4077-A278-0F3FB5C104D3}" type="slidenum">
              <a:rPr lang="en-US" smtClean="0"/>
              <a:t>16</a:t>
            </a:fld>
            <a:endParaRPr lang="en-US"/>
          </a:p>
        </p:txBody>
      </p:sp>
      <p:sp>
        <p:nvSpPr>
          <p:cNvPr id="5" name="Footer Placeholder 4"/>
          <p:cNvSpPr>
            <a:spLocks noGrp="1"/>
          </p:cNvSpPr>
          <p:nvPr>
            <p:ph type="ftr" sz="quarter" idx="11"/>
          </p:nvPr>
        </p:nvSpPr>
        <p:spPr/>
        <p:txBody>
          <a:bodyPr/>
          <a:lstStyle/>
          <a:p>
            <a:r>
              <a:rPr lang="en-US"/>
              <a:t>Unit 1 - Programming / Lecture 7 : OOP part 1</a:t>
            </a:r>
          </a:p>
        </p:txBody>
      </p:sp>
    </p:spTree>
    <p:extLst>
      <p:ext uri="{BB962C8B-B14F-4D97-AF65-F5344CB8AC3E}">
        <p14:creationId xmlns:p14="http://schemas.microsoft.com/office/powerpoint/2010/main" val="1048135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529A8F1-D32E-4625-992E-E6B1EB669645}"/>
              </a:ext>
            </a:extLst>
          </p:cNvPr>
          <p:cNvPicPr>
            <a:picLocks noChangeAspect="1"/>
          </p:cNvPicPr>
          <p:nvPr/>
        </p:nvPicPr>
        <p:blipFill>
          <a:blip r:embed="rId2"/>
          <a:stretch>
            <a:fillRect/>
          </a:stretch>
        </p:blipFill>
        <p:spPr>
          <a:xfrm>
            <a:off x="6980881" y="344906"/>
            <a:ext cx="4286250" cy="4905375"/>
          </a:xfrm>
          <a:prstGeom prst="rect">
            <a:avLst/>
          </a:prstGeom>
        </p:spPr>
      </p:pic>
      <p:sp>
        <p:nvSpPr>
          <p:cNvPr id="2" name="Title 1"/>
          <p:cNvSpPr>
            <a:spLocks noGrp="1"/>
          </p:cNvSpPr>
          <p:nvPr>
            <p:ph type="title"/>
          </p:nvPr>
        </p:nvSpPr>
        <p:spPr/>
        <p:txBody>
          <a:bodyPr/>
          <a:lstStyle/>
          <a:p>
            <a:r>
              <a:rPr lang="en-US" dirty="0"/>
              <a:t>Constructor</a:t>
            </a:r>
          </a:p>
        </p:txBody>
      </p:sp>
      <p:sp>
        <p:nvSpPr>
          <p:cNvPr id="3" name="Content Placeholder 2"/>
          <p:cNvSpPr>
            <a:spLocks noGrp="1"/>
          </p:cNvSpPr>
          <p:nvPr>
            <p:ph idx="1"/>
          </p:nvPr>
        </p:nvSpPr>
        <p:spPr>
          <a:xfrm>
            <a:off x="685800" y="1789943"/>
            <a:ext cx="5796376" cy="3048000"/>
          </a:xfrm>
        </p:spPr>
        <p:txBody>
          <a:bodyPr>
            <a:normAutofit/>
          </a:bodyPr>
          <a:lstStyle/>
          <a:p>
            <a:r>
              <a:rPr lang="en-US" dirty="0"/>
              <a:t> Constructor is a special member function of a class that is </a:t>
            </a:r>
            <a:r>
              <a:rPr lang="en-US" dirty="0">
                <a:solidFill>
                  <a:srgbClr val="00B0F0"/>
                </a:solidFill>
              </a:rPr>
              <a:t>executed whenever we create new objects</a:t>
            </a:r>
            <a:r>
              <a:rPr lang="en-US" dirty="0"/>
              <a:t> of that class.</a:t>
            </a:r>
          </a:p>
          <a:p>
            <a:r>
              <a:rPr lang="en-US" dirty="0"/>
              <a:t> Constructor has exact </a:t>
            </a:r>
            <a:r>
              <a:rPr lang="en-US" dirty="0">
                <a:solidFill>
                  <a:srgbClr val="00B0F0"/>
                </a:solidFill>
              </a:rPr>
              <a:t>same name</a:t>
            </a:r>
            <a:r>
              <a:rPr lang="en-US" dirty="0"/>
              <a:t> as the class, </a:t>
            </a:r>
            <a:r>
              <a:rPr lang="en-US" dirty="0">
                <a:solidFill>
                  <a:srgbClr val="00B0F0"/>
                </a:solidFill>
              </a:rPr>
              <a:t>no return type</a:t>
            </a:r>
            <a:r>
              <a:rPr lang="en-US" dirty="0"/>
              <a:t> and must be </a:t>
            </a:r>
            <a:r>
              <a:rPr lang="en-US" dirty="0">
                <a:solidFill>
                  <a:srgbClr val="00B0F0"/>
                </a:solidFill>
              </a:rPr>
              <a:t>public</a:t>
            </a:r>
          </a:p>
        </p:txBody>
      </p:sp>
      <p:sp>
        <p:nvSpPr>
          <p:cNvPr id="4" name="Slide Number Placeholder 3"/>
          <p:cNvSpPr>
            <a:spLocks noGrp="1"/>
          </p:cNvSpPr>
          <p:nvPr>
            <p:ph type="sldNum" sz="quarter" idx="12"/>
          </p:nvPr>
        </p:nvSpPr>
        <p:spPr/>
        <p:txBody>
          <a:bodyPr/>
          <a:lstStyle/>
          <a:p>
            <a:fld id="{7DC1BBB0-96F0-4077-A278-0F3FB5C104D3}" type="slidenum">
              <a:rPr lang="en-US" smtClean="0"/>
              <a:t>17</a:t>
            </a:fld>
            <a:endParaRPr lang="en-US"/>
          </a:p>
        </p:txBody>
      </p:sp>
      <p:sp>
        <p:nvSpPr>
          <p:cNvPr id="7" name="Rounded Rectangular Callout 6"/>
          <p:cNvSpPr/>
          <p:nvPr/>
        </p:nvSpPr>
        <p:spPr>
          <a:xfrm>
            <a:off x="2839479" y="4837943"/>
            <a:ext cx="3733800" cy="1708151"/>
          </a:xfrm>
          <a:prstGeom prst="wedgeRoundRectCallout">
            <a:avLst>
              <a:gd name="adj1" fmla="val 90100"/>
              <a:gd name="adj2" fmla="val -191561"/>
              <a:gd name="adj3" fmla="val 16667"/>
            </a:avLst>
          </a:prstGeom>
          <a:solidFill>
            <a:srgbClr val="4A66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Why do we need constructor?</a:t>
            </a:r>
          </a:p>
          <a:p>
            <a:pPr marL="285750" indent="-285750">
              <a:buFont typeface="Arial" panose="020B0604020202020204" pitchFamily="34" charset="0"/>
              <a:buChar char="•"/>
            </a:pPr>
            <a:r>
              <a:rPr lang="en-US" dirty="0"/>
              <a:t>Constructors can be very useful for </a:t>
            </a:r>
            <a:r>
              <a:rPr lang="en-US" dirty="0">
                <a:solidFill>
                  <a:srgbClr val="00B0F0"/>
                </a:solidFill>
              </a:rPr>
              <a:t>setting initial values</a:t>
            </a:r>
            <a:r>
              <a:rPr lang="en-US" dirty="0"/>
              <a:t> for certain member variables.</a:t>
            </a:r>
          </a:p>
          <a:p>
            <a:pPr marL="285750" indent="-285750">
              <a:buFont typeface="Arial" panose="020B0604020202020204" pitchFamily="34" charset="0"/>
              <a:buChar char="•"/>
            </a:pPr>
            <a:r>
              <a:rPr lang="en-US" dirty="0"/>
              <a:t> Constructors can be used for </a:t>
            </a:r>
            <a:r>
              <a:rPr lang="en-US" dirty="0">
                <a:solidFill>
                  <a:srgbClr val="00B0F0"/>
                </a:solidFill>
              </a:rPr>
              <a:t>allocate memory</a:t>
            </a:r>
            <a:r>
              <a:rPr lang="en-US" dirty="0"/>
              <a:t> for objects</a:t>
            </a:r>
          </a:p>
        </p:txBody>
      </p:sp>
      <p:sp>
        <p:nvSpPr>
          <p:cNvPr id="9" name="Footer Placeholder 8"/>
          <p:cNvSpPr>
            <a:spLocks noGrp="1"/>
          </p:cNvSpPr>
          <p:nvPr>
            <p:ph type="ftr" sz="quarter" idx="11"/>
          </p:nvPr>
        </p:nvSpPr>
        <p:spPr/>
        <p:txBody>
          <a:bodyPr/>
          <a:lstStyle/>
          <a:p>
            <a:r>
              <a:rPr lang="en-US"/>
              <a:t>Unit 1 - Programming / Lecture 7 : OOP part 1</a:t>
            </a:r>
            <a:endParaRPr lang="en-US" dirty="0"/>
          </a:p>
        </p:txBody>
      </p:sp>
      <p:pic>
        <p:nvPicPr>
          <p:cNvPr id="12" name="Picture 11">
            <a:extLst>
              <a:ext uri="{FF2B5EF4-FFF2-40B4-BE49-F238E27FC236}">
                <a16:creationId xmlns:a16="http://schemas.microsoft.com/office/drawing/2014/main" id="{4D9B3DC6-5A7B-4E41-A985-A36139D6FA2B}"/>
              </a:ext>
            </a:extLst>
          </p:cNvPr>
          <p:cNvPicPr>
            <a:picLocks noChangeAspect="1"/>
          </p:cNvPicPr>
          <p:nvPr/>
        </p:nvPicPr>
        <p:blipFill>
          <a:blip r:embed="rId3"/>
          <a:stretch>
            <a:fillRect/>
          </a:stretch>
        </p:blipFill>
        <p:spPr>
          <a:xfrm>
            <a:off x="6658157" y="4862193"/>
            <a:ext cx="5334000" cy="1971675"/>
          </a:xfrm>
          <a:prstGeom prst="rect">
            <a:avLst/>
          </a:prstGeom>
        </p:spPr>
      </p:pic>
      <p:sp>
        <p:nvSpPr>
          <p:cNvPr id="8" name="Freeform 7"/>
          <p:cNvSpPr/>
          <p:nvPr/>
        </p:nvSpPr>
        <p:spPr>
          <a:xfrm rot="2089661" flipH="1">
            <a:off x="10163284" y="3834239"/>
            <a:ext cx="1990316" cy="1638807"/>
          </a:xfrm>
          <a:custGeom>
            <a:avLst/>
            <a:gdLst>
              <a:gd name="connsiteX0" fmla="*/ 1767 w 843595"/>
              <a:gd name="connsiteY0" fmla="*/ 2137682 h 2137682"/>
              <a:gd name="connsiteX1" fmla="*/ 132395 w 843595"/>
              <a:gd name="connsiteY1" fmla="*/ 91167 h 2137682"/>
              <a:gd name="connsiteX2" fmla="*/ 843595 w 843595"/>
              <a:gd name="connsiteY2" fmla="*/ 381453 h 2137682"/>
            </a:gdLst>
            <a:ahLst/>
            <a:cxnLst>
              <a:cxn ang="0">
                <a:pos x="connsiteX0" y="connsiteY0"/>
              </a:cxn>
              <a:cxn ang="0">
                <a:pos x="connsiteX1" y="connsiteY1"/>
              </a:cxn>
              <a:cxn ang="0">
                <a:pos x="connsiteX2" y="connsiteY2"/>
              </a:cxn>
            </a:cxnLst>
            <a:rect l="l" t="t" r="r" b="b"/>
            <a:pathLst>
              <a:path w="843595" h="2137682">
                <a:moveTo>
                  <a:pt x="1767" y="2137682"/>
                </a:moveTo>
                <a:cubicBezTo>
                  <a:pt x="-3072" y="1260777"/>
                  <a:pt x="-7910" y="383872"/>
                  <a:pt x="132395" y="91167"/>
                </a:cubicBezTo>
                <a:cubicBezTo>
                  <a:pt x="272700" y="-201538"/>
                  <a:pt x="717805" y="296786"/>
                  <a:pt x="843595" y="381453"/>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rot="2089661" flipH="1">
            <a:off x="9202201" y="2390745"/>
            <a:ext cx="2015715" cy="2799351"/>
          </a:xfrm>
          <a:custGeom>
            <a:avLst/>
            <a:gdLst>
              <a:gd name="connsiteX0" fmla="*/ 1767 w 843595"/>
              <a:gd name="connsiteY0" fmla="*/ 2137682 h 2137682"/>
              <a:gd name="connsiteX1" fmla="*/ 132395 w 843595"/>
              <a:gd name="connsiteY1" fmla="*/ 91167 h 2137682"/>
              <a:gd name="connsiteX2" fmla="*/ 843595 w 843595"/>
              <a:gd name="connsiteY2" fmla="*/ 381453 h 2137682"/>
            </a:gdLst>
            <a:ahLst/>
            <a:cxnLst>
              <a:cxn ang="0">
                <a:pos x="connsiteX0" y="connsiteY0"/>
              </a:cxn>
              <a:cxn ang="0">
                <a:pos x="connsiteX1" y="connsiteY1"/>
              </a:cxn>
              <a:cxn ang="0">
                <a:pos x="connsiteX2" y="connsiteY2"/>
              </a:cxn>
            </a:cxnLst>
            <a:rect l="l" t="t" r="r" b="b"/>
            <a:pathLst>
              <a:path w="843595" h="2137682">
                <a:moveTo>
                  <a:pt x="1767" y="2137682"/>
                </a:moveTo>
                <a:cubicBezTo>
                  <a:pt x="-3072" y="1260777"/>
                  <a:pt x="-7910" y="383872"/>
                  <a:pt x="132395" y="91167"/>
                </a:cubicBezTo>
                <a:cubicBezTo>
                  <a:pt x="272700" y="-201538"/>
                  <a:pt x="717805" y="296786"/>
                  <a:pt x="843595" y="381453"/>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0136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a:t>
            </a:r>
          </a:p>
        </p:txBody>
      </p:sp>
      <p:sp>
        <p:nvSpPr>
          <p:cNvPr id="3" name="Content Placeholder 2"/>
          <p:cNvSpPr>
            <a:spLocks noGrp="1"/>
          </p:cNvSpPr>
          <p:nvPr>
            <p:ph idx="1"/>
          </p:nvPr>
        </p:nvSpPr>
        <p:spPr>
          <a:xfrm>
            <a:off x="685800" y="1706534"/>
            <a:ext cx="5948776" cy="4572000"/>
          </a:xfrm>
        </p:spPr>
        <p:txBody>
          <a:bodyPr>
            <a:normAutofit/>
          </a:bodyPr>
          <a:lstStyle/>
          <a:p>
            <a:r>
              <a:rPr lang="en-US" dirty="0"/>
              <a:t> Default constructor</a:t>
            </a:r>
          </a:p>
          <a:p>
            <a:pPr lvl="1"/>
            <a:r>
              <a:rPr lang="en-US" dirty="0"/>
              <a:t>It’s constructor without parameters</a:t>
            </a:r>
          </a:p>
          <a:p>
            <a:pPr lvl="1"/>
            <a:r>
              <a:rPr lang="en-US" dirty="0"/>
              <a:t>If there is no constructor, compiler will generate a default constructor</a:t>
            </a:r>
          </a:p>
          <a:p>
            <a:pPr lvl="1"/>
            <a:r>
              <a:rPr lang="en-US" dirty="0"/>
              <a:t>Must have default constructor in some cases </a:t>
            </a:r>
          </a:p>
          <a:p>
            <a:r>
              <a:rPr lang="en-US" dirty="0"/>
              <a:t> Parameterized constructor</a:t>
            </a:r>
          </a:p>
          <a:p>
            <a:pPr lvl="1"/>
            <a:r>
              <a:rPr lang="en-US" dirty="0"/>
              <a:t>Initiate member variables</a:t>
            </a:r>
          </a:p>
          <a:p>
            <a:pPr lvl="1"/>
            <a:r>
              <a:rPr lang="en-US" dirty="0"/>
              <a:t>Can have default values</a:t>
            </a:r>
          </a:p>
          <a:p>
            <a:pPr lvl="2"/>
            <a:r>
              <a:rPr lang="en-US" dirty="0"/>
              <a:t>May be ambiguous with default constructor</a:t>
            </a:r>
          </a:p>
        </p:txBody>
      </p:sp>
      <p:sp>
        <p:nvSpPr>
          <p:cNvPr id="4" name="Slide Number Placeholder 3"/>
          <p:cNvSpPr>
            <a:spLocks noGrp="1"/>
          </p:cNvSpPr>
          <p:nvPr>
            <p:ph type="sldNum" sz="quarter" idx="12"/>
          </p:nvPr>
        </p:nvSpPr>
        <p:spPr/>
        <p:txBody>
          <a:bodyPr/>
          <a:lstStyle/>
          <a:p>
            <a:fld id="{7DC1BBB0-96F0-4077-A278-0F3FB5C104D3}" type="slidenum">
              <a:rPr lang="en-US" smtClean="0"/>
              <a:t>18</a:t>
            </a:fld>
            <a:endParaRPr lang="en-US"/>
          </a:p>
        </p:txBody>
      </p:sp>
      <p:sp>
        <p:nvSpPr>
          <p:cNvPr id="5" name="TextBox 4"/>
          <p:cNvSpPr txBox="1"/>
          <p:nvPr/>
        </p:nvSpPr>
        <p:spPr>
          <a:xfrm>
            <a:off x="6962586" y="627151"/>
            <a:ext cx="4544786" cy="4893647"/>
          </a:xfrm>
          <a:prstGeom prst="rect">
            <a:avLst/>
          </a:prstGeom>
          <a:noFill/>
          <a:ln>
            <a:solidFill>
              <a:schemeClr val="tx1"/>
            </a:solidFill>
          </a:ln>
        </p:spPr>
        <p:txBody>
          <a:bodyPr wrap="square" rtlCol="0">
            <a:spAutoFit/>
          </a:bodyPr>
          <a:lstStyle/>
          <a:p>
            <a:endParaRPr lang="en-US" sz="2400" dirty="0"/>
          </a:p>
          <a:p>
            <a:r>
              <a:rPr lang="en-US" sz="2400" dirty="0" err="1"/>
              <a:t>LightBulb</a:t>
            </a:r>
            <a:r>
              <a:rPr lang="en-US" sz="2400" dirty="0"/>
              <a:t>::</a:t>
            </a:r>
            <a:r>
              <a:rPr lang="en-US" sz="2400" dirty="0" err="1"/>
              <a:t>LightBulb</a:t>
            </a:r>
            <a:r>
              <a:rPr lang="en-US" sz="2400" dirty="0"/>
              <a:t>()</a:t>
            </a:r>
          </a:p>
          <a:p>
            <a:r>
              <a:rPr lang="en-US" sz="2400" dirty="0"/>
              <a:t>{</a:t>
            </a:r>
          </a:p>
          <a:p>
            <a:r>
              <a:rPr lang="en-US" sz="2400" dirty="0"/>
              <a:t>     light = false;</a:t>
            </a:r>
          </a:p>
          <a:p>
            <a:r>
              <a:rPr lang="en-US" sz="2400" dirty="0"/>
              <a:t>}</a:t>
            </a:r>
          </a:p>
          <a:p>
            <a:endParaRPr lang="en-US" sz="2400" dirty="0"/>
          </a:p>
          <a:p>
            <a:endParaRPr lang="en-US" sz="2400" dirty="0"/>
          </a:p>
          <a:p>
            <a:r>
              <a:rPr lang="en-US" sz="2400" dirty="0" err="1"/>
              <a:t>LightBulb</a:t>
            </a:r>
            <a:r>
              <a:rPr lang="en-US" sz="2400" dirty="0"/>
              <a:t>::</a:t>
            </a:r>
            <a:r>
              <a:rPr lang="en-US" sz="2400" dirty="0" err="1"/>
              <a:t>LightBulb</a:t>
            </a:r>
            <a:r>
              <a:rPr lang="en-US" sz="2400" dirty="0"/>
              <a:t>(bool l = false)</a:t>
            </a:r>
          </a:p>
          <a:p>
            <a:r>
              <a:rPr lang="en-US" sz="2400" dirty="0"/>
              <a:t>{</a:t>
            </a:r>
          </a:p>
          <a:p>
            <a:r>
              <a:rPr lang="en-US" sz="2400" dirty="0"/>
              <a:t>     light = l;</a:t>
            </a:r>
          </a:p>
          <a:p>
            <a:r>
              <a:rPr lang="en-US" sz="2400" dirty="0"/>
              <a:t>}</a:t>
            </a:r>
          </a:p>
          <a:p>
            <a:endParaRPr lang="en-US" sz="2400" dirty="0"/>
          </a:p>
          <a:p>
            <a:endParaRPr lang="en-US" sz="2400" dirty="0"/>
          </a:p>
        </p:txBody>
      </p:sp>
      <p:sp>
        <p:nvSpPr>
          <p:cNvPr id="6" name="TextBox 5"/>
          <p:cNvSpPr txBox="1"/>
          <p:nvPr/>
        </p:nvSpPr>
        <p:spPr>
          <a:xfrm>
            <a:off x="6962585" y="5886648"/>
            <a:ext cx="4679685" cy="461665"/>
          </a:xfrm>
          <a:prstGeom prst="rect">
            <a:avLst/>
          </a:prstGeom>
          <a:noFill/>
          <a:ln>
            <a:solidFill>
              <a:schemeClr val="tx1"/>
            </a:solidFill>
          </a:ln>
        </p:spPr>
        <p:txBody>
          <a:bodyPr wrap="square" rtlCol="0">
            <a:spAutoFit/>
          </a:bodyPr>
          <a:lstStyle/>
          <a:p>
            <a:r>
              <a:rPr lang="en-US" sz="2400" dirty="0" err="1"/>
              <a:t>LightBulb</a:t>
            </a:r>
            <a:r>
              <a:rPr lang="en-US" sz="2400" dirty="0"/>
              <a:t> b = new </a:t>
            </a:r>
            <a:r>
              <a:rPr lang="en-US" sz="2400" dirty="0" err="1"/>
              <a:t>LightBulb</a:t>
            </a:r>
            <a:r>
              <a:rPr lang="en-US" sz="2400" dirty="0"/>
              <a:t>(); </a:t>
            </a:r>
          </a:p>
        </p:txBody>
      </p:sp>
      <p:sp>
        <p:nvSpPr>
          <p:cNvPr id="7" name="Footer Placeholder 6"/>
          <p:cNvSpPr>
            <a:spLocks noGrp="1"/>
          </p:cNvSpPr>
          <p:nvPr>
            <p:ph type="ftr" sz="quarter" idx="11"/>
          </p:nvPr>
        </p:nvSpPr>
        <p:spPr/>
        <p:txBody>
          <a:bodyPr/>
          <a:lstStyle/>
          <a:p>
            <a:r>
              <a:rPr lang="en-US"/>
              <a:t>Unit 1 - Programming / Lecture 7 : OOP part 1</a:t>
            </a:r>
          </a:p>
        </p:txBody>
      </p:sp>
      <p:cxnSp>
        <p:nvCxnSpPr>
          <p:cNvPr id="9" name="Straight Arrow Connector 8">
            <a:extLst>
              <a:ext uri="{FF2B5EF4-FFF2-40B4-BE49-F238E27FC236}">
                <a16:creationId xmlns:a16="http://schemas.microsoft.com/office/drawing/2014/main" id="{150246F9-4C70-4792-A610-177364720BA4}"/>
              </a:ext>
            </a:extLst>
          </p:cNvPr>
          <p:cNvCxnSpPr>
            <a:cxnSpLocks/>
            <a:endCxn id="6" idx="1"/>
          </p:cNvCxnSpPr>
          <p:nvPr/>
        </p:nvCxnSpPr>
        <p:spPr>
          <a:xfrm>
            <a:off x="3984171" y="5886648"/>
            <a:ext cx="2978414" cy="2308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5175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5450483-8642-4A5D-887B-5915E4A01645}"/>
              </a:ext>
            </a:extLst>
          </p:cNvPr>
          <p:cNvPicPr>
            <a:picLocks noChangeAspect="1"/>
          </p:cNvPicPr>
          <p:nvPr/>
        </p:nvPicPr>
        <p:blipFill>
          <a:blip r:embed="rId2"/>
          <a:stretch>
            <a:fillRect/>
          </a:stretch>
        </p:blipFill>
        <p:spPr>
          <a:xfrm>
            <a:off x="6814456" y="1385887"/>
            <a:ext cx="5227655" cy="4247470"/>
          </a:xfrm>
          <a:prstGeom prst="rect">
            <a:avLst/>
          </a:prstGeom>
        </p:spPr>
      </p:pic>
      <p:sp>
        <p:nvSpPr>
          <p:cNvPr id="2" name="Title 1"/>
          <p:cNvSpPr>
            <a:spLocks noGrp="1"/>
          </p:cNvSpPr>
          <p:nvPr>
            <p:ph type="title"/>
          </p:nvPr>
        </p:nvSpPr>
        <p:spPr/>
        <p:txBody>
          <a:bodyPr/>
          <a:lstStyle/>
          <a:p>
            <a:r>
              <a:rPr lang="en-US" dirty="0"/>
              <a:t>Destructor</a:t>
            </a:r>
          </a:p>
        </p:txBody>
      </p:sp>
      <p:sp>
        <p:nvSpPr>
          <p:cNvPr id="3" name="Content Placeholder 2"/>
          <p:cNvSpPr>
            <a:spLocks noGrp="1"/>
          </p:cNvSpPr>
          <p:nvPr>
            <p:ph idx="1"/>
          </p:nvPr>
        </p:nvSpPr>
        <p:spPr>
          <a:xfrm>
            <a:off x="685800" y="1701045"/>
            <a:ext cx="6335485" cy="4136467"/>
          </a:xfrm>
        </p:spPr>
        <p:txBody>
          <a:bodyPr/>
          <a:lstStyle/>
          <a:p>
            <a:r>
              <a:rPr lang="en-US" dirty="0"/>
              <a:t> Destructor is called when object is removed from memory</a:t>
            </a:r>
          </a:p>
          <a:p>
            <a:r>
              <a:rPr lang="en-US" dirty="0"/>
              <a:t> Destructor has no parameter, must be public, no return</a:t>
            </a:r>
          </a:p>
          <a:p>
            <a:r>
              <a:rPr lang="en-US" dirty="0"/>
              <a:t> If not defined, compiler will generate a default constructor</a:t>
            </a:r>
          </a:p>
        </p:txBody>
      </p:sp>
      <p:sp>
        <p:nvSpPr>
          <p:cNvPr id="4" name="Slide Number Placeholder 3"/>
          <p:cNvSpPr>
            <a:spLocks noGrp="1"/>
          </p:cNvSpPr>
          <p:nvPr>
            <p:ph type="sldNum" sz="quarter" idx="12"/>
          </p:nvPr>
        </p:nvSpPr>
        <p:spPr/>
        <p:txBody>
          <a:bodyPr/>
          <a:lstStyle/>
          <a:p>
            <a:fld id="{7DC1BBB0-96F0-4077-A278-0F3FB5C104D3}" type="slidenum">
              <a:rPr lang="en-US" smtClean="0"/>
              <a:t>19</a:t>
            </a:fld>
            <a:endParaRPr lang="en-US"/>
          </a:p>
        </p:txBody>
      </p:sp>
      <p:sp>
        <p:nvSpPr>
          <p:cNvPr id="6" name="Rounded Rectangular Callout 5"/>
          <p:cNvSpPr/>
          <p:nvPr/>
        </p:nvSpPr>
        <p:spPr>
          <a:xfrm>
            <a:off x="3213458" y="4754534"/>
            <a:ext cx="3352800" cy="1524000"/>
          </a:xfrm>
          <a:prstGeom prst="wedgeRoundRectCallout">
            <a:avLst>
              <a:gd name="adj1" fmla="val 73757"/>
              <a:gd name="adj2" fmla="val -936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Why do we need destructor?</a:t>
            </a:r>
          </a:p>
          <a:p>
            <a:pPr marL="285750" indent="-285750">
              <a:buFont typeface="Arial" panose="020B0604020202020204" pitchFamily="34" charset="0"/>
              <a:buChar char="•"/>
            </a:pPr>
            <a:r>
              <a:rPr lang="en-US" dirty="0"/>
              <a:t>Deallocate memory </a:t>
            </a:r>
          </a:p>
          <a:p>
            <a:pPr marL="285750" indent="-285750">
              <a:buFont typeface="Arial" panose="020B0604020202020204" pitchFamily="34" charset="0"/>
              <a:buChar char="•"/>
            </a:pPr>
            <a:r>
              <a:rPr lang="en-US" dirty="0"/>
              <a:t>Close files</a:t>
            </a:r>
          </a:p>
          <a:p>
            <a:pPr marL="285750" indent="-285750">
              <a:buFont typeface="Arial" panose="020B0604020202020204" pitchFamily="34" charset="0"/>
              <a:buChar char="•"/>
            </a:pPr>
            <a:r>
              <a:rPr lang="en-US" dirty="0"/>
              <a:t>Close connections (socket, database server, etc.)</a:t>
            </a:r>
          </a:p>
        </p:txBody>
      </p:sp>
      <p:sp>
        <p:nvSpPr>
          <p:cNvPr id="7" name="Footer Placeholder 6"/>
          <p:cNvSpPr>
            <a:spLocks noGrp="1"/>
          </p:cNvSpPr>
          <p:nvPr>
            <p:ph type="ftr" sz="quarter" idx="11"/>
          </p:nvPr>
        </p:nvSpPr>
        <p:spPr/>
        <p:txBody>
          <a:bodyPr/>
          <a:lstStyle/>
          <a:p>
            <a:r>
              <a:rPr lang="en-US"/>
              <a:t>Unit 1 - Programming / Lecture 7 : OOP part 1</a:t>
            </a:r>
          </a:p>
        </p:txBody>
      </p:sp>
    </p:spTree>
    <p:extLst>
      <p:ext uri="{BB962C8B-B14F-4D97-AF65-F5344CB8AC3E}">
        <p14:creationId xmlns:p14="http://schemas.microsoft.com/office/powerpoint/2010/main" val="2720019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topics</a:t>
            </a:r>
          </a:p>
        </p:txBody>
      </p:sp>
      <p:sp>
        <p:nvSpPr>
          <p:cNvPr id="3" name="Content Placeholder 2"/>
          <p:cNvSpPr>
            <a:spLocks noGrp="1"/>
          </p:cNvSpPr>
          <p:nvPr>
            <p:ph idx="1"/>
          </p:nvPr>
        </p:nvSpPr>
        <p:spPr>
          <a:xfrm>
            <a:off x="3919240" y="827410"/>
            <a:ext cx="5486400" cy="5394400"/>
          </a:xfrm>
        </p:spPr>
        <p:txBody>
          <a:bodyPr/>
          <a:lstStyle/>
          <a:p>
            <a:endParaRPr lang="en-US" dirty="0"/>
          </a:p>
          <a:p>
            <a:endParaRPr lang="en-US" dirty="0"/>
          </a:p>
          <a:p>
            <a:endParaRPr lang="en-US" dirty="0"/>
          </a:p>
          <a:p>
            <a:r>
              <a:rPr lang="en-US" dirty="0"/>
              <a:t> Introduction to OOP</a:t>
            </a:r>
          </a:p>
          <a:p>
            <a:r>
              <a:rPr lang="en-US" dirty="0"/>
              <a:t> Class &amp; objects</a:t>
            </a:r>
          </a:p>
          <a:p>
            <a:r>
              <a:rPr lang="en-US" dirty="0"/>
              <a:t> Constructor</a:t>
            </a:r>
          </a:p>
          <a:p>
            <a:r>
              <a:rPr lang="en-US" dirty="0"/>
              <a:t> Destructor</a:t>
            </a:r>
          </a:p>
          <a:p>
            <a:r>
              <a:rPr lang="en-US" dirty="0"/>
              <a:t> UML Class diagram (basic)</a:t>
            </a:r>
          </a:p>
        </p:txBody>
      </p:sp>
      <p:sp>
        <p:nvSpPr>
          <p:cNvPr id="5" name="Slide Number Placeholder 4"/>
          <p:cNvSpPr>
            <a:spLocks noGrp="1"/>
          </p:cNvSpPr>
          <p:nvPr>
            <p:ph type="sldNum" sz="quarter" idx="12"/>
          </p:nvPr>
        </p:nvSpPr>
        <p:spPr/>
        <p:txBody>
          <a:bodyPr/>
          <a:lstStyle/>
          <a:p>
            <a:fld id="{862E36EC-9399-4003-AD86-312F86A058A1}" type="slidenum">
              <a:rPr lang="en-US" smtClean="0"/>
              <a:t>2</a:t>
            </a:fld>
            <a:endParaRPr lang="en-US"/>
          </a:p>
        </p:txBody>
      </p:sp>
    </p:spTree>
    <p:extLst>
      <p:ext uri="{BB962C8B-B14F-4D97-AF65-F5344CB8AC3E}">
        <p14:creationId xmlns:p14="http://schemas.microsoft.com/office/powerpoint/2010/main" val="2716666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4">
            <a:extLst>
              <a:ext uri="{FF2B5EF4-FFF2-40B4-BE49-F238E27FC236}">
                <a16:creationId xmlns:a16="http://schemas.microsoft.com/office/drawing/2014/main" id="{4FF26B33-287B-44EC-B37C-42769393BF25}"/>
              </a:ext>
            </a:extLst>
          </p:cNvPr>
          <p:cNvSpPr>
            <a:spLocks noGrp="1" noChangeArrowheads="1"/>
          </p:cNvSpPr>
          <p:nvPr>
            <p:ph type="title"/>
          </p:nvPr>
        </p:nvSpPr>
        <p:spPr/>
        <p:txBody>
          <a:bodyPr/>
          <a:lstStyle/>
          <a:p>
            <a:pPr eaLnBrk="1" hangingPunct="1"/>
            <a:r>
              <a:rPr lang="en-US" altLang="en-US" sz="2800"/>
              <a:t>Information Hiding and Visibility Modifiers</a:t>
            </a:r>
          </a:p>
        </p:txBody>
      </p:sp>
      <p:sp>
        <p:nvSpPr>
          <p:cNvPr id="43013" name="Rectangle 5">
            <a:extLst>
              <a:ext uri="{FF2B5EF4-FFF2-40B4-BE49-F238E27FC236}">
                <a16:creationId xmlns:a16="http://schemas.microsoft.com/office/drawing/2014/main" id="{8410E7C6-3C8D-4861-BE84-C74E22109D2F}"/>
              </a:ext>
            </a:extLst>
          </p:cNvPr>
          <p:cNvSpPr>
            <a:spLocks noGrp="1" noChangeArrowheads="1"/>
          </p:cNvSpPr>
          <p:nvPr>
            <p:ph type="body" idx="1"/>
          </p:nvPr>
        </p:nvSpPr>
        <p:spPr/>
        <p:txBody>
          <a:bodyPr/>
          <a:lstStyle/>
          <a:p>
            <a:pPr eaLnBrk="1" hangingPunct="1"/>
            <a:r>
              <a:rPr lang="en-US" altLang="en-US"/>
              <a:t>The modifiers public and private designate the accessibility of data members and methods.</a:t>
            </a:r>
          </a:p>
          <a:p>
            <a:pPr eaLnBrk="1" hangingPunct="1"/>
            <a:r>
              <a:rPr lang="en-US" altLang="en-US"/>
              <a:t>If a class component (data member or method) is declared private, client classes cannot access it.</a:t>
            </a:r>
          </a:p>
          <a:p>
            <a:pPr eaLnBrk="1" hangingPunct="1"/>
            <a:r>
              <a:rPr lang="en-US" altLang="en-US"/>
              <a:t>If a class component is declared public, client classes can access it.</a:t>
            </a:r>
          </a:p>
          <a:p>
            <a:pPr eaLnBrk="1" hangingPunct="1"/>
            <a:r>
              <a:rPr lang="en-US" altLang="en-US"/>
              <a:t>Internal details of a class are declared private and hidden from the clients. This is information hiding.</a:t>
            </a:r>
          </a:p>
        </p:txBody>
      </p:sp>
      <p:sp>
        <p:nvSpPr>
          <p:cNvPr id="2" name="Footer Placeholder 1">
            <a:extLst>
              <a:ext uri="{FF2B5EF4-FFF2-40B4-BE49-F238E27FC236}">
                <a16:creationId xmlns:a16="http://schemas.microsoft.com/office/drawing/2014/main" id="{FDE119A7-5ED7-48EE-A1E6-25F00E19AB19}"/>
              </a:ext>
            </a:extLst>
          </p:cNvPr>
          <p:cNvSpPr>
            <a:spLocks noGrp="1"/>
          </p:cNvSpPr>
          <p:nvPr>
            <p:ph type="ftr" sz="quarter" idx="11"/>
          </p:nvPr>
        </p:nvSpPr>
        <p:spPr/>
        <p:txBody>
          <a:bodyPr/>
          <a:lstStyle/>
          <a:p>
            <a:r>
              <a:rPr lang="en-US"/>
              <a:t>Unit 1 - Programming / Lecture 7 : OOP part 1</a:t>
            </a:r>
            <a:endParaRPr lang="en-US" dirty="0"/>
          </a:p>
        </p:txBody>
      </p:sp>
      <p:sp>
        <p:nvSpPr>
          <p:cNvPr id="3" name="Slide Number Placeholder 2">
            <a:extLst>
              <a:ext uri="{FF2B5EF4-FFF2-40B4-BE49-F238E27FC236}">
                <a16:creationId xmlns:a16="http://schemas.microsoft.com/office/drawing/2014/main" id="{54B21CD5-D3F3-458A-B9CC-12F1ED06A0EB}"/>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custDataLst>
      <p:tags r:id="rId1"/>
    </p:custDataLst>
    <p:extLst>
      <p:ext uri="{BB962C8B-B14F-4D97-AF65-F5344CB8AC3E}">
        <p14:creationId xmlns:p14="http://schemas.microsoft.com/office/powerpoint/2010/main" val="2387711413"/>
      </p:ext>
    </p:extLst>
  </p:cSld>
  <p:clrMapOvr>
    <a:masterClrMapping/>
  </p:clrMapOvr>
  <p:transition spd="med" advClick="0">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a:extLst>
              <a:ext uri="{FF2B5EF4-FFF2-40B4-BE49-F238E27FC236}">
                <a16:creationId xmlns:a16="http://schemas.microsoft.com/office/drawing/2014/main" id="{A1D04521-EDFC-4B4F-A5C1-FCAD05E444FC}"/>
              </a:ext>
            </a:extLst>
          </p:cNvPr>
          <p:cNvSpPr>
            <a:spLocks noGrp="1" noChangeArrowheads="1"/>
          </p:cNvSpPr>
          <p:nvPr>
            <p:ph type="title"/>
          </p:nvPr>
        </p:nvSpPr>
        <p:spPr/>
        <p:txBody>
          <a:bodyPr/>
          <a:lstStyle/>
          <a:p>
            <a:pPr eaLnBrk="1" hangingPunct="1"/>
            <a:r>
              <a:rPr lang="en-US" altLang="en-US" dirty="0"/>
              <a:t>Example: Using the Bicycle Class</a:t>
            </a:r>
          </a:p>
        </p:txBody>
      </p:sp>
      <p:grpSp>
        <p:nvGrpSpPr>
          <p:cNvPr id="8197" name="Group 5">
            <a:extLst>
              <a:ext uri="{FF2B5EF4-FFF2-40B4-BE49-F238E27FC236}">
                <a16:creationId xmlns:a16="http://schemas.microsoft.com/office/drawing/2014/main" id="{24EA72D2-1D47-4DAE-B453-FFCCF75E1B66}"/>
              </a:ext>
            </a:extLst>
          </p:cNvPr>
          <p:cNvGrpSpPr>
            <a:grpSpLocks/>
          </p:cNvGrpSpPr>
          <p:nvPr/>
        </p:nvGrpSpPr>
        <p:grpSpPr bwMode="auto">
          <a:xfrm>
            <a:off x="1829386" y="1632857"/>
            <a:ext cx="8534400" cy="5735638"/>
            <a:chOff x="192" y="789"/>
            <a:chExt cx="5376" cy="3613"/>
          </a:xfrm>
        </p:grpSpPr>
        <p:sp>
          <p:nvSpPr>
            <p:cNvPr id="126979" name="Rectangle 3">
              <a:extLst>
                <a:ext uri="{FF2B5EF4-FFF2-40B4-BE49-F238E27FC236}">
                  <a16:creationId xmlns:a16="http://schemas.microsoft.com/office/drawing/2014/main" id="{C7911F7C-CC3D-4CC4-8818-878FFBDA7155}"/>
                </a:ext>
              </a:extLst>
            </p:cNvPr>
            <p:cNvSpPr>
              <a:spLocks noChangeArrowheads="1"/>
            </p:cNvSpPr>
            <p:nvPr/>
          </p:nvSpPr>
          <p:spPr bwMode="auto">
            <a:xfrm>
              <a:off x="192" y="789"/>
              <a:ext cx="5280" cy="3195"/>
            </a:xfrm>
            <a:prstGeom prst="rect">
              <a:avLst/>
            </a:prstGeom>
            <a:solidFill>
              <a:schemeClr val="bg2">
                <a:lumMod val="60000"/>
                <a:lumOff val="40000"/>
              </a:schemeClr>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en-US" dirty="0"/>
            </a:p>
          </p:txBody>
        </p:sp>
        <p:sp>
          <p:nvSpPr>
            <p:cNvPr id="8199" name="Rectangle 4">
              <a:extLst>
                <a:ext uri="{FF2B5EF4-FFF2-40B4-BE49-F238E27FC236}">
                  <a16:creationId xmlns:a16="http://schemas.microsoft.com/office/drawing/2014/main" id="{CE03CF47-E5EF-4018-A0E7-5502A4A3F239}"/>
                </a:ext>
              </a:extLst>
            </p:cNvPr>
            <p:cNvSpPr>
              <a:spLocks noChangeArrowheads="1"/>
            </p:cNvSpPr>
            <p:nvPr/>
          </p:nvSpPr>
          <p:spPr bwMode="auto">
            <a:xfrm>
              <a:off x="336" y="876"/>
              <a:ext cx="5232" cy="3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sz="2400">
                  <a:solidFill>
                    <a:schemeClr val="tx1"/>
                  </a:solidFill>
                  <a:latin typeface="Times New Roman" panose="02020603050405020304" pitchFamily="18" charset="0"/>
                </a:defRPr>
              </a:lvl1pPr>
              <a:lvl2pPr marL="742950" indent="-285750" eaLnBrk="0" hangingPunct="0">
                <a:tabLst>
                  <a:tab pos="457200" algn="l"/>
                </a:tabLst>
                <a:defRPr sz="2400">
                  <a:solidFill>
                    <a:schemeClr val="tx1"/>
                  </a:solidFill>
                  <a:latin typeface="Times New Roman" panose="02020603050405020304" pitchFamily="18" charset="0"/>
                </a:defRPr>
              </a:lvl2pPr>
              <a:lvl3pPr marL="1143000" indent="-228600" eaLnBrk="0" hangingPunct="0">
                <a:tabLst>
                  <a:tab pos="457200" algn="l"/>
                </a:tabLst>
                <a:defRPr sz="2400">
                  <a:solidFill>
                    <a:schemeClr val="tx1"/>
                  </a:solidFill>
                  <a:latin typeface="Times New Roman" panose="02020603050405020304" pitchFamily="18" charset="0"/>
                </a:defRPr>
              </a:lvl3pPr>
              <a:lvl4pPr marL="1600200" indent="-228600" eaLnBrk="0" hangingPunct="0">
                <a:tabLst>
                  <a:tab pos="457200" algn="l"/>
                </a:tabLst>
                <a:defRPr sz="2400">
                  <a:solidFill>
                    <a:schemeClr val="tx1"/>
                  </a:solidFill>
                  <a:latin typeface="Times New Roman" panose="02020603050405020304" pitchFamily="18" charset="0"/>
                </a:defRPr>
              </a:lvl4pPr>
              <a:lvl5pPr marL="2057400" indent="-228600" eaLnBrk="0" hangingPunct="0">
                <a:tabLst>
                  <a:tab pos="4572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572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572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572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57200" algn="l"/>
                </a:tabLst>
                <a:defRPr sz="2400">
                  <a:solidFill>
                    <a:schemeClr val="tx1"/>
                  </a:solidFill>
                  <a:latin typeface="Times New Roman" panose="02020603050405020304" pitchFamily="18" charset="0"/>
                </a:defRPr>
              </a:lvl9pPr>
            </a:lstStyle>
            <a:p>
              <a:pPr eaLnBrk="1" hangingPunct="1">
                <a:lnSpc>
                  <a:spcPct val="80000"/>
                </a:lnSpc>
                <a:spcBef>
                  <a:spcPct val="50000"/>
                </a:spcBef>
              </a:pPr>
              <a:r>
                <a:rPr lang="en-US" altLang="en-US" sz="1400" dirty="0">
                  <a:latin typeface="Courier New" panose="02070309020205020404" pitchFamily="49" charset="0"/>
                  <a:ea typeface="ＭＳ Ｐゴシック" panose="020B0600070205080204" pitchFamily="34" charset="-128"/>
                </a:rPr>
                <a:t>class </a:t>
              </a:r>
              <a:r>
                <a:rPr lang="en-US" altLang="en-US" sz="1400" dirty="0" err="1">
                  <a:latin typeface="Courier New" panose="02070309020205020404" pitchFamily="49" charset="0"/>
                  <a:ea typeface="ＭＳ Ｐゴシック" panose="020B0600070205080204" pitchFamily="34" charset="-128"/>
                </a:rPr>
                <a:t>BicycleRegistration</a:t>
              </a:r>
              <a:r>
                <a:rPr lang="en-US" altLang="en-US" sz="1400" dirty="0">
                  <a:latin typeface="Courier New" panose="02070309020205020404" pitchFamily="49" charset="0"/>
                  <a:ea typeface="ＭＳ Ｐゴシック" panose="020B0600070205080204" pitchFamily="34" charset="-128"/>
                </a:rPr>
                <a:t> {</a:t>
              </a:r>
            </a:p>
            <a:p>
              <a:pPr eaLnBrk="1" hangingPunct="1">
                <a:lnSpc>
                  <a:spcPct val="80000"/>
                </a:lnSpc>
                <a:spcBef>
                  <a:spcPct val="50000"/>
                </a:spcBef>
              </a:pPr>
              <a:r>
                <a:rPr lang="en-US" altLang="en-US" sz="1400" dirty="0">
                  <a:latin typeface="Courier New" panose="02070309020205020404" pitchFamily="49" charset="0"/>
                  <a:ea typeface="ＭＳ Ｐゴシック" panose="020B0600070205080204" pitchFamily="34" charset="-128"/>
                </a:rPr>
                <a:t>	 static void Main(String[] </a:t>
              </a:r>
              <a:r>
                <a:rPr lang="en-US" altLang="en-US" sz="1400" dirty="0" err="1">
                  <a:latin typeface="Courier New" panose="02070309020205020404" pitchFamily="49" charset="0"/>
                  <a:ea typeface="ＭＳ Ｐゴシック" panose="020B0600070205080204" pitchFamily="34" charset="-128"/>
                </a:rPr>
                <a:t>args</a:t>
              </a:r>
              <a:r>
                <a:rPr lang="en-US" altLang="en-US" sz="1400" dirty="0">
                  <a:latin typeface="Courier New" panose="02070309020205020404" pitchFamily="49" charset="0"/>
                  <a:ea typeface="ＭＳ Ｐゴシック" panose="020B0600070205080204" pitchFamily="34" charset="-128"/>
                </a:rPr>
                <a:t>) </a:t>
              </a:r>
            </a:p>
            <a:p>
              <a:pPr eaLnBrk="1" hangingPunct="1">
                <a:lnSpc>
                  <a:spcPct val="80000"/>
                </a:lnSpc>
                <a:spcBef>
                  <a:spcPct val="50000"/>
                </a:spcBef>
              </a:pPr>
              <a:r>
                <a:rPr lang="en-US" altLang="en-US" sz="1400" dirty="0">
                  <a:latin typeface="Courier New" panose="02070309020205020404" pitchFamily="49" charset="0"/>
                  <a:ea typeface="ＭＳ Ｐゴシック" panose="020B0600070205080204" pitchFamily="34" charset="-128"/>
                </a:rPr>
                <a:t>     {     </a:t>
              </a:r>
            </a:p>
            <a:p>
              <a:pPr eaLnBrk="1" hangingPunct="1">
                <a:lnSpc>
                  <a:spcPct val="80000"/>
                </a:lnSpc>
                <a:spcBef>
                  <a:spcPct val="50000"/>
                </a:spcBef>
              </a:pPr>
              <a:r>
                <a:rPr lang="en-US" altLang="en-US" sz="1400" dirty="0">
                  <a:latin typeface="Courier New" panose="02070309020205020404" pitchFamily="49" charset="0"/>
                  <a:ea typeface="ＭＳ Ｐゴシック" panose="020B0600070205080204" pitchFamily="34" charset="-128"/>
                </a:rPr>
                <a:t>        Bicycle bike1, bike2;</a:t>
              </a:r>
            </a:p>
            <a:p>
              <a:pPr eaLnBrk="1" hangingPunct="1">
                <a:lnSpc>
                  <a:spcPct val="80000"/>
                </a:lnSpc>
                <a:spcBef>
                  <a:spcPct val="50000"/>
                </a:spcBef>
              </a:pPr>
              <a:r>
                <a:rPr lang="en-US" altLang="en-US" sz="1400" dirty="0">
                  <a:latin typeface="Courier New" panose="02070309020205020404" pitchFamily="49" charset="0"/>
                  <a:ea typeface="ＭＳ Ｐゴシック" panose="020B0600070205080204" pitchFamily="34" charset="-128"/>
                </a:rPr>
                <a:t>	    String  owner1, owner2;</a:t>
              </a:r>
            </a:p>
            <a:p>
              <a:pPr eaLnBrk="1" hangingPunct="1">
                <a:lnSpc>
                  <a:spcPct val="80000"/>
                </a:lnSpc>
                <a:spcBef>
                  <a:spcPct val="50000"/>
                </a:spcBef>
              </a:pPr>
              <a:endParaRPr lang="en-US" altLang="en-US" sz="1400" dirty="0">
                <a:latin typeface="Courier New" panose="02070309020205020404" pitchFamily="49" charset="0"/>
                <a:ea typeface="ＭＳ Ｐゴシック" panose="020B0600070205080204" pitchFamily="34" charset="-128"/>
              </a:endParaRPr>
            </a:p>
            <a:p>
              <a:pPr eaLnBrk="1" hangingPunct="1">
                <a:lnSpc>
                  <a:spcPct val="80000"/>
                </a:lnSpc>
                <a:spcBef>
                  <a:spcPct val="50000"/>
                </a:spcBef>
              </a:pPr>
              <a:r>
                <a:rPr lang="en-US" altLang="en-US" sz="1400" dirty="0">
                  <a:latin typeface="Courier New" panose="02070309020205020404" pitchFamily="49" charset="0"/>
                  <a:ea typeface="ＭＳ Ｐゴシック" panose="020B0600070205080204" pitchFamily="34" charset="-128"/>
                </a:rPr>
                <a:t>        bike1 = new Bicycle( );   //Create and assign values to bike1</a:t>
              </a:r>
            </a:p>
            <a:p>
              <a:pPr eaLnBrk="1" hangingPunct="1">
                <a:lnSpc>
                  <a:spcPct val="80000"/>
                </a:lnSpc>
                <a:spcBef>
                  <a:spcPct val="50000"/>
                </a:spcBef>
              </a:pPr>
              <a:r>
                <a:rPr lang="en-US" altLang="en-US" sz="1400" dirty="0">
                  <a:latin typeface="Courier New" panose="02070309020205020404" pitchFamily="49" charset="0"/>
                  <a:ea typeface="ＭＳ Ｐゴシック" panose="020B0600070205080204" pitchFamily="34" charset="-128"/>
                </a:rPr>
                <a:t>        bike1.setOwnerName("Adam Smith");</a:t>
              </a:r>
            </a:p>
            <a:p>
              <a:pPr eaLnBrk="1" hangingPunct="1">
                <a:lnSpc>
                  <a:spcPct val="80000"/>
                </a:lnSpc>
                <a:spcBef>
                  <a:spcPct val="50000"/>
                </a:spcBef>
              </a:pPr>
              <a:r>
                <a:rPr lang="en-US" altLang="en-US" sz="1400" dirty="0">
                  <a:latin typeface="Courier New" panose="02070309020205020404" pitchFamily="49" charset="0"/>
                  <a:ea typeface="ＭＳ Ｐゴシック" panose="020B0600070205080204" pitchFamily="34" charset="-128"/>
                </a:rPr>
                <a:t>        </a:t>
              </a:r>
            </a:p>
            <a:p>
              <a:pPr eaLnBrk="1" hangingPunct="1">
                <a:lnSpc>
                  <a:spcPct val="80000"/>
                </a:lnSpc>
                <a:spcBef>
                  <a:spcPct val="50000"/>
                </a:spcBef>
              </a:pPr>
              <a:r>
                <a:rPr lang="en-US" altLang="en-US" sz="1400" dirty="0">
                  <a:latin typeface="Courier New" panose="02070309020205020404" pitchFamily="49" charset="0"/>
                  <a:ea typeface="ＭＳ Ｐゴシック" panose="020B0600070205080204" pitchFamily="34" charset="-128"/>
                </a:rPr>
                <a:t>        bike2 = new Bicycle( );   //Create and assign values to bike2</a:t>
              </a:r>
            </a:p>
            <a:p>
              <a:pPr eaLnBrk="1" hangingPunct="1">
                <a:lnSpc>
                  <a:spcPct val="80000"/>
                </a:lnSpc>
                <a:spcBef>
                  <a:spcPct val="50000"/>
                </a:spcBef>
              </a:pPr>
              <a:r>
                <a:rPr lang="en-US" altLang="en-US" sz="1400" dirty="0">
                  <a:latin typeface="Courier New" panose="02070309020205020404" pitchFamily="49" charset="0"/>
                  <a:ea typeface="ＭＳ Ｐゴシック" panose="020B0600070205080204" pitchFamily="34" charset="-128"/>
                </a:rPr>
                <a:t>        bike2.setOwnerName("Ben Jones");</a:t>
              </a:r>
            </a:p>
            <a:p>
              <a:pPr eaLnBrk="1" hangingPunct="1">
                <a:lnSpc>
                  <a:spcPct val="80000"/>
                </a:lnSpc>
                <a:spcBef>
                  <a:spcPct val="50000"/>
                </a:spcBef>
              </a:pPr>
              <a:r>
                <a:rPr lang="en-US" altLang="en-US" sz="1400" dirty="0">
                  <a:latin typeface="Courier New" panose="02070309020205020404" pitchFamily="49" charset="0"/>
                  <a:ea typeface="ＭＳ Ｐゴシック" panose="020B0600070205080204" pitchFamily="34" charset="-128"/>
                </a:rPr>
                <a:t>        </a:t>
              </a:r>
            </a:p>
            <a:p>
              <a:pPr eaLnBrk="1" hangingPunct="1">
                <a:lnSpc>
                  <a:spcPct val="80000"/>
                </a:lnSpc>
                <a:spcBef>
                  <a:spcPct val="50000"/>
                </a:spcBef>
              </a:pPr>
              <a:r>
                <a:rPr lang="en-US" altLang="en-US" sz="1400" dirty="0">
                  <a:latin typeface="Courier New" panose="02070309020205020404" pitchFamily="49" charset="0"/>
                  <a:ea typeface="ＭＳ Ｐゴシック" panose="020B0600070205080204" pitchFamily="34" charset="-128"/>
                </a:rPr>
                <a:t>		owner1 = bike1.getOwnerName( ); //Output the information</a:t>
              </a:r>
            </a:p>
            <a:p>
              <a:pPr eaLnBrk="1" hangingPunct="1">
                <a:lnSpc>
                  <a:spcPct val="80000"/>
                </a:lnSpc>
                <a:spcBef>
                  <a:spcPct val="50000"/>
                </a:spcBef>
              </a:pPr>
              <a:r>
                <a:rPr lang="en-US" altLang="en-US" sz="1400" dirty="0">
                  <a:latin typeface="Courier New" panose="02070309020205020404" pitchFamily="49" charset="0"/>
                  <a:ea typeface="ＭＳ Ｐゴシック" panose="020B0600070205080204" pitchFamily="34" charset="-128"/>
                </a:rPr>
                <a:t>		owner2 = bike2.getOwnerName( );</a:t>
              </a:r>
            </a:p>
            <a:p>
              <a:pPr eaLnBrk="1" hangingPunct="1">
                <a:lnSpc>
                  <a:spcPct val="80000"/>
                </a:lnSpc>
                <a:spcBef>
                  <a:spcPct val="50000"/>
                </a:spcBef>
              </a:pPr>
              <a:endParaRPr lang="en-US" altLang="en-US" sz="1400" dirty="0">
                <a:latin typeface="Courier New" panose="02070309020205020404" pitchFamily="49" charset="0"/>
                <a:ea typeface="ＭＳ Ｐゴシック" panose="020B0600070205080204" pitchFamily="34" charset="-128"/>
              </a:endParaRPr>
            </a:p>
            <a:p>
              <a:pPr eaLnBrk="1" hangingPunct="1">
                <a:lnSpc>
                  <a:spcPct val="80000"/>
                </a:lnSpc>
                <a:spcBef>
                  <a:spcPct val="50000"/>
                </a:spcBef>
              </a:pPr>
              <a:r>
                <a:rPr lang="en-US" altLang="en-US" sz="1400" dirty="0">
                  <a:latin typeface="Courier New" panose="02070309020205020404" pitchFamily="49" charset="0"/>
                  <a:ea typeface="ＭＳ Ｐゴシック" panose="020B0600070205080204" pitchFamily="34" charset="-128"/>
                </a:rPr>
                <a:t>        </a:t>
              </a:r>
              <a:r>
                <a:rPr lang="en-US" altLang="en-US" sz="1400" dirty="0" err="1">
                  <a:latin typeface="Courier New" panose="02070309020205020404" pitchFamily="49" charset="0"/>
                  <a:ea typeface="ＭＳ Ｐゴシック" panose="020B0600070205080204" pitchFamily="34" charset="-128"/>
                </a:rPr>
                <a:t>Console.WriteLine</a:t>
              </a:r>
              <a:r>
                <a:rPr lang="en-US" altLang="en-US" sz="1400" dirty="0">
                  <a:latin typeface="Courier New" panose="02070309020205020404" pitchFamily="49" charset="0"/>
                  <a:ea typeface="ＭＳ Ｐゴシック" panose="020B0600070205080204" pitchFamily="34" charset="-128"/>
                </a:rPr>
                <a:t>(owner1 + " owns a bicycle.");                            </a:t>
              </a:r>
            </a:p>
            <a:p>
              <a:pPr eaLnBrk="1" hangingPunct="1">
                <a:lnSpc>
                  <a:spcPct val="80000"/>
                </a:lnSpc>
                <a:spcBef>
                  <a:spcPct val="50000"/>
                </a:spcBef>
              </a:pPr>
              <a:r>
                <a:rPr lang="en-US" altLang="en-US" sz="1400" dirty="0">
                  <a:latin typeface="Courier New" panose="02070309020205020404" pitchFamily="49" charset="0"/>
                  <a:ea typeface="ＭＳ Ｐゴシック" panose="020B0600070205080204" pitchFamily="34" charset="-128"/>
                </a:rPr>
                <a:t>        </a:t>
              </a:r>
              <a:r>
                <a:rPr lang="en-US" altLang="en-US" sz="1400" dirty="0" err="1">
                  <a:latin typeface="Courier New" panose="02070309020205020404" pitchFamily="49" charset="0"/>
                  <a:ea typeface="ＭＳ Ｐゴシック" panose="020B0600070205080204" pitchFamily="34" charset="-128"/>
                </a:rPr>
                <a:t>Console.WriteLine</a:t>
              </a:r>
              <a:r>
                <a:rPr lang="en-US" altLang="en-US" sz="1400" dirty="0">
                  <a:latin typeface="Courier New" panose="02070309020205020404" pitchFamily="49" charset="0"/>
                  <a:ea typeface="ＭＳ Ｐゴシック" panose="020B0600070205080204" pitchFamily="34" charset="-128"/>
                </a:rPr>
                <a:t>(owner2 + " also owns a bicycle."); </a:t>
              </a:r>
            </a:p>
            <a:p>
              <a:pPr eaLnBrk="1" hangingPunct="1">
                <a:lnSpc>
                  <a:spcPct val="80000"/>
                </a:lnSpc>
                <a:spcBef>
                  <a:spcPct val="50000"/>
                </a:spcBef>
              </a:pPr>
              <a:r>
                <a:rPr lang="en-US" altLang="en-US" sz="1400" dirty="0">
                  <a:latin typeface="Courier New" panose="02070309020205020404" pitchFamily="49" charset="0"/>
                  <a:ea typeface="ＭＳ Ｐゴシック" panose="020B0600070205080204" pitchFamily="34" charset="-128"/>
                </a:rPr>
                <a:t>    }</a:t>
              </a:r>
            </a:p>
            <a:p>
              <a:pPr eaLnBrk="1" hangingPunct="1">
                <a:lnSpc>
                  <a:spcPct val="80000"/>
                </a:lnSpc>
                <a:spcBef>
                  <a:spcPct val="50000"/>
                </a:spcBef>
              </a:pPr>
              <a:r>
                <a:rPr lang="en-US" altLang="en-US" sz="1400" dirty="0">
                  <a:latin typeface="Courier New" panose="02070309020205020404" pitchFamily="49" charset="0"/>
                  <a:ea typeface="ＭＳ Ｐゴシック" panose="020B0600070205080204" pitchFamily="34" charset="-128"/>
                </a:rPr>
                <a:t>}</a:t>
              </a:r>
            </a:p>
            <a:p>
              <a:pPr eaLnBrk="1" hangingPunct="1">
                <a:lnSpc>
                  <a:spcPct val="80000"/>
                </a:lnSpc>
                <a:spcBef>
                  <a:spcPct val="50000"/>
                </a:spcBef>
              </a:pPr>
              <a:endParaRPr lang="en-US" altLang="en-US" sz="1400" dirty="0">
                <a:latin typeface="Courier New" panose="02070309020205020404" pitchFamily="49" charset="0"/>
                <a:ea typeface="ＭＳ Ｐゴシック" panose="020B0600070205080204" pitchFamily="34" charset="-128"/>
              </a:endParaRPr>
            </a:p>
          </p:txBody>
        </p:sp>
      </p:grpSp>
      <p:sp>
        <p:nvSpPr>
          <p:cNvPr id="3" name="Slide Number Placeholder 2">
            <a:extLst>
              <a:ext uri="{FF2B5EF4-FFF2-40B4-BE49-F238E27FC236}">
                <a16:creationId xmlns:a16="http://schemas.microsoft.com/office/drawing/2014/main" id="{D612E88B-14EF-45E9-BCEA-3E7345DB4FBB}"/>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43493562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a:extLst>
              <a:ext uri="{FF2B5EF4-FFF2-40B4-BE49-F238E27FC236}">
                <a16:creationId xmlns:a16="http://schemas.microsoft.com/office/drawing/2014/main" id="{CF3A3D0D-A437-471D-8D20-3C818BBF8B26}"/>
              </a:ext>
            </a:extLst>
          </p:cNvPr>
          <p:cNvSpPr>
            <a:spLocks noGrp="1" noChangeArrowheads="1"/>
          </p:cNvSpPr>
          <p:nvPr>
            <p:ph type="title"/>
          </p:nvPr>
        </p:nvSpPr>
        <p:spPr/>
        <p:txBody>
          <a:bodyPr/>
          <a:lstStyle/>
          <a:p>
            <a:pPr eaLnBrk="1" hangingPunct="1"/>
            <a:r>
              <a:rPr lang="en-US" altLang="en-US"/>
              <a:t>The Definition of the Bicycle Class</a:t>
            </a:r>
          </a:p>
        </p:txBody>
      </p:sp>
      <p:grpSp>
        <p:nvGrpSpPr>
          <p:cNvPr id="9221" name="Group 3">
            <a:extLst>
              <a:ext uri="{FF2B5EF4-FFF2-40B4-BE49-F238E27FC236}">
                <a16:creationId xmlns:a16="http://schemas.microsoft.com/office/drawing/2014/main" id="{3949F569-4002-401E-B47E-2BC7AF8683F8}"/>
              </a:ext>
            </a:extLst>
          </p:cNvPr>
          <p:cNvGrpSpPr>
            <a:grpSpLocks/>
          </p:cNvGrpSpPr>
          <p:nvPr/>
        </p:nvGrpSpPr>
        <p:grpSpPr bwMode="auto">
          <a:xfrm>
            <a:off x="1829386" y="1690205"/>
            <a:ext cx="8534400" cy="5141532"/>
            <a:chOff x="192" y="789"/>
            <a:chExt cx="5376" cy="3593"/>
          </a:xfrm>
        </p:grpSpPr>
        <p:sp>
          <p:nvSpPr>
            <p:cNvPr id="128004" name="Rectangle 4">
              <a:extLst>
                <a:ext uri="{FF2B5EF4-FFF2-40B4-BE49-F238E27FC236}">
                  <a16:creationId xmlns:a16="http://schemas.microsoft.com/office/drawing/2014/main" id="{D5C7AAA6-FC7E-41C3-8E0C-A6720B63B4CB}"/>
                </a:ext>
              </a:extLst>
            </p:cNvPr>
            <p:cNvSpPr>
              <a:spLocks noChangeArrowheads="1"/>
            </p:cNvSpPr>
            <p:nvPr/>
          </p:nvSpPr>
          <p:spPr bwMode="auto">
            <a:xfrm>
              <a:off x="192" y="789"/>
              <a:ext cx="5280" cy="3326"/>
            </a:xfrm>
            <a:prstGeom prst="rect">
              <a:avLst/>
            </a:prstGeom>
            <a:solidFill>
              <a:schemeClr val="bg2">
                <a:lumMod val="60000"/>
                <a:lumOff val="40000"/>
              </a:schemeClr>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9223" name="Rectangle 5">
              <a:extLst>
                <a:ext uri="{FF2B5EF4-FFF2-40B4-BE49-F238E27FC236}">
                  <a16:creationId xmlns:a16="http://schemas.microsoft.com/office/drawing/2014/main" id="{80694AAC-2E43-4240-9DB5-132F7B4B6B00}"/>
                </a:ext>
              </a:extLst>
            </p:cNvPr>
            <p:cNvSpPr>
              <a:spLocks noChangeArrowheads="1"/>
            </p:cNvSpPr>
            <p:nvPr/>
          </p:nvSpPr>
          <p:spPr bwMode="auto">
            <a:xfrm>
              <a:off x="336" y="876"/>
              <a:ext cx="5232" cy="3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sz="2400">
                  <a:solidFill>
                    <a:schemeClr val="tx1"/>
                  </a:solidFill>
                  <a:latin typeface="Times New Roman" panose="02020603050405020304" pitchFamily="18" charset="0"/>
                </a:defRPr>
              </a:lvl1pPr>
              <a:lvl2pPr marL="742950" indent="-285750" eaLnBrk="0" hangingPunct="0">
                <a:tabLst>
                  <a:tab pos="457200" algn="l"/>
                </a:tabLst>
                <a:defRPr sz="2400">
                  <a:solidFill>
                    <a:schemeClr val="tx1"/>
                  </a:solidFill>
                  <a:latin typeface="Times New Roman" panose="02020603050405020304" pitchFamily="18" charset="0"/>
                </a:defRPr>
              </a:lvl2pPr>
              <a:lvl3pPr marL="1143000" indent="-228600" eaLnBrk="0" hangingPunct="0">
                <a:tabLst>
                  <a:tab pos="457200" algn="l"/>
                </a:tabLst>
                <a:defRPr sz="2400">
                  <a:solidFill>
                    <a:schemeClr val="tx1"/>
                  </a:solidFill>
                  <a:latin typeface="Times New Roman" panose="02020603050405020304" pitchFamily="18" charset="0"/>
                </a:defRPr>
              </a:lvl3pPr>
              <a:lvl4pPr marL="1600200" indent="-228600" eaLnBrk="0" hangingPunct="0">
                <a:tabLst>
                  <a:tab pos="457200" algn="l"/>
                </a:tabLst>
                <a:defRPr sz="2400">
                  <a:solidFill>
                    <a:schemeClr val="tx1"/>
                  </a:solidFill>
                  <a:latin typeface="Times New Roman" panose="02020603050405020304" pitchFamily="18" charset="0"/>
                </a:defRPr>
              </a:lvl4pPr>
              <a:lvl5pPr marL="2057400" indent="-228600" eaLnBrk="0" hangingPunct="0">
                <a:tabLst>
                  <a:tab pos="4572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572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572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572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57200" algn="l"/>
                </a:tabLst>
                <a:defRPr sz="2400">
                  <a:solidFill>
                    <a:schemeClr val="tx1"/>
                  </a:solidFill>
                  <a:latin typeface="Times New Roman" panose="02020603050405020304" pitchFamily="18" charset="0"/>
                </a:defRPr>
              </a:lvl9pPr>
            </a:lstStyle>
            <a:p>
              <a:pPr eaLnBrk="1" hangingPunct="1">
                <a:lnSpc>
                  <a:spcPct val="80000"/>
                </a:lnSpc>
              </a:pPr>
              <a:r>
                <a:rPr lang="en-US" altLang="en-US" sz="1600" dirty="0">
                  <a:latin typeface="Courier New" panose="02070309020205020404" pitchFamily="49" charset="0"/>
                  <a:ea typeface="ＭＳ Ｐゴシック" panose="020B0600070205080204" pitchFamily="34" charset="-128"/>
                </a:rPr>
                <a:t>class Bicycle </a:t>
              </a:r>
            </a:p>
            <a:p>
              <a:pPr eaLnBrk="1" hangingPunct="1">
                <a:lnSpc>
                  <a:spcPct val="80000"/>
                </a:lnSpc>
              </a:pPr>
              <a:r>
                <a:rPr lang="en-US" altLang="en-US" sz="1600" dirty="0">
                  <a:latin typeface="Courier New" panose="02070309020205020404" pitchFamily="49" charset="0"/>
                  <a:ea typeface="ＭＳ Ｐゴシック" panose="020B0600070205080204" pitchFamily="34" charset="-128"/>
                </a:rPr>
                <a:t>{</a:t>
              </a:r>
            </a:p>
            <a:p>
              <a:pPr eaLnBrk="1" hangingPunct="1">
                <a:lnSpc>
                  <a:spcPct val="80000"/>
                </a:lnSpc>
              </a:pPr>
              <a:endParaRPr lang="en-US" altLang="en-US" sz="1600" dirty="0">
                <a:latin typeface="Courier New" panose="02070309020205020404" pitchFamily="49" charset="0"/>
                <a:ea typeface="ＭＳ Ｐゴシック" panose="020B0600070205080204" pitchFamily="34" charset="-128"/>
              </a:endParaRPr>
            </a:p>
            <a:p>
              <a:pPr eaLnBrk="1" hangingPunct="1">
                <a:lnSpc>
                  <a:spcPct val="80000"/>
                </a:lnSpc>
              </a:pPr>
              <a:r>
                <a:rPr lang="en-US" altLang="en-US" sz="1600" dirty="0">
                  <a:latin typeface="Courier New" panose="02070309020205020404" pitchFamily="49" charset="0"/>
                  <a:ea typeface="ＭＳ Ｐゴシック" panose="020B0600070205080204" pitchFamily="34" charset="-128"/>
                </a:rPr>
                <a:t>    // Data Member   </a:t>
              </a:r>
            </a:p>
            <a:p>
              <a:pPr eaLnBrk="1" hangingPunct="1">
                <a:lnSpc>
                  <a:spcPct val="80000"/>
                </a:lnSpc>
              </a:pPr>
              <a:r>
                <a:rPr lang="en-US" altLang="en-US" sz="1600" dirty="0">
                  <a:latin typeface="Courier New" panose="02070309020205020404" pitchFamily="49" charset="0"/>
                  <a:ea typeface="ＭＳ Ｐゴシック" panose="020B0600070205080204" pitchFamily="34" charset="-128"/>
                </a:rPr>
                <a:t>    private String </a:t>
              </a:r>
              <a:r>
                <a:rPr lang="en-US" altLang="en-US" sz="1600" dirty="0" err="1">
                  <a:latin typeface="Courier New" panose="02070309020205020404" pitchFamily="49" charset="0"/>
                  <a:ea typeface="ＭＳ Ｐゴシック" panose="020B0600070205080204" pitchFamily="34" charset="-128"/>
                </a:rPr>
                <a:t>ownerName</a:t>
              </a:r>
              <a:r>
                <a:rPr lang="en-US" altLang="en-US" sz="1600" dirty="0">
                  <a:latin typeface="Courier New" panose="02070309020205020404" pitchFamily="49" charset="0"/>
                  <a:ea typeface="ＭＳ Ｐゴシック" panose="020B0600070205080204" pitchFamily="34" charset="-128"/>
                </a:rPr>
                <a:t>;</a:t>
              </a:r>
            </a:p>
            <a:p>
              <a:pPr eaLnBrk="1" hangingPunct="1">
                <a:lnSpc>
                  <a:spcPct val="80000"/>
                </a:lnSpc>
              </a:pPr>
              <a:endParaRPr lang="en-US" altLang="en-US" sz="1600" dirty="0">
                <a:latin typeface="Courier New" panose="02070309020205020404" pitchFamily="49" charset="0"/>
                <a:ea typeface="ＭＳ Ｐゴシック" panose="020B0600070205080204" pitchFamily="34" charset="-128"/>
              </a:endParaRPr>
            </a:p>
            <a:p>
              <a:pPr eaLnBrk="1" hangingPunct="1">
                <a:lnSpc>
                  <a:spcPct val="80000"/>
                </a:lnSpc>
              </a:pPr>
              <a:r>
                <a:rPr lang="en-US" altLang="en-US" sz="1600" dirty="0">
                  <a:latin typeface="Courier New" panose="02070309020205020404" pitchFamily="49" charset="0"/>
                  <a:ea typeface="ＭＳ Ｐゴシック" panose="020B0600070205080204" pitchFamily="34" charset="-128"/>
                </a:rPr>
                <a:t>	//Constructor: </a:t>
              </a:r>
              <a:r>
                <a:rPr lang="en-US" altLang="en-US" sz="1600" dirty="0" err="1">
                  <a:latin typeface="Courier New" panose="02070309020205020404" pitchFamily="49" charset="0"/>
                  <a:ea typeface="ＭＳ Ｐゴシック" panose="020B0600070205080204" pitchFamily="34" charset="-128"/>
                </a:rPr>
                <a:t>Initialzes</a:t>
              </a:r>
              <a:r>
                <a:rPr lang="en-US" altLang="en-US" sz="1600" dirty="0">
                  <a:latin typeface="Courier New" panose="02070309020205020404" pitchFamily="49" charset="0"/>
                  <a:ea typeface="ＭＳ Ｐゴシック" panose="020B0600070205080204" pitchFamily="34" charset="-128"/>
                </a:rPr>
                <a:t> the data member</a:t>
              </a:r>
            </a:p>
            <a:p>
              <a:pPr eaLnBrk="1" hangingPunct="1">
                <a:lnSpc>
                  <a:spcPct val="80000"/>
                </a:lnSpc>
              </a:pPr>
              <a:r>
                <a:rPr lang="en-US" altLang="en-US" sz="1600" dirty="0">
                  <a:latin typeface="Courier New" panose="02070309020205020404" pitchFamily="49" charset="0"/>
                  <a:ea typeface="ＭＳ Ｐゴシック" panose="020B0600070205080204" pitchFamily="34" charset="-128"/>
                </a:rPr>
                <a:t>	public void Bicycle( ) {</a:t>
              </a:r>
            </a:p>
            <a:p>
              <a:pPr eaLnBrk="1" hangingPunct="1">
                <a:lnSpc>
                  <a:spcPct val="80000"/>
                </a:lnSpc>
              </a:pPr>
              <a:r>
                <a:rPr lang="en-US" altLang="en-US" sz="1600" dirty="0">
                  <a:latin typeface="Courier New" panose="02070309020205020404" pitchFamily="49" charset="0"/>
                  <a:ea typeface="ＭＳ Ｐゴシック" panose="020B0600070205080204" pitchFamily="34" charset="-128"/>
                </a:rPr>
                <a:t>		</a:t>
              </a:r>
              <a:r>
                <a:rPr lang="en-US" altLang="en-US" sz="1600" dirty="0" err="1">
                  <a:latin typeface="Courier New" panose="02070309020205020404" pitchFamily="49" charset="0"/>
                  <a:ea typeface="ＭＳ Ｐゴシック" panose="020B0600070205080204" pitchFamily="34" charset="-128"/>
                </a:rPr>
                <a:t>ownerName</a:t>
              </a:r>
              <a:r>
                <a:rPr lang="en-US" altLang="en-US" sz="1600" dirty="0">
                  <a:latin typeface="Courier New" panose="02070309020205020404" pitchFamily="49" charset="0"/>
                  <a:ea typeface="ＭＳ Ｐゴシック" panose="020B0600070205080204" pitchFamily="34" charset="-128"/>
                </a:rPr>
                <a:t> = "Unknown";</a:t>
              </a:r>
            </a:p>
            <a:p>
              <a:pPr eaLnBrk="1" hangingPunct="1">
                <a:lnSpc>
                  <a:spcPct val="80000"/>
                </a:lnSpc>
              </a:pPr>
              <a:r>
                <a:rPr lang="en-US" altLang="en-US" sz="1600" dirty="0">
                  <a:latin typeface="Courier New" panose="02070309020205020404" pitchFamily="49" charset="0"/>
                  <a:ea typeface="ＭＳ Ｐゴシック" panose="020B0600070205080204" pitchFamily="34" charset="-128"/>
                </a:rPr>
                <a:t>	}</a:t>
              </a:r>
            </a:p>
            <a:p>
              <a:pPr eaLnBrk="1" hangingPunct="1">
                <a:lnSpc>
                  <a:spcPct val="80000"/>
                </a:lnSpc>
              </a:pPr>
              <a:r>
                <a:rPr lang="en-US" altLang="en-US" sz="1600" dirty="0">
                  <a:latin typeface="Courier New" panose="02070309020205020404" pitchFamily="49" charset="0"/>
                  <a:ea typeface="ＭＳ Ｐゴシック" panose="020B0600070205080204" pitchFamily="34" charset="-128"/>
                </a:rPr>
                <a:t>    </a:t>
              </a:r>
            </a:p>
            <a:p>
              <a:pPr eaLnBrk="1" hangingPunct="1">
                <a:lnSpc>
                  <a:spcPct val="80000"/>
                </a:lnSpc>
              </a:pPr>
              <a:r>
                <a:rPr lang="en-US" altLang="en-US" sz="1600" dirty="0">
                  <a:latin typeface="Courier New" panose="02070309020205020404" pitchFamily="49" charset="0"/>
                  <a:ea typeface="ＭＳ Ｐゴシック" panose="020B0600070205080204" pitchFamily="34" charset="-128"/>
                </a:rPr>
                <a:t>    //Returns the name of this bicycle's owner</a:t>
              </a:r>
            </a:p>
            <a:p>
              <a:pPr eaLnBrk="1" hangingPunct="1">
                <a:lnSpc>
                  <a:spcPct val="80000"/>
                </a:lnSpc>
              </a:pPr>
              <a:r>
                <a:rPr lang="en-US" altLang="en-US" sz="1600" dirty="0">
                  <a:latin typeface="Courier New" panose="02070309020205020404" pitchFamily="49" charset="0"/>
                  <a:ea typeface="ＭＳ Ｐゴシック" panose="020B0600070205080204" pitchFamily="34" charset="-128"/>
                </a:rPr>
                <a:t>    public String </a:t>
              </a:r>
              <a:r>
                <a:rPr lang="en-US" altLang="en-US" sz="1600" dirty="0" err="1">
                  <a:latin typeface="Courier New" panose="02070309020205020404" pitchFamily="49" charset="0"/>
                  <a:ea typeface="ＭＳ Ｐゴシック" panose="020B0600070205080204" pitchFamily="34" charset="-128"/>
                </a:rPr>
                <a:t>getOwnerName</a:t>
              </a:r>
              <a:r>
                <a:rPr lang="en-US" altLang="en-US" sz="1600" dirty="0">
                  <a:latin typeface="Courier New" panose="02070309020205020404" pitchFamily="49" charset="0"/>
                  <a:ea typeface="ＭＳ Ｐゴシック" panose="020B0600070205080204" pitchFamily="34" charset="-128"/>
                </a:rPr>
                <a:t>( ) {</a:t>
              </a:r>
            </a:p>
            <a:p>
              <a:pPr eaLnBrk="1" hangingPunct="1">
                <a:lnSpc>
                  <a:spcPct val="80000"/>
                </a:lnSpc>
              </a:pPr>
              <a:r>
                <a:rPr lang="en-US" altLang="en-US" sz="1600" dirty="0">
                  <a:latin typeface="Courier New" panose="02070309020205020404" pitchFamily="49" charset="0"/>
                  <a:ea typeface="ＭＳ Ｐゴシック" panose="020B0600070205080204" pitchFamily="34" charset="-128"/>
                </a:rPr>
                <a:t>        </a:t>
              </a:r>
            </a:p>
            <a:p>
              <a:pPr eaLnBrk="1" hangingPunct="1">
                <a:lnSpc>
                  <a:spcPct val="80000"/>
                </a:lnSpc>
              </a:pPr>
              <a:r>
                <a:rPr lang="en-US" altLang="en-US" sz="1600" dirty="0">
                  <a:latin typeface="Courier New" panose="02070309020205020404" pitchFamily="49" charset="0"/>
                  <a:ea typeface="ＭＳ Ｐゴシック" panose="020B0600070205080204" pitchFamily="34" charset="-128"/>
                </a:rPr>
                <a:t>        return </a:t>
              </a:r>
              <a:r>
                <a:rPr lang="en-US" altLang="en-US" sz="1600" dirty="0" err="1">
                  <a:latin typeface="Courier New" panose="02070309020205020404" pitchFamily="49" charset="0"/>
                  <a:ea typeface="ＭＳ Ｐゴシック" panose="020B0600070205080204" pitchFamily="34" charset="-128"/>
                </a:rPr>
                <a:t>ownerName</a:t>
              </a:r>
              <a:r>
                <a:rPr lang="en-US" altLang="en-US" sz="1600" dirty="0">
                  <a:latin typeface="Courier New" panose="02070309020205020404" pitchFamily="49" charset="0"/>
                  <a:ea typeface="ＭＳ Ｐゴシック" panose="020B0600070205080204" pitchFamily="34" charset="-128"/>
                </a:rPr>
                <a:t>;</a:t>
              </a:r>
            </a:p>
            <a:p>
              <a:pPr eaLnBrk="1" hangingPunct="1">
                <a:lnSpc>
                  <a:spcPct val="80000"/>
                </a:lnSpc>
              </a:pPr>
              <a:r>
                <a:rPr lang="en-US" altLang="en-US" sz="1600" dirty="0">
                  <a:latin typeface="Courier New" panose="02070309020205020404" pitchFamily="49" charset="0"/>
                  <a:ea typeface="ＭＳ Ｐゴシック" panose="020B0600070205080204" pitchFamily="34" charset="-128"/>
                </a:rPr>
                <a:t>    }</a:t>
              </a:r>
            </a:p>
            <a:p>
              <a:pPr eaLnBrk="1" hangingPunct="1">
                <a:lnSpc>
                  <a:spcPct val="80000"/>
                </a:lnSpc>
              </a:pPr>
              <a:endParaRPr lang="en-US" altLang="en-US" sz="1600" dirty="0">
                <a:latin typeface="Courier New" panose="02070309020205020404" pitchFamily="49" charset="0"/>
                <a:ea typeface="ＭＳ Ｐゴシック" panose="020B0600070205080204" pitchFamily="34" charset="-128"/>
              </a:endParaRPr>
            </a:p>
            <a:p>
              <a:pPr eaLnBrk="1" hangingPunct="1">
                <a:lnSpc>
                  <a:spcPct val="80000"/>
                </a:lnSpc>
              </a:pPr>
              <a:r>
                <a:rPr lang="en-US" altLang="en-US" sz="1600" dirty="0">
                  <a:latin typeface="Courier New" panose="02070309020205020404" pitchFamily="49" charset="0"/>
                  <a:ea typeface="ＭＳ Ｐゴシック" panose="020B0600070205080204" pitchFamily="34" charset="-128"/>
                </a:rPr>
                <a:t>    //Assigns the name of this bicycle's owner</a:t>
              </a:r>
            </a:p>
            <a:p>
              <a:pPr eaLnBrk="1" hangingPunct="1">
                <a:lnSpc>
                  <a:spcPct val="80000"/>
                </a:lnSpc>
              </a:pPr>
              <a:r>
                <a:rPr lang="en-US" altLang="en-US" sz="1600" dirty="0">
                  <a:latin typeface="Courier New" panose="02070309020205020404" pitchFamily="49" charset="0"/>
                  <a:ea typeface="ＭＳ Ｐゴシック" panose="020B0600070205080204" pitchFamily="34" charset="-128"/>
                </a:rPr>
                <a:t>    public void </a:t>
              </a:r>
              <a:r>
                <a:rPr lang="en-US" altLang="en-US" sz="1600" dirty="0" err="1">
                  <a:latin typeface="Courier New" panose="02070309020205020404" pitchFamily="49" charset="0"/>
                  <a:ea typeface="ＭＳ Ｐゴシック" panose="020B0600070205080204" pitchFamily="34" charset="-128"/>
                </a:rPr>
                <a:t>setOwnerName</a:t>
              </a:r>
              <a:r>
                <a:rPr lang="en-US" altLang="en-US" sz="1600" dirty="0">
                  <a:latin typeface="Courier New" panose="02070309020205020404" pitchFamily="49" charset="0"/>
                  <a:ea typeface="ＭＳ Ｐゴシック" panose="020B0600070205080204" pitchFamily="34" charset="-128"/>
                </a:rPr>
                <a:t>(String name) {</a:t>
              </a:r>
            </a:p>
            <a:p>
              <a:pPr eaLnBrk="1" hangingPunct="1">
                <a:lnSpc>
                  <a:spcPct val="80000"/>
                </a:lnSpc>
              </a:pPr>
              <a:r>
                <a:rPr lang="en-US" altLang="en-US" sz="1600" dirty="0">
                  <a:latin typeface="Courier New" panose="02070309020205020404" pitchFamily="49" charset="0"/>
                  <a:ea typeface="ＭＳ Ｐゴシック" panose="020B0600070205080204" pitchFamily="34" charset="-128"/>
                </a:rPr>
                <a:t>    </a:t>
              </a:r>
            </a:p>
            <a:p>
              <a:pPr eaLnBrk="1" hangingPunct="1">
                <a:lnSpc>
                  <a:spcPct val="80000"/>
                </a:lnSpc>
              </a:pPr>
              <a:r>
                <a:rPr lang="en-US" altLang="en-US" sz="1600" dirty="0">
                  <a:latin typeface="Courier New" panose="02070309020205020404" pitchFamily="49" charset="0"/>
                  <a:ea typeface="ＭＳ Ｐゴシック" panose="020B0600070205080204" pitchFamily="34" charset="-128"/>
                </a:rPr>
                <a:t>        </a:t>
              </a:r>
              <a:r>
                <a:rPr lang="en-US" altLang="en-US" sz="1600" dirty="0" err="1">
                  <a:latin typeface="Courier New" panose="02070309020205020404" pitchFamily="49" charset="0"/>
                  <a:ea typeface="ＭＳ Ｐゴシック" panose="020B0600070205080204" pitchFamily="34" charset="-128"/>
                </a:rPr>
                <a:t>ownerName</a:t>
              </a:r>
              <a:r>
                <a:rPr lang="en-US" altLang="en-US" sz="1600" dirty="0">
                  <a:latin typeface="Courier New" panose="02070309020205020404" pitchFamily="49" charset="0"/>
                  <a:ea typeface="ＭＳ Ｐゴシック" panose="020B0600070205080204" pitchFamily="34" charset="-128"/>
                </a:rPr>
                <a:t> = name;</a:t>
              </a:r>
            </a:p>
            <a:p>
              <a:pPr eaLnBrk="1" hangingPunct="1">
                <a:lnSpc>
                  <a:spcPct val="80000"/>
                </a:lnSpc>
              </a:pPr>
              <a:r>
                <a:rPr lang="en-US" altLang="en-US" sz="1600" dirty="0">
                  <a:latin typeface="Courier New" panose="02070309020205020404" pitchFamily="49" charset="0"/>
                  <a:ea typeface="ＭＳ Ｐゴシック" panose="020B0600070205080204" pitchFamily="34" charset="-128"/>
                </a:rPr>
                <a:t>    }    </a:t>
              </a:r>
            </a:p>
            <a:p>
              <a:pPr eaLnBrk="1" hangingPunct="1">
                <a:lnSpc>
                  <a:spcPct val="80000"/>
                </a:lnSpc>
              </a:pPr>
              <a:r>
                <a:rPr lang="en-US" altLang="en-US" sz="1600" dirty="0">
                  <a:latin typeface="Courier New" panose="02070309020205020404" pitchFamily="49" charset="0"/>
                  <a:ea typeface="ＭＳ Ｐゴシック" panose="020B0600070205080204" pitchFamily="34" charset="-128"/>
                </a:rPr>
                <a:t>}</a:t>
              </a:r>
            </a:p>
            <a:p>
              <a:pPr eaLnBrk="1" hangingPunct="1">
                <a:lnSpc>
                  <a:spcPct val="80000"/>
                </a:lnSpc>
              </a:pPr>
              <a:endParaRPr lang="en-US" altLang="en-US" sz="1600" dirty="0">
                <a:latin typeface="Courier New" panose="02070309020205020404" pitchFamily="49" charset="0"/>
                <a:ea typeface="ＭＳ Ｐゴシック" panose="020B0600070205080204" pitchFamily="34" charset="-128"/>
              </a:endParaRPr>
            </a:p>
            <a:p>
              <a:pPr eaLnBrk="1" hangingPunct="1">
                <a:lnSpc>
                  <a:spcPct val="80000"/>
                </a:lnSpc>
              </a:pPr>
              <a:endParaRPr lang="en-US" altLang="en-US" sz="1600" dirty="0">
                <a:latin typeface="Courier New" panose="02070309020205020404" pitchFamily="49" charset="0"/>
                <a:ea typeface="ＭＳ Ｐゴシック" panose="020B0600070205080204" pitchFamily="34" charset="-128"/>
              </a:endParaRPr>
            </a:p>
          </p:txBody>
        </p:sp>
      </p:grpSp>
      <p:sp>
        <p:nvSpPr>
          <p:cNvPr id="2" name="Footer Placeholder 1">
            <a:extLst>
              <a:ext uri="{FF2B5EF4-FFF2-40B4-BE49-F238E27FC236}">
                <a16:creationId xmlns:a16="http://schemas.microsoft.com/office/drawing/2014/main" id="{02A25D51-AE1B-4D49-8076-D8F3F76A7DD6}"/>
              </a:ext>
            </a:extLst>
          </p:cNvPr>
          <p:cNvSpPr>
            <a:spLocks noGrp="1"/>
          </p:cNvSpPr>
          <p:nvPr>
            <p:ph type="ftr" sz="quarter" idx="11"/>
          </p:nvPr>
        </p:nvSpPr>
        <p:spPr/>
        <p:txBody>
          <a:bodyPr/>
          <a:lstStyle/>
          <a:p>
            <a:r>
              <a:rPr lang="en-US"/>
              <a:t>Unit 1 - Programming / Lecture 7 : OOP part 1</a:t>
            </a:r>
            <a:endParaRPr lang="en-US" dirty="0"/>
          </a:p>
        </p:txBody>
      </p:sp>
      <p:sp>
        <p:nvSpPr>
          <p:cNvPr id="3" name="Slide Number Placeholder 2">
            <a:extLst>
              <a:ext uri="{FF2B5EF4-FFF2-40B4-BE49-F238E27FC236}">
                <a16:creationId xmlns:a16="http://schemas.microsoft.com/office/drawing/2014/main" id="{3A0DD10C-0E47-45EE-9D8F-CF33D9D4CF87}"/>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414921694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4" name="Rectangle 6">
            <a:extLst>
              <a:ext uri="{FF2B5EF4-FFF2-40B4-BE49-F238E27FC236}">
                <a16:creationId xmlns:a16="http://schemas.microsoft.com/office/drawing/2014/main" id="{79AFBD5B-2D8B-4ADC-AE11-E096D1FB67C9}"/>
              </a:ext>
            </a:extLst>
          </p:cNvPr>
          <p:cNvSpPr>
            <a:spLocks noChangeArrowheads="1"/>
          </p:cNvSpPr>
          <p:nvPr/>
        </p:nvSpPr>
        <p:spPr bwMode="auto">
          <a:xfrm>
            <a:off x="1092282" y="2759075"/>
            <a:ext cx="4946569" cy="2198688"/>
          </a:xfrm>
          <a:prstGeom prst="rect">
            <a:avLst/>
          </a:prstGeom>
          <a:solidFill>
            <a:schemeClr val="bg2">
              <a:lumMod val="60000"/>
              <a:lumOff val="40000"/>
            </a:schemeClr>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245" name="Rectangle 2">
            <a:extLst>
              <a:ext uri="{FF2B5EF4-FFF2-40B4-BE49-F238E27FC236}">
                <a16:creationId xmlns:a16="http://schemas.microsoft.com/office/drawing/2014/main" id="{9A4C631D-8EAE-4ACB-AFC8-CDD426875FDA}"/>
              </a:ext>
            </a:extLst>
          </p:cNvPr>
          <p:cNvSpPr>
            <a:spLocks noGrp="1" noChangeArrowheads="1"/>
          </p:cNvSpPr>
          <p:nvPr>
            <p:ph type="title"/>
          </p:nvPr>
        </p:nvSpPr>
        <p:spPr/>
        <p:txBody>
          <a:bodyPr/>
          <a:lstStyle/>
          <a:p>
            <a:pPr eaLnBrk="1" hangingPunct="1"/>
            <a:r>
              <a:rPr lang="en-US" altLang="en-US" dirty="0"/>
              <a:t>Multiple Instances</a:t>
            </a:r>
          </a:p>
        </p:txBody>
      </p:sp>
      <p:sp>
        <p:nvSpPr>
          <p:cNvPr id="24580" name="Rectangle 4">
            <a:extLst>
              <a:ext uri="{FF2B5EF4-FFF2-40B4-BE49-F238E27FC236}">
                <a16:creationId xmlns:a16="http://schemas.microsoft.com/office/drawing/2014/main" id="{D6CA2B01-8B4C-4F8E-A3AC-8AE923E19FDA}"/>
              </a:ext>
            </a:extLst>
          </p:cNvPr>
          <p:cNvSpPr>
            <a:spLocks noChangeArrowheads="1"/>
          </p:cNvSpPr>
          <p:nvPr/>
        </p:nvSpPr>
        <p:spPr bwMode="auto">
          <a:xfrm>
            <a:off x="1588384" y="2857500"/>
            <a:ext cx="403020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2289175" algn="l"/>
              </a:tabLst>
              <a:defRPr sz="2400">
                <a:solidFill>
                  <a:schemeClr val="tx1"/>
                </a:solidFill>
                <a:latin typeface="Times New Roman" panose="02020603050405020304" pitchFamily="18" charset="0"/>
              </a:defRPr>
            </a:lvl1pPr>
            <a:lvl2pPr marL="742950" indent="-285750" eaLnBrk="0" hangingPunct="0">
              <a:tabLst>
                <a:tab pos="2289175" algn="l"/>
              </a:tabLst>
              <a:defRPr sz="2400">
                <a:solidFill>
                  <a:schemeClr val="tx1"/>
                </a:solidFill>
                <a:latin typeface="Times New Roman" panose="02020603050405020304" pitchFamily="18" charset="0"/>
              </a:defRPr>
            </a:lvl2pPr>
            <a:lvl3pPr marL="1143000" indent="-228600" eaLnBrk="0" hangingPunct="0">
              <a:tabLst>
                <a:tab pos="2289175" algn="l"/>
              </a:tabLst>
              <a:defRPr sz="2400">
                <a:solidFill>
                  <a:schemeClr val="tx1"/>
                </a:solidFill>
                <a:latin typeface="Times New Roman" panose="02020603050405020304" pitchFamily="18" charset="0"/>
              </a:defRPr>
            </a:lvl3pPr>
            <a:lvl4pPr marL="1600200" indent="-228600" eaLnBrk="0" hangingPunct="0">
              <a:tabLst>
                <a:tab pos="2289175" algn="l"/>
              </a:tabLst>
              <a:defRPr sz="2400">
                <a:solidFill>
                  <a:schemeClr val="tx1"/>
                </a:solidFill>
                <a:latin typeface="Times New Roman" panose="02020603050405020304" pitchFamily="18" charset="0"/>
              </a:defRPr>
            </a:lvl4pPr>
            <a:lvl5pPr marL="2057400" indent="-228600" eaLnBrk="0" hangingPunct="0">
              <a:tabLst>
                <a:tab pos="2289175"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2289175"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2289175"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2289175"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2289175" algn="l"/>
              </a:tabLst>
              <a:defRPr sz="2400">
                <a:solidFill>
                  <a:schemeClr val="tx1"/>
                </a:solidFill>
                <a:latin typeface="Times New Roman" panose="02020603050405020304" pitchFamily="18" charset="0"/>
              </a:defRPr>
            </a:lvl9pPr>
          </a:lstStyle>
          <a:p>
            <a:pPr eaLnBrk="1" hangingPunct="1">
              <a:lnSpc>
                <a:spcPct val="80000"/>
              </a:lnSpc>
              <a:spcBef>
                <a:spcPct val="50000"/>
              </a:spcBef>
            </a:pPr>
            <a:r>
              <a:rPr lang="en-US" altLang="en-US" sz="1800" dirty="0">
                <a:solidFill>
                  <a:srgbClr val="000000"/>
                </a:solidFill>
                <a:latin typeface="Courier New" panose="02070309020205020404" pitchFamily="49" charset="0"/>
                <a:ea typeface="ＭＳ Ｐゴシック" panose="020B0600070205080204" pitchFamily="34" charset="-128"/>
              </a:rPr>
              <a:t>Bicycle bike1, bike2;</a:t>
            </a:r>
          </a:p>
        </p:txBody>
      </p:sp>
      <p:grpSp>
        <p:nvGrpSpPr>
          <p:cNvPr id="2" name="Group 60">
            <a:extLst>
              <a:ext uri="{FF2B5EF4-FFF2-40B4-BE49-F238E27FC236}">
                <a16:creationId xmlns:a16="http://schemas.microsoft.com/office/drawing/2014/main" id="{CE0BAD74-F606-4571-ABBC-2C9E3670AA25}"/>
              </a:ext>
            </a:extLst>
          </p:cNvPr>
          <p:cNvGrpSpPr>
            <a:grpSpLocks/>
          </p:cNvGrpSpPr>
          <p:nvPr/>
        </p:nvGrpSpPr>
        <p:grpSpPr bwMode="auto">
          <a:xfrm>
            <a:off x="6311900" y="2209800"/>
            <a:ext cx="3030538" cy="558800"/>
            <a:chOff x="2976" y="1392"/>
            <a:chExt cx="1909" cy="352"/>
          </a:xfrm>
        </p:grpSpPr>
        <p:grpSp>
          <p:nvGrpSpPr>
            <p:cNvPr id="10276" name="Group 34">
              <a:extLst>
                <a:ext uri="{FF2B5EF4-FFF2-40B4-BE49-F238E27FC236}">
                  <a16:creationId xmlns:a16="http://schemas.microsoft.com/office/drawing/2014/main" id="{F0DF0FA1-7F10-4B8B-8E82-F5588FC0225B}"/>
                </a:ext>
              </a:extLst>
            </p:cNvPr>
            <p:cNvGrpSpPr>
              <a:grpSpLocks/>
            </p:cNvGrpSpPr>
            <p:nvPr/>
          </p:nvGrpSpPr>
          <p:grpSpPr bwMode="auto">
            <a:xfrm>
              <a:off x="2976" y="1392"/>
              <a:ext cx="421" cy="352"/>
              <a:chOff x="3936" y="1200"/>
              <a:chExt cx="421" cy="352"/>
            </a:xfrm>
          </p:grpSpPr>
          <p:sp>
            <p:nvSpPr>
              <p:cNvPr id="24609" name="AutoShape 33">
                <a:extLst>
                  <a:ext uri="{FF2B5EF4-FFF2-40B4-BE49-F238E27FC236}">
                    <a16:creationId xmlns:a16="http://schemas.microsoft.com/office/drawing/2014/main" id="{4074C9D1-E5FA-485F-9D90-C1D2EC883218}"/>
                  </a:ext>
                </a:extLst>
              </p:cNvPr>
              <p:cNvSpPr>
                <a:spLocks noChangeArrowheads="1"/>
              </p:cNvSpPr>
              <p:nvPr/>
            </p:nvSpPr>
            <p:spPr bwMode="auto">
              <a:xfrm>
                <a:off x="3936" y="1392"/>
                <a:ext cx="384" cy="160"/>
              </a:xfrm>
              <a:prstGeom prst="roundRect">
                <a:avLst>
                  <a:gd name="adj" fmla="val 0"/>
                </a:avLst>
              </a:prstGeom>
              <a:solidFill>
                <a:srgbClr val="FFFF99"/>
              </a:solidFill>
              <a:ln w="9525">
                <a:solidFill>
                  <a:schemeClr val="tx1"/>
                </a:solidFill>
                <a:miter lim="800000"/>
                <a:headEnd/>
                <a:tailEnd/>
              </a:ln>
              <a:effectLst>
                <a:outerShdw dist="71842" dir="2700000" algn="ctr" rotWithShape="0">
                  <a:schemeClr val="tx2"/>
                </a:outerShdw>
              </a:effectLst>
            </p:spPr>
            <p:txBody>
              <a:bodyPr wrap="none" anchor="ctr"/>
              <a:lstStyle/>
              <a:p>
                <a:pPr algn="ctr">
                  <a:defRPr/>
                </a:pPr>
                <a:endParaRPr lang="en-US" sz="1200">
                  <a:solidFill>
                    <a:schemeClr val="tx2"/>
                  </a:solidFill>
                  <a:latin typeface="Arial" charset="0"/>
                  <a:ea typeface="ＭＳ Ｐゴシック" pitchFamily="34" charset="-128"/>
                </a:endParaRPr>
              </a:p>
            </p:txBody>
          </p:sp>
          <p:sp>
            <p:nvSpPr>
              <p:cNvPr id="10281" name="Rectangle 9">
                <a:extLst>
                  <a:ext uri="{FF2B5EF4-FFF2-40B4-BE49-F238E27FC236}">
                    <a16:creationId xmlns:a16="http://schemas.microsoft.com/office/drawing/2014/main" id="{6791E296-93FD-4421-9043-C061F9B0A851}"/>
                  </a:ext>
                </a:extLst>
              </p:cNvPr>
              <p:cNvSpPr>
                <a:spLocks noChangeArrowheads="1"/>
              </p:cNvSpPr>
              <p:nvPr/>
            </p:nvSpPr>
            <p:spPr bwMode="auto">
              <a:xfrm>
                <a:off x="3936" y="1200"/>
                <a:ext cx="4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ja-JP" sz="1600">
                    <a:latin typeface="Arial" panose="020B0604020202020204" pitchFamily="34" charset="0"/>
                    <a:ea typeface="ＭＳ Ｐゴシック" panose="020B0600070205080204" pitchFamily="34" charset="-128"/>
                  </a:rPr>
                  <a:t>bike1</a:t>
                </a:r>
                <a:endParaRPr lang="en-US" altLang="ja-JP">
                  <a:ea typeface="ＭＳ Ｐゴシック" panose="020B0600070205080204" pitchFamily="34" charset="-128"/>
                </a:endParaRPr>
              </a:p>
            </p:txBody>
          </p:sp>
        </p:grpSp>
        <p:grpSp>
          <p:nvGrpSpPr>
            <p:cNvPr id="10277" name="Group 35">
              <a:extLst>
                <a:ext uri="{FF2B5EF4-FFF2-40B4-BE49-F238E27FC236}">
                  <a16:creationId xmlns:a16="http://schemas.microsoft.com/office/drawing/2014/main" id="{0BD72349-D16D-4433-BEDC-7E76F7AA81C7}"/>
                </a:ext>
              </a:extLst>
            </p:cNvPr>
            <p:cNvGrpSpPr>
              <a:grpSpLocks/>
            </p:cNvGrpSpPr>
            <p:nvPr/>
          </p:nvGrpSpPr>
          <p:grpSpPr bwMode="auto">
            <a:xfrm>
              <a:off x="4464" y="1392"/>
              <a:ext cx="421" cy="352"/>
              <a:chOff x="3936" y="1200"/>
              <a:chExt cx="421" cy="352"/>
            </a:xfrm>
          </p:grpSpPr>
          <p:sp>
            <p:nvSpPr>
              <p:cNvPr id="24612" name="AutoShape 36">
                <a:extLst>
                  <a:ext uri="{FF2B5EF4-FFF2-40B4-BE49-F238E27FC236}">
                    <a16:creationId xmlns:a16="http://schemas.microsoft.com/office/drawing/2014/main" id="{CF3855D7-7F5B-4959-935B-9B1DC75BE95B}"/>
                  </a:ext>
                </a:extLst>
              </p:cNvPr>
              <p:cNvSpPr>
                <a:spLocks noChangeArrowheads="1"/>
              </p:cNvSpPr>
              <p:nvPr/>
            </p:nvSpPr>
            <p:spPr bwMode="auto">
              <a:xfrm>
                <a:off x="3936" y="1392"/>
                <a:ext cx="384" cy="160"/>
              </a:xfrm>
              <a:prstGeom prst="roundRect">
                <a:avLst>
                  <a:gd name="adj" fmla="val 0"/>
                </a:avLst>
              </a:prstGeom>
              <a:solidFill>
                <a:srgbClr val="FFFF99"/>
              </a:solidFill>
              <a:ln w="9525">
                <a:solidFill>
                  <a:schemeClr val="tx1"/>
                </a:solidFill>
                <a:miter lim="800000"/>
                <a:headEnd/>
                <a:tailEnd/>
              </a:ln>
              <a:effectLst>
                <a:outerShdw dist="71842" dir="2700000" algn="ctr" rotWithShape="0">
                  <a:schemeClr val="tx2"/>
                </a:outerShdw>
              </a:effectLst>
            </p:spPr>
            <p:txBody>
              <a:bodyPr wrap="none" anchor="ctr"/>
              <a:lstStyle/>
              <a:p>
                <a:pPr algn="ctr">
                  <a:defRPr/>
                </a:pPr>
                <a:endParaRPr lang="en-US" sz="1200">
                  <a:solidFill>
                    <a:schemeClr val="tx2"/>
                  </a:solidFill>
                  <a:latin typeface="Arial" charset="0"/>
                  <a:ea typeface="ＭＳ Ｐゴシック" pitchFamily="34" charset="-128"/>
                </a:endParaRPr>
              </a:p>
            </p:txBody>
          </p:sp>
          <p:sp>
            <p:nvSpPr>
              <p:cNvPr id="10279" name="Rectangle 37">
                <a:extLst>
                  <a:ext uri="{FF2B5EF4-FFF2-40B4-BE49-F238E27FC236}">
                    <a16:creationId xmlns:a16="http://schemas.microsoft.com/office/drawing/2014/main" id="{91DD0A03-2C8B-44F2-90B8-EFA3AA13B7C6}"/>
                  </a:ext>
                </a:extLst>
              </p:cNvPr>
              <p:cNvSpPr>
                <a:spLocks noChangeArrowheads="1"/>
              </p:cNvSpPr>
              <p:nvPr/>
            </p:nvSpPr>
            <p:spPr bwMode="auto">
              <a:xfrm>
                <a:off x="3936" y="1200"/>
                <a:ext cx="4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ja-JP" sz="1600">
                    <a:latin typeface="Arial" panose="020B0604020202020204" pitchFamily="34" charset="0"/>
                    <a:ea typeface="ＭＳ Ｐゴシック" panose="020B0600070205080204" pitchFamily="34" charset="-128"/>
                  </a:rPr>
                  <a:t>bike2</a:t>
                </a:r>
                <a:endParaRPr lang="en-US" altLang="ja-JP">
                  <a:ea typeface="ＭＳ Ｐゴシック" panose="020B0600070205080204" pitchFamily="34" charset="-128"/>
                </a:endParaRPr>
              </a:p>
            </p:txBody>
          </p:sp>
        </p:grpSp>
      </p:grpSp>
      <p:grpSp>
        <p:nvGrpSpPr>
          <p:cNvPr id="5" name="Group 59">
            <a:extLst>
              <a:ext uri="{FF2B5EF4-FFF2-40B4-BE49-F238E27FC236}">
                <a16:creationId xmlns:a16="http://schemas.microsoft.com/office/drawing/2014/main" id="{EE61FB2B-237A-4BFC-8019-A731F728D67A}"/>
              </a:ext>
            </a:extLst>
          </p:cNvPr>
          <p:cNvGrpSpPr>
            <a:grpSpLocks/>
          </p:cNvGrpSpPr>
          <p:nvPr/>
        </p:nvGrpSpPr>
        <p:grpSpPr bwMode="auto">
          <a:xfrm>
            <a:off x="8686800" y="2632075"/>
            <a:ext cx="1612900" cy="2389188"/>
            <a:chOff x="4512" y="1658"/>
            <a:chExt cx="1016" cy="1505"/>
          </a:xfrm>
        </p:grpSpPr>
        <p:grpSp>
          <p:nvGrpSpPr>
            <p:cNvPr id="10267" name="Group 51">
              <a:extLst>
                <a:ext uri="{FF2B5EF4-FFF2-40B4-BE49-F238E27FC236}">
                  <a16:creationId xmlns:a16="http://schemas.microsoft.com/office/drawing/2014/main" id="{1B8F0CEA-37BC-4AD8-85E9-379889E7BB29}"/>
                </a:ext>
              </a:extLst>
            </p:cNvPr>
            <p:cNvGrpSpPr>
              <a:grpSpLocks/>
            </p:cNvGrpSpPr>
            <p:nvPr/>
          </p:nvGrpSpPr>
          <p:grpSpPr bwMode="auto">
            <a:xfrm>
              <a:off x="4512" y="1968"/>
              <a:ext cx="1016" cy="1195"/>
              <a:chOff x="4512" y="1968"/>
              <a:chExt cx="1016" cy="1195"/>
            </a:xfrm>
          </p:grpSpPr>
          <p:sp>
            <p:nvSpPr>
              <p:cNvPr id="24616" name="AutoShape 40">
                <a:extLst>
                  <a:ext uri="{FF2B5EF4-FFF2-40B4-BE49-F238E27FC236}">
                    <a16:creationId xmlns:a16="http://schemas.microsoft.com/office/drawing/2014/main" id="{44BABCCD-9FB6-4D3C-870C-F7A8AF9DEBD5}"/>
                  </a:ext>
                </a:extLst>
              </p:cNvPr>
              <p:cNvSpPr>
                <a:spLocks noChangeArrowheads="1"/>
              </p:cNvSpPr>
              <p:nvPr/>
            </p:nvSpPr>
            <p:spPr bwMode="auto">
              <a:xfrm>
                <a:off x="4512" y="1986"/>
                <a:ext cx="1016" cy="1177"/>
              </a:xfrm>
              <a:prstGeom prst="roundRect">
                <a:avLst>
                  <a:gd name="adj" fmla="val 0"/>
                </a:avLst>
              </a:prstGeom>
              <a:solidFill>
                <a:srgbClr val="99CCFF"/>
              </a:solidFill>
              <a:ln w="9525">
                <a:solidFill>
                  <a:schemeClr val="tx1"/>
                </a:solidFill>
                <a:miter lim="800000"/>
                <a:headEnd/>
                <a:tailEnd/>
              </a:ln>
              <a:effectLst>
                <a:outerShdw dist="81320" dir="3080412" algn="ctr" rotWithShape="0">
                  <a:schemeClr val="bg2"/>
                </a:outerShdw>
              </a:effectLst>
            </p:spPr>
            <p:txBody>
              <a:bodyPr wrap="none" anchor="ctr"/>
              <a:lstStyle/>
              <a:p>
                <a:pPr>
                  <a:defRPr/>
                </a:pPr>
                <a:endParaRPr lang="en-US"/>
              </a:p>
            </p:txBody>
          </p:sp>
          <p:sp>
            <p:nvSpPr>
              <p:cNvPr id="10272" name="AutoShape 41">
                <a:extLst>
                  <a:ext uri="{FF2B5EF4-FFF2-40B4-BE49-F238E27FC236}">
                    <a16:creationId xmlns:a16="http://schemas.microsoft.com/office/drawing/2014/main" id="{B5C0A603-180E-4DC9-9F4B-1D1A28EBCD19}"/>
                  </a:ext>
                </a:extLst>
              </p:cNvPr>
              <p:cNvSpPr>
                <a:spLocks noChangeArrowheads="1"/>
              </p:cNvSpPr>
              <p:nvPr/>
            </p:nvSpPr>
            <p:spPr bwMode="auto">
              <a:xfrm>
                <a:off x="4514" y="1968"/>
                <a:ext cx="1014" cy="283"/>
              </a:xfrm>
              <a:prstGeom prst="roundRect">
                <a:avLst>
                  <a:gd name="adj" fmla="val 0"/>
                </a:avLst>
              </a:prstGeom>
              <a:solidFill>
                <a:srgbClr val="CCECFF"/>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273" name="Text Box 42">
                <a:extLst>
                  <a:ext uri="{FF2B5EF4-FFF2-40B4-BE49-F238E27FC236}">
                    <a16:creationId xmlns:a16="http://schemas.microsoft.com/office/drawing/2014/main" id="{E85D5D73-649E-47EB-8431-D934780C7D18}"/>
                  </a:ext>
                </a:extLst>
              </p:cNvPr>
              <p:cNvSpPr txBox="1">
                <a:spLocks noChangeArrowheads="1"/>
              </p:cNvSpPr>
              <p:nvPr/>
            </p:nvSpPr>
            <p:spPr bwMode="auto">
              <a:xfrm>
                <a:off x="4664" y="2011"/>
                <a:ext cx="625" cy="19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ja-JP" sz="1400" u="sng">
                    <a:solidFill>
                      <a:srgbClr val="000000"/>
                    </a:solidFill>
                    <a:latin typeface="Arial" panose="020B0604020202020204" pitchFamily="34" charset="0"/>
                    <a:ea typeface="ＭＳ Ｐゴシック" panose="020B0600070205080204" pitchFamily="34" charset="-128"/>
                  </a:rPr>
                  <a:t>: Bicycle</a:t>
                </a:r>
              </a:p>
            </p:txBody>
          </p:sp>
          <p:sp>
            <p:nvSpPr>
              <p:cNvPr id="10274" name="Text Box 43">
                <a:extLst>
                  <a:ext uri="{FF2B5EF4-FFF2-40B4-BE49-F238E27FC236}">
                    <a16:creationId xmlns:a16="http://schemas.microsoft.com/office/drawing/2014/main" id="{36DE412F-E96A-4ECE-BDC2-64B13E001DA4}"/>
                  </a:ext>
                </a:extLst>
              </p:cNvPr>
              <p:cNvSpPr txBox="1">
                <a:spLocks noChangeArrowheads="1"/>
              </p:cNvSpPr>
              <p:nvPr/>
            </p:nvSpPr>
            <p:spPr bwMode="auto">
              <a:xfrm>
                <a:off x="4520" y="2347"/>
                <a:ext cx="75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b="1" dirty="0" err="1">
                    <a:solidFill>
                      <a:schemeClr val="bg1"/>
                    </a:solidFill>
                    <a:latin typeface="Arial" panose="020B0604020202020204" pitchFamily="34" charset="0"/>
                    <a:ea typeface="ＭＳ Ｐゴシック" panose="020B0600070205080204" pitchFamily="34" charset="-128"/>
                  </a:rPr>
                  <a:t>ownerName</a:t>
                </a:r>
                <a:endParaRPr lang="en-US" altLang="en-US" sz="1400" b="1" dirty="0">
                  <a:solidFill>
                    <a:schemeClr val="bg1"/>
                  </a:solidFill>
                  <a:latin typeface="Arial" panose="020B0604020202020204" pitchFamily="34" charset="0"/>
                  <a:ea typeface="ＭＳ Ｐゴシック" panose="020B0600070205080204" pitchFamily="34" charset="-128"/>
                </a:endParaRPr>
              </a:p>
            </p:txBody>
          </p:sp>
          <p:sp>
            <p:nvSpPr>
              <p:cNvPr id="10275" name="AutoShape 44">
                <a:extLst>
                  <a:ext uri="{FF2B5EF4-FFF2-40B4-BE49-F238E27FC236}">
                    <a16:creationId xmlns:a16="http://schemas.microsoft.com/office/drawing/2014/main" id="{122F3C37-1EA2-4265-A9BB-0B53761EFAAB}"/>
                  </a:ext>
                </a:extLst>
              </p:cNvPr>
              <p:cNvSpPr>
                <a:spLocks noChangeArrowheads="1"/>
              </p:cNvSpPr>
              <p:nvPr/>
            </p:nvSpPr>
            <p:spPr bwMode="auto">
              <a:xfrm>
                <a:off x="4616" y="2539"/>
                <a:ext cx="864" cy="160"/>
              </a:xfrm>
              <a:prstGeom prst="roundRect">
                <a:avLst>
                  <a:gd name="adj" fmla="val 0"/>
                </a:avLst>
              </a:prstGeom>
              <a:solidFill>
                <a:srgbClr val="FFFF99"/>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200">
                  <a:solidFill>
                    <a:schemeClr val="tx2"/>
                  </a:solidFill>
                  <a:latin typeface="Arial" panose="020B0604020202020204" pitchFamily="34" charset="0"/>
                  <a:ea typeface="ＭＳ Ｐゴシック" panose="020B0600070205080204" pitchFamily="34" charset="-128"/>
                </a:endParaRPr>
              </a:p>
            </p:txBody>
          </p:sp>
        </p:grpSp>
        <p:grpSp>
          <p:nvGrpSpPr>
            <p:cNvPr id="10268" name="Group 50">
              <a:extLst>
                <a:ext uri="{FF2B5EF4-FFF2-40B4-BE49-F238E27FC236}">
                  <a16:creationId xmlns:a16="http://schemas.microsoft.com/office/drawing/2014/main" id="{33EF53E0-564D-44D7-8E28-642689DF1F4E}"/>
                </a:ext>
              </a:extLst>
            </p:cNvPr>
            <p:cNvGrpSpPr>
              <a:grpSpLocks/>
            </p:cNvGrpSpPr>
            <p:nvPr/>
          </p:nvGrpSpPr>
          <p:grpSpPr bwMode="auto">
            <a:xfrm>
              <a:off x="4650" y="1658"/>
              <a:ext cx="594" cy="279"/>
              <a:chOff x="4650" y="1658"/>
              <a:chExt cx="594" cy="279"/>
            </a:xfrm>
          </p:grpSpPr>
          <p:sp>
            <p:nvSpPr>
              <p:cNvPr id="10269" name="Freeform 38">
                <a:extLst>
                  <a:ext uri="{FF2B5EF4-FFF2-40B4-BE49-F238E27FC236}">
                    <a16:creationId xmlns:a16="http://schemas.microsoft.com/office/drawing/2014/main" id="{34A07E04-E886-40B1-97DD-CDD787C51D80}"/>
                  </a:ext>
                </a:extLst>
              </p:cNvPr>
              <p:cNvSpPr>
                <a:spLocks/>
              </p:cNvSpPr>
              <p:nvPr/>
            </p:nvSpPr>
            <p:spPr bwMode="auto">
              <a:xfrm>
                <a:off x="4656" y="1680"/>
                <a:ext cx="588" cy="257"/>
              </a:xfrm>
              <a:custGeom>
                <a:avLst/>
                <a:gdLst>
                  <a:gd name="T0" fmla="*/ 0 w 516"/>
                  <a:gd name="T1" fmla="*/ 0 h 392"/>
                  <a:gd name="T2" fmla="*/ 411 w 516"/>
                  <a:gd name="T3" fmla="*/ 41 h 392"/>
                  <a:gd name="T4" fmla="*/ 560 w 516"/>
                  <a:gd name="T5" fmla="*/ 176 h 392"/>
                  <a:gd name="T6" fmla="*/ 586 w 516"/>
                  <a:gd name="T7" fmla="*/ 257 h 392"/>
                  <a:gd name="T8" fmla="*/ 0 60000 65536"/>
                  <a:gd name="T9" fmla="*/ 0 60000 65536"/>
                  <a:gd name="T10" fmla="*/ 0 60000 65536"/>
                  <a:gd name="T11" fmla="*/ 0 60000 65536"/>
                  <a:gd name="T12" fmla="*/ 0 w 516"/>
                  <a:gd name="T13" fmla="*/ 0 h 392"/>
                  <a:gd name="T14" fmla="*/ 516 w 516"/>
                  <a:gd name="T15" fmla="*/ 392 h 392"/>
                </a:gdLst>
                <a:ahLst/>
                <a:cxnLst>
                  <a:cxn ang="T8">
                    <a:pos x="T0" y="T1"/>
                  </a:cxn>
                  <a:cxn ang="T9">
                    <a:pos x="T2" y="T3"/>
                  </a:cxn>
                  <a:cxn ang="T10">
                    <a:pos x="T4" y="T5"/>
                  </a:cxn>
                  <a:cxn ang="T11">
                    <a:pos x="T6" y="T7"/>
                  </a:cxn>
                </a:cxnLst>
                <a:rect l="T12" t="T13" r="T14" b="T15"/>
                <a:pathLst>
                  <a:path w="516" h="392">
                    <a:moveTo>
                      <a:pt x="0" y="0"/>
                    </a:moveTo>
                    <a:cubicBezTo>
                      <a:pt x="139" y="8"/>
                      <a:pt x="279" y="17"/>
                      <a:pt x="361" y="62"/>
                    </a:cubicBezTo>
                    <a:cubicBezTo>
                      <a:pt x="443" y="107"/>
                      <a:pt x="466" y="214"/>
                      <a:pt x="491" y="269"/>
                    </a:cubicBezTo>
                    <a:cubicBezTo>
                      <a:pt x="516" y="324"/>
                      <a:pt x="515" y="358"/>
                      <a:pt x="514" y="392"/>
                    </a:cubicBezTo>
                  </a:path>
                </a:pathLst>
              </a:custGeom>
              <a:noFill/>
              <a:ln w="9525">
                <a:solidFill>
                  <a:srgbClr val="CC0000"/>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270" name="Oval 47">
                <a:extLst>
                  <a:ext uri="{FF2B5EF4-FFF2-40B4-BE49-F238E27FC236}">
                    <a16:creationId xmlns:a16="http://schemas.microsoft.com/office/drawing/2014/main" id="{832BDA20-D488-4E6C-B0F9-696201AE7776}"/>
                  </a:ext>
                </a:extLst>
              </p:cNvPr>
              <p:cNvSpPr>
                <a:spLocks noChangeArrowheads="1"/>
              </p:cNvSpPr>
              <p:nvPr/>
            </p:nvSpPr>
            <p:spPr bwMode="auto">
              <a:xfrm>
                <a:off x="4650" y="1658"/>
                <a:ext cx="48" cy="48"/>
              </a:xfrm>
              <a:prstGeom prst="ellipse">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grpSp>
      <p:grpSp>
        <p:nvGrpSpPr>
          <p:cNvPr id="8" name="Group 58">
            <a:extLst>
              <a:ext uri="{FF2B5EF4-FFF2-40B4-BE49-F238E27FC236}">
                <a16:creationId xmlns:a16="http://schemas.microsoft.com/office/drawing/2014/main" id="{5700614E-02AF-4548-889D-A0DB008198AF}"/>
              </a:ext>
            </a:extLst>
          </p:cNvPr>
          <p:cNvGrpSpPr>
            <a:grpSpLocks/>
          </p:cNvGrpSpPr>
          <p:nvPr/>
        </p:nvGrpSpPr>
        <p:grpSpPr bwMode="auto">
          <a:xfrm>
            <a:off x="6567488" y="2630489"/>
            <a:ext cx="1612900" cy="2384425"/>
            <a:chOff x="3107" y="1657"/>
            <a:chExt cx="1016" cy="1502"/>
          </a:xfrm>
        </p:grpSpPr>
        <p:grpSp>
          <p:nvGrpSpPr>
            <p:cNvPr id="10258" name="Group 49">
              <a:extLst>
                <a:ext uri="{FF2B5EF4-FFF2-40B4-BE49-F238E27FC236}">
                  <a16:creationId xmlns:a16="http://schemas.microsoft.com/office/drawing/2014/main" id="{356A9B53-308F-4AF6-90A5-72F514877870}"/>
                </a:ext>
              </a:extLst>
            </p:cNvPr>
            <p:cNvGrpSpPr>
              <a:grpSpLocks/>
            </p:cNvGrpSpPr>
            <p:nvPr/>
          </p:nvGrpSpPr>
          <p:grpSpPr bwMode="auto">
            <a:xfrm>
              <a:off x="3143" y="1657"/>
              <a:ext cx="613" cy="280"/>
              <a:chOff x="3143" y="1657"/>
              <a:chExt cx="613" cy="280"/>
            </a:xfrm>
          </p:grpSpPr>
          <p:sp>
            <p:nvSpPr>
              <p:cNvPr id="10265" name="Freeform 12">
                <a:extLst>
                  <a:ext uri="{FF2B5EF4-FFF2-40B4-BE49-F238E27FC236}">
                    <a16:creationId xmlns:a16="http://schemas.microsoft.com/office/drawing/2014/main" id="{62C43F1A-C15A-4BD8-86EE-623678C56451}"/>
                  </a:ext>
                </a:extLst>
              </p:cNvPr>
              <p:cNvSpPr>
                <a:spLocks/>
              </p:cNvSpPr>
              <p:nvPr/>
            </p:nvSpPr>
            <p:spPr bwMode="auto">
              <a:xfrm>
                <a:off x="3168" y="1680"/>
                <a:ext cx="588" cy="257"/>
              </a:xfrm>
              <a:custGeom>
                <a:avLst/>
                <a:gdLst>
                  <a:gd name="T0" fmla="*/ 0 w 516"/>
                  <a:gd name="T1" fmla="*/ 0 h 392"/>
                  <a:gd name="T2" fmla="*/ 411 w 516"/>
                  <a:gd name="T3" fmla="*/ 41 h 392"/>
                  <a:gd name="T4" fmla="*/ 560 w 516"/>
                  <a:gd name="T5" fmla="*/ 176 h 392"/>
                  <a:gd name="T6" fmla="*/ 586 w 516"/>
                  <a:gd name="T7" fmla="*/ 257 h 392"/>
                  <a:gd name="T8" fmla="*/ 0 60000 65536"/>
                  <a:gd name="T9" fmla="*/ 0 60000 65536"/>
                  <a:gd name="T10" fmla="*/ 0 60000 65536"/>
                  <a:gd name="T11" fmla="*/ 0 60000 65536"/>
                  <a:gd name="T12" fmla="*/ 0 w 516"/>
                  <a:gd name="T13" fmla="*/ 0 h 392"/>
                  <a:gd name="T14" fmla="*/ 516 w 516"/>
                  <a:gd name="T15" fmla="*/ 392 h 392"/>
                </a:gdLst>
                <a:ahLst/>
                <a:cxnLst>
                  <a:cxn ang="T8">
                    <a:pos x="T0" y="T1"/>
                  </a:cxn>
                  <a:cxn ang="T9">
                    <a:pos x="T2" y="T3"/>
                  </a:cxn>
                  <a:cxn ang="T10">
                    <a:pos x="T4" y="T5"/>
                  </a:cxn>
                  <a:cxn ang="T11">
                    <a:pos x="T6" y="T7"/>
                  </a:cxn>
                </a:cxnLst>
                <a:rect l="T12" t="T13" r="T14" b="T15"/>
                <a:pathLst>
                  <a:path w="516" h="392">
                    <a:moveTo>
                      <a:pt x="0" y="0"/>
                    </a:moveTo>
                    <a:cubicBezTo>
                      <a:pt x="139" y="8"/>
                      <a:pt x="279" y="17"/>
                      <a:pt x="361" y="62"/>
                    </a:cubicBezTo>
                    <a:cubicBezTo>
                      <a:pt x="443" y="107"/>
                      <a:pt x="466" y="214"/>
                      <a:pt x="491" y="269"/>
                    </a:cubicBezTo>
                    <a:cubicBezTo>
                      <a:pt x="516" y="324"/>
                      <a:pt x="515" y="358"/>
                      <a:pt x="514" y="392"/>
                    </a:cubicBezTo>
                  </a:path>
                </a:pathLst>
              </a:custGeom>
              <a:noFill/>
              <a:ln w="9525">
                <a:solidFill>
                  <a:srgbClr val="CC0000"/>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266" name="Oval 46">
                <a:extLst>
                  <a:ext uri="{FF2B5EF4-FFF2-40B4-BE49-F238E27FC236}">
                    <a16:creationId xmlns:a16="http://schemas.microsoft.com/office/drawing/2014/main" id="{6E93EA7C-BBB6-4CE7-AA2B-F4C17BE131D3}"/>
                  </a:ext>
                </a:extLst>
              </p:cNvPr>
              <p:cNvSpPr>
                <a:spLocks noChangeArrowheads="1"/>
              </p:cNvSpPr>
              <p:nvPr/>
            </p:nvSpPr>
            <p:spPr bwMode="auto">
              <a:xfrm>
                <a:off x="3143" y="1657"/>
                <a:ext cx="48" cy="48"/>
              </a:xfrm>
              <a:prstGeom prst="ellipse">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grpSp>
          <p:nvGrpSpPr>
            <p:cNvPr id="10259" name="Group 52">
              <a:extLst>
                <a:ext uri="{FF2B5EF4-FFF2-40B4-BE49-F238E27FC236}">
                  <a16:creationId xmlns:a16="http://schemas.microsoft.com/office/drawing/2014/main" id="{BC9191D4-E491-49AD-95C7-AD8F10B42FE5}"/>
                </a:ext>
              </a:extLst>
            </p:cNvPr>
            <p:cNvGrpSpPr>
              <a:grpSpLocks/>
            </p:cNvGrpSpPr>
            <p:nvPr/>
          </p:nvGrpSpPr>
          <p:grpSpPr bwMode="auto">
            <a:xfrm>
              <a:off x="3107" y="1964"/>
              <a:ext cx="1016" cy="1195"/>
              <a:chOff x="4512" y="1968"/>
              <a:chExt cx="1016" cy="1195"/>
            </a:xfrm>
          </p:grpSpPr>
          <p:sp>
            <p:nvSpPr>
              <p:cNvPr id="24629" name="AutoShape 53">
                <a:extLst>
                  <a:ext uri="{FF2B5EF4-FFF2-40B4-BE49-F238E27FC236}">
                    <a16:creationId xmlns:a16="http://schemas.microsoft.com/office/drawing/2014/main" id="{E8499B88-2EF4-45C1-9E0E-01E005BDFDC1}"/>
                  </a:ext>
                </a:extLst>
              </p:cNvPr>
              <p:cNvSpPr>
                <a:spLocks noChangeArrowheads="1"/>
              </p:cNvSpPr>
              <p:nvPr/>
            </p:nvSpPr>
            <p:spPr bwMode="auto">
              <a:xfrm>
                <a:off x="4512" y="1986"/>
                <a:ext cx="1016" cy="1177"/>
              </a:xfrm>
              <a:prstGeom prst="roundRect">
                <a:avLst>
                  <a:gd name="adj" fmla="val 0"/>
                </a:avLst>
              </a:prstGeom>
              <a:solidFill>
                <a:srgbClr val="99CCFF"/>
              </a:solidFill>
              <a:ln w="9525">
                <a:solidFill>
                  <a:schemeClr val="tx1"/>
                </a:solidFill>
                <a:miter lim="800000"/>
                <a:headEnd/>
                <a:tailEnd/>
              </a:ln>
              <a:effectLst>
                <a:outerShdw dist="81320" dir="3080412" algn="ctr" rotWithShape="0">
                  <a:schemeClr val="bg2"/>
                </a:outerShdw>
              </a:effectLst>
            </p:spPr>
            <p:txBody>
              <a:bodyPr wrap="none" anchor="ctr"/>
              <a:lstStyle/>
              <a:p>
                <a:pPr>
                  <a:defRPr/>
                </a:pPr>
                <a:endParaRPr lang="en-US"/>
              </a:p>
            </p:txBody>
          </p:sp>
          <p:sp>
            <p:nvSpPr>
              <p:cNvPr id="10261" name="AutoShape 54">
                <a:extLst>
                  <a:ext uri="{FF2B5EF4-FFF2-40B4-BE49-F238E27FC236}">
                    <a16:creationId xmlns:a16="http://schemas.microsoft.com/office/drawing/2014/main" id="{91410F02-8EA0-4D58-A265-C67A8881748A}"/>
                  </a:ext>
                </a:extLst>
              </p:cNvPr>
              <p:cNvSpPr>
                <a:spLocks noChangeArrowheads="1"/>
              </p:cNvSpPr>
              <p:nvPr/>
            </p:nvSpPr>
            <p:spPr bwMode="auto">
              <a:xfrm>
                <a:off x="4514" y="1968"/>
                <a:ext cx="1014" cy="283"/>
              </a:xfrm>
              <a:prstGeom prst="roundRect">
                <a:avLst>
                  <a:gd name="adj" fmla="val 0"/>
                </a:avLst>
              </a:prstGeom>
              <a:solidFill>
                <a:srgbClr val="CCECFF"/>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262" name="Text Box 55">
                <a:extLst>
                  <a:ext uri="{FF2B5EF4-FFF2-40B4-BE49-F238E27FC236}">
                    <a16:creationId xmlns:a16="http://schemas.microsoft.com/office/drawing/2014/main" id="{815AD3AE-2FED-4579-A9F9-1F8D908DBC8E}"/>
                  </a:ext>
                </a:extLst>
              </p:cNvPr>
              <p:cNvSpPr txBox="1">
                <a:spLocks noChangeArrowheads="1"/>
              </p:cNvSpPr>
              <p:nvPr/>
            </p:nvSpPr>
            <p:spPr bwMode="auto">
              <a:xfrm>
                <a:off x="4664" y="2011"/>
                <a:ext cx="625" cy="19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ja-JP" sz="1400" u="sng">
                    <a:solidFill>
                      <a:srgbClr val="000000"/>
                    </a:solidFill>
                    <a:latin typeface="Arial" panose="020B0604020202020204" pitchFamily="34" charset="0"/>
                    <a:ea typeface="ＭＳ Ｐゴシック" panose="020B0600070205080204" pitchFamily="34" charset="-128"/>
                  </a:rPr>
                  <a:t>: Bicycle</a:t>
                </a:r>
              </a:p>
            </p:txBody>
          </p:sp>
          <p:sp>
            <p:nvSpPr>
              <p:cNvPr id="10263" name="Text Box 56">
                <a:extLst>
                  <a:ext uri="{FF2B5EF4-FFF2-40B4-BE49-F238E27FC236}">
                    <a16:creationId xmlns:a16="http://schemas.microsoft.com/office/drawing/2014/main" id="{7608F1E0-96DD-419A-9765-D176252AC195}"/>
                  </a:ext>
                </a:extLst>
              </p:cNvPr>
              <p:cNvSpPr txBox="1">
                <a:spLocks noChangeArrowheads="1"/>
              </p:cNvSpPr>
              <p:nvPr/>
            </p:nvSpPr>
            <p:spPr bwMode="auto">
              <a:xfrm>
                <a:off x="4520" y="2347"/>
                <a:ext cx="75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b="1" dirty="0" err="1">
                    <a:solidFill>
                      <a:schemeClr val="bg1"/>
                    </a:solidFill>
                    <a:latin typeface="Arial" panose="020B0604020202020204" pitchFamily="34" charset="0"/>
                    <a:ea typeface="ＭＳ Ｐゴシック" panose="020B0600070205080204" pitchFamily="34" charset="-128"/>
                  </a:rPr>
                  <a:t>ownerName</a:t>
                </a:r>
                <a:endParaRPr lang="en-US" altLang="en-US" sz="1400" b="1" dirty="0">
                  <a:solidFill>
                    <a:schemeClr val="bg1"/>
                  </a:solidFill>
                  <a:latin typeface="Arial" panose="020B0604020202020204" pitchFamily="34" charset="0"/>
                  <a:ea typeface="ＭＳ Ｐゴシック" panose="020B0600070205080204" pitchFamily="34" charset="-128"/>
                </a:endParaRPr>
              </a:p>
            </p:txBody>
          </p:sp>
          <p:sp>
            <p:nvSpPr>
              <p:cNvPr id="10264" name="AutoShape 57">
                <a:extLst>
                  <a:ext uri="{FF2B5EF4-FFF2-40B4-BE49-F238E27FC236}">
                    <a16:creationId xmlns:a16="http://schemas.microsoft.com/office/drawing/2014/main" id="{A3DC45CF-7AAE-4864-94AC-CCC056065F3A}"/>
                  </a:ext>
                </a:extLst>
              </p:cNvPr>
              <p:cNvSpPr>
                <a:spLocks noChangeArrowheads="1"/>
              </p:cNvSpPr>
              <p:nvPr/>
            </p:nvSpPr>
            <p:spPr bwMode="auto">
              <a:xfrm>
                <a:off x="4616" y="2539"/>
                <a:ext cx="864" cy="160"/>
              </a:xfrm>
              <a:prstGeom prst="roundRect">
                <a:avLst>
                  <a:gd name="adj" fmla="val 0"/>
                </a:avLst>
              </a:prstGeom>
              <a:solidFill>
                <a:srgbClr val="FFFF99"/>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200">
                  <a:solidFill>
                    <a:schemeClr val="tx2"/>
                  </a:solidFill>
                  <a:latin typeface="Arial" panose="020B0604020202020204" pitchFamily="34" charset="0"/>
                  <a:ea typeface="ＭＳ Ｐゴシック" panose="020B0600070205080204" pitchFamily="34" charset="-128"/>
                </a:endParaRPr>
              </a:p>
            </p:txBody>
          </p:sp>
        </p:grpSp>
      </p:grpSp>
      <p:sp>
        <p:nvSpPr>
          <p:cNvPr id="24607" name="Text Box 31">
            <a:extLst>
              <a:ext uri="{FF2B5EF4-FFF2-40B4-BE49-F238E27FC236}">
                <a16:creationId xmlns:a16="http://schemas.microsoft.com/office/drawing/2014/main" id="{B7C5B597-94BB-48B5-B0E5-02B61EB3E854}"/>
              </a:ext>
            </a:extLst>
          </p:cNvPr>
          <p:cNvSpPr txBox="1">
            <a:spLocks noChangeArrowheads="1"/>
          </p:cNvSpPr>
          <p:nvPr/>
        </p:nvSpPr>
        <p:spPr bwMode="auto">
          <a:xfrm>
            <a:off x="6726238" y="4017963"/>
            <a:ext cx="1371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dirty="0">
                <a:solidFill>
                  <a:schemeClr val="bg1"/>
                </a:solidFill>
                <a:latin typeface="Arial" panose="020B0604020202020204" pitchFamily="34" charset="0"/>
                <a:ea typeface="ＭＳ Ｐゴシック" panose="020B0600070205080204" pitchFamily="34" charset="-128"/>
              </a:rPr>
              <a:t>“Adam Smith”</a:t>
            </a:r>
          </a:p>
        </p:txBody>
      </p:sp>
      <p:sp>
        <p:nvSpPr>
          <p:cNvPr id="24621" name="Text Box 45">
            <a:extLst>
              <a:ext uri="{FF2B5EF4-FFF2-40B4-BE49-F238E27FC236}">
                <a16:creationId xmlns:a16="http://schemas.microsoft.com/office/drawing/2014/main" id="{CE7DE2B0-D020-4D0D-A4A2-518037BC7817}"/>
              </a:ext>
            </a:extLst>
          </p:cNvPr>
          <p:cNvSpPr txBox="1">
            <a:spLocks noChangeArrowheads="1"/>
          </p:cNvSpPr>
          <p:nvPr/>
        </p:nvSpPr>
        <p:spPr bwMode="auto">
          <a:xfrm>
            <a:off x="8859838" y="4014788"/>
            <a:ext cx="1371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dirty="0">
                <a:solidFill>
                  <a:schemeClr val="bg1"/>
                </a:solidFill>
                <a:latin typeface="Arial" panose="020B0604020202020204" pitchFamily="34" charset="0"/>
                <a:ea typeface="ＭＳ Ｐゴシック" panose="020B0600070205080204" pitchFamily="34" charset="-128"/>
              </a:rPr>
              <a:t>“Ben Jones”</a:t>
            </a:r>
          </a:p>
        </p:txBody>
      </p:sp>
      <p:sp>
        <p:nvSpPr>
          <p:cNvPr id="24643" name="Rectangle 67">
            <a:extLst>
              <a:ext uri="{FF2B5EF4-FFF2-40B4-BE49-F238E27FC236}">
                <a16:creationId xmlns:a16="http://schemas.microsoft.com/office/drawing/2014/main" id="{99C97DE4-16D3-4B46-B290-78395A1D03C6}"/>
              </a:ext>
            </a:extLst>
          </p:cNvPr>
          <p:cNvSpPr>
            <a:spLocks noChangeArrowheads="1"/>
          </p:cNvSpPr>
          <p:nvPr/>
        </p:nvSpPr>
        <p:spPr bwMode="auto">
          <a:xfrm>
            <a:off x="1363435" y="3087689"/>
            <a:ext cx="5261203"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2289175" algn="l"/>
              </a:tabLst>
              <a:defRPr sz="2400">
                <a:solidFill>
                  <a:schemeClr val="tx1"/>
                </a:solidFill>
                <a:latin typeface="Times New Roman" panose="02020603050405020304" pitchFamily="18" charset="0"/>
              </a:defRPr>
            </a:lvl1pPr>
            <a:lvl2pPr marL="742950" indent="-285750" eaLnBrk="0" hangingPunct="0">
              <a:tabLst>
                <a:tab pos="2289175" algn="l"/>
              </a:tabLst>
              <a:defRPr sz="2400">
                <a:solidFill>
                  <a:schemeClr val="tx1"/>
                </a:solidFill>
                <a:latin typeface="Times New Roman" panose="02020603050405020304" pitchFamily="18" charset="0"/>
              </a:defRPr>
            </a:lvl2pPr>
            <a:lvl3pPr marL="1143000" indent="-228600" eaLnBrk="0" hangingPunct="0">
              <a:tabLst>
                <a:tab pos="2289175" algn="l"/>
              </a:tabLst>
              <a:defRPr sz="2400">
                <a:solidFill>
                  <a:schemeClr val="tx1"/>
                </a:solidFill>
                <a:latin typeface="Times New Roman" panose="02020603050405020304" pitchFamily="18" charset="0"/>
              </a:defRPr>
            </a:lvl3pPr>
            <a:lvl4pPr marL="1600200" indent="-228600" eaLnBrk="0" hangingPunct="0">
              <a:tabLst>
                <a:tab pos="2289175" algn="l"/>
              </a:tabLst>
              <a:defRPr sz="2400">
                <a:solidFill>
                  <a:schemeClr val="tx1"/>
                </a:solidFill>
                <a:latin typeface="Times New Roman" panose="02020603050405020304" pitchFamily="18" charset="0"/>
              </a:defRPr>
            </a:lvl4pPr>
            <a:lvl5pPr marL="2057400" indent="-228600" eaLnBrk="0" hangingPunct="0">
              <a:tabLst>
                <a:tab pos="2289175"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2289175"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2289175"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2289175"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2289175" algn="l"/>
              </a:tabLst>
              <a:defRPr sz="2400">
                <a:solidFill>
                  <a:schemeClr val="tx1"/>
                </a:solidFill>
                <a:latin typeface="Times New Roman" panose="02020603050405020304" pitchFamily="18" charset="0"/>
              </a:defRPr>
            </a:lvl9pPr>
          </a:lstStyle>
          <a:p>
            <a:pPr eaLnBrk="1" hangingPunct="1">
              <a:lnSpc>
                <a:spcPct val="80000"/>
              </a:lnSpc>
              <a:spcBef>
                <a:spcPct val="50000"/>
              </a:spcBef>
            </a:pPr>
            <a:endParaRPr lang="en-US" altLang="en-US" sz="1800" dirty="0">
              <a:solidFill>
                <a:srgbClr val="000000"/>
              </a:solidFill>
              <a:latin typeface="Courier New" panose="02070309020205020404" pitchFamily="49" charset="0"/>
              <a:ea typeface="ＭＳ Ｐゴシック" panose="020B0600070205080204" pitchFamily="34" charset="-128"/>
            </a:endParaRPr>
          </a:p>
          <a:p>
            <a:pPr eaLnBrk="1" hangingPunct="1">
              <a:lnSpc>
                <a:spcPct val="80000"/>
              </a:lnSpc>
              <a:spcBef>
                <a:spcPct val="50000"/>
              </a:spcBef>
            </a:pPr>
            <a:r>
              <a:rPr lang="en-US" altLang="en-US" sz="1800" dirty="0">
                <a:solidFill>
                  <a:srgbClr val="000000"/>
                </a:solidFill>
                <a:latin typeface="Courier New" panose="02070309020205020404" pitchFamily="49" charset="0"/>
                <a:ea typeface="ＭＳ Ｐゴシック" panose="020B0600070205080204" pitchFamily="34" charset="-128"/>
              </a:rPr>
              <a:t>bike1 = </a:t>
            </a:r>
            <a:r>
              <a:rPr lang="en-US" altLang="en-US" sz="1800" dirty="0">
                <a:solidFill>
                  <a:srgbClr val="0000FF"/>
                </a:solidFill>
                <a:latin typeface="Courier New" panose="02070309020205020404" pitchFamily="49" charset="0"/>
                <a:ea typeface="ＭＳ Ｐゴシック" panose="020B0600070205080204" pitchFamily="34" charset="-128"/>
              </a:rPr>
              <a:t>new</a:t>
            </a:r>
            <a:r>
              <a:rPr lang="en-US" altLang="en-US" sz="1800" dirty="0">
                <a:solidFill>
                  <a:srgbClr val="000000"/>
                </a:solidFill>
                <a:latin typeface="Courier New" panose="02070309020205020404" pitchFamily="49" charset="0"/>
                <a:ea typeface="ＭＳ Ｐゴシック" panose="020B0600070205080204" pitchFamily="34" charset="-128"/>
              </a:rPr>
              <a:t> Bicycle</a:t>
            </a:r>
            <a:r>
              <a:rPr lang="en-US" altLang="en-US" sz="1800" dirty="0">
                <a:solidFill>
                  <a:srgbClr val="FF0000"/>
                </a:solidFill>
                <a:latin typeface="Courier New" panose="02070309020205020404" pitchFamily="49" charset="0"/>
                <a:ea typeface="ＭＳ Ｐゴシック" panose="020B0600070205080204" pitchFamily="34" charset="-128"/>
              </a:rPr>
              <a:t>( )</a:t>
            </a:r>
            <a:r>
              <a:rPr lang="en-US" altLang="en-US" sz="1800" dirty="0">
                <a:solidFill>
                  <a:srgbClr val="000000"/>
                </a:solidFill>
                <a:latin typeface="Courier New" panose="02070309020205020404" pitchFamily="49" charset="0"/>
                <a:ea typeface="ＭＳ Ｐゴシック" panose="020B0600070205080204" pitchFamily="34" charset="-128"/>
              </a:rPr>
              <a:t>; </a:t>
            </a:r>
          </a:p>
        </p:txBody>
      </p:sp>
      <p:sp>
        <p:nvSpPr>
          <p:cNvPr id="24644" name="Rectangle 68">
            <a:extLst>
              <a:ext uri="{FF2B5EF4-FFF2-40B4-BE49-F238E27FC236}">
                <a16:creationId xmlns:a16="http://schemas.microsoft.com/office/drawing/2014/main" id="{01EA9DEB-DA54-4F43-9712-300C4F1B395F}"/>
              </a:ext>
            </a:extLst>
          </p:cNvPr>
          <p:cNvSpPr>
            <a:spLocks noChangeArrowheads="1"/>
          </p:cNvSpPr>
          <p:nvPr/>
        </p:nvSpPr>
        <p:spPr bwMode="auto">
          <a:xfrm>
            <a:off x="1338943" y="3648075"/>
            <a:ext cx="5422873"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2289175" algn="l"/>
              </a:tabLst>
              <a:defRPr sz="2400">
                <a:solidFill>
                  <a:schemeClr val="tx1"/>
                </a:solidFill>
                <a:latin typeface="Times New Roman" panose="02020603050405020304" pitchFamily="18" charset="0"/>
              </a:defRPr>
            </a:lvl1pPr>
            <a:lvl2pPr marL="742950" indent="-285750" eaLnBrk="0" hangingPunct="0">
              <a:tabLst>
                <a:tab pos="2289175" algn="l"/>
              </a:tabLst>
              <a:defRPr sz="2400">
                <a:solidFill>
                  <a:schemeClr val="tx1"/>
                </a:solidFill>
                <a:latin typeface="Times New Roman" panose="02020603050405020304" pitchFamily="18" charset="0"/>
              </a:defRPr>
            </a:lvl2pPr>
            <a:lvl3pPr marL="1143000" indent="-228600" eaLnBrk="0" hangingPunct="0">
              <a:tabLst>
                <a:tab pos="2289175" algn="l"/>
              </a:tabLst>
              <a:defRPr sz="2400">
                <a:solidFill>
                  <a:schemeClr val="tx1"/>
                </a:solidFill>
                <a:latin typeface="Times New Roman" panose="02020603050405020304" pitchFamily="18" charset="0"/>
              </a:defRPr>
            </a:lvl3pPr>
            <a:lvl4pPr marL="1600200" indent="-228600" eaLnBrk="0" hangingPunct="0">
              <a:tabLst>
                <a:tab pos="2289175" algn="l"/>
              </a:tabLst>
              <a:defRPr sz="2400">
                <a:solidFill>
                  <a:schemeClr val="tx1"/>
                </a:solidFill>
                <a:latin typeface="Times New Roman" panose="02020603050405020304" pitchFamily="18" charset="0"/>
              </a:defRPr>
            </a:lvl4pPr>
            <a:lvl5pPr marL="2057400" indent="-228600" eaLnBrk="0" hangingPunct="0">
              <a:tabLst>
                <a:tab pos="2289175"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2289175"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2289175"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2289175"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2289175" algn="l"/>
              </a:tabLst>
              <a:defRPr sz="2400">
                <a:solidFill>
                  <a:schemeClr val="tx1"/>
                </a:solidFill>
                <a:latin typeface="Times New Roman" panose="02020603050405020304" pitchFamily="18" charset="0"/>
              </a:defRPr>
            </a:lvl9pPr>
          </a:lstStyle>
          <a:p>
            <a:pPr eaLnBrk="1" hangingPunct="1">
              <a:lnSpc>
                <a:spcPct val="80000"/>
              </a:lnSpc>
              <a:spcBef>
                <a:spcPct val="50000"/>
              </a:spcBef>
            </a:pPr>
            <a:r>
              <a:rPr lang="en-US" altLang="en-US" sz="1800">
                <a:solidFill>
                  <a:srgbClr val="000000"/>
                </a:solidFill>
                <a:latin typeface="Courier New" panose="02070309020205020404" pitchFamily="49" charset="0"/>
                <a:ea typeface="ＭＳ Ｐゴシック" panose="020B0600070205080204" pitchFamily="34" charset="-128"/>
              </a:rPr>
              <a:t>bike1.setOwnerName</a:t>
            </a:r>
            <a:r>
              <a:rPr lang="en-US" altLang="en-US" sz="1800">
                <a:solidFill>
                  <a:srgbClr val="FF0000"/>
                </a:solidFill>
                <a:latin typeface="Courier New" panose="02070309020205020404" pitchFamily="49" charset="0"/>
                <a:ea typeface="ＭＳ Ｐゴシック" panose="020B0600070205080204" pitchFamily="34" charset="-128"/>
              </a:rPr>
              <a:t>(</a:t>
            </a:r>
            <a:r>
              <a:rPr lang="en-US" altLang="en-US" sz="1800">
                <a:solidFill>
                  <a:srgbClr val="007F7F"/>
                </a:solidFill>
                <a:latin typeface="Courier New" panose="02070309020205020404" pitchFamily="49" charset="0"/>
                <a:ea typeface="ＭＳ Ｐゴシック" panose="020B0600070205080204" pitchFamily="34" charset="-128"/>
              </a:rPr>
              <a:t>"Adam Smith"</a:t>
            </a:r>
            <a:r>
              <a:rPr lang="en-US" altLang="en-US" sz="1800">
                <a:solidFill>
                  <a:srgbClr val="FF0000"/>
                </a:solidFill>
                <a:latin typeface="Courier New" panose="02070309020205020404" pitchFamily="49" charset="0"/>
                <a:ea typeface="ＭＳ Ｐゴシック" panose="020B0600070205080204" pitchFamily="34" charset="-128"/>
              </a:rPr>
              <a:t>)</a:t>
            </a:r>
            <a:r>
              <a:rPr lang="en-US" altLang="en-US" sz="1800">
                <a:solidFill>
                  <a:srgbClr val="000000"/>
                </a:solidFill>
                <a:latin typeface="Courier New" panose="02070309020205020404" pitchFamily="49" charset="0"/>
                <a:ea typeface="ＭＳ Ｐゴシック" panose="020B0600070205080204" pitchFamily="34" charset="-128"/>
              </a:rPr>
              <a:t>;</a:t>
            </a:r>
          </a:p>
        </p:txBody>
      </p:sp>
      <p:sp>
        <p:nvSpPr>
          <p:cNvPr id="24645" name="Rectangle 69">
            <a:extLst>
              <a:ext uri="{FF2B5EF4-FFF2-40B4-BE49-F238E27FC236}">
                <a16:creationId xmlns:a16="http://schemas.microsoft.com/office/drawing/2014/main" id="{163A5947-3296-462F-BB1D-D2370975482D}"/>
              </a:ext>
            </a:extLst>
          </p:cNvPr>
          <p:cNvSpPr>
            <a:spLocks noChangeArrowheads="1"/>
          </p:cNvSpPr>
          <p:nvPr/>
        </p:nvSpPr>
        <p:spPr bwMode="auto">
          <a:xfrm>
            <a:off x="1419307" y="4143375"/>
            <a:ext cx="5138796"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2289175" algn="l"/>
              </a:tabLst>
              <a:defRPr sz="2400">
                <a:solidFill>
                  <a:schemeClr val="tx1"/>
                </a:solidFill>
                <a:latin typeface="Times New Roman" panose="02020603050405020304" pitchFamily="18" charset="0"/>
              </a:defRPr>
            </a:lvl1pPr>
            <a:lvl2pPr marL="742950" indent="-285750" eaLnBrk="0" hangingPunct="0">
              <a:tabLst>
                <a:tab pos="2289175" algn="l"/>
              </a:tabLst>
              <a:defRPr sz="2400">
                <a:solidFill>
                  <a:schemeClr val="tx1"/>
                </a:solidFill>
                <a:latin typeface="Times New Roman" panose="02020603050405020304" pitchFamily="18" charset="0"/>
              </a:defRPr>
            </a:lvl2pPr>
            <a:lvl3pPr marL="1143000" indent="-228600" eaLnBrk="0" hangingPunct="0">
              <a:tabLst>
                <a:tab pos="2289175" algn="l"/>
              </a:tabLst>
              <a:defRPr sz="2400">
                <a:solidFill>
                  <a:schemeClr val="tx1"/>
                </a:solidFill>
                <a:latin typeface="Times New Roman" panose="02020603050405020304" pitchFamily="18" charset="0"/>
              </a:defRPr>
            </a:lvl3pPr>
            <a:lvl4pPr marL="1600200" indent="-228600" eaLnBrk="0" hangingPunct="0">
              <a:tabLst>
                <a:tab pos="2289175" algn="l"/>
              </a:tabLst>
              <a:defRPr sz="2400">
                <a:solidFill>
                  <a:schemeClr val="tx1"/>
                </a:solidFill>
                <a:latin typeface="Times New Roman" panose="02020603050405020304" pitchFamily="18" charset="0"/>
              </a:defRPr>
            </a:lvl4pPr>
            <a:lvl5pPr marL="2057400" indent="-228600" eaLnBrk="0" hangingPunct="0">
              <a:tabLst>
                <a:tab pos="2289175"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2289175"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2289175"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2289175"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2289175" algn="l"/>
              </a:tabLst>
              <a:defRPr sz="2400">
                <a:solidFill>
                  <a:schemeClr val="tx1"/>
                </a:solidFill>
                <a:latin typeface="Times New Roman" panose="02020603050405020304" pitchFamily="18" charset="0"/>
              </a:defRPr>
            </a:lvl9pPr>
          </a:lstStyle>
          <a:p>
            <a:pPr eaLnBrk="1" hangingPunct="1">
              <a:lnSpc>
                <a:spcPct val="80000"/>
              </a:lnSpc>
              <a:spcBef>
                <a:spcPct val="50000"/>
              </a:spcBef>
            </a:pPr>
            <a:r>
              <a:rPr lang="en-US" altLang="en-US" sz="1800">
                <a:solidFill>
                  <a:srgbClr val="000000"/>
                </a:solidFill>
                <a:latin typeface="Courier New" panose="02070309020205020404" pitchFamily="49" charset="0"/>
                <a:ea typeface="ＭＳ Ｐゴシック" panose="020B0600070205080204" pitchFamily="34" charset="-128"/>
              </a:rPr>
              <a:t>bike2 = </a:t>
            </a:r>
            <a:r>
              <a:rPr lang="en-US" altLang="en-US" sz="1800">
                <a:solidFill>
                  <a:srgbClr val="0000FF"/>
                </a:solidFill>
                <a:latin typeface="Courier New" panose="02070309020205020404" pitchFamily="49" charset="0"/>
                <a:ea typeface="ＭＳ Ｐゴシック" panose="020B0600070205080204" pitchFamily="34" charset="-128"/>
              </a:rPr>
              <a:t>new</a:t>
            </a:r>
            <a:r>
              <a:rPr lang="en-US" altLang="en-US" sz="1800">
                <a:solidFill>
                  <a:srgbClr val="000000"/>
                </a:solidFill>
                <a:latin typeface="Courier New" panose="02070309020205020404" pitchFamily="49" charset="0"/>
                <a:ea typeface="ＭＳ Ｐゴシック" panose="020B0600070205080204" pitchFamily="34" charset="-128"/>
              </a:rPr>
              <a:t> Bicycle</a:t>
            </a:r>
            <a:r>
              <a:rPr lang="en-US" altLang="en-US" sz="1800">
                <a:solidFill>
                  <a:srgbClr val="FF0000"/>
                </a:solidFill>
                <a:latin typeface="Courier New" panose="02070309020205020404" pitchFamily="49" charset="0"/>
                <a:ea typeface="ＭＳ Ｐゴシック" panose="020B0600070205080204" pitchFamily="34" charset="-128"/>
              </a:rPr>
              <a:t>( )</a:t>
            </a:r>
            <a:r>
              <a:rPr lang="en-US" altLang="en-US" sz="1800">
                <a:solidFill>
                  <a:srgbClr val="000000"/>
                </a:solidFill>
                <a:latin typeface="Courier New" panose="02070309020205020404" pitchFamily="49" charset="0"/>
                <a:ea typeface="ＭＳ Ｐゴシック" panose="020B0600070205080204" pitchFamily="34" charset="-128"/>
              </a:rPr>
              <a:t>; </a:t>
            </a:r>
          </a:p>
        </p:txBody>
      </p:sp>
      <p:sp>
        <p:nvSpPr>
          <p:cNvPr id="24646" name="Rectangle 70">
            <a:extLst>
              <a:ext uri="{FF2B5EF4-FFF2-40B4-BE49-F238E27FC236}">
                <a16:creationId xmlns:a16="http://schemas.microsoft.com/office/drawing/2014/main" id="{5E0F765B-8E0B-4596-AAF8-4D4FD3AF00FE}"/>
              </a:ext>
            </a:extLst>
          </p:cNvPr>
          <p:cNvSpPr>
            <a:spLocks noChangeArrowheads="1"/>
          </p:cNvSpPr>
          <p:nvPr/>
        </p:nvSpPr>
        <p:spPr bwMode="auto">
          <a:xfrm>
            <a:off x="1365514" y="4430713"/>
            <a:ext cx="539746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2289175" algn="l"/>
              </a:tabLst>
              <a:defRPr sz="2400">
                <a:solidFill>
                  <a:schemeClr val="tx1"/>
                </a:solidFill>
                <a:latin typeface="Times New Roman" panose="02020603050405020304" pitchFamily="18" charset="0"/>
              </a:defRPr>
            </a:lvl1pPr>
            <a:lvl2pPr marL="742950" indent="-285750" eaLnBrk="0" hangingPunct="0">
              <a:tabLst>
                <a:tab pos="2289175" algn="l"/>
              </a:tabLst>
              <a:defRPr sz="2400">
                <a:solidFill>
                  <a:schemeClr val="tx1"/>
                </a:solidFill>
                <a:latin typeface="Times New Roman" panose="02020603050405020304" pitchFamily="18" charset="0"/>
              </a:defRPr>
            </a:lvl2pPr>
            <a:lvl3pPr marL="1143000" indent="-228600" eaLnBrk="0" hangingPunct="0">
              <a:tabLst>
                <a:tab pos="2289175" algn="l"/>
              </a:tabLst>
              <a:defRPr sz="2400">
                <a:solidFill>
                  <a:schemeClr val="tx1"/>
                </a:solidFill>
                <a:latin typeface="Times New Roman" panose="02020603050405020304" pitchFamily="18" charset="0"/>
              </a:defRPr>
            </a:lvl3pPr>
            <a:lvl4pPr marL="1600200" indent="-228600" eaLnBrk="0" hangingPunct="0">
              <a:tabLst>
                <a:tab pos="2289175" algn="l"/>
              </a:tabLst>
              <a:defRPr sz="2400">
                <a:solidFill>
                  <a:schemeClr val="tx1"/>
                </a:solidFill>
                <a:latin typeface="Times New Roman" panose="02020603050405020304" pitchFamily="18" charset="0"/>
              </a:defRPr>
            </a:lvl4pPr>
            <a:lvl5pPr marL="2057400" indent="-228600" eaLnBrk="0" hangingPunct="0">
              <a:tabLst>
                <a:tab pos="2289175"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2289175"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2289175"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2289175"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2289175" algn="l"/>
              </a:tabLst>
              <a:defRPr sz="2400">
                <a:solidFill>
                  <a:schemeClr val="tx1"/>
                </a:solidFill>
                <a:latin typeface="Times New Roman" panose="02020603050405020304" pitchFamily="18" charset="0"/>
              </a:defRPr>
            </a:lvl9pPr>
          </a:lstStyle>
          <a:p>
            <a:pPr eaLnBrk="1" hangingPunct="1">
              <a:lnSpc>
                <a:spcPct val="80000"/>
              </a:lnSpc>
              <a:spcBef>
                <a:spcPct val="50000"/>
              </a:spcBef>
            </a:pPr>
            <a:r>
              <a:rPr lang="en-US" altLang="en-US" sz="1800">
                <a:solidFill>
                  <a:srgbClr val="000000"/>
                </a:solidFill>
                <a:latin typeface="Courier New" panose="02070309020205020404" pitchFamily="49" charset="0"/>
                <a:ea typeface="ＭＳ Ｐゴシック" panose="020B0600070205080204" pitchFamily="34" charset="-128"/>
              </a:rPr>
              <a:t>bike2.setOwnerName</a:t>
            </a:r>
            <a:r>
              <a:rPr lang="en-US" altLang="en-US" sz="1800">
                <a:solidFill>
                  <a:srgbClr val="FF0000"/>
                </a:solidFill>
                <a:latin typeface="Courier New" panose="02070309020205020404" pitchFamily="49" charset="0"/>
                <a:ea typeface="ＭＳ Ｐゴシック" panose="020B0600070205080204" pitchFamily="34" charset="-128"/>
              </a:rPr>
              <a:t>(</a:t>
            </a:r>
            <a:r>
              <a:rPr lang="en-US" altLang="en-US" sz="1800">
                <a:solidFill>
                  <a:srgbClr val="007F7F"/>
                </a:solidFill>
                <a:latin typeface="Courier New" panose="02070309020205020404" pitchFamily="49" charset="0"/>
                <a:ea typeface="ＭＳ Ｐゴシック" panose="020B0600070205080204" pitchFamily="34" charset="-128"/>
              </a:rPr>
              <a:t>"Ben Jones"</a:t>
            </a:r>
            <a:r>
              <a:rPr lang="en-US" altLang="en-US" sz="1800">
                <a:solidFill>
                  <a:srgbClr val="FF0000"/>
                </a:solidFill>
                <a:latin typeface="Courier New" panose="02070309020205020404" pitchFamily="49" charset="0"/>
                <a:ea typeface="ＭＳ Ｐゴシック" panose="020B0600070205080204" pitchFamily="34" charset="-128"/>
              </a:rPr>
              <a:t>)</a:t>
            </a:r>
            <a:r>
              <a:rPr lang="en-US" altLang="en-US" sz="1800">
                <a:solidFill>
                  <a:srgbClr val="000000"/>
                </a:solidFill>
                <a:latin typeface="Courier New" panose="02070309020205020404" pitchFamily="49" charset="0"/>
                <a:ea typeface="ＭＳ Ｐゴシック" panose="020B0600070205080204" pitchFamily="34" charset="-128"/>
              </a:rPr>
              <a:t>;</a:t>
            </a:r>
          </a:p>
        </p:txBody>
      </p:sp>
      <p:sp>
        <p:nvSpPr>
          <p:cNvPr id="10257" name="Text Box 71">
            <a:extLst>
              <a:ext uri="{FF2B5EF4-FFF2-40B4-BE49-F238E27FC236}">
                <a16:creationId xmlns:a16="http://schemas.microsoft.com/office/drawing/2014/main" id="{0974C684-7CF8-4778-B69E-5C5FB988CB81}"/>
              </a:ext>
            </a:extLst>
          </p:cNvPr>
          <p:cNvSpPr txBox="1">
            <a:spLocks noChangeArrowheads="1"/>
          </p:cNvSpPr>
          <p:nvPr/>
        </p:nvSpPr>
        <p:spPr bwMode="auto">
          <a:xfrm>
            <a:off x="3025776" y="4973639"/>
            <a:ext cx="1724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dirty="0">
                <a:latin typeface="Arial" panose="020B0604020202020204" pitchFamily="34" charset="0"/>
              </a:rPr>
              <a:t>Sample Code</a:t>
            </a:r>
          </a:p>
        </p:txBody>
      </p:sp>
      <p:sp>
        <p:nvSpPr>
          <p:cNvPr id="6" name="Footer Placeholder 5">
            <a:extLst>
              <a:ext uri="{FF2B5EF4-FFF2-40B4-BE49-F238E27FC236}">
                <a16:creationId xmlns:a16="http://schemas.microsoft.com/office/drawing/2014/main" id="{29A24FF3-4E58-4C7E-AA26-6579FB6D4E35}"/>
              </a:ext>
            </a:extLst>
          </p:cNvPr>
          <p:cNvSpPr>
            <a:spLocks noGrp="1"/>
          </p:cNvSpPr>
          <p:nvPr>
            <p:ph type="ftr" sz="quarter" idx="11"/>
          </p:nvPr>
        </p:nvSpPr>
        <p:spPr/>
        <p:txBody>
          <a:bodyPr/>
          <a:lstStyle/>
          <a:p>
            <a:r>
              <a:rPr lang="en-US"/>
              <a:t>Unit 1 - Programming / Lecture 7 : OOP part 1</a:t>
            </a:r>
            <a:endParaRPr lang="en-US" dirty="0"/>
          </a:p>
        </p:txBody>
      </p:sp>
      <p:sp>
        <p:nvSpPr>
          <p:cNvPr id="7" name="Slide Number Placeholder 6">
            <a:extLst>
              <a:ext uri="{FF2B5EF4-FFF2-40B4-BE49-F238E27FC236}">
                <a16:creationId xmlns:a16="http://schemas.microsoft.com/office/drawing/2014/main" id="{46E9B729-BBD0-4CC1-AC62-FEA2BCE40EA3}"/>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custDataLst>
      <p:tags r:id="rId1"/>
    </p:custDataLst>
    <p:extLst>
      <p:ext uri="{BB962C8B-B14F-4D97-AF65-F5344CB8AC3E}">
        <p14:creationId xmlns:p14="http://schemas.microsoft.com/office/powerpoint/2010/main" val="14250458"/>
      </p:ext>
    </p:extLst>
  </p:cSld>
  <p:clrMapOvr>
    <a:masterClrMapping/>
  </p:clrMapOvr>
  <p:transition spd="med" advClick="0">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the static keyword</a:t>
            </a:r>
          </a:p>
        </p:txBody>
      </p:sp>
      <p:sp>
        <p:nvSpPr>
          <p:cNvPr id="3" name="Content Placeholder 2"/>
          <p:cNvSpPr>
            <a:spLocks noGrp="1"/>
          </p:cNvSpPr>
          <p:nvPr>
            <p:ph idx="1"/>
          </p:nvPr>
        </p:nvSpPr>
        <p:spPr/>
        <p:txBody>
          <a:bodyPr>
            <a:normAutofit/>
          </a:bodyPr>
          <a:lstStyle/>
          <a:p>
            <a:r>
              <a:rPr lang="en-US" dirty="0"/>
              <a:t>A class may define any number of static members using static keyword</a:t>
            </a:r>
          </a:p>
          <a:p>
            <a:pPr lvl="1"/>
            <a:r>
              <a:rPr lang="en-US" dirty="0"/>
              <a:t>The member must be invoked directly from the class level, not from an object reference variable</a:t>
            </a:r>
          </a:p>
          <a:p>
            <a:pPr lvl="1"/>
            <a:r>
              <a:rPr lang="en-US" dirty="0"/>
              <a:t>E.g.,</a:t>
            </a:r>
          </a:p>
          <a:p>
            <a:pPr marL="914400" lvl="2" indent="0">
              <a:buNone/>
            </a:pPr>
            <a:r>
              <a:rPr lang="en-US" dirty="0"/>
              <a:t>Console c = new Console();</a:t>
            </a:r>
          </a:p>
          <a:p>
            <a:pPr marL="914400" lvl="2" indent="0">
              <a:buNone/>
            </a:pPr>
            <a:r>
              <a:rPr lang="en-US" dirty="0" err="1"/>
              <a:t>c.WriteLine</a:t>
            </a:r>
            <a:r>
              <a:rPr lang="en-US" dirty="0"/>
              <a:t>("I can't be printed...");</a:t>
            </a:r>
          </a:p>
          <a:p>
            <a:pPr lvl="1"/>
            <a:r>
              <a:rPr lang="en-US" dirty="0"/>
              <a:t>But instead simply use the class name</a:t>
            </a:r>
          </a:p>
          <a:p>
            <a:pPr marL="914400" lvl="2" indent="0">
              <a:buNone/>
            </a:pPr>
            <a:r>
              <a:rPr lang="en-US" dirty="0" err="1"/>
              <a:t>Console.WriteLine</a:t>
            </a:r>
            <a:r>
              <a:rPr lang="en-US" dirty="0"/>
              <a:t>("Much better! Thanks...");</a:t>
            </a:r>
          </a:p>
        </p:txBody>
      </p:sp>
      <p:sp>
        <p:nvSpPr>
          <p:cNvPr id="4" name="Footer Placeholder 3">
            <a:extLst>
              <a:ext uri="{FF2B5EF4-FFF2-40B4-BE49-F238E27FC236}">
                <a16:creationId xmlns:a16="http://schemas.microsoft.com/office/drawing/2014/main" id="{9D2A8CAA-6AB0-414E-8B1A-963FBC6B5117}"/>
              </a:ext>
            </a:extLst>
          </p:cNvPr>
          <p:cNvSpPr>
            <a:spLocks noGrp="1"/>
          </p:cNvSpPr>
          <p:nvPr>
            <p:ph type="ftr" sz="quarter" idx="11"/>
          </p:nvPr>
        </p:nvSpPr>
        <p:spPr/>
        <p:txBody>
          <a:bodyPr/>
          <a:lstStyle/>
          <a:p>
            <a:r>
              <a:rPr lang="en-US"/>
              <a:t>Unit 1 - Programming / Lecture 8 – Object oriented programming Part 2</a:t>
            </a:r>
            <a:endParaRPr lang="en-US" dirty="0"/>
          </a:p>
        </p:txBody>
      </p:sp>
      <p:sp>
        <p:nvSpPr>
          <p:cNvPr id="5" name="Slide Number Placeholder 4">
            <a:extLst>
              <a:ext uri="{FF2B5EF4-FFF2-40B4-BE49-F238E27FC236}">
                <a16:creationId xmlns:a16="http://schemas.microsoft.com/office/drawing/2014/main" id="{3989BA86-75EE-485E-9D80-52AA18A53D54}"/>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3691353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the static keyword</a:t>
            </a:r>
          </a:p>
        </p:txBody>
      </p:sp>
      <p:sp>
        <p:nvSpPr>
          <p:cNvPr id="3" name="Content Placeholder 2"/>
          <p:cNvSpPr>
            <a:spLocks noGrp="1"/>
          </p:cNvSpPr>
          <p:nvPr>
            <p:ph idx="1"/>
          </p:nvPr>
        </p:nvSpPr>
        <p:spPr/>
        <p:txBody>
          <a:bodyPr>
            <a:normAutofit/>
          </a:bodyPr>
          <a:lstStyle/>
          <a:p>
            <a:r>
              <a:rPr lang="en-US" dirty="0"/>
              <a:t>Simply put, static members are </a:t>
            </a:r>
          </a:p>
          <a:p>
            <a:pPr lvl="1"/>
            <a:r>
              <a:rPr lang="en-US" dirty="0"/>
              <a:t>Items that are deemed (by the class designer) to be so commonplace </a:t>
            </a:r>
          </a:p>
          <a:p>
            <a:pPr lvl="1"/>
            <a:r>
              <a:rPr lang="en-US" dirty="0"/>
              <a:t>So there is no need to create an instance of the class before invoking the member</a:t>
            </a:r>
          </a:p>
          <a:p>
            <a:r>
              <a:rPr lang="en-US" dirty="0"/>
              <a:t>While any class can define static members, they are quite commonly found within utility classes</a:t>
            </a:r>
          </a:p>
          <a:p>
            <a:pPr lvl="1"/>
            <a:r>
              <a:rPr lang="en-US" dirty="0"/>
              <a:t>By definition, a utility class is a class that does not maintain any object-level state and is not created with the new keyword</a:t>
            </a:r>
          </a:p>
          <a:p>
            <a:pPr lvl="1"/>
            <a:r>
              <a:rPr lang="en-US" dirty="0"/>
              <a:t>Rather, a utility class exposes all functionality as class-level members</a:t>
            </a:r>
          </a:p>
          <a:p>
            <a:pPr lvl="1"/>
            <a:r>
              <a:rPr lang="en-US" dirty="0"/>
              <a:t>Many .NET base class libraries are built this way</a:t>
            </a:r>
          </a:p>
        </p:txBody>
      </p:sp>
      <p:sp>
        <p:nvSpPr>
          <p:cNvPr id="4" name="Footer Placeholder 3">
            <a:extLst>
              <a:ext uri="{FF2B5EF4-FFF2-40B4-BE49-F238E27FC236}">
                <a16:creationId xmlns:a16="http://schemas.microsoft.com/office/drawing/2014/main" id="{72181CE8-B74E-484A-A17B-1F83EE7F1D2A}"/>
              </a:ext>
            </a:extLst>
          </p:cNvPr>
          <p:cNvSpPr>
            <a:spLocks noGrp="1"/>
          </p:cNvSpPr>
          <p:nvPr>
            <p:ph type="ftr" sz="quarter" idx="11"/>
          </p:nvPr>
        </p:nvSpPr>
        <p:spPr/>
        <p:txBody>
          <a:bodyPr/>
          <a:lstStyle/>
          <a:p>
            <a:r>
              <a:rPr lang="en-US"/>
              <a:t>Unit 1 - Programming / Lecture 8 – Object oriented programming Part 2</a:t>
            </a:r>
            <a:endParaRPr lang="en-US" dirty="0"/>
          </a:p>
        </p:txBody>
      </p:sp>
      <p:sp>
        <p:nvSpPr>
          <p:cNvPr id="5" name="Slide Number Placeholder 4">
            <a:extLst>
              <a:ext uri="{FF2B5EF4-FFF2-40B4-BE49-F238E27FC236}">
                <a16:creationId xmlns:a16="http://schemas.microsoft.com/office/drawing/2014/main" id="{3B48EABC-8A87-4A16-AF09-8BADD04C5C25}"/>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4213166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the static keyword</a:t>
            </a:r>
          </a:p>
        </p:txBody>
      </p:sp>
      <p:sp>
        <p:nvSpPr>
          <p:cNvPr id="3" name="Content Placeholder 2"/>
          <p:cNvSpPr>
            <a:spLocks noGrp="1"/>
          </p:cNvSpPr>
          <p:nvPr>
            <p:ph idx="1"/>
          </p:nvPr>
        </p:nvSpPr>
        <p:spPr/>
        <p:txBody>
          <a:bodyPr>
            <a:normAutofit/>
          </a:bodyPr>
          <a:lstStyle/>
          <a:p>
            <a:r>
              <a:rPr lang="en-US" dirty="0"/>
              <a:t>The static keyword can be applied to the following</a:t>
            </a:r>
          </a:p>
          <a:p>
            <a:pPr lvl="1"/>
            <a:r>
              <a:rPr lang="en-US" dirty="0"/>
              <a:t>Data of a class</a:t>
            </a:r>
          </a:p>
          <a:p>
            <a:pPr lvl="1"/>
            <a:r>
              <a:rPr lang="en-US" dirty="0"/>
              <a:t>Methods of a class</a:t>
            </a:r>
          </a:p>
          <a:p>
            <a:pPr lvl="1"/>
            <a:r>
              <a:rPr lang="en-US" dirty="0"/>
              <a:t>Properties of a class (will study)</a:t>
            </a:r>
          </a:p>
          <a:p>
            <a:pPr lvl="1"/>
            <a:r>
              <a:rPr lang="en-US" dirty="0"/>
              <a:t>A constructor</a:t>
            </a:r>
          </a:p>
          <a:p>
            <a:pPr lvl="1"/>
            <a:r>
              <a:rPr lang="en-US" dirty="0"/>
              <a:t>The entire class definition</a:t>
            </a:r>
          </a:p>
        </p:txBody>
      </p:sp>
      <p:sp>
        <p:nvSpPr>
          <p:cNvPr id="4" name="Footer Placeholder 3">
            <a:extLst>
              <a:ext uri="{FF2B5EF4-FFF2-40B4-BE49-F238E27FC236}">
                <a16:creationId xmlns:a16="http://schemas.microsoft.com/office/drawing/2014/main" id="{04963C92-F9D4-494C-B357-C7E9851073B3}"/>
              </a:ext>
            </a:extLst>
          </p:cNvPr>
          <p:cNvSpPr>
            <a:spLocks noGrp="1"/>
          </p:cNvSpPr>
          <p:nvPr>
            <p:ph type="ftr" sz="quarter" idx="11"/>
          </p:nvPr>
        </p:nvSpPr>
        <p:spPr/>
        <p:txBody>
          <a:bodyPr/>
          <a:lstStyle/>
          <a:p>
            <a:r>
              <a:rPr lang="en-US"/>
              <a:t>Unit 1 - Programming / Lecture 8 – Object oriented programming Part 2</a:t>
            </a:r>
            <a:endParaRPr lang="en-US" dirty="0"/>
          </a:p>
        </p:txBody>
      </p:sp>
      <p:sp>
        <p:nvSpPr>
          <p:cNvPr id="5" name="Slide Number Placeholder 4">
            <a:extLst>
              <a:ext uri="{FF2B5EF4-FFF2-40B4-BE49-F238E27FC236}">
                <a16:creationId xmlns:a16="http://schemas.microsoft.com/office/drawing/2014/main" id="{E65353BE-2F27-4C13-8E9F-85F5C5800AD8}"/>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11995669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Static Field Data</a:t>
            </a:r>
          </a:p>
        </p:txBody>
      </p:sp>
      <p:sp>
        <p:nvSpPr>
          <p:cNvPr id="3" name="Content Placeholder 2"/>
          <p:cNvSpPr>
            <a:spLocks noGrp="1"/>
          </p:cNvSpPr>
          <p:nvPr>
            <p:ph idx="1"/>
          </p:nvPr>
        </p:nvSpPr>
        <p:spPr/>
        <p:txBody>
          <a:bodyPr>
            <a:normAutofit/>
          </a:bodyPr>
          <a:lstStyle/>
          <a:p>
            <a:r>
              <a:rPr lang="en-US" dirty="0"/>
              <a:t>Instance level data (</a:t>
            </a:r>
            <a:r>
              <a:rPr lang="en-US" dirty="0" err="1"/>
              <a:t>nonstatic</a:t>
            </a:r>
            <a:r>
              <a:rPr lang="en-US" dirty="0"/>
              <a:t> data)</a:t>
            </a:r>
          </a:p>
          <a:p>
            <a:pPr lvl="1"/>
            <a:r>
              <a:rPr lang="en-US" dirty="0"/>
              <a:t>The object maintains its own independent copy of the data</a:t>
            </a:r>
          </a:p>
          <a:p>
            <a:r>
              <a:rPr lang="en-US" dirty="0"/>
              <a:t>Static level data (static data)</a:t>
            </a:r>
          </a:p>
          <a:p>
            <a:pPr lvl="1"/>
            <a:r>
              <a:rPr lang="en-US" dirty="0"/>
              <a:t>The memory is shared by all objects of that category</a:t>
            </a:r>
          </a:p>
        </p:txBody>
      </p:sp>
      <p:sp>
        <p:nvSpPr>
          <p:cNvPr id="4" name="Footer Placeholder 3">
            <a:extLst>
              <a:ext uri="{FF2B5EF4-FFF2-40B4-BE49-F238E27FC236}">
                <a16:creationId xmlns:a16="http://schemas.microsoft.com/office/drawing/2014/main" id="{FE205CA6-B5B2-496D-AA7A-BF21B8A61BF2}"/>
              </a:ext>
            </a:extLst>
          </p:cNvPr>
          <p:cNvSpPr>
            <a:spLocks noGrp="1"/>
          </p:cNvSpPr>
          <p:nvPr>
            <p:ph type="ftr" sz="quarter" idx="11"/>
          </p:nvPr>
        </p:nvSpPr>
        <p:spPr/>
        <p:txBody>
          <a:bodyPr/>
          <a:lstStyle/>
          <a:p>
            <a:r>
              <a:rPr lang="en-US"/>
              <a:t>Unit 1 - Programming / Lecture 8 – Object oriented programming Part 2</a:t>
            </a:r>
            <a:endParaRPr lang="en-US" dirty="0"/>
          </a:p>
        </p:txBody>
      </p:sp>
      <p:sp>
        <p:nvSpPr>
          <p:cNvPr id="5" name="Slide Number Placeholder 4">
            <a:extLst>
              <a:ext uri="{FF2B5EF4-FFF2-40B4-BE49-F238E27FC236}">
                <a16:creationId xmlns:a16="http://schemas.microsoft.com/office/drawing/2014/main" id="{D3417139-273B-47CC-831E-15DA135F3221}"/>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26797355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Saving Account</a:t>
            </a:r>
          </a:p>
        </p:txBody>
      </p:sp>
      <p:sp>
        <p:nvSpPr>
          <p:cNvPr id="3" name="Content Placeholder 2"/>
          <p:cNvSpPr>
            <a:spLocks noGrp="1"/>
          </p:cNvSpPr>
          <p:nvPr>
            <p:ph idx="1"/>
          </p:nvPr>
        </p:nvSpPr>
        <p:spPr/>
        <p:txBody>
          <a:bodyPr>
            <a:normAutofit/>
          </a:bodyPr>
          <a:lstStyle/>
          <a:p>
            <a:r>
              <a:rPr lang="en-US" dirty="0"/>
              <a:t>Create a new Console Application project named </a:t>
            </a:r>
            <a:r>
              <a:rPr lang="en-US" dirty="0" err="1"/>
              <a:t>StaticDataAndMembers</a:t>
            </a:r>
            <a:endParaRPr lang="en-US" dirty="0"/>
          </a:p>
          <a:p>
            <a:r>
              <a:rPr lang="en-US" dirty="0"/>
              <a:t>Insert a new class into your project named </a:t>
            </a:r>
            <a:r>
              <a:rPr lang="en-US" dirty="0" err="1"/>
              <a:t>SavingsAccount</a:t>
            </a:r>
            <a:endParaRPr lang="en-US" dirty="0"/>
          </a:p>
          <a:p>
            <a:r>
              <a:rPr lang="en-US" dirty="0"/>
              <a:t>Defining </a:t>
            </a:r>
          </a:p>
          <a:p>
            <a:pPr lvl="1"/>
            <a:r>
              <a:rPr lang="en-US" dirty="0"/>
              <a:t>An instance-level data (to model the current balance) </a:t>
            </a:r>
          </a:p>
          <a:p>
            <a:pPr lvl="1"/>
            <a:r>
              <a:rPr lang="en-US" dirty="0"/>
              <a:t>A custom constructor to set the initial balance</a:t>
            </a:r>
          </a:p>
          <a:p>
            <a:pPr lvl="1"/>
            <a:r>
              <a:rPr lang="en-US" dirty="0"/>
              <a:t>A static data named </a:t>
            </a:r>
            <a:r>
              <a:rPr lang="en-US" dirty="0" err="1"/>
              <a:t>currInterestRate</a:t>
            </a:r>
            <a:r>
              <a:rPr lang="en-US" dirty="0"/>
              <a:t> (default: 0.04)</a:t>
            </a:r>
          </a:p>
        </p:txBody>
      </p:sp>
      <p:sp>
        <p:nvSpPr>
          <p:cNvPr id="4" name="Footer Placeholder 3">
            <a:extLst>
              <a:ext uri="{FF2B5EF4-FFF2-40B4-BE49-F238E27FC236}">
                <a16:creationId xmlns:a16="http://schemas.microsoft.com/office/drawing/2014/main" id="{898E1A10-5C8E-4D07-807B-415F89FBC330}"/>
              </a:ext>
            </a:extLst>
          </p:cNvPr>
          <p:cNvSpPr>
            <a:spLocks noGrp="1"/>
          </p:cNvSpPr>
          <p:nvPr>
            <p:ph type="ftr" sz="quarter" idx="11"/>
          </p:nvPr>
        </p:nvSpPr>
        <p:spPr/>
        <p:txBody>
          <a:bodyPr/>
          <a:lstStyle/>
          <a:p>
            <a:r>
              <a:rPr lang="en-US"/>
              <a:t>Unit 1 - Programming / Lecture 8 – Object oriented programming Part 2</a:t>
            </a:r>
            <a:endParaRPr lang="en-US" dirty="0"/>
          </a:p>
        </p:txBody>
      </p:sp>
      <p:sp>
        <p:nvSpPr>
          <p:cNvPr id="5" name="Slide Number Placeholder 4">
            <a:extLst>
              <a:ext uri="{FF2B5EF4-FFF2-40B4-BE49-F238E27FC236}">
                <a16:creationId xmlns:a16="http://schemas.microsoft.com/office/drawing/2014/main" id="{E0D876A7-9EC1-443B-8DB1-3EF06ADFD9EF}"/>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20332189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9471C-DA9D-4AB2-9F58-B77523E1C52D}"/>
              </a:ext>
            </a:extLst>
          </p:cNvPr>
          <p:cNvSpPr>
            <a:spLocks noGrp="1"/>
          </p:cNvSpPr>
          <p:nvPr>
            <p:ph type="title"/>
          </p:nvPr>
        </p:nvSpPr>
        <p:spPr/>
        <p:txBody>
          <a:bodyPr/>
          <a:lstStyle/>
          <a:p>
            <a:r>
              <a:rPr lang="en-US" dirty="0"/>
              <a:t>Activity: diagram for bicycle class</a:t>
            </a:r>
          </a:p>
        </p:txBody>
      </p:sp>
      <p:sp>
        <p:nvSpPr>
          <p:cNvPr id="3" name="Content Placeholder 2">
            <a:extLst>
              <a:ext uri="{FF2B5EF4-FFF2-40B4-BE49-F238E27FC236}">
                <a16:creationId xmlns:a16="http://schemas.microsoft.com/office/drawing/2014/main" id="{8E385C6B-A73C-4A5D-9F0D-015AAC803CAD}"/>
              </a:ext>
            </a:extLst>
          </p:cNvPr>
          <p:cNvSpPr>
            <a:spLocks noGrp="1"/>
          </p:cNvSpPr>
          <p:nvPr>
            <p:ph idx="1"/>
          </p:nvPr>
        </p:nvSpPr>
        <p:spPr/>
        <p:txBody>
          <a:bodyPr/>
          <a:lstStyle/>
          <a:p>
            <a:r>
              <a:rPr lang="en-US" dirty="0"/>
              <a:t> Correct class diagram for Bicycle class (attribute, modifier)</a:t>
            </a:r>
          </a:p>
        </p:txBody>
      </p:sp>
      <p:sp>
        <p:nvSpPr>
          <p:cNvPr id="4" name="Footer Placeholder 3">
            <a:extLst>
              <a:ext uri="{FF2B5EF4-FFF2-40B4-BE49-F238E27FC236}">
                <a16:creationId xmlns:a16="http://schemas.microsoft.com/office/drawing/2014/main" id="{3CBE494A-3980-4706-91B0-EAA6F8E39416}"/>
              </a:ext>
            </a:extLst>
          </p:cNvPr>
          <p:cNvSpPr>
            <a:spLocks noGrp="1"/>
          </p:cNvSpPr>
          <p:nvPr>
            <p:ph type="ftr" sz="quarter" idx="11"/>
          </p:nvPr>
        </p:nvSpPr>
        <p:spPr/>
        <p:txBody>
          <a:bodyPr/>
          <a:lstStyle/>
          <a:p>
            <a:r>
              <a:rPr lang="en-US"/>
              <a:t>Unit 1 - Programming / Lecture 7 : OOP part 1</a:t>
            </a:r>
            <a:endParaRPr lang="en-US" dirty="0"/>
          </a:p>
        </p:txBody>
      </p:sp>
      <p:sp>
        <p:nvSpPr>
          <p:cNvPr id="5" name="Slide Number Placeholder 4">
            <a:extLst>
              <a:ext uri="{FF2B5EF4-FFF2-40B4-BE49-F238E27FC236}">
                <a16:creationId xmlns:a16="http://schemas.microsoft.com/office/drawing/2014/main" id="{3D28A411-FD08-426F-BF7C-2E58DAF4A6D1}"/>
              </a:ext>
            </a:extLst>
          </p:cNvPr>
          <p:cNvSpPr>
            <a:spLocks noGrp="1"/>
          </p:cNvSpPr>
          <p:nvPr>
            <p:ph type="sldNum" sz="quarter" idx="12"/>
          </p:nvPr>
        </p:nvSpPr>
        <p:spPr/>
        <p:txBody>
          <a:bodyPr/>
          <a:lstStyle/>
          <a:p>
            <a:fld id="{D57F1E4F-1CFF-5643-939E-217C01CDF565}" type="slidenum">
              <a:rPr lang="en-US" smtClean="0"/>
              <a:pPr/>
              <a:t>29</a:t>
            </a:fld>
            <a:endParaRPr lang="en-US" dirty="0"/>
          </a:p>
        </p:txBody>
      </p:sp>
      <p:grpSp>
        <p:nvGrpSpPr>
          <p:cNvPr id="6" name="Group 14">
            <a:extLst>
              <a:ext uri="{FF2B5EF4-FFF2-40B4-BE49-F238E27FC236}">
                <a16:creationId xmlns:a16="http://schemas.microsoft.com/office/drawing/2014/main" id="{2C08DC94-EC4B-4FBB-B1D0-66D23213D131}"/>
              </a:ext>
            </a:extLst>
          </p:cNvPr>
          <p:cNvGrpSpPr>
            <a:grpSpLocks/>
          </p:cNvGrpSpPr>
          <p:nvPr/>
        </p:nvGrpSpPr>
        <p:grpSpPr bwMode="auto">
          <a:xfrm>
            <a:off x="2971800" y="2898519"/>
            <a:ext cx="4065814" cy="3271157"/>
            <a:chOff x="1008" y="1488"/>
            <a:chExt cx="1536" cy="1542"/>
          </a:xfrm>
        </p:grpSpPr>
        <p:sp>
          <p:nvSpPr>
            <p:cNvPr id="7" name="AutoShape 2">
              <a:extLst>
                <a:ext uri="{FF2B5EF4-FFF2-40B4-BE49-F238E27FC236}">
                  <a16:creationId xmlns:a16="http://schemas.microsoft.com/office/drawing/2014/main" id="{A51CFBC5-DCC3-4C1F-848B-1B4F87465AD5}"/>
                </a:ext>
              </a:extLst>
            </p:cNvPr>
            <p:cNvSpPr>
              <a:spLocks noChangeArrowheads="1"/>
            </p:cNvSpPr>
            <p:nvPr/>
          </p:nvSpPr>
          <p:spPr bwMode="auto">
            <a:xfrm>
              <a:off x="1008" y="1488"/>
              <a:ext cx="1529" cy="1542"/>
            </a:xfrm>
            <a:prstGeom prst="roundRect">
              <a:avLst>
                <a:gd name="adj" fmla="val 0"/>
              </a:avLst>
            </a:prstGeom>
            <a:solidFill>
              <a:srgbClr val="99CCFF"/>
            </a:solidFill>
            <a:ln w="9525">
              <a:solidFill>
                <a:schemeClr val="tx1"/>
              </a:solidFill>
              <a:miter lim="800000"/>
              <a:headEnd/>
              <a:tailEnd/>
            </a:ln>
            <a:effectLst>
              <a:outerShdw dist="81320" dir="3080412" algn="ctr" rotWithShape="0">
                <a:schemeClr val="bg2"/>
              </a:outerShdw>
            </a:effectLst>
          </p:spPr>
          <p:txBody>
            <a:bodyPr wrap="none" anchor="ctr"/>
            <a:lstStyle/>
            <a:p>
              <a:pPr>
                <a:defRPr/>
              </a:pPr>
              <a:endParaRPr lang="en-US"/>
            </a:p>
          </p:txBody>
        </p:sp>
        <p:sp>
          <p:nvSpPr>
            <p:cNvPr id="8" name="Text Box 3">
              <a:extLst>
                <a:ext uri="{FF2B5EF4-FFF2-40B4-BE49-F238E27FC236}">
                  <a16:creationId xmlns:a16="http://schemas.microsoft.com/office/drawing/2014/main" id="{890C4C70-D2EF-4733-AB94-920D7966FCC2}"/>
                </a:ext>
              </a:extLst>
            </p:cNvPr>
            <p:cNvSpPr txBox="1">
              <a:spLocks noChangeArrowheads="1"/>
            </p:cNvSpPr>
            <p:nvPr/>
          </p:nvSpPr>
          <p:spPr bwMode="auto">
            <a:xfrm>
              <a:off x="1372" y="1604"/>
              <a:ext cx="52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ja-JP" sz="1600">
                  <a:solidFill>
                    <a:srgbClr val="000000"/>
                  </a:solidFill>
                  <a:latin typeface="Arial" panose="020B0604020202020204" pitchFamily="34" charset="0"/>
                  <a:ea typeface="ＭＳ Ｐゴシック" panose="020B0600070205080204" pitchFamily="34" charset="-128"/>
                </a:rPr>
                <a:t>Bicycle</a:t>
              </a:r>
              <a:endParaRPr lang="en-US" altLang="ja-JP" sz="1600">
                <a:ea typeface="ＭＳ Ｐゴシック" panose="020B0600070205080204" pitchFamily="34" charset="-128"/>
              </a:endParaRPr>
            </a:p>
          </p:txBody>
        </p:sp>
        <p:grpSp>
          <p:nvGrpSpPr>
            <p:cNvPr id="9" name="Group 8">
              <a:extLst>
                <a:ext uri="{FF2B5EF4-FFF2-40B4-BE49-F238E27FC236}">
                  <a16:creationId xmlns:a16="http://schemas.microsoft.com/office/drawing/2014/main" id="{E8778258-3AF7-4374-A99F-0734869D03EB}"/>
                </a:ext>
              </a:extLst>
            </p:cNvPr>
            <p:cNvGrpSpPr>
              <a:grpSpLocks/>
            </p:cNvGrpSpPr>
            <p:nvPr/>
          </p:nvGrpSpPr>
          <p:grpSpPr bwMode="auto">
            <a:xfrm>
              <a:off x="1084" y="2041"/>
              <a:ext cx="1425" cy="869"/>
              <a:chOff x="1084" y="2041"/>
              <a:chExt cx="1425" cy="869"/>
            </a:xfrm>
          </p:grpSpPr>
          <p:sp>
            <p:nvSpPr>
              <p:cNvPr id="11" name="Text Box 9">
                <a:extLst>
                  <a:ext uri="{FF2B5EF4-FFF2-40B4-BE49-F238E27FC236}">
                    <a16:creationId xmlns:a16="http://schemas.microsoft.com/office/drawing/2014/main" id="{F58C42E4-9979-4EEE-A0EC-DFA0171578C8}"/>
                  </a:ext>
                </a:extLst>
              </p:cNvPr>
              <p:cNvSpPr txBox="1">
                <a:spLocks noChangeArrowheads="1"/>
              </p:cNvSpPr>
              <p:nvPr/>
            </p:nvSpPr>
            <p:spPr bwMode="auto">
              <a:xfrm>
                <a:off x="1084" y="2698"/>
                <a:ext cx="14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ja-JP" sz="1600">
                    <a:solidFill>
                      <a:srgbClr val="000000"/>
                    </a:solidFill>
                    <a:latin typeface="Arial" panose="020B0604020202020204" pitchFamily="34" charset="0"/>
                    <a:ea typeface="ＭＳ Ｐゴシック" panose="020B0600070205080204" pitchFamily="34" charset="-128"/>
                  </a:rPr>
                  <a:t>setOwnerName(String)</a:t>
                </a:r>
                <a:endParaRPr lang="en-US" altLang="ja-JP" sz="1600">
                  <a:ea typeface="ＭＳ Ｐゴシック" panose="020B0600070205080204" pitchFamily="34" charset="-128"/>
                </a:endParaRPr>
              </a:p>
            </p:txBody>
          </p:sp>
          <p:sp>
            <p:nvSpPr>
              <p:cNvPr id="12" name="Text Box 10">
                <a:extLst>
                  <a:ext uri="{FF2B5EF4-FFF2-40B4-BE49-F238E27FC236}">
                    <a16:creationId xmlns:a16="http://schemas.microsoft.com/office/drawing/2014/main" id="{54CC31A7-E604-4BD8-8391-EE0A3E2D1DB6}"/>
                  </a:ext>
                </a:extLst>
              </p:cNvPr>
              <p:cNvSpPr txBox="1">
                <a:spLocks noChangeArrowheads="1"/>
              </p:cNvSpPr>
              <p:nvPr/>
            </p:nvSpPr>
            <p:spPr bwMode="auto">
              <a:xfrm>
                <a:off x="1084" y="2041"/>
                <a:ext cx="64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ja-JP" sz="1600">
                    <a:solidFill>
                      <a:srgbClr val="000000"/>
                    </a:solidFill>
                    <a:latin typeface="Arial" panose="020B0604020202020204" pitchFamily="34" charset="0"/>
                    <a:ea typeface="ＭＳ Ｐゴシック" panose="020B0600070205080204" pitchFamily="34" charset="-128"/>
                  </a:rPr>
                  <a:t>Bicycle( )</a:t>
                </a:r>
                <a:endParaRPr lang="en-US" altLang="ja-JP" sz="1600">
                  <a:ea typeface="ＭＳ Ｐゴシック" panose="020B0600070205080204" pitchFamily="34" charset="-128"/>
                </a:endParaRPr>
              </a:p>
            </p:txBody>
          </p:sp>
          <p:sp>
            <p:nvSpPr>
              <p:cNvPr id="13" name="Text Box 11">
                <a:extLst>
                  <a:ext uri="{FF2B5EF4-FFF2-40B4-BE49-F238E27FC236}">
                    <a16:creationId xmlns:a16="http://schemas.microsoft.com/office/drawing/2014/main" id="{656D93EC-1094-42FE-AD65-D3208E54575D}"/>
                  </a:ext>
                </a:extLst>
              </p:cNvPr>
              <p:cNvSpPr txBox="1">
                <a:spLocks noChangeArrowheads="1"/>
              </p:cNvSpPr>
              <p:nvPr/>
            </p:nvSpPr>
            <p:spPr bwMode="auto">
              <a:xfrm>
                <a:off x="1084" y="2369"/>
                <a:ext cx="113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ja-JP" sz="1600">
                    <a:solidFill>
                      <a:srgbClr val="000000"/>
                    </a:solidFill>
                    <a:latin typeface="Arial" panose="020B0604020202020204" pitchFamily="34" charset="0"/>
                    <a:ea typeface="ＭＳ Ｐゴシック" panose="020B0600070205080204" pitchFamily="34" charset="-128"/>
                  </a:rPr>
                  <a:t>getOwnerName( )</a:t>
                </a:r>
                <a:endParaRPr lang="en-US" altLang="ja-JP" sz="1600">
                  <a:ea typeface="ＭＳ Ｐゴシック" panose="020B0600070205080204" pitchFamily="34" charset="-128"/>
                </a:endParaRPr>
              </a:p>
            </p:txBody>
          </p:sp>
        </p:grpSp>
        <p:sp>
          <p:nvSpPr>
            <p:cNvPr id="10" name="Line 13">
              <a:extLst>
                <a:ext uri="{FF2B5EF4-FFF2-40B4-BE49-F238E27FC236}">
                  <a16:creationId xmlns:a16="http://schemas.microsoft.com/office/drawing/2014/main" id="{329E9E5E-F19F-405D-8CD5-14D83930EA13}"/>
                </a:ext>
              </a:extLst>
            </p:cNvPr>
            <p:cNvSpPr>
              <a:spLocks noChangeShapeType="1"/>
            </p:cNvSpPr>
            <p:nvPr/>
          </p:nvSpPr>
          <p:spPr bwMode="auto">
            <a:xfrm>
              <a:off x="1008" y="1872"/>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486555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Object-Oriented Programming?</a:t>
            </a:r>
          </a:p>
        </p:txBody>
      </p:sp>
      <p:sp>
        <p:nvSpPr>
          <p:cNvPr id="3" name="Content Placeholder 2"/>
          <p:cNvSpPr>
            <a:spLocks noGrp="1"/>
          </p:cNvSpPr>
          <p:nvPr>
            <p:ph idx="1"/>
          </p:nvPr>
        </p:nvSpPr>
        <p:spPr/>
        <p:txBody>
          <a:bodyPr/>
          <a:lstStyle/>
          <a:p>
            <a:r>
              <a:rPr lang="en-US" dirty="0"/>
              <a:t> A programming paradigm that focuses on objects</a:t>
            </a:r>
          </a:p>
          <a:p>
            <a:r>
              <a:rPr lang="en-US" dirty="0"/>
              <a:t> What is an object?</a:t>
            </a:r>
          </a:p>
          <a:p>
            <a:pPr lvl="1"/>
            <a:r>
              <a:rPr lang="en-US" altLang="en-US" dirty="0"/>
              <a:t>Entity with unique identity that encapsulate state</a:t>
            </a:r>
            <a:endParaRPr lang="en-US" dirty="0"/>
          </a:p>
        </p:txBody>
      </p:sp>
      <p:sp>
        <p:nvSpPr>
          <p:cNvPr id="5" name="Slide Number Placeholder 4"/>
          <p:cNvSpPr>
            <a:spLocks noGrp="1"/>
          </p:cNvSpPr>
          <p:nvPr>
            <p:ph type="sldNum" sz="quarter" idx="12"/>
          </p:nvPr>
        </p:nvSpPr>
        <p:spPr/>
        <p:txBody>
          <a:bodyPr/>
          <a:lstStyle/>
          <a:p>
            <a:fld id="{7DC1BBB0-96F0-4077-A278-0F3FB5C104D3}" type="slidenum">
              <a:rPr lang="en-US" smtClean="0"/>
              <a:t>3</a:t>
            </a:fld>
            <a:endParaRPr lang="en-US"/>
          </a:p>
        </p:txBody>
      </p:sp>
      <p:pic>
        <p:nvPicPr>
          <p:cNvPr id="2050" name="Picture 2" descr="http://www.livescience.com/images/i/000/002/759/original/081209-light-bulb-02.jpg?interpolation=lanczos-none&amp;fit=inside%7C66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54562" y="3734154"/>
            <a:ext cx="1965435" cy="2620580"/>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3249561" y="4707288"/>
            <a:ext cx="1905000" cy="6492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Turn on</a:t>
            </a:r>
          </a:p>
        </p:txBody>
      </p:sp>
      <p:sp>
        <p:nvSpPr>
          <p:cNvPr id="8" name="Right Arrow 7"/>
          <p:cNvSpPr/>
          <p:nvPr/>
        </p:nvSpPr>
        <p:spPr>
          <a:xfrm>
            <a:off x="3249561" y="5539139"/>
            <a:ext cx="1905000" cy="6492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Turn off</a:t>
            </a:r>
          </a:p>
        </p:txBody>
      </p:sp>
      <p:sp>
        <p:nvSpPr>
          <p:cNvPr id="7" name="Right Arrow 6"/>
          <p:cNvSpPr/>
          <p:nvPr/>
        </p:nvSpPr>
        <p:spPr>
          <a:xfrm>
            <a:off x="7364361" y="5074794"/>
            <a:ext cx="1981200" cy="6992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light on?</a:t>
            </a:r>
          </a:p>
        </p:txBody>
      </p:sp>
      <p:sp>
        <p:nvSpPr>
          <p:cNvPr id="9" name="Oval Callout 8"/>
          <p:cNvSpPr/>
          <p:nvPr/>
        </p:nvSpPr>
        <p:spPr>
          <a:xfrm>
            <a:off x="7821561" y="3734152"/>
            <a:ext cx="1524000" cy="668336"/>
          </a:xfrm>
          <a:prstGeom prst="wedgeEllipseCallout">
            <a:avLst>
              <a:gd name="adj1" fmla="val -135119"/>
              <a:gd name="adj2" fmla="val 907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Light</a:t>
            </a:r>
          </a:p>
        </p:txBody>
      </p:sp>
      <p:sp>
        <p:nvSpPr>
          <p:cNvPr id="4" name="Footer Placeholder 3"/>
          <p:cNvSpPr>
            <a:spLocks noGrp="1"/>
          </p:cNvSpPr>
          <p:nvPr>
            <p:ph type="ftr" sz="quarter" idx="11"/>
          </p:nvPr>
        </p:nvSpPr>
        <p:spPr/>
        <p:txBody>
          <a:bodyPr/>
          <a:lstStyle/>
          <a:p>
            <a:r>
              <a:rPr lang="en-US"/>
              <a:t>Unit 1 - Programming / Lecture 7 : OOP part 1</a:t>
            </a:r>
          </a:p>
        </p:txBody>
      </p:sp>
    </p:spTree>
    <p:extLst>
      <p:ext uri="{BB962C8B-B14F-4D97-AF65-F5344CB8AC3E}">
        <p14:creationId xmlns:p14="http://schemas.microsoft.com/office/powerpoint/2010/main" val="2422465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EF843-7244-45C1-BD6A-7693446F5122}"/>
              </a:ext>
            </a:extLst>
          </p:cNvPr>
          <p:cNvSpPr>
            <a:spLocks noGrp="1"/>
          </p:cNvSpPr>
          <p:nvPr>
            <p:ph type="title"/>
          </p:nvPr>
        </p:nvSpPr>
        <p:spPr/>
        <p:txBody>
          <a:bodyPr/>
          <a:lstStyle/>
          <a:p>
            <a:r>
              <a:rPr lang="en-US" dirty="0"/>
              <a:t>Activity</a:t>
            </a:r>
          </a:p>
        </p:txBody>
      </p:sp>
      <p:sp>
        <p:nvSpPr>
          <p:cNvPr id="3" name="Content Placeholder 2">
            <a:extLst>
              <a:ext uri="{FF2B5EF4-FFF2-40B4-BE49-F238E27FC236}">
                <a16:creationId xmlns:a16="http://schemas.microsoft.com/office/drawing/2014/main" id="{C6E3A332-4BDF-4D47-A850-F1632C8C5749}"/>
              </a:ext>
            </a:extLst>
          </p:cNvPr>
          <p:cNvSpPr>
            <a:spLocks noGrp="1"/>
          </p:cNvSpPr>
          <p:nvPr>
            <p:ph idx="1"/>
          </p:nvPr>
        </p:nvSpPr>
        <p:spPr/>
        <p:txBody>
          <a:bodyPr/>
          <a:lstStyle/>
          <a:p>
            <a:r>
              <a:rPr lang="en-US" dirty="0"/>
              <a:t> Student has following information:</a:t>
            </a:r>
          </a:p>
          <a:p>
            <a:pPr lvl="1"/>
            <a:r>
              <a:rPr lang="en-US" dirty="0"/>
              <a:t>Name</a:t>
            </a:r>
          </a:p>
          <a:p>
            <a:pPr lvl="1"/>
            <a:r>
              <a:rPr lang="en-US" dirty="0"/>
              <a:t>Age</a:t>
            </a:r>
          </a:p>
          <a:p>
            <a:pPr lvl="1"/>
            <a:r>
              <a:rPr lang="en-US" dirty="0"/>
              <a:t>Address</a:t>
            </a:r>
          </a:p>
          <a:p>
            <a:pPr lvl="1"/>
            <a:r>
              <a:rPr lang="en-US" dirty="0"/>
              <a:t>GPA</a:t>
            </a:r>
          </a:p>
          <a:p>
            <a:r>
              <a:rPr lang="en-US" dirty="0"/>
              <a:t> Draw class diagram for Student class</a:t>
            </a:r>
          </a:p>
          <a:p>
            <a:r>
              <a:rPr lang="en-US" dirty="0"/>
              <a:t> Implement Student class in C#, test it in Main</a:t>
            </a:r>
          </a:p>
        </p:txBody>
      </p:sp>
      <p:sp>
        <p:nvSpPr>
          <p:cNvPr id="4" name="Footer Placeholder 3">
            <a:extLst>
              <a:ext uri="{FF2B5EF4-FFF2-40B4-BE49-F238E27FC236}">
                <a16:creationId xmlns:a16="http://schemas.microsoft.com/office/drawing/2014/main" id="{CA72C19F-39EF-4688-83FD-F090B20D2EF1}"/>
              </a:ext>
            </a:extLst>
          </p:cNvPr>
          <p:cNvSpPr>
            <a:spLocks noGrp="1"/>
          </p:cNvSpPr>
          <p:nvPr>
            <p:ph type="ftr" sz="quarter" idx="11"/>
          </p:nvPr>
        </p:nvSpPr>
        <p:spPr/>
        <p:txBody>
          <a:bodyPr/>
          <a:lstStyle/>
          <a:p>
            <a:r>
              <a:rPr lang="en-US"/>
              <a:t>Unit 1 - Programming / Lecture 7 : OOP part 1</a:t>
            </a:r>
            <a:endParaRPr lang="en-US" dirty="0"/>
          </a:p>
        </p:txBody>
      </p:sp>
      <p:sp>
        <p:nvSpPr>
          <p:cNvPr id="5" name="Slide Number Placeholder 4">
            <a:extLst>
              <a:ext uri="{FF2B5EF4-FFF2-40B4-BE49-F238E27FC236}">
                <a16:creationId xmlns:a16="http://schemas.microsoft.com/office/drawing/2014/main" id="{7E77812E-D02A-474C-AEBB-56B156E9733D}"/>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2930080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Object-Oriented vs Procedural</a:t>
            </a:r>
          </a:p>
        </p:txBody>
      </p:sp>
      <p:sp>
        <p:nvSpPr>
          <p:cNvPr id="14" name="Content Placeholder 13"/>
          <p:cNvSpPr>
            <a:spLocks noGrp="1"/>
          </p:cNvSpPr>
          <p:nvPr>
            <p:ph idx="1"/>
          </p:nvPr>
        </p:nvSpPr>
        <p:spPr>
          <a:xfrm>
            <a:off x="1595025" y="1600200"/>
            <a:ext cx="9911175" cy="4572000"/>
          </a:xfrm>
        </p:spPr>
        <p:txBody>
          <a:bodyPr/>
          <a:lstStyle/>
          <a:p>
            <a:r>
              <a:rPr lang="en-US" dirty="0"/>
              <a:t> Procedural programming starts with features (functions) and how these features can be linked together</a:t>
            </a:r>
          </a:p>
          <a:p>
            <a:r>
              <a:rPr lang="en-US" dirty="0"/>
              <a:t> OOP starts with objects and how they communicate</a:t>
            </a:r>
          </a:p>
        </p:txBody>
      </p:sp>
      <p:sp>
        <p:nvSpPr>
          <p:cNvPr id="3" name="Slide Number Placeholder 2"/>
          <p:cNvSpPr>
            <a:spLocks noGrp="1"/>
          </p:cNvSpPr>
          <p:nvPr>
            <p:ph type="sldNum" sz="quarter" idx="12"/>
          </p:nvPr>
        </p:nvSpPr>
        <p:spPr/>
        <p:txBody>
          <a:bodyPr/>
          <a:lstStyle/>
          <a:p>
            <a:fld id="{7DC1BBB0-96F0-4077-A278-0F3FB5C104D3}" type="slidenum">
              <a:rPr lang="en-US" smtClean="0"/>
              <a:t>4</a:t>
            </a:fld>
            <a:endParaRPr lang="en-US"/>
          </a:p>
        </p:txBody>
      </p:sp>
      <p:pic>
        <p:nvPicPr>
          <p:cNvPr id="1026" name="Picture 2" descr="http://www.alphansotech.com/wp-content/uploads/2015/11/object-oriented-concept-13-728.jpg"/>
          <p:cNvPicPr>
            <a:picLocks noChangeAspect="1" noChangeArrowheads="1"/>
          </p:cNvPicPr>
          <p:nvPr/>
        </p:nvPicPr>
        <p:blipFill rotWithShape="1">
          <a:blip r:embed="rId2">
            <a:extLst>
              <a:ext uri="{28A0092B-C50C-407E-A947-70E740481C1C}">
                <a14:useLocalDpi xmlns:a14="http://schemas.microsoft.com/office/drawing/2010/main" val="0"/>
              </a:ext>
            </a:extLst>
          </a:blip>
          <a:srcRect l="1100" t="26130" r="5494" b="9401"/>
          <a:stretch/>
        </p:blipFill>
        <p:spPr bwMode="auto">
          <a:xfrm>
            <a:off x="3674777" y="3304440"/>
            <a:ext cx="5747906" cy="2975386"/>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a:t>Unit 1 - Programming / Lecture 7 : OOP part 1</a:t>
            </a:r>
          </a:p>
        </p:txBody>
      </p:sp>
      <p:cxnSp>
        <p:nvCxnSpPr>
          <p:cNvPr id="5" name="Straight Arrow Connector 4"/>
          <p:cNvCxnSpPr>
            <a:cxnSpLocks/>
          </p:cNvCxnSpPr>
          <p:nvPr/>
        </p:nvCxnSpPr>
        <p:spPr>
          <a:xfrm flipH="1">
            <a:off x="5220929" y="2065867"/>
            <a:ext cx="2546295" cy="18203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486400" y="2971800"/>
            <a:ext cx="1371600" cy="1143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0BE66-1EA8-4879-9434-BA3F8BFFB5B5}"/>
              </a:ext>
            </a:extLst>
          </p:cNvPr>
          <p:cNvSpPr>
            <a:spLocks noGrp="1"/>
          </p:cNvSpPr>
          <p:nvPr>
            <p:ph type="title"/>
          </p:nvPr>
        </p:nvSpPr>
        <p:spPr/>
        <p:txBody>
          <a:bodyPr/>
          <a:lstStyle/>
          <a:p>
            <a:r>
              <a:rPr lang="en-US"/>
              <a:t>Object-Oriented vs Procedural</a:t>
            </a:r>
            <a:endParaRPr lang="en-US" dirty="0"/>
          </a:p>
        </p:txBody>
      </p:sp>
      <p:graphicFrame>
        <p:nvGraphicFramePr>
          <p:cNvPr id="4" name="Table 4">
            <a:extLst>
              <a:ext uri="{FF2B5EF4-FFF2-40B4-BE49-F238E27FC236}">
                <a16:creationId xmlns:a16="http://schemas.microsoft.com/office/drawing/2014/main" id="{60606082-49A5-45C2-83A9-549EA245F099}"/>
              </a:ext>
            </a:extLst>
          </p:cNvPr>
          <p:cNvGraphicFramePr>
            <a:graphicFrameLocks noGrp="1"/>
          </p:cNvGraphicFramePr>
          <p:nvPr>
            <p:ph idx="1"/>
            <p:extLst>
              <p:ext uri="{D42A27DB-BD31-4B8C-83A1-F6EECF244321}">
                <p14:modId xmlns:p14="http://schemas.microsoft.com/office/powerpoint/2010/main" val="3353721204"/>
              </p:ext>
            </p:extLst>
          </p:nvPr>
        </p:nvGraphicFramePr>
        <p:xfrm>
          <a:off x="838200" y="1825625"/>
          <a:ext cx="10515600" cy="29260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251007322"/>
                    </a:ext>
                  </a:extLst>
                </a:gridCol>
                <a:gridCol w="5257800">
                  <a:extLst>
                    <a:ext uri="{9D8B030D-6E8A-4147-A177-3AD203B41FA5}">
                      <a16:colId xmlns:a16="http://schemas.microsoft.com/office/drawing/2014/main" val="2392829536"/>
                    </a:ext>
                  </a:extLst>
                </a:gridCol>
              </a:tblGrid>
              <a:tr h="370840">
                <a:tc>
                  <a:txBody>
                    <a:bodyPr/>
                    <a:lstStyle/>
                    <a:p>
                      <a:r>
                        <a:rPr lang="en-US" sz="2400" dirty="0"/>
                        <a:t>Procedural Oriented Programming</a:t>
                      </a:r>
                    </a:p>
                  </a:txBody>
                  <a:tcPr/>
                </a:tc>
                <a:tc>
                  <a:txBody>
                    <a:bodyPr/>
                    <a:lstStyle/>
                    <a:p>
                      <a:r>
                        <a:rPr lang="en-US" sz="2400" dirty="0"/>
                        <a:t>Object Oriented Programming</a:t>
                      </a:r>
                    </a:p>
                  </a:txBody>
                  <a:tcPr/>
                </a:tc>
                <a:extLst>
                  <a:ext uri="{0D108BD9-81ED-4DB2-BD59-A6C34878D82A}">
                    <a16:rowId xmlns:a16="http://schemas.microsoft.com/office/drawing/2014/main" val="1508865293"/>
                  </a:ext>
                </a:extLst>
              </a:tr>
              <a:tr h="370840">
                <a:tc>
                  <a:txBody>
                    <a:bodyPr/>
                    <a:lstStyle/>
                    <a:p>
                      <a:r>
                        <a:rPr lang="en-US" sz="2400" dirty="0"/>
                        <a:t>Program is divided into small part call functions</a:t>
                      </a:r>
                    </a:p>
                  </a:txBody>
                  <a:tcPr/>
                </a:tc>
                <a:tc>
                  <a:txBody>
                    <a:bodyPr/>
                    <a:lstStyle/>
                    <a:p>
                      <a:r>
                        <a:rPr lang="en-US" sz="2400" dirty="0"/>
                        <a:t>Program is divided into parts call objects</a:t>
                      </a:r>
                    </a:p>
                  </a:txBody>
                  <a:tcPr/>
                </a:tc>
                <a:extLst>
                  <a:ext uri="{0D108BD9-81ED-4DB2-BD59-A6C34878D82A}">
                    <a16:rowId xmlns:a16="http://schemas.microsoft.com/office/drawing/2014/main" val="2029619470"/>
                  </a:ext>
                </a:extLst>
              </a:tr>
              <a:tr h="370840">
                <a:tc>
                  <a:txBody>
                    <a:bodyPr/>
                    <a:lstStyle/>
                    <a:p>
                      <a:r>
                        <a:rPr lang="en-US" sz="2400" dirty="0"/>
                        <a:t>POP does not have any proper way for hiding data so it is less secure</a:t>
                      </a:r>
                    </a:p>
                  </a:txBody>
                  <a:tcPr/>
                </a:tc>
                <a:tc>
                  <a:txBody>
                    <a:bodyPr/>
                    <a:lstStyle/>
                    <a:p>
                      <a:r>
                        <a:rPr lang="en-US" sz="2400" dirty="0"/>
                        <a:t>OOP provides Data Hiding so provides more security</a:t>
                      </a:r>
                    </a:p>
                  </a:txBody>
                  <a:tcPr/>
                </a:tc>
                <a:extLst>
                  <a:ext uri="{0D108BD9-81ED-4DB2-BD59-A6C34878D82A}">
                    <a16:rowId xmlns:a16="http://schemas.microsoft.com/office/drawing/2014/main" val="1630732756"/>
                  </a:ext>
                </a:extLst>
              </a:tr>
              <a:tr h="370840">
                <a:tc>
                  <a:txBody>
                    <a:bodyPr/>
                    <a:lstStyle/>
                    <a:p>
                      <a:r>
                        <a:rPr lang="en-US" sz="2400" dirty="0"/>
                        <a:t>Example of POP are: C, VB, FORTRAN, Pascal</a:t>
                      </a:r>
                    </a:p>
                  </a:txBody>
                  <a:tcPr/>
                </a:tc>
                <a:tc>
                  <a:txBody>
                    <a:bodyPr/>
                    <a:lstStyle/>
                    <a:p>
                      <a:r>
                        <a:rPr lang="en-US" sz="2400" dirty="0"/>
                        <a:t>Example of OOP are: C++, JAVA, VB.NET, C#.NET</a:t>
                      </a:r>
                    </a:p>
                  </a:txBody>
                  <a:tcPr/>
                </a:tc>
                <a:extLst>
                  <a:ext uri="{0D108BD9-81ED-4DB2-BD59-A6C34878D82A}">
                    <a16:rowId xmlns:a16="http://schemas.microsoft.com/office/drawing/2014/main" val="3082088186"/>
                  </a:ext>
                </a:extLst>
              </a:tr>
            </a:tbl>
          </a:graphicData>
        </a:graphic>
      </p:graphicFrame>
    </p:spTree>
    <p:extLst>
      <p:ext uri="{BB962C8B-B14F-4D97-AF65-F5344CB8AC3E}">
        <p14:creationId xmlns:p14="http://schemas.microsoft.com/office/powerpoint/2010/main" val="4253382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Object-Oriented vs Procedural</a:t>
            </a:r>
          </a:p>
        </p:txBody>
      </p:sp>
      <p:sp>
        <p:nvSpPr>
          <p:cNvPr id="14" name="Content Placeholder 13"/>
          <p:cNvSpPr>
            <a:spLocks noGrp="1"/>
          </p:cNvSpPr>
          <p:nvPr>
            <p:ph idx="1"/>
          </p:nvPr>
        </p:nvSpPr>
        <p:spPr>
          <a:xfrm>
            <a:off x="1595026" y="1600200"/>
            <a:ext cx="5180014" cy="914401"/>
          </a:xfrm>
        </p:spPr>
        <p:txBody>
          <a:bodyPr>
            <a:normAutofit/>
          </a:bodyPr>
          <a:lstStyle/>
          <a:p>
            <a:r>
              <a:rPr lang="en-US" dirty="0"/>
              <a:t> Procedural programming is top-down</a:t>
            </a:r>
          </a:p>
        </p:txBody>
      </p:sp>
      <p:sp>
        <p:nvSpPr>
          <p:cNvPr id="3" name="Slide Number Placeholder 2"/>
          <p:cNvSpPr>
            <a:spLocks noGrp="1"/>
          </p:cNvSpPr>
          <p:nvPr>
            <p:ph type="sldNum" sz="quarter" idx="12"/>
          </p:nvPr>
        </p:nvSpPr>
        <p:spPr/>
        <p:txBody>
          <a:bodyPr/>
          <a:lstStyle/>
          <a:p>
            <a:fld id="{7DC1BBB0-96F0-4077-A278-0F3FB5C104D3}" type="slidenum">
              <a:rPr lang="en-US" smtClean="0"/>
              <a:t>6</a:t>
            </a:fld>
            <a:endParaRPr lang="en-US"/>
          </a:p>
        </p:txBody>
      </p:sp>
      <p:pic>
        <p:nvPicPr>
          <p:cNvPr id="3074" name="Picture 2" descr="http://www.yitsplace.com/Programming/images/SW_str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0998" y="2648858"/>
            <a:ext cx="4671014" cy="220980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13"/>
          <p:cNvSpPr txBox="1">
            <a:spLocks/>
          </p:cNvSpPr>
          <p:nvPr/>
        </p:nvSpPr>
        <p:spPr>
          <a:xfrm>
            <a:off x="1736434" y="5578803"/>
            <a:ext cx="4414942" cy="1143001"/>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Wingdings" panose="05000000000000000000" pitchFamily="2" charset="2"/>
              <a:buChar char="q"/>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Courier New" panose="02070309020205020404" pitchFamily="49" charset="0"/>
              <a:buChar char="o"/>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dirty="0"/>
              <a:t> OOP is bottom-up</a:t>
            </a:r>
          </a:p>
        </p:txBody>
      </p:sp>
      <p:grpSp>
        <p:nvGrpSpPr>
          <p:cNvPr id="1025" name="Group 1024"/>
          <p:cNvGrpSpPr/>
          <p:nvPr/>
        </p:nvGrpSpPr>
        <p:grpSpPr>
          <a:xfrm>
            <a:off x="6934200" y="6013452"/>
            <a:ext cx="3798580" cy="539749"/>
            <a:chOff x="6932612" y="6013451"/>
            <a:chExt cx="3798580" cy="539749"/>
          </a:xfrm>
        </p:grpSpPr>
        <p:sp>
          <p:nvSpPr>
            <p:cNvPr id="2" name="Oval 1"/>
            <p:cNvSpPr/>
            <p:nvPr/>
          </p:nvSpPr>
          <p:spPr>
            <a:xfrm>
              <a:off x="6932612" y="6019800"/>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729857" y="6013451"/>
              <a:ext cx="609600" cy="5334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527102" y="6013451"/>
              <a:ext cx="609600" cy="533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9324347" y="6013451"/>
              <a:ext cx="609600" cy="5334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0121592" y="6013451"/>
              <a:ext cx="609600" cy="533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6934200" y="3848202"/>
            <a:ext cx="2124114" cy="1676400"/>
            <a:chOff x="7166922" y="3422651"/>
            <a:chExt cx="2124114" cy="1676400"/>
          </a:xfrm>
        </p:grpSpPr>
        <p:sp>
          <p:nvSpPr>
            <p:cNvPr id="15" name="Oval 14"/>
            <p:cNvSpPr/>
            <p:nvPr/>
          </p:nvSpPr>
          <p:spPr>
            <a:xfrm>
              <a:off x="7524796" y="4503057"/>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999412" y="3883025"/>
              <a:ext cx="609600" cy="5334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8371322" y="4503057"/>
              <a:ext cx="609600" cy="533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p:cNvSpPr/>
            <p:nvPr/>
          </p:nvSpPr>
          <p:spPr>
            <a:xfrm>
              <a:off x="7166922" y="3422651"/>
              <a:ext cx="2124114" cy="1676400"/>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15" idx="7"/>
              <a:endCxn id="16" idx="3"/>
            </p:cNvCxnSpPr>
            <p:nvPr/>
          </p:nvCxnSpPr>
          <p:spPr>
            <a:xfrm flipV="1">
              <a:off x="8045122" y="4338310"/>
              <a:ext cx="43564" cy="2428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6" idx="5"/>
              <a:endCxn id="17" idx="0"/>
            </p:cNvCxnSpPr>
            <p:nvPr/>
          </p:nvCxnSpPr>
          <p:spPr>
            <a:xfrm>
              <a:off x="8519738" y="4338310"/>
              <a:ext cx="156384" cy="1647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7" idx="1"/>
              <a:endCxn id="16" idx="4"/>
            </p:cNvCxnSpPr>
            <p:nvPr/>
          </p:nvCxnSpPr>
          <p:spPr>
            <a:xfrm flipH="1" flipV="1">
              <a:off x="8304212" y="4416425"/>
              <a:ext cx="156384" cy="1647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3"/>
              <a:endCxn id="15" idx="5"/>
            </p:cNvCxnSpPr>
            <p:nvPr/>
          </p:nvCxnSpPr>
          <p:spPr>
            <a:xfrm flipH="1">
              <a:off x="8045122" y="4958342"/>
              <a:ext cx="41547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5" idx="6"/>
              <a:endCxn id="17" idx="2"/>
            </p:cNvCxnSpPr>
            <p:nvPr/>
          </p:nvCxnSpPr>
          <p:spPr>
            <a:xfrm>
              <a:off x="8134396" y="4769757"/>
              <a:ext cx="23692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9288166" y="4841977"/>
            <a:ext cx="1981200" cy="698147"/>
            <a:chOff x="9373628" y="4864453"/>
            <a:chExt cx="1981200" cy="698147"/>
          </a:xfrm>
        </p:grpSpPr>
        <p:sp>
          <p:nvSpPr>
            <p:cNvPr id="25" name="Trapezoid 24"/>
            <p:cNvSpPr/>
            <p:nvPr/>
          </p:nvSpPr>
          <p:spPr>
            <a:xfrm>
              <a:off x="9373628" y="4864453"/>
              <a:ext cx="1981200" cy="698147"/>
            </a:xfrm>
            <a:prstGeom prst="trapezoi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9666326" y="4965147"/>
              <a:ext cx="609600" cy="5334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0463571" y="4965147"/>
              <a:ext cx="609600" cy="533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a:stCxn id="28" idx="7"/>
              <a:endCxn id="29" idx="1"/>
            </p:cNvCxnSpPr>
            <p:nvPr/>
          </p:nvCxnSpPr>
          <p:spPr>
            <a:xfrm>
              <a:off x="10186652" y="5043262"/>
              <a:ext cx="36619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8" idx="6"/>
              <a:endCxn id="29" idx="2"/>
            </p:cNvCxnSpPr>
            <p:nvPr/>
          </p:nvCxnSpPr>
          <p:spPr>
            <a:xfrm>
              <a:off x="10275926" y="5231847"/>
              <a:ext cx="18764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9" idx="3"/>
              <a:endCxn id="28" idx="5"/>
            </p:cNvCxnSpPr>
            <p:nvPr/>
          </p:nvCxnSpPr>
          <p:spPr>
            <a:xfrm flipH="1">
              <a:off x="10186652" y="5420432"/>
              <a:ext cx="36619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27" name="Group 1026"/>
          <p:cNvGrpSpPr/>
          <p:nvPr/>
        </p:nvGrpSpPr>
        <p:grpSpPr>
          <a:xfrm>
            <a:off x="7684780" y="651957"/>
            <a:ext cx="3282310" cy="2810884"/>
            <a:chOff x="8527102" y="1828800"/>
            <a:chExt cx="3282310" cy="2810884"/>
          </a:xfrm>
        </p:grpSpPr>
        <p:grpSp>
          <p:nvGrpSpPr>
            <p:cNvPr id="38" name="Group 37"/>
            <p:cNvGrpSpPr/>
            <p:nvPr/>
          </p:nvGrpSpPr>
          <p:grpSpPr>
            <a:xfrm>
              <a:off x="9136702" y="2077358"/>
              <a:ext cx="2124114" cy="1676400"/>
              <a:chOff x="7166922" y="3422651"/>
              <a:chExt cx="2124114" cy="1676400"/>
            </a:xfrm>
          </p:grpSpPr>
          <p:sp>
            <p:nvSpPr>
              <p:cNvPr id="39" name="Oval 38"/>
              <p:cNvSpPr/>
              <p:nvPr/>
            </p:nvSpPr>
            <p:spPr>
              <a:xfrm>
                <a:off x="7524796" y="4503057"/>
                <a:ext cx="609600" cy="533400"/>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7999412" y="3883025"/>
                <a:ext cx="609600" cy="533400"/>
              </a:xfrm>
              <a:prstGeom prst="ellipse">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8371322" y="4503057"/>
                <a:ext cx="609600" cy="53340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p:cNvSpPr/>
              <p:nvPr/>
            </p:nvSpPr>
            <p:spPr>
              <a:xfrm>
                <a:off x="7166922" y="3422651"/>
                <a:ext cx="2124114" cy="1676400"/>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p:cNvCxnSpPr>
                <a:stCxn id="39" idx="7"/>
                <a:endCxn id="40" idx="3"/>
              </p:cNvCxnSpPr>
              <p:nvPr/>
            </p:nvCxnSpPr>
            <p:spPr>
              <a:xfrm flipV="1">
                <a:off x="8045122" y="4338310"/>
                <a:ext cx="43564" cy="2428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0" idx="5"/>
                <a:endCxn id="41" idx="0"/>
              </p:cNvCxnSpPr>
              <p:nvPr/>
            </p:nvCxnSpPr>
            <p:spPr>
              <a:xfrm>
                <a:off x="8519738" y="4338310"/>
                <a:ext cx="156384" cy="1647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1" idx="1"/>
                <a:endCxn id="40" idx="4"/>
              </p:cNvCxnSpPr>
              <p:nvPr/>
            </p:nvCxnSpPr>
            <p:spPr>
              <a:xfrm flipH="1" flipV="1">
                <a:off x="8304212" y="4416425"/>
                <a:ext cx="156384" cy="1647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1" idx="3"/>
                <a:endCxn id="39" idx="5"/>
              </p:cNvCxnSpPr>
              <p:nvPr/>
            </p:nvCxnSpPr>
            <p:spPr>
              <a:xfrm flipH="1">
                <a:off x="8045122" y="4958342"/>
                <a:ext cx="41547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9" idx="6"/>
                <a:endCxn id="41" idx="2"/>
              </p:cNvCxnSpPr>
              <p:nvPr/>
            </p:nvCxnSpPr>
            <p:spPr>
              <a:xfrm>
                <a:off x="8134396" y="4769757"/>
                <a:ext cx="23692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8746614" y="3941966"/>
              <a:ext cx="2834198" cy="630034"/>
              <a:chOff x="8746614" y="3901245"/>
              <a:chExt cx="2834198" cy="630034"/>
            </a:xfrm>
          </p:grpSpPr>
          <p:sp>
            <p:nvSpPr>
              <p:cNvPr id="49" name="Trapezoid 48"/>
              <p:cNvSpPr/>
              <p:nvPr/>
            </p:nvSpPr>
            <p:spPr>
              <a:xfrm>
                <a:off x="8746614" y="3901245"/>
                <a:ext cx="2834198" cy="630034"/>
              </a:xfrm>
              <a:prstGeom prst="trapezoid">
                <a:avLst>
                  <a:gd name="adj" fmla="val 59314"/>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9572314" y="3962400"/>
                <a:ext cx="609600" cy="533400"/>
              </a:xfrm>
              <a:prstGeom prst="ellipse">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0369559" y="3962400"/>
                <a:ext cx="609600" cy="533400"/>
              </a:xfrm>
              <a:prstGeom prst="ellipse">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p:cNvCxnSpPr>
                <a:stCxn id="50" idx="7"/>
                <a:endCxn id="51" idx="1"/>
              </p:cNvCxnSpPr>
              <p:nvPr/>
            </p:nvCxnSpPr>
            <p:spPr>
              <a:xfrm>
                <a:off x="10092640" y="4040515"/>
                <a:ext cx="36619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0" idx="6"/>
                <a:endCxn id="51" idx="2"/>
              </p:cNvCxnSpPr>
              <p:nvPr/>
            </p:nvCxnSpPr>
            <p:spPr>
              <a:xfrm>
                <a:off x="10181914" y="4229100"/>
                <a:ext cx="18764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1" idx="3"/>
                <a:endCxn id="50" idx="5"/>
              </p:cNvCxnSpPr>
              <p:nvPr/>
            </p:nvCxnSpPr>
            <p:spPr>
              <a:xfrm flipH="1">
                <a:off x="10092640" y="4417685"/>
                <a:ext cx="36619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7" name="Isosceles Triangle 36"/>
            <p:cNvSpPr/>
            <p:nvPr/>
          </p:nvSpPr>
          <p:spPr>
            <a:xfrm>
              <a:off x="8527102" y="1828800"/>
              <a:ext cx="3282310" cy="2810884"/>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p:cNvCxnSpPr/>
            <p:nvPr/>
          </p:nvCxnSpPr>
          <p:spPr>
            <a:xfrm flipV="1">
              <a:off x="9494576" y="3753758"/>
              <a:ext cx="0" cy="1882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10950702" y="3753758"/>
              <a:ext cx="0" cy="1882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0" idx="0"/>
              <a:endCxn id="39" idx="4"/>
            </p:cNvCxnSpPr>
            <p:nvPr/>
          </p:nvCxnSpPr>
          <p:spPr>
            <a:xfrm flipH="1" flipV="1">
              <a:off x="9799376" y="3691164"/>
              <a:ext cx="77738" cy="3119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51" idx="0"/>
            </p:cNvCxnSpPr>
            <p:nvPr/>
          </p:nvCxnSpPr>
          <p:spPr>
            <a:xfrm>
              <a:off x="10645902" y="3691164"/>
              <a:ext cx="28457" cy="3119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4" name="Straight Arrow Connector 1023"/>
            <p:cNvCxnSpPr>
              <a:stCxn id="39" idx="5"/>
              <a:endCxn id="49" idx="0"/>
            </p:cNvCxnSpPr>
            <p:nvPr/>
          </p:nvCxnSpPr>
          <p:spPr>
            <a:xfrm>
              <a:off x="10014902" y="3613049"/>
              <a:ext cx="148811" cy="3289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 name="Footer Placeholder 4"/>
          <p:cNvSpPr>
            <a:spLocks noGrp="1"/>
          </p:cNvSpPr>
          <p:nvPr>
            <p:ph type="ftr" sz="quarter" idx="11"/>
          </p:nvPr>
        </p:nvSpPr>
        <p:spPr/>
        <p:txBody>
          <a:bodyPr/>
          <a:lstStyle/>
          <a:p>
            <a:r>
              <a:rPr lang="en-US"/>
              <a:t>Unit 1 - Programming / Lecture 7 : OOP part 1</a:t>
            </a:r>
          </a:p>
        </p:txBody>
      </p:sp>
    </p:spTree>
    <p:extLst>
      <p:ext uri="{BB962C8B-B14F-4D97-AF65-F5344CB8AC3E}">
        <p14:creationId xmlns:p14="http://schemas.microsoft.com/office/powerpoint/2010/main" val="3362891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25"/>
                                        </p:tgtEl>
                                        <p:attrNameLst>
                                          <p:attrName>style.visibility</p:attrName>
                                        </p:attrNameLst>
                                      </p:cBhvr>
                                      <p:to>
                                        <p:strVal val="visible"/>
                                      </p:to>
                                    </p:set>
                                    <p:anim calcmode="lin" valueType="num">
                                      <p:cBhvr additive="base">
                                        <p:cTn id="12" dur="500" fill="hold"/>
                                        <p:tgtEl>
                                          <p:spTgt spid="1025"/>
                                        </p:tgtEl>
                                        <p:attrNameLst>
                                          <p:attrName>ppt_x</p:attrName>
                                        </p:attrNameLst>
                                      </p:cBhvr>
                                      <p:tavLst>
                                        <p:tav tm="0">
                                          <p:val>
                                            <p:strVal val="#ppt_x"/>
                                          </p:val>
                                        </p:tav>
                                        <p:tav tm="100000">
                                          <p:val>
                                            <p:strVal val="#ppt_x"/>
                                          </p:val>
                                        </p:tav>
                                      </p:tavLst>
                                    </p:anim>
                                    <p:anim calcmode="lin" valueType="num">
                                      <p:cBhvr additive="base">
                                        <p:cTn id="13" dur="500" fill="hold"/>
                                        <p:tgtEl>
                                          <p:spTgt spid="102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27"/>
                                        </p:tgtEl>
                                        <p:attrNameLst>
                                          <p:attrName>style.visibility</p:attrName>
                                        </p:attrNameLst>
                                      </p:cBhvr>
                                      <p:to>
                                        <p:strVal val="visible"/>
                                      </p:to>
                                    </p:set>
                                    <p:animEffect transition="in" filter="fade">
                                      <p:cBhvr>
                                        <p:cTn id="28"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a:t>
            </a:r>
          </a:p>
        </p:txBody>
      </p:sp>
      <p:sp>
        <p:nvSpPr>
          <p:cNvPr id="3" name="Content Placeholder 2"/>
          <p:cNvSpPr>
            <a:spLocks noGrp="1"/>
          </p:cNvSpPr>
          <p:nvPr>
            <p:ph idx="1"/>
          </p:nvPr>
        </p:nvSpPr>
        <p:spPr/>
        <p:txBody>
          <a:bodyPr/>
          <a:lstStyle/>
          <a:p>
            <a:r>
              <a:rPr lang="en-US" dirty="0"/>
              <a:t> A class is an abstraction of similar objects</a:t>
            </a:r>
          </a:p>
          <a:p>
            <a:r>
              <a:rPr lang="en-US" dirty="0"/>
              <a:t> A class can be seen as an abstract data type</a:t>
            </a:r>
          </a:p>
          <a:p>
            <a:pPr lvl="1"/>
            <a:r>
              <a:rPr lang="en-US" dirty="0"/>
              <a:t> but it’s much more than that</a:t>
            </a:r>
          </a:p>
          <a:p>
            <a:r>
              <a:rPr lang="en-US" dirty="0"/>
              <a:t> A class consists of</a:t>
            </a:r>
          </a:p>
          <a:p>
            <a:pPr lvl="1"/>
            <a:r>
              <a:rPr lang="en-US" dirty="0"/>
              <a:t>Class name</a:t>
            </a:r>
          </a:p>
          <a:p>
            <a:pPr lvl="1"/>
            <a:r>
              <a:rPr lang="en-US" dirty="0"/>
              <a:t>Attributes</a:t>
            </a:r>
          </a:p>
          <a:p>
            <a:pPr lvl="1"/>
            <a:r>
              <a:rPr lang="en-US" dirty="0"/>
              <a:t>Methods</a:t>
            </a:r>
          </a:p>
        </p:txBody>
      </p:sp>
      <p:sp>
        <p:nvSpPr>
          <p:cNvPr id="4" name="Slide Number Placeholder 3"/>
          <p:cNvSpPr>
            <a:spLocks noGrp="1"/>
          </p:cNvSpPr>
          <p:nvPr>
            <p:ph type="sldNum" sz="quarter" idx="12"/>
          </p:nvPr>
        </p:nvSpPr>
        <p:spPr/>
        <p:txBody>
          <a:bodyPr/>
          <a:lstStyle/>
          <a:p>
            <a:fld id="{7DC1BBB0-96F0-4077-A278-0F3FB5C104D3}" type="slidenum">
              <a:rPr lang="en-US" smtClean="0"/>
              <a:t>7</a:t>
            </a:fld>
            <a:endParaRPr lang="en-US"/>
          </a:p>
        </p:txBody>
      </p:sp>
      <p:sp>
        <p:nvSpPr>
          <p:cNvPr id="6" name="TextBox 5"/>
          <p:cNvSpPr txBox="1"/>
          <p:nvPr/>
        </p:nvSpPr>
        <p:spPr>
          <a:xfrm>
            <a:off x="7502565" y="5458619"/>
            <a:ext cx="1062599" cy="369332"/>
          </a:xfrm>
          <a:prstGeom prst="rect">
            <a:avLst/>
          </a:prstGeom>
          <a:noFill/>
        </p:spPr>
        <p:txBody>
          <a:bodyPr wrap="none" rtlCol="0">
            <a:spAutoFit/>
          </a:bodyPr>
          <a:lstStyle/>
          <a:p>
            <a:r>
              <a:rPr lang="en-US" dirty="0" err="1"/>
              <a:t>LightBulb</a:t>
            </a:r>
            <a:endParaRPr lang="en-US" dirty="0"/>
          </a:p>
        </p:txBody>
      </p:sp>
      <p:sp>
        <p:nvSpPr>
          <p:cNvPr id="7" name="Right Arrow 6"/>
          <p:cNvSpPr/>
          <p:nvPr/>
        </p:nvSpPr>
        <p:spPr>
          <a:xfrm>
            <a:off x="5410200" y="3505200"/>
            <a:ext cx="1905000" cy="6492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Turn on</a:t>
            </a:r>
          </a:p>
        </p:txBody>
      </p:sp>
      <p:sp>
        <p:nvSpPr>
          <p:cNvPr id="8" name="Right Arrow 7"/>
          <p:cNvSpPr/>
          <p:nvPr/>
        </p:nvSpPr>
        <p:spPr>
          <a:xfrm>
            <a:off x="5379131" y="4469324"/>
            <a:ext cx="1905000" cy="6492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Turn off</a:t>
            </a:r>
          </a:p>
        </p:txBody>
      </p:sp>
      <p:sp>
        <p:nvSpPr>
          <p:cNvPr id="9" name="Right Arrow 8"/>
          <p:cNvSpPr/>
          <p:nvPr/>
        </p:nvSpPr>
        <p:spPr>
          <a:xfrm>
            <a:off x="8836396" y="4323557"/>
            <a:ext cx="1981200" cy="6992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light on?</a:t>
            </a:r>
          </a:p>
        </p:txBody>
      </p:sp>
      <p:sp>
        <p:nvSpPr>
          <p:cNvPr id="10" name="Oval Callout 9"/>
          <p:cNvSpPr/>
          <p:nvPr/>
        </p:nvSpPr>
        <p:spPr>
          <a:xfrm>
            <a:off x="9549104" y="3040743"/>
            <a:ext cx="1524000" cy="668336"/>
          </a:xfrm>
          <a:prstGeom prst="wedgeEllipseCallout">
            <a:avLst>
              <a:gd name="adj1" fmla="val -135119"/>
              <a:gd name="adj2" fmla="val 907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Light</a:t>
            </a:r>
          </a:p>
        </p:txBody>
      </p:sp>
      <p:pic>
        <p:nvPicPr>
          <p:cNvPr id="4098" name="Picture 2" descr="https://d30y9cdsu7xlg0.cloudfront.net/png/10743-2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3298" y="3371056"/>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r>
              <a:rPr lang="en-US"/>
              <a:t>Unit 1 - Programming / Lecture 7 : OOP part 1</a:t>
            </a:r>
          </a:p>
        </p:txBody>
      </p:sp>
    </p:spTree>
    <p:extLst>
      <p:ext uri="{BB962C8B-B14F-4D97-AF65-F5344CB8AC3E}">
        <p14:creationId xmlns:p14="http://schemas.microsoft.com/office/powerpoint/2010/main" val="1371409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7CDD671-53A9-4B67-9320-12174E7D0315}"/>
              </a:ext>
            </a:extLst>
          </p:cNvPr>
          <p:cNvPicPr>
            <a:picLocks noChangeAspect="1"/>
          </p:cNvPicPr>
          <p:nvPr/>
        </p:nvPicPr>
        <p:blipFill>
          <a:blip r:embed="rId2"/>
          <a:stretch>
            <a:fillRect/>
          </a:stretch>
        </p:blipFill>
        <p:spPr>
          <a:xfrm>
            <a:off x="6308638" y="1095982"/>
            <a:ext cx="3773475" cy="5343157"/>
          </a:xfrm>
          <a:prstGeom prst="rect">
            <a:avLst/>
          </a:prstGeom>
        </p:spPr>
      </p:pic>
      <p:sp>
        <p:nvSpPr>
          <p:cNvPr id="2" name="Title 1"/>
          <p:cNvSpPr>
            <a:spLocks noGrp="1"/>
          </p:cNvSpPr>
          <p:nvPr>
            <p:ph type="title"/>
          </p:nvPr>
        </p:nvSpPr>
        <p:spPr>
          <a:xfrm>
            <a:off x="685801" y="609600"/>
            <a:ext cx="10821571" cy="1456267"/>
          </a:xfrm>
        </p:spPr>
        <p:txBody>
          <a:bodyPr/>
          <a:lstStyle/>
          <a:p>
            <a:r>
              <a:rPr lang="en-US" dirty="0"/>
              <a:t>Class declaration in C#</a:t>
            </a:r>
          </a:p>
        </p:txBody>
      </p:sp>
      <p:sp>
        <p:nvSpPr>
          <p:cNvPr id="4" name="Slide Number Placeholder 3"/>
          <p:cNvSpPr>
            <a:spLocks noGrp="1"/>
          </p:cNvSpPr>
          <p:nvPr>
            <p:ph type="sldNum" sz="quarter" idx="12"/>
          </p:nvPr>
        </p:nvSpPr>
        <p:spPr/>
        <p:txBody>
          <a:bodyPr/>
          <a:lstStyle/>
          <a:p>
            <a:fld id="{7DC1BBB0-96F0-4077-A278-0F3FB5C104D3}" type="slidenum">
              <a:rPr lang="en-US" smtClean="0"/>
              <a:t>8</a:t>
            </a:fld>
            <a:endParaRPr lang="en-US"/>
          </a:p>
        </p:txBody>
      </p:sp>
      <p:sp>
        <p:nvSpPr>
          <p:cNvPr id="9" name="TextBox 8"/>
          <p:cNvSpPr txBox="1"/>
          <p:nvPr/>
        </p:nvSpPr>
        <p:spPr>
          <a:xfrm>
            <a:off x="1980749" y="2138904"/>
            <a:ext cx="2202847" cy="523220"/>
          </a:xfrm>
          <a:prstGeom prst="rect">
            <a:avLst/>
          </a:prstGeom>
          <a:noFill/>
        </p:spPr>
        <p:txBody>
          <a:bodyPr wrap="none" rtlCol="0">
            <a:spAutoFit/>
          </a:bodyPr>
          <a:lstStyle/>
          <a:p>
            <a:r>
              <a:rPr lang="en-US" sz="2800" dirty="0"/>
              <a:t>Name of class</a:t>
            </a:r>
          </a:p>
        </p:txBody>
      </p:sp>
      <p:sp>
        <p:nvSpPr>
          <p:cNvPr id="15" name="TextBox 14"/>
          <p:cNvSpPr txBox="1"/>
          <p:nvPr/>
        </p:nvSpPr>
        <p:spPr>
          <a:xfrm>
            <a:off x="10715309" y="2138904"/>
            <a:ext cx="1498744" cy="523220"/>
          </a:xfrm>
          <a:prstGeom prst="rect">
            <a:avLst/>
          </a:prstGeom>
          <a:noFill/>
        </p:spPr>
        <p:txBody>
          <a:bodyPr wrap="none" rtlCol="0">
            <a:spAutoFit/>
          </a:bodyPr>
          <a:lstStyle/>
          <a:p>
            <a:r>
              <a:rPr lang="en-US" sz="2800" dirty="0"/>
              <a:t>Attribute</a:t>
            </a:r>
          </a:p>
        </p:txBody>
      </p:sp>
      <p:sp>
        <p:nvSpPr>
          <p:cNvPr id="19" name="TextBox 18"/>
          <p:cNvSpPr txBox="1"/>
          <p:nvPr/>
        </p:nvSpPr>
        <p:spPr>
          <a:xfrm>
            <a:off x="4287825" y="4428823"/>
            <a:ext cx="1497205" cy="523220"/>
          </a:xfrm>
          <a:prstGeom prst="rect">
            <a:avLst/>
          </a:prstGeom>
          <a:noFill/>
        </p:spPr>
        <p:txBody>
          <a:bodyPr wrap="none" rtlCol="0">
            <a:spAutoFit/>
          </a:bodyPr>
          <a:lstStyle/>
          <a:p>
            <a:r>
              <a:rPr lang="en-US" sz="2800" dirty="0"/>
              <a:t>Methods</a:t>
            </a:r>
          </a:p>
        </p:txBody>
      </p:sp>
      <p:sp>
        <p:nvSpPr>
          <p:cNvPr id="21" name="TextBox 20"/>
          <p:cNvSpPr txBox="1"/>
          <p:nvPr/>
        </p:nvSpPr>
        <p:spPr>
          <a:xfrm>
            <a:off x="2299756" y="3130431"/>
            <a:ext cx="1709122" cy="523220"/>
          </a:xfrm>
          <a:prstGeom prst="rect">
            <a:avLst/>
          </a:prstGeom>
          <a:noFill/>
        </p:spPr>
        <p:txBody>
          <a:bodyPr wrap="none" rtlCol="0">
            <a:spAutoFit/>
          </a:bodyPr>
          <a:lstStyle/>
          <a:p>
            <a:r>
              <a:rPr lang="en-US" sz="2800" dirty="0"/>
              <a:t>protection</a:t>
            </a:r>
          </a:p>
        </p:txBody>
      </p:sp>
      <p:sp>
        <p:nvSpPr>
          <p:cNvPr id="3" name="Footer Placeholder 2"/>
          <p:cNvSpPr>
            <a:spLocks noGrp="1"/>
          </p:cNvSpPr>
          <p:nvPr>
            <p:ph type="ftr" sz="quarter" idx="11"/>
          </p:nvPr>
        </p:nvSpPr>
        <p:spPr/>
        <p:txBody>
          <a:bodyPr/>
          <a:lstStyle/>
          <a:p>
            <a:r>
              <a:rPr lang="en-US"/>
              <a:t>Unit 1 - Programming / Lecture 7 : OOP part 1</a:t>
            </a:r>
          </a:p>
        </p:txBody>
      </p:sp>
      <p:cxnSp>
        <p:nvCxnSpPr>
          <p:cNvPr id="27" name="Straight Arrow Connector 26">
            <a:extLst>
              <a:ext uri="{FF2B5EF4-FFF2-40B4-BE49-F238E27FC236}">
                <a16:creationId xmlns:a16="http://schemas.microsoft.com/office/drawing/2014/main" id="{5FB0AE2E-430C-4D8C-8194-F337FC977C32}"/>
              </a:ext>
            </a:extLst>
          </p:cNvPr>
          <p:cNvCxnSpPr/>
          <p:nvPr/>
        </p:nvCxnSpPr>
        <p:spPr>
          <a:xfrm flipV="1">
            <a:off x="4100052" y="1460090"/>
            <a:ext cx="3274142" cy="103530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0B6CE36-AE66-4844-B30A-CBCBB373CAEB}"/>
              </a:ext>
            </a:extLst>
          </p:cNvPr>
          <p:cNvCxnSpPr/>
          <p:nvPr/>
        </p:nvCxnSpPr>
        <p:spPr>
          <a:xfrm flipV="1">
            <a:off x="4100052" y="2008843"/>
            <a:ext cx="2713703" cy="123580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8012DAB-F197-4FE4-A50E-8A7A7343483D}"/>
              </a:ext>
            </a:extLst>
          </p:cNvPr>
          <p:cNvCxnSpPr>
            <a:cxnSpLocks/>
          </p:cNvCxnSpPr>
          <p:nvPr/>
        </p:nvCxnSpPr>
        <p:spPr>
          <a:xfrm flipV="1">
            <a:off x="4183596" y="2321151"/>
            <a:ext cx="2728175" cy="105736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DE1105F-41F1-4673-8BAF-1872CC102575}"/>
              </a:ext>
            </a:extLst>
          </p:cNvPr>
          <p:cNvCxnSpPr>
            <a:cxnSpLocks/>
          </p:cNvCxnSpPr>
          <p:nvPr/>
        </p:nvCxnSpPr>
        <p:spPr>
          <a:xfrm flipH="1" flipV="1">
            <a:off x="9624873" y="1977612"/>
            <a:ext cx="1057309" cy="2051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Left Brace 35">
            <a:extLst>
              <a:ext uri="{FF2B5EF4-FFF2-40B4-BE49-F238E27FC236}">
                <a16:creationId xmlns:a16="http://schemas.microsoft.com/office/drawing/2014/main" id="{3AE66264-F247-4700-9E3C-308B2027AC7B}"/>
              </a:ext>
            </a:extLst>
          </p:cNvPr>
          <p:cNvSpPr/>
          <p:nvPr/>
        </p:nvSpPr>
        <p:spPr>
          <a:xfrm>
            <a:off x="5928852" y="3499763"/>
            <a:ext cx="167734" cy="2523653"/>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38114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ACD68-86CE-43C4-8824-2E005471AC75}"/>
              </a:ext>
            </a:extLst>
          </p:cNvPr>
          <p:cNvSpPr>
            <a:spLocks noGrp="1"/>
          </p:cNvSpPr>
          <p:nvPr>
            <p:ph type="title"/>
          </p:nvPr>
        </p:nvSpPr>
        <p:spPr/>
        <p:txBody>
          <a:bodyPr/>
          <a:lstStyle/>
          <a:p>
            <a:r>
              <a:rPr lang="en-US" dirty="0"/>
              <a:t>Naming Classes</a:t>
            </a:r>
          </a:p>
        </p:txBody>
      </p:sp>
      <p:sp>
        <p:nvSpPr>
          <p:cNvPr id="3" name="Content Placeholder 2">
            <a:extLst>
              <a:ext uri="{FF2B5EF4-FFF2-40B4-BE49-F238E27FC236}">
                <a16:creationId xmlns:a16="http://schemas.microsoft.com/office/drawing/2014/main" id="{FA536E78-FDEF-4CAA-855C-91E6A799077F}"/>
              </a:ext>
            </a:extLst>
          </p:cNvPr>
          <p:cNvSpPr>
            <a:spLocks noGrp="1"/>
          </p:cNvSpPr>
          <p:nvPr>
            <p:ph idx="1"/>
          </p:nvPr>
        </p:nvSpPr>
        <p:spPr/>
        <p:txBody>
          <a:bodyPr/>
          <a:lstStyle/>
          <a:p>
            <a:r>
              <a:rPr lang="en-US" noProof="1"/>
              <a:t>Use PascalCase naming</a:t>
            </a:r>
          </a:p>
          <a:p>
            <a:r>
              <a:rPr lang="en-GB" dirty="0"/>
              <a:t>Use descriptive nouns</a:t>
            </a:r>
          </a:p>
          <a:p>
            <a:r>
              <a:rPr lang="en-GB" dirty="0"/>
              <a:t>Avoid abbreviations (except widely known, e.g. URL,</a:t>
            </a:r>
            <a:br>
              <a:rPr lang="en-GB" dirty="0"/>
            </a:br>
            <a:r>
              <a:rPr lang="en-GB" dirty="0"/>
              <a:t>HTTP, etc.)</a:t>
            </a:r>
            <a:endParaRPr lang="en-US" dirty="0"/>
          </a:p>
          <a:p>
            <a:endParaRPr lang="en-US" dirty="0"/>
          </a:p>
        </p:txBody>
      </p:sp>
      <p:pic>
        <p:nvPicPr>
          <p:cNvPr id="4" name="Picture 2" descr="haken, installed, ok, package, richtig, right, tick, updated icon">
            <a:extLst>
              <a:ext uri="{FF2B5EF4-FFF2-40B4-BE49-F238E27FC236}">
                <a16:creationId xmlns:a16="http://schemas.microsoft.com/office/drawing/2014/main" id="{E0932E6C-C538-4C66-A6F8-811BDAF02662}"/>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757884" y="3510080"/>
            <a:ext cx="1293108" cy="1162526"/>
          </a:xfrm>
          <a:prstGeom prst="rect">
            <a:avLst/>
          </a:prstGeom>
          <a:noFill/>
          <a:effectLst>
            <a:outerShdw blurRad="101600" sx="102000" sy="102000" algn="ctr" rotWithShape="0">
              <a:schemeClr val="tx2">
                <a:lumMod val="60000"/>
                <a:lumOff val="40000"/>
                <a:alpha val="70000"/>
              </a:schemeClr>
            </a:outerShdw>
          </a:effectLst>
          <a:extLst>
            <a:ext uri="{909E8E84-426E-40DD-AFC4-6F175D3DCCD1}">
              <a14:hiddenFill xmlns:a14="http://schemas.microsoft.com/office/drawing/2010/main">
                <a:solidFill>
                  <a:srgbClr val="FFFFFF"/>
                </a:solidFill>
              </a14:hiddenFill>
            </a:ext>
          </a:extLst>
        </p:spPr>
      </p:pic>
      <p:pic>
        <p:nvPicPr>
          <p:cNvPr id="5" name="Picture 4" descr="approve, block, cancel, delete, reject icon">
            <a:extLst>
              <a:ext uri="{FF2B5EF4-FFF2-40B4-BE49-F238E27FC236}">
                <a16:creationId xmlns:a16="http://schemas.microsoft.com/office/drawing/2014/main" id="{6433AE11-A8DF-4082-A9B7-005F27C25E11}"/>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975200" y="5083435"/>
            <a:ext cx="1104992" cy="1093528"/>
          </a:xfrm>
          <a:prstGeom prst="rect">
            <a:avLst/>
          </a:prstGeom>
          <a:noFill/>
          <a:effectLst>
            <a:outerShdw blurRad="101600" sx="102000" sy="102000" algn="ctr" rotWithShape="0">
              <a:srgbClr val="FF3300">
                <a:alpha val="69804"/>
              </a:srgbClr>
            </a:outerShdw>
          </a:effectLst>
          <a:extLst>
            <a:ext uri="{909E8E84-426E-40DD-AFC4-6F175D3DCCD1}">
              <a14:hiddenFill xmlns:a14="http://schemas.microsoft.com/office/drawing/2010/main">
                <a:solidFill>
                  <a:srgbClr val="FFFFFF"/>
                </a:solidFill>
              </a14:hiddenFill>
            </a:ext>
          </a:extLst>
        </p:spPr>
      </p:pic>
      <p:sp>
        <p:nvSpPr>
          <p:cNvPr id="6" name="Text Placeholder 5">
            <a:extLst>
              <a:ext uri="{FF2B5EF4-FFF2-40B4-BE49-F238E27FC236}">
                <a16:creationId xmlns:a16="http://schemas.microsoft.com/office/drawing/2014/main" id="{68E00229-EF98-4E3D-B6BA-27D1B32F50D8}"/>
              </a:ext>
            </a:extLst>
          </p:cNvPr>
          <p:cNvSpPr txBox="1">
            <a:spLocks/>
          </p:cNvSpPr>
          <p:nvPr/>
        </p:nvSpPr>
        <p:spPr>
          <a:xfrm>
            <a:off x="4489661" y="3429000"/>
            <a:ext cx="5283578"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indent="0" defTabSz="1218438" latinLnBrk="1">
              <a:lnSpc>
                <a:spcPct val="100000"/>
              </a:lnSpc>
              <a:spcBef>
                <a:spcPts val="600"/>
              </a:spcBef>
              <a:spcAft>
                <a:spcPts val="600"/>
              </a:spcAft>
              <a:buFont typeface="Wingdings" panose="05000000000000000000" pitchFamily="2" charset="2"/>
              <a:buNone/>
              <a:defRPr sz="2398" b="1">
                <a:solidFill>
                  <a:schemeClr val="tx1">
                    <a:lumMod val="75000"/>
                  </a:schemeClr>
                </a:solidFill>
                <a:effectLst/>
                <a:latin typeface="Consolas" pitchFamily="49" charset="0"/>
                <a:cs typeface="Consolas" pitchFamily="49" charset="0"/>
              </a:defRPr>
            </a:lvl1pPr>
            <a:lvl2pPr marL="989981" indent="-380762" defTabSz="1218438" latinLnBrk="1">
              <a:lnSpc>
                <a:spcPct val="105000"/>
              </a:lnSpc>
              <a:spcBef>
                <a:spcPts val="600"/>
              </a:spcBef>
              <a:spcAft>
                <a:spcPts val="600"/>
              </a:spcAft>
              <a:buFont typeface="Wingdings" panose="05000000000000000000" pitchFamily="2" charset="2"/>
              <a:buChar char="§"/>
              <a:defRPr sz="3198"/>
            </a:lvl2pPr>
            <a:lvl3pPr marL="1523048" indent="-304610" defTabSz="1218438" latinLnBrk="1">
              <a:lnSpc>
                <a:spcPct val="105000"/>
              </a:lnSpc>
              <a:spcBef>
                <a:spcPts val="600"/>
              </a:spcBef>
              <a:spcAft>
                <a:spcPts val="600"/>
              </a:spcAft>
              <a:buFont typeface="Wingdings" panose="05000000000000000000" pitchFamily="2" charset="2"/>
              <a:buChar char="§"/>
              <a:defRPr sz="2998"/>
            </a:lvl3pPr>
            <a:lvl4pPr marL="2132267" indent="-304610" defTabSz="1218438" latinLnBrk="1">
              <a:lnSpc>
                <a:spcPct val="105000"/>
              </a:lnSpc>
              <a:spcBef>
                <a:spcPts val="600"/>
              </a:spcBef>
              <a:spcAft>
                <a:spcPts val="600"/>
              </a:spcAft>
              <a:buFont typeface="Wingdings" panose="05000000000000000000" pitchFamily="2" charset="2"/>
              <a:buChar char="§"/>
              <a:defRPr sz="2798"/>
            </a:lvl4pPr>
            <a:lvl5pPr marL="2741485" indent="-304610" defTabSz="1218438" latinLnBrk="1">
              <a:lnSpc>
                <a:spcPct val="105000"/>
              </a:lnSpc>
              <a:spcBef>
                <a:spcPts val="600"/>
              </a:spcBef>
              <a:spcAft>
                <a:spcPts val="600"/>
              </a:spcAft>
              <a:buFont typeface="Wingdings" panose="05000000000000000000" pitchFamily="2" charset="2"/>
              <a:buChar char="§"/>
              <a:defRPr sz="2598"/>
            </a:lvl5pPr>
            <a:lvl6pPr marL="3350704" indent="-304610" defTabSz="1218438" latinLnBrk="1">
              <a:spcBef>
                <a:spcPct val="20000"/>
              </a:spcBef>
              <a:buFont typeface="Arial" pitchFamily="34" charset="0"/>
              <a:buChar char="•"/>
              <a:defRPr sz="2665"/>
            </a:lvl6pPr>
            <a:lvl7pPr marL="3959924" indent="-304610" defTabSz="1218438" latinLnBrk="1">
              <a:spcBef>
                <a:spcPct val="20000"/>
              </a:spcBef>
              <a:buFont typeface="Arial" pitchFamily="34" charset="0"/>
              <a:buChar char="•"/>
              <a:defRPr sz="2665"/>
            </a:lvl7pPr>
            <a:lvl8pPr marL="4569143" indent="-304610" defTabSz="1218438" latinLnBrk="1">
              <a:spcBef>
                <a:spcPct val="20000"/>
              </a:spcBef>
              <a:buFont typeface="Arial" pitchFamily="34" charset="0"/>
              <a:buChar char="•"/>
              <a:defRPr sz="2665"/>
            </a:lvl8pPr>
            <a:lvl9pPr marL="5178362" indent="-304610" defTabSz="1218438" latinLnBrk="1">
              <a:spcBef>
                <a:spcPct val="20000"/>
              </a:spcBef>
              <a:buFont typeface="Arial" pitchFamily="34" charset="0"/>
              <a:buChar char="•"/>
              <a:defRPr sz="2665"/>
            </a:lvl9pPr>
          </a:lstStyle>
          <a:p>
            <a:r>
              <a:rPr lang="en-US" dirty="0">
                <a:solidFill>
                  <a:schemeClr val="tx1"/>
                </a:solidFill>
              </a:rPr>
              <a:t>class Dice { … }</a:t>
            </a:r>
          </a:p>
          <a:p>
            <a:r>
              <a:rPr lang="en-US" dirty="0">
                <a:solidFill>
                  <a:schemeClr val="tx1"/>
                </a:solidFill>
              </a:rPr>
              <a:t>class </a:t>
            </a:r>
            <a:r>
              <a:rPr lang="en-US" noProof="1">
                <a:solidFill>
                  <a:schemeClr val="tx1"/>
                </a:solidFill>
              </a:rPr>
              <a:t>BankAccount</a:t>
            </a:r>
            <a:r>
              <a:rPr lang="en-US" dirty="0">
                <a:solidFill>
                  <a:schemeClr val="tx1"/>
                </a:solidFill>
              </a:rPr>
              <a:t> { … }</a:t>
            </a:r>
          </a:p>
          <a:p>
            <a:r>
              <a:rPr lang="en-US" dirty="0">
                <a:solidFill>
                  <a:schemeClr val="tx1"/>
                </a:solidFill>
              </a:rPr>
              <a:t>class </a:t>
            </a:r>
            <a:r>
              <a:rPr lang="en-US" noProof="1">
                <a:solidFill>
                  <a:schemeClr val="tx1"/>
                </a:solidFill>
              </a:rPr>
              <a:t>IntegerCalculator</a:t>
            </a:r>
            <a:r>
              <a:rPr lang="en-US" dirty="0">
                <a:solidFill>
                  <a:schemeClr val="tx1"/>
                </a:solidFill>
              </a:rPr>
              <a:t> { … }</a:t>
            </a:r>
          </a:p>
        </p:txBody>
      </p:sp>
      <p:sp>
        <p:nvSpPr>
          <p:cNvPr id="7" name="Text Placeholder 5">
            <a:extLst>
              <a:ext uri="{FF2B5EF4-FFF2-40B4-BE49-F238E27FC236}">
                <a16:creationId xmlns:a16="http://schemas.microsoft.com/office/drawing/2014/main" id="{3841D5D4-A0CC-45A5-9D6D-78CD5C3C6A08}"/>
              </a:ext>
            </a:extLst>
          </p:cNvPr>
          <p:cNvSpPr txBox="1">
            <a:spLocks/>
          </p:cNvSpPr>
          <p:nvPr/>
        </p:nvSpPr>
        <p:spPr>
          <a:xfrm>
            <a:off x="4522711" y="4996480"/>
            <a:ext cx="5283578" cy="1632920"/>
          </a:xfrm>
          <a:prstGeom prst="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indent="0" defTabSz="1218438" latinLnBrk="1">
              <a:lnSpc>
                <a:spcPct val="100000"/>
              </a:lnSpc>
              <a:spcBef>
                <a:spcPts val="600"/>
              </a:spcBef>
              <a:spcAft>
                <a:spcPts val="600"/>
              </a:spcAft>
              <a:buFont typeface="Wingdings" panose="05000000000000000000" pitchFamily="2" charset="2"/>
              <a:buNone/>
              <a:defRPr sz="2398" b="1">
                <a:solidFill>
                  <a:schemeClr val="tx1">
                    <a:lumMod val="75000"/>
                  </a:schemeClr>
                </a:solidFill>
                <a:effectLst/>
                <a:latin typeface="Consolas" pitchFamily="49" charset="0"/>
                <a:cs typeface="Consolas" pitchFamily="49" charset="0"/>
              </a:defRPr>
            </a:lvl1pPr>
            <a:lvl2pPr marL="989981" indent="-380762" defTabSz="1218438" latinLnBrk="1">
              <a:lnSpc>
                <a:spcPct val="105000"/>
              </a:lnSpc>
              <a:spcBef>
                <a:spcPts val="600"/>
              </a:spcBef>
              <a:spcAft>
                <a:spcPts val="600"/>
              </a:spcAft>
              <a:buFont typeface="Wingdings" panose="05000000000000000000" pitchFamily="2" charset="2"/>
              <a:buChar char="§"/>
              <a:defRPr sz="3198"/>
            </a:lvl2pPr>
            <a:lvl3pPr marL="1523048" indent="-304610" defTabSz="1218438" latinLnBrk="1">
              <a:lnSpc>
                <a:spcPct val="105000"/>
              </a:lnSpc>
              <a:spcBef>
                <a:spcPts val="600"/>
              </a:spcBef>
              <a:spcAft>
                <a:spcPts val="600"/>
              </a:spcAft>
              <a:buFont typeface="Wingdings" panose="05000000000000000000" pitchFamily="2" charset="2"/>
              <a:buChar char="§"/>
              <a:defRPr sz="2998"/>
            </a:lvl3pPr>
            <a:lvl4pPr marL="2132267" indent="-304610" defTabSz="1218438" latinLnBrk="1">
              <a:lnSpc>
                <a:spcPct val="105000"/>
              </a:lnSpc>
              <a:spcBef>
                <a:spcPts val="600"/>
              </a:spcBef>
              <a:spcAft>
                <a:spcPts val="600"/>
              </a:spcAft>
              <a:buFont typeface="Wingdings" panose="05000000000000000000" pitchFamily="2" charset="2"/>
              <a:buChar char="§"/>
              <a:defRPr sz="2798"/>
            </a:lvl4pPr>
            <a:lvl5pPr marL="2741485" indent="-304610" defTabSz="1218438" latinLnBrk="1">
              <a:lnSpc>
                <a:spcPct val="105000"/>
              </a:lnSpc>
              <a:spcBef>
                <a:spcPts val="600"/>
              </a:spcBef>
              <a:spcAft>
                <a:spcPts val="600"/>
              </a:spcAft>
              <a:buFont typeface="Wingdings" panose="05000000000000000000" pitchFamily="2" charset="2"/>
              <a:buChar char="§"/>
              <a:defRPr sz="2598"/>
            </a:lvl5pPr>
            <a:lvl6pPr marL="3350704" indent="-304610" defTabSz="1218438" latinLnBrk="1">
              <a:spcBef>
                <a:spcPct val="20000"/>
              </a:spcBef>
              <a:buFont typeface="Arial" pitchFamily="34" charset="0"/>
              <a:buChar char="•"/>
              <a:defRPr sz="2665"/>
            </a:lvl6pPr>
            <a:lvl7pPr marL="3959924" indent="-304610" defTabSz="1218438" latinLnBrk="1">
              <a:spcBef>
                <a:spcPct val="20000"/>
              </a:spcBef>
              <a:buFont typeface="Arial" pitchFamily="34" charset="0"/>
              <a:buChar char="•"/>
              <a:defRPr sz="2665"/>
            </a:lvl7pPr>
            <a:lvl8pPr marL="4569143" indent="-304610" defTabSz="1218438" latinLnBrk="1">
              <a:spcBef>
                <a:spcPct val="20000"/>
              </a:spcBef>
              <a:buFont typeface="Arial" pitchFamily="34" charset="0"/>
              <a:buChar char="•"/>
              <a:defRPr sz="2665"/>
            </a:lvl8pPr>
            <a:lvl9pPr marL="5178362" indent="-304610" defTabSz="1218438" latinLnBrk="1">
              <a:spcBef>
                <a:spcPct val="20000"/>
              </a:spcBef>
              <a:buFont typeface="Arial" pitchFamily="34" charset="0"/>
              <a:buChar char="•"/>
              <a:defRPr sz="2665"/>
            </a:lvl9pPr>
          </a:lstStyle>
          <a:p>
            <a:r>
              <a:rPr lang="en-US" dirty="0">
                <a:solidFill>
                  <a:schemeClr val="tx1"/>
                </a:solidFill>
              </a:rPr>
              <a:t>class TPMF { … }</a:t>
            </a:r>
          </a:p>
          <a:p>
            <a:r>
              <a:rPr lang="en-US" dirty="0">
                <a:solidFill>
                  <a:schemeClr val="tx1"/>
                </a:solidFill>
              </a:rPr>
              <a:t>class </a:t>
            </a:r>
            <a:r>
              <a:rPr lang="en-US" noProof="1">
                <a:solidFill>
                  <a:schemeClr val="tx1"/>
                </a:solidFill>
              </a:rPr>
              <a:t>bankaccount</a:t>
            </a:r>
            <a:r>
              <a:rPr lang="en-US" dirty="0">
                <a:solidFill>
                  <a:schemeClr val="tx1"/>
                </a:solidFill>
              </a:rPr>
              <a:t> { … }</a:t>
            </a:r>
          </a:p>
          <a:p>
            <a:r>
              <a:rPr lang="en-US" dirty="0">
                <a:solidFill>
                  <a:schemeClr val="tx1"/>
                </a:solidFill>
              </a:rPr>
              <a:t>class </a:t>
            </a:r>
            <a:r>
              <a:rPr lang="en-US" noProof="1">
                <a:solidFill>
                  <a:schemeClr val="tx1"/>
                </a:solidFill>
              </a:rPr>
              <a:t>intcalc</a:t>
            </a:r>
            <a:r>
              <a:rPr lang="en-US" dirty="0">
                <a:solidFill>
                  <a:schemeClr val="tx1"/>
                </a:solidFill>
              </a:rPr>
              <a:t> { … }</a:t>
            </a:r>
          </a:p>
        </p:txBody>
      </p:sp>
    </p:spTree>
    <p:extLst>
      <p:ext uri="{BB962C8B-B14F-4D97-AF65-F5344CB8AC3E}">
        <p14:creationId xmlns:p14="http://schemas.microsoft.com/office/powerpoint/2010/main" val="158343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ELAPSEDTIME" val="56.864"/>
  <p:tag name="TIMELINE" val="5.8/17.8/23.6/32.0/41.5/49.7"/>
</p:tagLst>
</file>

<file path=ppt/tags/tag2.xml><?xml version="1.0" encoding="utf-8"?>
<p:tagLst xmlns:a="http://schemas.openxmlformats.org/drawingml/2006/main" xmlns:r="http://schemas.openxmlformats.org/officeDocument/2006/relationships" xmlns:p="http://schemas.openxmlformats.org/presentationml/2006/main">
  <p:tag name="ELAPSEDTIME" val="40.336"/>
  <p:tag name="TIMELINE" val="1.9/6.3/13.9/24.5"/>
</p:tagLst>
</file>

<file path=ppt/tags/tag3.xml><?xml version="1.0" encoding="utf-8"?>
<p:tagLst xmlns:a="http://schemas.openxmlformats.org/drawingml/2006/main" xmlns:r="http://schemas.openxmlformats.org/officeDocument/2006/relationships" xmlns:p="http://schemas.openxmlformats.org/presentationml/2006/main">
  <p:tag name="ELAPSEDTIME" val="47.472"/>
  <p:tag name="TIMELINE" val="1.2/9.6/18.5/28.8"/>
</p:tagLst>
</file>

<file path=ppt/tags/tag4.xml><?xml version="1.0" encoding="utf-8"?>
<p:tagLst xmlns:a="http://schemas.openxmlformats.org/drawingml/2006/main" xmlns:r="http://schemas.openxmlformats.org/officeDocument/2006/relationships" xmlns:p="http://schemas.openxmlformats.org/presentationml/2006/main">
  <p:tag name="ELAPSEDTIME" val="35.5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518</TotalTime>
  <Words>2129</Words>
  <Application>Microsoft Office PowerPoint</Application>
  <PresentationFormat>Widescreen</PresentationFormat>
  <Paragraphs>353</Paragraphs>
  <Slides>30</Slides>
  <Notes>7</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Programming</vt:lpstr>
      <vt:lpstr>topics</vt:lpstr>
      <vt:lpstr>What is Object-Oriented Programming?</vt:lpstr>
      <vt:lpstr>Object-Oriented vs Procedural</vt:lpstr>
      <vt:lpstr>Object-Oriented vs Procedural</vt:lpstr>
      <vt:lpstr>Object-Oriented vs Procedural</vt:lpstr>
      <vt:lpstr>Class</vt:lpstr>
      <vt:lpstr>Class declaration in C#</vt:lpstr>
      <vt:lpstr>Naming Classes</vt:lpstr>
      <vt:lpstr>Accessibility Example</vt:lpstr>
      <vt:lpstr>Guideline for Visibility Modifiers</vt:lpstr>
      <vt:lpstr>Class notation in class diagram</vt:lpstr>
      <vt:lpstr>Class Members</vt:lpstr>
      <vt:lpstr>Creating an Object</vt:lpstr>
      <vt:lpstr>Properties</vt:lpstr>
      <vt:lpstr>Scope of class</vt:lpstr>
      <vt:lpstr>Constructor</vt:lpstr>
      <vt:lpstr>Constructor</vt:lpstr>
      <vt:lpstr>Destructor</vt:lpstr>
      <vt:lpstr>Information Hiding and Visibility Modifiers</vt:lpstr>
      <vt:lpstr>Example: Using the Bicycle Class</vt:lpstr>
      <vt:lpstr>The Definition of the Bicycle Class</vt:lpstr>
      <vt:lpstr>Multiple Instances</vt:lpstr>
      <vt:lpstr>Understanding the static keyword</vt:lpstr>
      <vt:lpstr>Understanding the static keyword</vt:lpstr>
      <vt:lpstr>Understanding the static keyword</vt:lpstr>
      <vt:lpstr>Defining Static Field Data</vt:lpstr>
      <vt:lpstr>Activity: Saving Account</vt:lpstr>
      <vt:lpstr>Activity: diagram for bicycle class</vt:lpstr>
      <vt:lpstr>Activity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Pitching &amp; Negotiation Skills</dc:title>
  <dc:creator>win</dc:creator>
  <cp:lastModifiedBy>Loan</cp:lastModifiedBy>
  <cp:revision>140</cp:revision>
  <dcterms:created xsi:type="dcterms:W3CDTF">2022-09-13T08:12:28Z</dcterms:created>
  <dcterms:modified xsi:type="dcterms:W3CDTF">2023-04-10T09:38:17Z</dcterms:modified>
</cp:coreProperties>
</file>