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68" r:id="rId14"/>
    <p:sldId id="269" r:id="rId15"/>
    <p:sldId id="300" r:id="rId16"/>
    <p:sldId id="301" r:id="rId17"/>
    <p:sldId id="272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5A0B5-4C88-0A37-4810-E1C33FAF6FA2}" v="3" dt="2023-04-10T09:38:0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an Dong (FE FIC HN)" userId="S::dongdv10@fe.edu.vn::c5debe7a-09e1-44e7-acd6-5bf5f54f055f" providerId="AD" clId="Web-{7D85A0B5-4C88-0A37-4810-E1C33FAF6FA2}"/>
    <pc:docChg chg="modSld">
      <pc:chgData name="Dinh Van Dong (FE FIC HN)" userId="S::dongdv10@fe.edu.vn::c5debe7a-09e1-44e7-acd6-5bf5f54f055f" providerId="AD" clId="Web-{7D85A0B5-4C88-0A37-4810-E1C33FAF6FA2}" dt="2023-04-10T09:38:01.251" v="2" actId="14100"/>
      <pc:docMkLst>
        <pc:docMk/>
      </pc:docMkLst>
      <pc:sldChg chg="addSp modSp">
        <pc:chgData name="Dinh Van Dong (FE FIC HN)" userId="S::dongdv10@fe.edu.vn::c5debe7a-09e1-44e7-acd6-5bf5f54f055f" providerId="AD" clId="Web-{7D85A0B5-4C88-0A37-4810-E1C33FAF6FA2}" dt="2023-04-10T09:38:01.251" v="2" actId="14100"/>
        <pc:sldMkLst>
          <pc:docMk/>
          <pc:sldMk cId="121435257" sldId="256"/>
        </pc:sldMkLst>
        <pc:picChg chg="add mod">
          <ac:chgData name="Dinh Van Dong (FE FIC HN)" userId="S::dongdv10@fe.edu.vn::c5debe7a-09e1-44e7-acd6-5bf5f54f055f" providerId="AD" clId="Web-{7D85A0B5-4C88-0A37-4810-E1C33FAF6FA2}" dt="2023-04-10T09:38:01.251" v="2" actId="14100"/>
          <ac:picMkLst>
            <pc:docMk/>
            <pc:sldMk cId="121435257" sldId="256"/>
            <ac:picMk id="4" creationId="{A707BD38-986D-E26A-217B-475C03ACE1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8A7-C5C1-434A-8ACA-3719ABB2CFB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896F-0404-4164-95D2-BF78F030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32" y="653143"/>
            <a:ext cx="8521345" cy="681536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endParaRPr lang="en-US" sz="20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8945" y="5331759"/>
            <a:ext cx="6621137" cy="539215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Object Oriented Programming</a:t>
            </a:r>
            <a:endParaRPr lang="en-US" sz="3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38851" y="4483101"/>
            <a:ext cx="41670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Chapter 15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7BD38-986D-E26A-217B-475C03AC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8" y="1337252"/>
            <a:ext cx="3572435" cy="45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FC99E18-4D09-4DD7-81DC-498D9BBB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– a BankAccount class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D8CE-C7E9-4863-B4DB-E2356AEE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order to implement the derived classes, we need to consider private/public access between base and derived classes</a:t>
            </a:r>
          </a:p>
          <a:p>
            <a:pPr lvl="1"/>
            <a:r>
              <a:rPr lang="en-GB"/>
              <a:t>public member functions of the base class become public member functions of the derived class</a:t>
            </a:r>
          </a:p>
          <a:p>
            <a:pPr lvl="1"/>
            <a:r>
              <a:rPr lang="en-GB"/>
              <a:t>private members of the base class cannot be accessed from the derived class</a:t>
            </a:r>
          </a:p>
          <a:p>
            <a:pPr lvl="2"/>
            <a:r>
              <a:rPr lang="en-GB"/>
              <a:t>Obvious otherwise encapsulation could be easily broken by inheriting from the base class</a:t>
            </a:r>
          </a:p>
          <a:p>
            <a:pPr lvl="2"/>
            <a:r>
              <a:rPr lang="en-GB"/>
              <a:t>Begs the question, how do we initialise derived class objects?</a:t>
            </a:r>
          </a:p>
          <a:p>
            <a:pPr lvl="1"/>
            <a:endParaRPr lang="en-GB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AF4F54E-9EE6-488D-BA37-6FDD0E4A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– a BankAccount class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72B5-6D2A-4D13-9A35-C52FF1BF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Base class methods and properties are accessed through the base keyword</a:t>
            </a:r>
          </a:p>
          <a:p>
            <a:pPr lvl="1"/>
            <a:r>
              <a:rPr lang="en-GB"/>
              <a:t>base(.....) refers to the base class constructor</a:t>
            </a:r>
          </a:p>
          <a:p>
            <a:pPr lvl="1"/>
            <a:r>
              <a:rPr lang="en-GB"/>
              <a:t>base.aMethod(.....) refers to a method of the base class</a:t>
            </a:r>
          </a:p>
          <a:p>
            <a:pPr lvl="1"/>
            <a:r>
              <a:rPr lang="en-GB"/>
              <a:t>base.aProperty refers to a property of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8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6D29A08E-F0C0-4A36-BF43-B9299E046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958" y="42871"/>
            <a:ext cx="9541329" cy="674030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class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 : 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private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overdraftFacility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n, string name,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b,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ov</a:t>
            </a:r>
            <a:r>
              <a:rPr lang="en-US" sz="1400" dirty="0">
                <a:latin typeface="Lucida Console" pitchFamily="49" charset="0"/>
              </a:rPr>
              <a:t>) : base(n, name, b)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{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 err="1">
                <a:latin typeface="Lucida Console" pitchFamily="49" charset="0"/>
              </a:rPr>
              <a:t>overdraftFacility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 err="1">
                <a:latin typeface="Lucida Console" pitchFamily="49" charset="0"/>
              </a:rPr>
              <a:t>ov</a:t>
            </a:r>
            <a:r>
              <a:rPr lang="en-US" sz="1400" dirty="0">
                <a:latin typeface="Lucida Console" pitchFamily="49" charset="0"/>
              </a:rPr>
              <a:t>;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override void withdraw(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amount)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{</a:t>
            </a:r>
          </a:p>
          <a:p>
            <a:pPr defTabSz="540000">
              <a:defRPr/>
            </a:pPr>
            <a:r>
              <a:rPr lang="en-US" sz="1400" dirty="0"/>
              <a:t> 		</a:t>
            </a:r>
            <a:r>
              <a:rPr lang="en-US" sz="1400" dirty="0">
                <a:latin typeface="Lucida Console" pitchFamily="49" charset="0"/>
              </a:rPr>
              <a:t>if (</a:t>
            </a:r>
            <a:r>
              <a:rPr lang="en-US" sz="1400" dirty="0" err="1">
                <a:latin typeface="Lucida Console" pitchFamily="49" charset="0"/>
              </a:rPr>
              <a:t>base.Balance</a:t>
            </a:r>
            <a:r>
              <a:rPr lang="en-US" sz="1400" dirty="0">
                <a:latin typeface="Lucida Console" pitchFamily="49" charset="0"/>
              </a:rPr>
              <a:t> - amount &gt; -</a:t>
            </a:r>
            <a:r>
              <a:rPr lang="en-US" sz="1400" dirty="0" err="1">
                <a:latin typeface="Lucida Console" pitchFamily="49" charset="0"/>
              </a:rPr>
              <a:t>overdraftFacility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    	</a:t>
            </a:r>
            <a:r>
              <a:rPr lang="en-US" sz="1400" dirty="0" err="1">
                <a:latin typeface="Lucida Console" pitchFamily="49" charset="0"/>
              </a:rPr>
              <a:t>base.Balance</a:t>
            </a:r>
            <a:r>
              <a:rPr lang="en-US" sz="1400" dirty="0">
                <a:latin typeface="Lucida Console" pitchFamily="49" charset="0"/>
              </a:rPr>
              <a:t> -= amount;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class </a:t>
            </a:r>
            <a:r>
              <a:rPr lang="en-US" sz="1400" dirty="0" err="1">
                <a:latin typeface="Lucida Console" pitchFamily="49" charset="0"/>
              </a:rPr>
              <a:t>DepositAccount</a:t>
            </a:r>
            <a:r>
              <a:rPr lang="en-US" sz="1400" dirty="0">
                <a:latin typeface="Lucida Console" pitchFamily="49" charset="0"/>
              </a:rPr>
              <a:t> : 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	private float </a:t>
            </a:r>
            <a:r>
              <a:rPr lang="en-US" sz="1400" dirty="0" err="1">
                <a:latin typeface="Lucida Console" pitchFamily="49" charset="0"/>
              </a:rPr>
              <a:t>interestRate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</a:t>
            </a:r>
            <a:r>
              <a:rPr lang="en-US" sz="1400" dirty="0" err="1">
                <a:latin typeface="Lucida Console" pitchFamily="49" charset="0"/>
              </a:rPr>
              <a:t>DepositAccount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n, string name,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b, float rate) : base( n, </a:t>
            </a:r>
            <a:r>
              <a:rPr lang="en-US" sz="1400" dirty="0" err="1">
                <a:latin typeface="Lucida Console" pitchFamily="49" charset="0"/>
              </a:rPr>
              <a:t>name,b</a:t>
            </a:r>
            <a:r>
              <a:rPr lang="en-US" sz="1400" dirty="0">
                <a:latin typeface="Lucida Console" pitchFamily="49" charset="0"/>
              </a:rPr>
              <a:t>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{ </a:t>
            </a:r>
            <a:r>
              <a:rPr lang="en-US" sz="1400" dirty="0" err="1">
                <a:latin typeface="Lucida Console" pitchFamily="49" charset="0"/>
              </a:rPr>
              <a:t>interestRate</a:t>
            </a:r>
            <a:r>
              <a:rPr lang="en-US" sz="1400" dirty="0">
                <a:latin typeface="Lucida Console" pitchFamily="49" charset="0"/>
              </a:rPr>
              <a:t> = rate; 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float </a:t>
            </a:r>
            <a:r>
              <a:rPr lang="en-US" sz="1400" dirty="0" err="1">
                <a:latin typeface="Lucida Console" pitchFamily="49" charset="0"/>
              </a:rPr>
              <a:t>calcInterest</a:t>
            </a:r>
            <a:r>
              <a:rPr lang="en-US" sz="1400" dirty="0">
                <a:latin typeface="Lucida Console" pitchFamily="49" charset="0"/>
              </a:rPr>
              <a:t>()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{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	float interest = </a:t>
            </a:r>
            <a:r>
              <a:rPr lang="en-US" sz="1400" dirty="0" err="1">
                <a:latin typeface="Lucida Console" pitchFamily="49" charset="0"/>
              </a:rPr>
              <a:t>base.Balance</a:t>
            </a:r>
            <a:r>
              <a:rPr lang="en-US" sz="1400" dirty="0">
                <a:latin typeface="Lucida Console" pitchFamily="49" charset="0"/>
              </a:rPr>
              <a:t> * </a:t>
            </a:r>
            <a:r>
              <a:rPr lang="en-US" sz="1400" dirty="0" err="1">
                <a:latin typeface="Lucida Console" pitchFamily="49" charset="0"/>
              </a:rPr>
              <a:t>interestRate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</a:t>
            </a:r>
            <a:r>
              <a:rPr lang="en-US" sz="1400" dirty="0" err="1">
                <a:latin typeface="Lucida Console" pitchFamily="49" charset="0"/>
              </a:rPr>
              <a:t>base.Balance</a:t>
            </a:r>
            <a:r>
              <a:rPr lang="en-US" sz="1400" dirty="0">
                <a:latin typeface="Lucida Console" pitchFamily="49" charset="0"/>
              </a:rPr>
              <a:t> += 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)(interest);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return interest;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} 	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89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80BEE5F-9BF4-4707-A134-7AA8D6BF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– a BankAccount class</a:t>
            </a:r>
            <a:endParaRPr lang="en-US" altLang="en-US"/>
          </a:p>
        </p:txBody>
      </p:sp>
      <p:sp>
        <p:nvSpPr>
          <p:cNvPr id="15363" name="Rectangle 35">
            <a:extLst>
              <a:ext uri="{FF2B5EF4-FFF2-40B4-BE49-F238E27FC236}">
                <a16:creationId xmlns:a16="http://schemas.microsoft.com/office/drawing/2014/main" id="{7D61ED1A-B952-4576-84BE-96990094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1857375"/>
            <a:ext cx="3505200" cy="472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333FDCC3-6C6A-463E-B21E-C3CB8016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2238376"/>
            <a:ext cx="2514600" cy="2301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15365" name="Text Box 7">
            <a:extLst>
              <a:ext uri="{FF2B5EF4-FFF2-40B4-BE49-F238E27FC236}">
                <a16:creationId xmlns:a16="http://schemas.microsoft.com/office/drawing/2014/main" id="{5FFC1566-04C9-499E-8A51-B8C521A97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343150"/>
            <a:ext cx="20399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 err="1"/>
              <a:t>accountNumber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 err="1"/>
              <a:t>accountHolder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balance</a:t>
            </a:r>
          </a:p>
        </p:txBody>
      </p:sp>
      <p:sp>
        <p:nvSpPr>
          <p:cNvPr id="15366" name="Line 9">
            <a:extLst>
              <a:ext uri="{FF2B5EF4-FFF2-40B4-BE49-F238E27FC236}">
                <a16:creationId xmlns:a16="http://schemas.microsoft.com/office/drawing/2014/main" id="{F716B98B-6963-459A-84DC-90E61BCB8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3" y="3457575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10">
            <a:extLst>
              <a:ext uri="{FF2B5EF4-FFF2-40B4-BE49-F238E27FC236}">
                <a16:creationId xmlns:a16="http://schemas.microsoft.com/office/drawing/2014/main" id="{85047306-F8F9-4C56-AB4E-FB0234EC2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4" y="3457575"/>
            <a:ext cx="1785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deposit()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withdraw()</a:t>
            </a:r>
          </a:p>
        </p:txBody>
      </p:sp>
      <p:sp>
        <p:nvSpPr>
          <p:cNvPr id="15368" name="Line 36">
            <a:extLst>
              <a:ext uri="{FF2B5EF4-FFF2-40B4-BE49-F238E27FC236}">
                <a16:creationId xmlns:a16="http://schemas.microsoft.com/office/drawing/2014/main" id="{2D9BE83B-C317-4171-BDD6-0A72A6FD9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3" y="482917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Line 37">
            <a:extLst>
              <a:ext uri="{FF2B5EF4-FFF2-40B4-BE49-F238E27FC236}">
                <a16:creationId xmlns:a16="http://schemas.microsoft.com/office/drawing/2014/main" id="{4BE57B24-F457-4AC6-8053-1394C9671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3" y="551497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Text Box 38">
            <a:extLst>
              <a:ext uri="{FF2B5EF4-FFF2-40B4-BE49-F238E27FC236}">
                <a16:creationId xmlns:a16="http://schemas.microsoft.com/office/drawing/2014/main" id="{15246298-4435-4BEB-B133-86ACDD0E5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981575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overdraftFacility</a:t>
            </a:r>
          </a:p>
        </p:txBody>
      </p:sp>
      <p:sp>
        <p:nvSpPr>
          <p:cNvPr id="15371" name="Text Box 39">
            <a:extLst>
              <a:ext uri="{FF2B5EF4-FFF2-40B4-BE49-F238E27FC236}">
                <a16:creationId xmlns:a16="http://schemas.microsoft.com/office/drawing/2014/main" id="{254BA4F5-8768-4620-ADA5-4D21FEBE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581977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withdraw()</a:t>
            </a:r>
          </a:p>
        </p:txBody>
      </p:sp>
      <p:sp>
        <p:nvSpPr>
          <p:cNvPr id="15372" name="Rectangle 40">
            <a:extLst>
              <a:ext uri="{FF2B5EF4-FFF2-40B4-BE49-F238E27FC236}">
                <a16:creationId xmlns:a16="http://schemas.microsoft.com/office/drawing/2014/main" id="{74D894C7-9A75-47D5-BE31-C32C310F8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1857375"/>
            <a:ext cx="3505200" cy="472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15373" name="Line 46">
            <a:extLst>
              <a:ext uri="{FF2B5EF4-FFF2-40B4-BE49-F238E27FC236}">
                <a16:creationId xmlns:a16="http://schemas.microsoft.com/office/drawing/2014/main" id="{799A7645-2480-4779-943C-EDB3DB8C5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513" y="482917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47">
            <a:extLst>
              <a:ext uri="{FF2B5EF4-FFF2-40B4-BE49-F238E27FC236}">
                <a16:creationId xmlns:a16="http://schemas.microsoft.com/office/drawing/2014/main" id="{C356447B-81C1-474F-8B89-AEB848D3D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513" y="551497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5" name="Text Box 48">
            <a:extLst>
              <a:ext uri="{FF2B5EF4-FFF2-40B4-BE49-F238E27FC236}">
                <a16:creationId xmlns:a16="http://schemas.microsoft.com/office/drawing/2014/main" id="{CD3F80A6-5136-4167-9B83-3D57BC5AE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4981575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interestRate</a:t>
            </a:r>
          </a:p>
        </p:txBody>
      </p:sp>
      <p:sp>
        <p:nvSpPr>
          <p:cNvPr id="15376" name="Text Box 49">
            <a:extLst>
              <a:ext uri="{FF2B5EF4-FFF2-40B4-BE49-F238E27FC236}">
                <a16:creationId xmlns:a16="http://schemas.microsoft.com/office/drawing/2014/main" id="{3F08BF3F-21B8-44B5-9528-DC2AD85C6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581977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calcInterest()</a:t>
            </a:r>
          </a:p>
        </p:txBody>
      </p:sp>
      <p:sp>
        <p:nvSpPr>
          <p:cNvPr id="15377" name="Rectangle 50">
            <a:extLst>
              <a:ext uri="{FF2B5EF4-FFF2-40B4-BE49-F238E27FC236}">
                <a16:creationId xmlns:a16="http://schemas.microsoft.com/office/drawing/2014/main" id="{61BDBF74-A1EC-40B6-AC70-927238F5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2286001"/>
            <a:ext cx="2514600" cy="2301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15378" name="Text Box 51">
            <a:extLst>
              <a:ext uri="{FF2B5EF4-FFF2-40B4-BE49-F238E27FC236}">
                <a16:creationId xmlns:a16="http://schemas.microsoft.com/office/drawing/2014/main" id="{C6F8A71B-B040-4F9F-9BAC-68A7CA93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4" y="2390775"/>
            <a:ext cx="20399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 err="1"/>
              <a:t>accountNumber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 err="1"/>
              <a:t>accountHolder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balance</a:t>
            </a:r>
          </a:p>
        </p:txBody>
      </p:sp>
      <p:sp>
        <p:nvSpPr>
          <p:cNvPr id="15379" name="Line 52">
            <a:extLst>
              <a:ext uri="{FF2B5EF4-FFF2-40B4-BE49-F238E27FC236}">
                <a16:creationId xmlns:a16="http://schemas.microsoft.com/office/drawing/2014/main" id="{3E0BDC85-A1B8-402D-B21E-2773921B7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5" y="3505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0" name="Text Box 53">
            <a:extLst>
              <a:ext uri="{FF2B5EF4-FFF2-40B4-BE49-F238E27FC236}">
                <a16:creationId xmlns:a16="http://schemas.microsoft.com/office/drawing/2014/main" id="{E03EEE3B-1E1A-4459-8ADB-C85333FD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4" y="3533775"/>
            <a:ext cx="1785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deposit()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withdraw()</a:t>
            </a:r>
          </a:p>
        </p:txBody>
      </p:sp>
      <p:sp>
        <p:nvSpPr>
          <p:cNvPr id="15381" name="Text Box 6">
            <a:extLst>
              <a:ext uri="{FF2B5EF4-FFF2-40B4-BE49-F238E27FC236}">
                <a16:creationId xmlns:a16="http://schemas.microsoft.com/office/drawing/2014/main" id="{CE01A3E6-3B8D-44FD-B15D-CB20D9F1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939596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/>
              <a:t>CurrentAccount</a:t>
            </a:r>
            <a:endParaRPr lang="en-GB" altLang="en-US" sz="2400" dirty="0"/>
          </a:p>
        </p:txBody>
      </p:sp>
      <p:sp>
        <p:nvSpPr>
          <p:cNvPr id="15382" name="Text Box 18">
            <a:extLst>
              <a:ext uri="{FF2B5EF4-FFF2-40B4-BE49-F238E27FC236}">
                <a16:creationId xmlns:a16="http://schemas.microsoft.com/office/drawing/2014/main" id="{0E509A74-5509-4C71-90C9-6488D11BB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1" y="1285876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/>
              <a:t>DepositAccount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981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9415299-C12A-4B5C-B4DB-76CCA613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– a BankAccount class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9871-4116-4A53-918C-6EB265EB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We can see that in both derived classes we need to access the balance instance field</a:t>
            </a:r>
          </a:p>
          <a:p>
            <a:r>
              <a:rPr lang="en-GB"/>
              <a:t>We can do this directly (without using a public method or property) by making balance a protected member of the base class</a:t>
            </a:r>
          </a:p>
          <a:p>
            <a:r>
              <a:rPr lang="en-GB"/>
              <a:t>A protected class member is one that can be accessed by public member functions of the class as well as public member functions of any derived class</a:t>
            </a:r>
          </a:p>
          <a:p>
            <a:pPr lvl="1"/>
            <a:r>
              <a:rPr lang="en-GB"/>
              <a:t>Its half way between private and public</a:t>
            </a:r>
          </a:p>
          <a:p>
            <a:pPr lvl="1"/>
            <a:r>
              <a:rPr lang="en-GB"/>
              <a:t>Encapsulation is then broken for classes in the inheritance hierarchy and thus must be used where performance issues are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6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28A515C-C855-40E5-BC41-9664F937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– a BankAccount class</a:t>
            </a:r>
            <a:endParaRPr lang="en-US" altLang="en-US"/>
          </a:p>
        </p:txBody>
      </p:sp>
      <p:graphicFrame>
        <p:nvGraphicFramePr>
          <p:cNvPr id="3" name="Group 81">
            <a:extLst>
              <a:ext uri="{FF2B5EF4-FFF2-40B4-BE49-F238E27FC236}">
                <a16:creationId xmlns:a16="http://schemas.microsoft.com/office/drawing/2014/main" id="{41DC4179-7441-49D8-9B2A-135709E3EC36}"/>
              </a:ext>
            </a:extLst>
          </p:cNvPr>
          <p:cNvGraphicFramePr>
            <a:graphicFrameLocks noGrp="1"/>
          </p:cNvGraphicFramePr>
          <p:nvPr/>
        </p:nvGraphicFramePr>
        <p:xfrm>
          <a:off x="2591386" y="1724706"/>
          <a:ext cx="7010400" cy="4419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Class member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Can be accessed from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public member functions of same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public member functions of same class and derived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Anywhere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7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481E8823-63BB-4F31-8A79-52FC829C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814" y="-81648"/>
            <a:ext cx="8888186" cy="71711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public class </a:t>
            </a:r>
            <a:r>
              <a:rPr lang="en-US" sz="1600" dirty="0" err="1">
                <a:latin typeface="Lucida Console" pitchFamily="49" charset="0"/>
              </a:rPr>
              <a:t>BankAccount</a:t>
            </a: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	private 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accountNumber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private string </a:t>
            </a:r>
            <a:r>
              <a:rPr lang="en-US" sz="1600" dirty="0" err="1">
                <a:latin typeface="Lucida Console" pitchFamily="49" charset="0"/>
              </a:rPr>
              <a:t>accountHolder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protected 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balance;</a:t>
            </a:r>
          </a:p>
          <a:p>
            <a:pPr defTabSz="540000">
              <a:defRPr/>
            </a:pP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public </a:t>
            </a:r>
            <a:r>
              <a:rPr lang="en-US" sz="1600" dirty="0" err="1">
                <a:latin typeface="Lucida Console" pitchFamily="49" charset="0"/>
              </a:rPr>
              <a:t>BankAccount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n,string</a:t>
            </a:r>
            <a:r>
              <a:rPr lang="en-US" sz="1600" dirty="0">
                <a:latin typeface="Lucida Console" pitchFamily="49" charset="0"/>
              </a:rPr>
              <a:t> name ,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b)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{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   </a:t>
            </a:r>
            <a:r>
              <a:rPr lang="en-US" sz="1600" dirty="0" err="1">
                <a:latin typeface="Lucida Console" pitchFamily="49" charset="0"/>
              </a:rPr>
              <a:t>accountNumber</a:t>
            </a:r>
            <a:r>
              <a:rPr lang="en-US" sz="1600" dirty="0">
                <a:latin typeface="Lucida Console" pitchFamily="49" charset="0"/>
              </a:rPr>
              <a:t> = n;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   </a:t>
            </a:r>
            <a:r>
              <a:rPr lang="en-US" sz="1600" dirty="0" err="1">
                <a:latin typeface="Lucida Console" pitchFamily="49" charset="0"/>
              </a:rPr>
              <a:t>accountHolder</a:t>
            </a:r>
            <a:r>
              <a:rPr lang="en-US" sz="1600" dirty="0">
                <a:latin typeface="Lucida Console" pitchFamily="49" charset="0"/>
              </a:rPr>
              <a:t> = name;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   balance = b;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}</a:t>
            </a:r>
          </a:p>
          <a:p>
            <a:pPr defTabSz="540000">
              <a:defRPr/>
            </a:pP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public 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AccountNumber</a:t>
            </a:r>
            <a:r>
              <a:rPr lang="en-US" sz="1600" dirty="0">
                <a:latin typeface="Lucida Console" pitchFamily="49" charset="0"/>
              </a:rPr>
              <a:t> { // </a:t>
            </a:r>
            <a:r>
              <a:rPr lang="en-US" sz="1600" dirty="0" err="1">
                <a:latin typeface="Lucida Console" pitchFamily="49" charset="0"/>
              </a:rPr>
              <a:t>accountNumber</a:t>
            </a:r>
            <a:r>
              <a:rPr lang="en-US" sz="1600" dirty="0">
                <a:latin typeface="Lucida Console" pitchFamily="49" charset="0"/>
              </a:rPr>
              <a:t> property}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public string </a:t>
            </a:r>
            <a:r>
              <a:rPr lang="en-US" sz="1600" dirty="0" err="1">
                <a:latin typeface="Lucida Console" pitchFamily="49" charset="0"/>
              </a:rPr>
              <a:t>AccountHolder</a:t>
            </a:r>
            <a:r>
              <a:rPr lang="en-US" sz="1600" dirty="0">
                <a:latin typeface="Lucida Console" pitchFamily="49" charset="0"/>
              </a:rPr>
              <a:t> { // </a:t>
            </a:r>
            <a:r>
              <a:rPr lang="en-US" sz="1600" dirty="0" err="1">
                <a:latin typeface="Lucida Console" pitchFamily="49" charset="0"/>
              </a:rPr>
              <a:t>accounHolder</a:t>
            </a:r>
            <a:r>
              <a:rPr lang="en-US" sz="1600" dirty="0">
                <a:latin typeface="Lucida Console" pitchFamily="49" charset="0"/>
              </a:rPr>
              <a:t> property}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public 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Balance { // balance property}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			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public void withdraw(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amount) 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{ 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	if (balance&gt;amount)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    	balance-=amount;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}</a:t>
            </a:r>
          </a:p>
          <a:p>
            <a:pPr defTabSz="540000">
              <a:defRPr/>
            </a:pP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public void deposit(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amount) { balance+=amount;}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08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EA33D50-C623-4C51-B2FD-11BCA8D5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42" y="26538"/>
            <a:ext cx="10341429" cy="674030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class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 : 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private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overdraftFacility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n, string name,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b,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ov</a:t>
            </a:r>
            <a:r>
              <a:rPr lang="en-US" sz="1400" dirty="0">
                <a:latin typeface="Lucida Console" pitchFamily="49" charset="0"/>
              </a:rPr>
              <a:t>) : base(n, name, b)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{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 err="1">
                <a:latin typeface="Lucida Console" pitchFamily="49" charset="0"/>
              </a:rPr>
              <a:t>overdraftFacility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 err="1">
                <a:latin typeface="Lucida Console" pitchFamily="49" charset="0"/>
              </a:rPr>
              <a:t>ov</a:t>
            </a:r>
            <a:r>
              <a:rPr lang="en-US" sz="1400" dirty="0">
                <a:latin typeface="Lucida Console" pitchFamily="49" charset="0"/>
              </a:rPr>
              <a:t>;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override void withdraw(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amount)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{</a:t>
            </a:r>
          </a:p>
          <a:p>
            <a:pPr defTabSz="540000">
              <a:defRPr/>
            </a:pPr>
            <a:r>
              <a:rPr lang="en-US" sz="1400" dirty="0"/>
              <a:t> 		</a:t>
            </a:r>
            <a:r>
              <a:rPr lang="en-US" sz="1400" dirty="0">
                <a:latin typeface="Lucida Console" pitchFamily="49" charset="0"/>
              </a:rPr>
              <a:t>if (balance - amount &gt; -</a:t>
            </a:r>
            <a:r>
              <a:rPr lang="en-US" sz="1400" dirty="0" err="1">
                <a:latin typeface="Lucida Console" pitchFamily="49" charset="0"/>
              </a:rPr>
              <a:t>overdraftFacility</a:t>
            </a:r>
            <a:r>
              <a:rPr lang="en-US" sz="1400" dirty="0">
                <a:latin typeface="Lucida Console" pitchFamily="49" charset="0"/>
              </a:rPr>
              <a:t>)	// balance is protected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    	balance -= amount;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class </a:t>
            </a:r>
            <a:r>
              <a:rPr lang="en-US" sz="1400" dirty="0" err="1">
                <a:latin typeface="Lucida Console" pitchFamily="49" charset="0"/>
              </a:rPr>
              <a:t>DepositAccount</a:t>
            </a:r>
            <a:r>
              <a:rPr lang="en-US" sz="1400" dirty="0">
                <a:latin typeface="Lucida Console" pitchFamily="49" charset="0"/>
              </a:rPr>
              <a:t> : 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	private float </a:t>
            </a:r>
            <a:r>
              <a:rPr lang="en-US" sz="1400" dirty="0" err="1">
                <a:latin typeface="Lucida Console" pitchFamily="49" charset="0"/>
              </a:rPr>
              <a:t>interestRate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</a:t>
            </a:r>
            <a:r>
              <a:rPr lang="en-US" sz="1400" dirty="0" err="1">
                <a:latin typeface="Lucida Console" pitchFamily="49" charset="0"/>
              </a:rPr>
              <a:t>DepositAccount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n, string name,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b, float rate) : base( n, </a:t>
            </a:r>
            <a:r>
              <a:rPr lang="en-US" sz="1400" dirty="0" err="1">
                <a:latin typeface="Lucida Console" pitchFamily="49" charset="0"/>
              </a:rPr>
              <a:t>name,b</a:t>
            </a:r>
            <a:r>
              <a:rPr lang="en-US" sz="1400" dirty="0">
                <a:latin typeface="Lucida Console" pitchFamily="49" charset="0"/>
              </a:rPr>
              <a:t>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{ </a:t>
            </a:r>
            <a:r>
              <a:rPr lang="en-US" sz="1400" dirty="0" err="1">
                <a:latin typeface="Lucida Console" pitchFamily="49" charset="0"/>
              </a:rPr>
              <a:t>interestRate</a:t>
            </a:r>
            <a:r>
              <a:rPr lang="en-US" sz="1400" dirty="0">
                <a:latin typeface="Lucida Console" pitchFamily="49" charset="0"/>
              </a:rPr>
              <a:t> = rate; 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float </a:t>
            </a:r>
            <a:r>
              <a:rPr lang="en-US" sz="1400" dirty="0" err="1">
                <a:latin typeface="Lucida Console" pitchFamily="49" charset="0"/>
              </a:rPr>
              <a:t>calcInterest</a:t>
            </a:r>
            <a:r>
              <a:rPr lang="en-US" sz="1400" dirty="0">
                <a:latin typeface="Lucida Console" pitchFamily="49" charset="0"/>
              </a:rPr>
              <a:t>()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{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	float interest = balance * </a:t>
            </a:r>
            <a:r>
              <a:rPr lang="en-US" sz="1400" dirty="0" err="1">
                <a:latin typeface="Lucida Console" pitchFamily="49" charset="0"/>
              </a:rPr>
              <a:t>interestRate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balance += 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)(interest);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return interest;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} 	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125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2615244-F226-448C-9F75-F54A6B0A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482C-AA62-4229-84EB-54F18091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Polymorphism is the key concept in object oriented programming</a:t>
            </a:r>
          </a:p>
          <a:p>
            <a:r>
              <a:rPr lang="en-GB"/>
              <a:t>Polymorphism literally means many forms</a:t>
            </a:r>
          </a:p>
          <a:p>
            <a:r>
              <a:rPr lang="en-GB"/>
              <a:t>Essentially we are able to get many different types of object behaviour from a single reference type</a:t>
            </a:r>
          </a:p>
          <a:p>
            <a:pPr lvl="1"/>
            <a:r>
              <a:rPr lang="en-GB"/>
              <a:t>This enables us to write easily extensible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E5F22DB-7BAD-4C41-A48C-E913731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F944-A28D-4EFA-BBEA-41ADD187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 example in a computer game that simulates the movement of animals we can send ‘move’ commands to different types of animal</a:t>
            </a:r>
          </a:p>
          <a:p>
            <a:r>
              <a:rPr lang="en-GB"/>
              <a:t>We send the commands via an animal reference which is the base class for the different animal types</a:t>
            </a:r>
          </a:p>
          <a:p>
            <a:pPr lvl="1"/>
            <a:r>
              <a:rPr lang="en-GB"/>
              <a:t>But each type behaves differently once it receives the command</a:t>
            </a:r>
          </a:p>
          <a:p>
            <a:pPr lvl="1"/>
            <a:r>
              <a:rPr lang="en-GB"/>
              <a:t>Such an approach leads to a readily extendable application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4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836" y="1831824"/>
            <a:ext cx="5143499" cy="4136467"/>
          </a:xfrm>
        </p:spPr>
        <p:txBody>
          <a:bodyPr/>
          <a:lstStyle/>
          <a:p>
            <a:r>
              <a:rPr lang="en-US" dirty="0"/>
              <a:t> Inheritance</a:t>
            </a:r>
          </a:p>
          <a:p>
            <a:r>
              <a:rPr lang="en-US" dirty="0"/>
              <a:t> Base class</a:t>
            </a:r>
          </a:p>
          <a:p>
            <a:r>
              <a:rPr lang="en-US" dirty="0"/>
              <a:t> Override method</a:t>
            </a:r>
          </a:p>
          <a:p>
            <a:r>
              <a:rPr lang="en-US" dirty="0"/>
              <a:t> Polymorphism</a:t>
            </a:r>
          </a:p>
          <a:p>
            <a:r>
              <a:rPr lang="en-US" dirty="0"/>
              <a:t> 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8 – Object oriented programming Part 2</a:t>
            </a:r>
          </a:p>
        </p:txBody>
      </p:sp>
    </p:spTree>
    <p:extLst>
      <p:ext uri="{BB962C8B-B14F-4D97-AF65-F5344CB8AC3E}">
        <p14:creationId xmlns:p14="http://schemas.microsoft.com/office/powerpoint/2010/main" val="7562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>
            <a:extLst>
              <a:ext uri="{FF2B5EF4-FFF2-40B4-BE49-F238E27FC236}">
                <a16:creationId xmlns:a16="http://schemas.microsoft.com/office/drawing/2014/main" id="{AAA885E2-81F0-4D27-9868-D45590C82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2286000"/>
            <a:ext cx="2928938" cy="3786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467E2554-5FEC-4105-9861-30B0020F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pic>
        <p:nvPicPr>
          <p:cNvPr id="22532" name="Picture 3" descr="C:\Documents and Settings\spannm\Local Settings\Temporary Internet Files\Content.IE5\RAR7SAL1\MPj04317670000[1].jpg">
            <a:extLst>
              <a:ext uri="{FF2B5EF4-FFF2-40B4-BE49-F238E27FC236}">
                <a16:creationId xmlns:a16="http://schemas.microsoft.com/office/drawing/2014/main" id="{3FBF0D9C-621B-4E64-B72F-24725EF2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857376"/>
            <a:ext cx="183356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C:\Documents and Settings\spannm\Local Settings\Temporary Internet Files\Content.IE5\JAK1AZ7M\MPj04064980000[1].jpg">
            <a:extLst>
              <a:ext uri="{FF2B5EF4-FFF2-40B4-BE49-F238E27FC236}">
                <a16:creationId xmlns:a16="http://schemas.microsoft.com/office/drawing/2014/main" id="{69557B60-3D31-4201-B9A4-A4F15259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214938"/>
            <a:ext cx="215741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C:\Documents and Settings\spannm\Local Settings\Temporary Internet Files\Content.IE5\JQLWHPG4\MPj04070910000[1].jpg">
            <a:extLst>
              <a:ext uri="{FF2B5EF4-FFF2-40B4-BE49-F238E27FC236}">
                <a16:creationId xmlns:a16="http://schemas.microsoft.com/office/drawing/2014/main" id="{263B759F-AC7A-49FD-8B0F-B3025BE5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643313"/>
            <a:ext cx="20383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9">
            <a:extLst>
              <a:ext uri="{FF2B5EF4-FFF2-40B4-BE49-F238E27FC236}">
                <a16:creationId xmlns:a16="http://schemas.microsoft.com/office/drawing/2014/main" id="{10E04C3A-2EE9-4255-96AD-C8C28C1C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3643313"/>
            <a:ext cx="1714500" cy="785812"/>
          </a:xfrm>
          <a:prstGeom prst="rect">
            <a:avLst/>
          </a:prstGeom>
          <a:solidFill>
            <a:srgbClr val="BC201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2536" name="TextBox 10">
            <a:extLst>
              <a:ext uri="{FF2B5EF4-FFF2-40B4-BE49-F238E27FC236}">
                <a16:creationId xmlns:a16="http://schemas.microsoft.com/office/drawing/2014/main" id="{7EC59EFF-B29B-42CD-BC8D-E229FE7ED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9" y="3779838"/>
            <a:ext cx="178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animal</a:t>
            </a:r>
            <a:endParaRPr lang="en-US" altLang="en-US" sz="2400"/>
          </a:p>
        </p:txBody>
      </p:sp>
      <p:sp>
        <p:nvSpPr>
          <p:cNvPr id="22537" name="Right Arrow Callout 13">
            <a:extLst>
              <a:ext uri="{FF2B5EF4-FFF2-40B4-BE49-F238E27FC236}">
                <a16:creationId xmlns:a16="http://schemas.microsoft.com/office/drawing/2014/main" id="{F50876B5-DD93-4EDE-BCCF-CDBE6E63F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1" y="1928813"/>
            <a:ext cx="1571625" cy="4214812"/>
          </a:xfrm>
          <a:prstGeom prst="rightArrowCallout">
            <a:avLst>
              <a:gd name="adj1" fmla="val 29252"/>
              <a:gd name="adj2" fmla="val 30766"/>
              <a:gd name="adj3" fmla="val 25000"/>
              <a:gd name="adj4" fmla="val 64977"/>
            </a:avLst>
          </a:prstGeom>
          <a:solidFill>
            <a:srgbClr val="ACBD0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2538" name="TextBox 14">
            <a:extLst>
              <a:ext uri="{FF2B5EF4-FFF2-40B4-BE49-F238E27FC236}">
                <a16:creationId xmlns:a16="http://schemas.microsoft.com/office/drawing/2014/main" id="{B05F149C-CD48-4006-97D0-743DEEE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786189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/>
              <a:t>Move</a:t>
            </a:r>
            <a:endParaRPr lang="en-US" altLang="en-US" sz="2800"/>
          </a:p>
        </p:txBody>
      </p:sp>
      <p:cxnSp>
        <p:nvCxnSpPr>
          <p:cNvPr id="22539" name="Straight Arrow Connector 16">
            <a:extLst>
              <a:ext uri="{FF2B5EF4-FFF2-40B4-BE49-F238E27FC236}">
                <a16:creationId xmlns:a16="http://schemas.microsoft.com/office/drawing/2014/main" id="{FF8C5C51-F676-4432-9331-16C2C669E8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1501" y="4071939"/>
            <a:ext cx="135731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TextBox 17">
            <a:extLst>
              <a:ext uri="{FF2B5EF4-FFF2-40B4-BE49-F238E27FC236}">
                <a16:creationId xmlns:a16="http://schemas.microsoft.com/office/drawing/2014/main" id="{E5DA650B-D5DA-4C4B-ABE3-FAE68926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4" y="2500313"/>
            <a:ext cx="207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Application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4794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8F8FAAE-3BA0-4CE0-86B9-690BD3DB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15A3-C809-48C7-954E-FB70E208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Polymorphism is implemented through references to objects</a:t>
            </a:r>
          </a:p>
          <a:p>
            <a:r>
              <a:rPr lang="en-GB"/>
              <a:t>We can assign base class object references to any derived class object</a:t>
            </a:r>
          </a:p>
          <a:p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D8BFE43-B0EC-44C0-BD66-799E4A278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56" y="4382182"/>
            <a:ext cx="9408660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>
              <a:defRPr/>
            </a:pPr>
            <a:r>
              <a:rPr lang="en-US" sz="1600" dirty="0" err="1">
                <a:latin typeface="Lucida Console" pitchFamily="49" charset="0"/>
              </a:rPr>
              <a:t>BankAccount</a:t>
            </a:r>
            <a:r>
              <a:rPr lang="en-US" sz="1600" dirty="0">
                <a:latin typeface="Lucida Console" pitchFamily="49" charset="0"/>
              </a:rPr>
              <a:t> acc1 = new </a:t>
            </a:r>
            <a:r>
              <a:rPr lang="en-US" sz="1600" dirty="0" err="1">
                <a:latin typeface="Lucida Console" pitchFamily="49" charset="0"/>
              </a:rPr>
              <a:t>CurrentAccount</a:t>
            </a:r>
            <a:r>
              <a:rPr lang="en-US" sz="1600" dirty="0">
                <a:latin typeface="Lucida Console" pitchFamily="49" charset="0"/>
              </a:rPr>
              <a:t>(12345, "John Smith", 1000, 500);</a:t>
            </a:r>
          </a:p>
          <a:p>
            <a:pPr>
              <a:defRPr/>
            </a:pPr>
            <a:endParaRPr lang="en-US" sz="1600" dirty="0">
              <a:latin typeface="Lucida Console" pitchFamily="49" charset="0"/>
            </a:endParaRPr>
          </a:p>
          <a:p>
            <a:pPr>
              <a:defRPr/>
            </a:pPr>
            <a:r>
              <a:rPr lang="en-US" sz="1600" dirty="0" err="1">
                <a:latin typeface="Lucida Console" pitchFamily="49" charset="0"/>
              </a:rPr>
              <a:t>BankAccount</a:t>
            </a:r>
            <a:r>
              <a:rPr lang="en-US" sz="1600" dirty="0">
                <a:latin typeface="Lucida Console" pitchFamily="49" charset="0"/>
              </a:rPr>
              <a:t> acc2 = new </a:t>
            </a:r>
            <a:r>
              <a:rPr lang="en-US" sz="1600" dirty="0" err="1">
                <a:latin typeface="Lucida Console" pitchFamily="49" charset="0"/>
              </a:rPr>
              <a:t>DepositAccount</a:t>
            </a:r>
            <a:r>
              <a:rPr lang="en-US" sz="1600" dirty="0">
                <a:latin typeface="Lucida Console" pitchFamily="49" charset="0"/>
              </a:rPr>
              <a:t>(54321, "Bill Jones", 2000, 5.0);</a:t>
            </a:r>
          </a:p>
        </p:txBody>
      </p:sp>
    </p:spTree>
    <p:extLst>
      <p:ext uri="{BB962C8B-B14F-4D97-AF65-F5344CB8AC3E}">
        <p14:creationId xmlns:p14="http://schemas.microsoft.com/office/powerpoint/2010/main" val="376983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939D9D6-B4C0-41AA-9097-15EE14F1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C332D7BE-B6D1-4826-AA6F-77FB5265B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7860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acc1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D42D18DF-A09A-4284-81D0-38413AC9A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178593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CurrentAccount</a:t>
            </a:r>
          </a:p>
        </p:txBody>
      </p:sp>
      <p:sp>
        <p:nvSpPr>
          <p:cNvPr id="24581" name="Rectangle 9">
            <a:extLst>
              <a:ext uri="{FF2B5EF4-FFF2-40B4-BE49-F238E27FC236}">
                <a16:creationId xmlns:a16="http://schemas.microsoft.com/office/drawing/2014/main" id="{6467DDB6-ECF8-440D-BFAE-3ED36CA7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2214563"/>
            <a:ext cx="3290888" cy="450056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4582" name="Text Box 12">
            <a:extLst>
              <a:ext uri="{FF2B5EF4-FFF2-40B4-BE49-F238E27FC236}">
                <a16:creationId xmlns:a16="http://schemas.microsoft.com/office/drawing/2014/main" id="{521FF830-EE33-4544-AF8E-0C0F5E18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4" y="5214938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500</a:t>
            </a:r>
          </a:p>
        </p:txBody>
      </p:sp>
      <p:sp>
        <p:nvSpPr>
          <p:cNvPr id="24583" name="Text Box 13">
            <a:extLst>
              <a:ext uri="{FF2B5EF4-FFF2-40B4-BE49-F238E27FC236}">
                <a16:creationId xmlns:a16="http://schemas.microsoft.com/office/drawing/2014/main" id="{2BA471CE-9C38-4DF9-8411-730149312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6072188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withdraw()</a:t>
            </a:r>
          </a:p>
        </p:txBody>
      </p:sp>
      <p:sp>
        <p:nvSpPr>
          <p:cNvPr id="24584" name="Rectangle 14">
            <a:extLst>
              <a:ext uri="{FF2B5EF4-FFF2-40B4-BE49-F238E27FC236}">
                <a16:creationId xmlns:a16="http://schemas.microsoft.com/office/drawing/2014/main" id="{E13A4A19-0DC7-41EF-8A72-BDBC7F528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2571751"/>
            <a:ext cx="2514600" cy="2301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4585" name="Text Box 15">
            <a:extLst>
              <a:ext uri="{FF2B5EF4-FFF2-40B4-BE49-F238E27FC236}">
                <a16:creationId xmlns:a16="http://schemas.microsoft.com/office/drawing/2014/main" id="{BE7DD690-2BD9-40E3-A2F1-2B246026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643189"/>
            <a:ext cx="1643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12345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John Smith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1000</a:t>
            </a:r>
          </a:p>
        </p:txBody>
      </p:sp>
      <p:sp>
        <p:nvSpPr>
          <p:cNvPr id="24586" name="Text Box 17">
            <a:extLst>
              <a:ext uri="{FF2B5EF4-FFF2-40B4-BE49-F238E27FC236}">
                <a16:creationId xmlns:a16="http://schemas.microsoft.com/office/drawing/2014/main" id="{BA447104-013D-40CB-8E28-09FDBB9EB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29063"/>
            <a:ext cx="1785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deposit()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withdraw()</a:t>
            </a:r>
          </a:p>
        </p:txBody>
      </p:sp>
      <p:cxnSp>
        <p:nvCxnSpPr>
          <p:cNvPr id="24587" name="Straight Arrow Connector 15">
            <a:extLst>
              <a:ext uri="{FF2B5EF4-FFF2-40B4-BE49-F238E27FC236}">
                <a16:creationId xmlns:a16="http://schemas.microsoft.com/office/drawing/2014/main" id="{9842B03E-B924-4A08-9CBF-C671F7D1DC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4251" y="3071814"/>
            <a:ext cx="1643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Straight Connector 17">
            <a:extLst>
              <a:ext uri="{FF2B5EF4-FFF2-40B4-BE49-F238E27FC236}">
                <a16:creationId xmlns:a16="http://schemas.microsoft.com/office/drawing/2014/main" id="{643A7EE1-7124-44FF-93DF-4F96CB0B4166}"/>
              </a:ext>
            </a:extLst>
          </p:cNvPr>
          <p:cNvCxnSpPr>
            <a:cxnSpLocks noChangeShapeType="1"/>
            <a:stCxn id="24584" idx="1"/>
            <a:endCxn id="24584" idx="3"/>
          </p:cNvCxnSpPr>
          <p:nvPr/>
        </p:nvCxnSpPr>
        <p:spPr bwMode="auto">
          <a:xfrm rot="10800000" flipH="1">
            <a:off x="5595938" y="3722689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traight Connector 19">
            <a:extLst>
              <a:ext uri="{FF2B5EF4-FFF2-40B4-BE49-F238E27FC236}">
                <a16:creationId xmlns:a16="http://schemas.microsoft.com/office/drawing/2014/main" id="{C0EBB811-87EF-438C-AFDB-9A5BA7FCD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38751" y="6000750"/>
            <a:ext cx="32861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4671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E3FD35E-1A2C-431D-8782-1B418198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2A39AAB9-0D3C-43A8-AF85-B47A59246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27860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acc2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5C79620F-0FFD-488F-9A4A-6FEA0A73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178593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DepositAccount</a:t>
            </a:r>
          </a:p>
        </p:txBody>
      </p:sp>
      <p:sp>
        <p:nvSpPr>
          <p:cNvPr id="25605" name="Rectangle 9">
            <a:extLst>
              <a:ext uri="{FF2B5EF4-FFF2-40B4-BE49-F238E27FC236}">
                <a16:creationId xmlns:a16="http://schemas.microsoft.com/office/drawing/2014/main" id="{87AB9E7E-1017-45AE-898D-BE520398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2214563"/>
            <a:ext cx="3290888" cy="450056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5606" name="Text Box 12">
            <a:extLst>
              <a:ext uri="{FF2B5EF4-FFF2-40B4-BE49-F238E27FC236}">
                <a16:creationId xmlns:a16="http://schemas.microsoft.com/office/drawing/2014/main" id="{F0EA37BC-AC61-4F27-BFA3-610DB3C42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4" y="5214938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5.0</a:t>
            </a:r>
          </a:p>
        </p:txBody>
      </p:sp>
      <p:sp>
        <p:nvSpPr>
          <p:cNvPr id="25607" name="Text Box 13">
            <a:extLst>
              <a:ext uri="{FF2B5EF4-FFF2-40B4-BE49-F238E27FC236}">
                <a16:creationId xmlns:a16="http://schemas.microsoft.com/office/drawing/2014/main" id="{8930AD8B-245C-45E9-B037-490BD976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6072188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calcInterest()</a:t>
            </a:r>
          </a:p>
        </p:txBody>
      </p:sp>
      <p:sp>
        <p:nvSpPr>
          <p:cNvPr id="25608" name="Rectangle 14">
            <a:extLst>
              <a:ext uri="{FF2B5EF4-FFF2-40B4-BE49-F238E27FC236}">
                <a16:creationId xmlns:a16="http://schemas.microsoft.com/office/drawing/2014/main" id="{133546D6-99E7-4B17-BDAF-B53B9F36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2571751"/>
            <a:ext cx="2514600" cy="2301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5609" name="Text Box 15">
            <a:extLst>
              <a:ext uri="{FF2B5EF4-FFF2-40B4-BE49-F238E27FC236}">
                <a16:creationId xmlns:a16="http://schemas.microsoft.com/office/drawing/2014/main" id="{5516BDFA-F4BC-4A82-9A38-489565F6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643189"/>
            <a:ext cx="1643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54321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Bill Jones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2000</a:t>
            </a:r>
          </a:p>
        </p:txBody>
      </p:sp>
      <p:sp>
        <p:nvSpPr>
          <p:cNvPr id="25610" name="Text Box 17">
            <a:extLst>
              <a:ext uri="{FF2B5EF4-FFF2-40B4-BE49-F238E27FC236}">
                <a16:creationId xmlns:a16="http://schemas.microsoft.com/office/drawing/2014/main" id="{7A24300C-BED5-41FB-B802-E397AE9E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29063"/>
            <a:ext cx="1785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deposit()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withdraw()</a:t>
            </a:r>
          </a:p>
        </p:txBody>
      </p:sp>
      <p:cxnSp>
        <p:nvCxnSpPr>
          <p:cNvPr id="25611" name="Straight Arrow Connector 10">
            <a:extLst>
              <a:ext uri="{FF2B5EF4-FFF2-40B4-BE49-F238E27FC236}">
                <a16:creationId xmlns:a16="http://schemas.microsoft.com/office/drawing/2014/main" id="{8EA4EAD0-5BDB-49E7-A238-427F4ED43A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4251" y="3071814"/>
            <a:ext cx="1643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Connector 11">
            <a:extLst>
              <a:ext uri="{FF2B5EF4-FFF2-40B4-BE49-F238E27FC236}">
                <a16:creationId xmlns:a16="http://schemas.microsoft.com/office/drawing/2014/main" id="{E90D5815-7B2B-46E4-874E-FB0A13680914}"/>
              </a:ext>
            </a:extLst>
          </p:cNvPr>
          <p:cNvCxnSpPr>
            <a:cxnSpLocks noChangeShapeType="1"/>
            <a:stCxn id="25608" idx="1"/>
            <a:endCxn id="25608" idx="3"/>
          </p:cNvCxnSpPr>
          <p:nvPr/>
        </p:nvCxnSpPr>
        <p:spPr bwMode="auto">
          <a:xfrm rot="10800000" flipH="1">
            <a:off x="5595938" y="3722689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Connector 12">
            <a:extLst>
              <a:ext uri="{FF2B5EF4-FFF2-40B4-BE49-F238E27FC236}">
                <a16:creationId xmlns:a16="http://schemas.microsoft.com/office/drawing/2014/main" id="{A71DBFB4-9288-4F48-AEB1-6F825EA0CC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38751" y="6000750"/>
            <a:ext cx="32861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910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D0A0DB3-3FF4-4CB7-85F1-787D5546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8B5A-9834-4192-A14C-AFA2A89B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can see that in the case of the reference to a CurrentAccountObject object, method withdraw() is overidden in the derived class</a:t>
            </a:r>
          </a:p>
          <a:p>
            <a:r>
              <a:rPr lang="en-GB"/>
              <a:t>The question is, which one is called at runtime?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77752E64-7CE3-40A3-9AE5-AC5D7EDB7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797" y="3916386"/>
            <a:ext cx="9127577" cy="22159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public class </a:t>
            </a:r>
            <a:r>
              <a:rPr lang="en-US" sz="1400" dirty="0" err="1">
                <a:latin typeface="Lucida Console" pitchFamily="49" charset="0"/>
              </a:rPr>
              <a:t>BankAccountTest</a:t>
            </a: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	static void Main(string[] </a:t>
            </a:r>
            <a:r>
              <a:rPr lang="en-US" sz="1400" dirty="0" err="1">
                <a:latin typeface="Lucida Console" pitchFamily="49" charset="0"/>
              </a:rPr>
              <a:t>args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r>
              <a:rPr lang="en-US" sz="1400" dirty="0">
                <a:latin typeface="Lucida Console" pitchFamily="49" charset="0"/>
              </a:rPr>
              <a:t> acc1 = new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(12345, "John Smith“,1000, 500);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acc1.withdraw(250);	// Which withdraw()?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}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30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DEC8A4B-C8C6-4DE8-914F-A123A941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151CA97-BA9F-466D-AE92-344B937B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1" y="2538413"/>
            <a:ext cx="3013075" cy="3962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894A92A-F9C2-4293-83C1-1FE645C0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1" y="2995613"/>
            <a:ext cx="2162175" cy="208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FA58EA7C-2CA4-45AF-A46D-63A152391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071814"/>
            <a:ext cx="1905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accountNumber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accountHolder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balance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B8FBAE39-2C3C-49F8-B5B2-77CED78D8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1" y="3986214"/>
            <a:ext cx="216217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B881DCA4-0032-4D65-8DCB-25F0EDA9B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1" y="3986213"/>
            <a:ext cx="1535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deposit()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withdraw()</a:t>
            </a:r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DA30D2B9-7FD4-4360-AD55-5FE87DAB1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1" y="5834064"/>
            <a:ext cx="301307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2A094062-4C84-4DC8-AA17-9EABDB8C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6" y="5387975"/>
            <a:ext cx="2424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overdraftFacility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62E89688-F45F-476B-B031-7F3994B4A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6089650"/>
            <a:ext cx="275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withdraw()</a:t>
            </a:r>
          </a:p>
        </p:txBody>
      </p:sp>
      <p:sp>
        <p:nvSpPr>
          <p:cNvPr id="27659" name="Text Box 13">
            <a:extLst>
              <a:ext uri="{FF2B5EF4-FFF2-40B4-BE49-F238E27FC236}">
                <a16:creationId xmlns:a16="http://schemas.microsoft.com/office/drawing/2014/main" id="{CCB4B601-E944-42EA-A97C-FFB01E8A4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299561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acc1</a:t>
            </a:r>
          </a:p>
        </p:txBody>
      </p:sp>
      <p:sp>
        <p:nvSpPr>
          <p:cNvPr id="27660" name="Line 14">
            <a:extLst>
              <a:ext uri="{FF2B5EF4-FFF2-40B4-BE49-F238E27FC236}">
                <a16:creationId xmlns:a16="http://schemas.microsoft.com/office/drawing/2014/main" id="{1269A289-6AB8-425C-B669-897421AB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32242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Text Box 15">
            <a:extLst>
              <a:ext uri="{FF2B5EF4-FFF2-40B4-BE49-F238E27FC236}">
                <a16:creationId xmlns:a16="http://schemas.microsoft.com/office/drawing/2014/main" id="{46E77E02-FD18-4F70-9B7B-683B93867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192881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CurrentAccount</a:t>
            </a:r>
          </a:p>
        </p:txBody>
      </p:sp>
      <p:sp>
        <p:nvSpPr>
          <p:cNvPr id="27662" name="Line 16">
            <a:extLst>
              <a:ext uri="{FF2B5EF4-FFF2-40B4-BE49-F238E27FC236}">
                <a16:creationId xmlns:a16="http://schemas.microsoft.com/office/drawing/2014/main" id="{20CB0036-6CF2-4085-85B6-93C4674F1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1" y="5357814"/>
            <a:ext cx="301307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3" name="Line 18">
            <a:extLst>
              <a:ext uri="{FF2B5EF4-FFF2-40B4-BE49-F238E27FC236}">
                <a16:creationId xmlns:a16="http://schemas.microsoft.com/office/drawing/2014/main" id="{3126560A-82F4-48AF-9BE3-1D8439C89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4443413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4" name="Line 19">
            <a:extLst>
              <a:ext uri="{FF2B5EF4-FFF2-40B4-BE49-F238E27FC236}">
                <a16:creationId xmlns:a16="http://schemas.microsoft.com/office/drawing/2014/main" id="{A2DF287A-C718-46C9-AB26-D04F3BD6C8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5357813"/>
            <a:ext cx="17526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5" name="AutoShape 20">
            <a:extLst>
              <a:ext uri="{FF2B5EF4-FFF2-40B4-BE49-F238E27FC236}">
                <a16:creationId xmlns:a16="http://schemas.microsoft.com/office/drawing/2014/main" id="{78CF8177-A9C5-45DB-9F3C-3E1F6BF7DA11}"/>
              </a:ext>
            </a:extLst>
          </p:cNvPr>
          <p:cNvSpPr>
            <a:spLocks/>
          </p:cNvSpPr>
          <p:nvPr/>
        </p:nvSpPr>
        <p:spPr bwMode="auto">
          <a:xfrm>
            <a:off x="8020050" y="4595813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27666" name="Text Box 21">
            <a:extLst>
              <a:ext uri="{FF2B5EF4-FFF2-40B4-BE49-F238E27FC236}">
                <a16:creationId xmlns:a16="http://schemas.microsoft.com/office/drawing/2014/main" id="{0C28920C-52D6-4C2B-8D12-4F435BB75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4748214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Which one is called?</a:t>
            </a:r>
          </a:p>
        </p:txBody>
      </p:sp>
    </p:spTree>
    <p:extLst>
      <p:ext uri="{BB962C8B-B14F-4D97-AF65-F5344CB8AC3E}">
        <p14:creationId xmlns:p14="http://schemas.microsoft.com/office/powerpoint/2010/main" val="275029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8B69175-7E79-4303-9643-6488973C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5E64-FE00-4183-A5A9-9F3ADBF0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Clearly the behaviour of the object to the ‘withdraw’ message is important</a:t>
            </a:r>
          </a:p>
          <a:p>
            <a:pPr lvl="1"/>
            <a:r>
              <a:rPr lang="en-GB"/>
              <a:t>The derived class behaviour takes into account the overdraft facility</a:t>
            </a:r>
          </a:p>
          <a:p>
            <a:r>
              <a:rPr lang="en-GB"/>
              <a:t>We must look at the definitions of the withdraw() method in the base and derived classes</a:t>
            </a:r>
          </a:p>
          <a:p>
            <a:pPr lvl="1"/>
            <a:r>
              <a:rPr lang="en-GB"/>
              <a:t>The base class withdraw() method is overridden by the derived class method if the base class method is declared as virtual and the derived class method is declared as override</a:t>
            </a:r>
          </a:p>
          <a:p>
            <a:pPr lvl="2"/>
            <a:endParaRPr lang="en-GB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1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6E0003B-B888-40C6-9CB3-6B1A0120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2AC208D2-429B-46A4-ABE5-2F8BC67F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38" y="2041677"/>
            <a:ext cx="6881133" cy="24314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public class 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//……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</a:t>
            </a:r>
            <a:r>
              <a:rPr lang="en-US" sz="1400" b="1" dirty="0">
                <a:solidFill>
                  <a:srgbClr val="FFFF00"/>
                </a:solidFill>
                <a:latin typeface="Lucida Console" pitchFamily="49" charset="0"/>
              </a:rPr>
              <a:t>virtual</a:t>
            </a:r>
            <a:r>
              <a:rPr lang="en-US" sz="1400" dirty="0">
                <a:latin typeface="Lucida Console" pitchFamily="49" charset="0"/>
              </a:rPr>
              <a:t> void withdraw(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amount)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if (balance - amount &gt; -</a:t>
            </a:r>
            <a:r>
              <a:rPr lang="en-US" sz="1400" dirty="0" err="1">
                <a:latin typeface="Lucida Console" pitchFamily="49" charset="0"/>
              </a:rPr>
              <a:t>overdraftFacility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    	balance -= amount;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}   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D1FCB200-BDCF-4414-8AB9-020E5A99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729" y="3767063"/>
            <a:ext cx="6167929" cy="307776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public class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 : 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private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overdraftFacility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(n, name, b) {…}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</a:t>
            </a:r>
            <a:r>
              <a:rPr lang="en-US" sz="1400" b="1" dirty="0">
                <a:solidFill>
                  <a:srgbClr val="FFFF00"/>
                </a:solidFill>
                <a:latin typeface="Lucida Console" pitchFamily="49" charset="0"/>
              </a:rPr>
              <a:t>override</a:t>
            </a:r>
            <a:r>
              <a:rPr lang="en-US" sz="1400" dirty="0">
                <a:latin typeface="Lucida Console" pitchFamily="49" charset="0"/>
              </a:rPr>
              <a:t> void withdraw(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amount)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{</a:t>
            </a:r>
            <a:endParaRPr lang="en-US" sz="1400" dirty="0">
              <a:solidFill>
                <a:srgbClr val="FFFF00"/>
              </a:solidFill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if (balance - amount &gt; -</a:t>
            </a:r>
            <a:r>
              <a:rPr lang="en-US" sz="1400" dirty="0" err="1">
                <a:latin typeface="Lucida Console" pitchFamily="49" charset="0"/>
              </a:rPr>
              <a:t>overdraftFacility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    	balance -= amount;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}    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3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7805CB0-A25F-4190-83F5-C2CB0FDB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F0BF-5E19-4763-A61A-8B55D91D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Because withdraw() in the derived class is declared as an override function of the virtual function in the base class, the correct behaviour is obtained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DE75B09-4EC4-4789-A9C9-F67CF90A4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523" y="3867832"/>
            <a:ext cx="8935906" cy="22159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public class </a:t>
            </a:r>
            <a:r>
              <a:rPr lang="en-US" sz="1400" dirty="0" err="1">
                <a:latin typeface="Lucida Console" pitchFamily="49" charset="0"/>
              </a:rPr>
              <a:t>BankAccountTest</a:t>
            </a: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	static void Main(string[] </a:t>
            </a:r>
            <a:r>
              <a:rPr lang="en-US" sz="1400" dirty="0" err="1">
                <a:latin typeface="Lucida Console" pitchFamily="49" charset="0"/>
              </a:rPr>
              <a:t>args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r>
              <a:rPr lang="en-US" sz="1400" dirty="0">
                <a:latin typeface="Lucida Console" pitchFamily="49" charset="0"/>
              </a:rPr>
              <a:t> acc1 = new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(12345, "John Smith“,1000, 500);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acc1.withdraw(250);	// Calls the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 withdraw() method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}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28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6590090-5138-4C75-8635-9ABEBDDD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Polymorphism and Object Oriented Programming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8241-E604-42EE-B19B-17A9BD60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Java, polymorphism (overriding the base class implementation) is the default behaviour</a:t>
            </a:r>
          </a:p>
          <a:p>
            <a:r>
              <a:rPr lang="en-GB"/>
              <a:t>In C++, the virtual keyword is used but no override keyword</a:t>
            </a:r>
          </a:p>
          <a:p>
            <a:r>
              <a:rPr lang="en-GB"/>
              <a:t>C# also has a keyword sealed for a base class method which can’t be overriden</a:t>
            </a:r>
          </a:p>
          <a:p>
            <a:pPr lvl="1"/>
            <a:r>
              <a:rPr lang="en-GB"/>
              <a:t>Methods can also be declared override and sealed indicating that they override a base class method but can’t themselves be overriden</a:t>
            </a:r>
          </a:p>
          <a:p>
            <a:endParaRPr lang="en-GB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A78AF8B-D02E-4076-BDFA-9FC9B32B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Base classes and derived classes</a:t>
            </a:r>
            <a:br>
              <a:rPr lang="en-GB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C630-5DBE-4F02-BC59-60D197AE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Inheritance is a fundamental requirement of oriented programming</a:t>
            </a:r>
          </a:p>
          <a:p>
            <a:r>
              <a:rPr lang="en-GB"/>
              <a:t>It allows us to create new classes by refining existing classes</a:t>
            </a:r>
          </a:p>
          <a:p>
            <a:r>
              <a:rPr lang="en-GB"/>
              <a:t>Essentially a derived class can inherit data members of a base class</a:t>
            </a:r>
          </a:p>
          <a:p>
            <a:pPr lvl="1"/>
            <a:r>
              <a:rPr lang="en-GB"/>
              <a:t>The behaviour of the derived class can be refined by redefining base class member functions or adding new member function</a:t>
            </a:r>
          </a:p>
          <a:p>
            <a:pPr lvl="1"/>
            <a:r>
              <a:rPr lang="en-GB"/>
              <a:t>A key aspect of this is polymorphism where a classes behaviour can be adapted at run-time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5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AE1BE47-10EC-4308-8F7E-50B2F005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 classes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DBD6-51C5-4F9C-B099-29643F73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our example classes, the withdraw() method of our BankAccount was declared as a virtual function</a:t>
            </a:r>
          </a:p>
          <a:p>
            <a:pPr lvl="1"/>
            <a:r>
              <a:rPr lang="en-GB"/>
              <a:t>We were able to provide a sensible implementation of this function</a:t>
            </a:r>
          </a:p>
          <a:p>
            <a:pPr lvl="1"/>
            <a:r>
              <a:rPr lang="en-GB"/>
              <a:t>This implementation could be regarded as default behaviour if the function was not overridden in derived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2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AA3744A-67D8-42D2-812D-95B669D5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Abstract classes</a:t>
            </a: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00F841-C39B-4EDB-BEB9-E23C53EE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method called can’t be resolved in the derived class, it is delegated back to the default base class method</a:t>
            </a:r>
          </a:p>
          <a:p>
            <a:endParaRPr lang="en-US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442CB624-FB56-4135-B87D-9F5029DA2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923" y="3208566"/>
            <a:ext cx="9839325" cy="32932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public class </a:t>
            </a:r>
            <a:r>
              <a:rPr lang="en-US" sz="1400" dirty="0" err="1">
                <a:latin typeface="Lucida Console" pitchFamily="49" charset="0"/>
              </a:rPr>
              <a:t>BankAccountTest</a:t>
            </a: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	static void Main(string[] </a:t>
            </a:r>
            <a:r>
              <a:rPr lang="en-US" sz="1400" dirty="0" err="1">
                <a:latin typeface="Lucida Console" pitchFamily="49" charset="0"/>
              </a:rPr>
              <a:t>args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r>
              <a:rPr lang="en-US" sz="1400" dirty="0">
                <a:latin typeface="Lucida Console" pitchFamily="49" charset="0"/>
              </a:rPr>
              <a:t> acc1 = new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(12345, "John Smith“,1000, 500);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    	acc1.withdraw(250);	// Calls the </a:t>
            </a:r>
            <a:r>
              <a:rPr lang="en-US" sz="1400" dirty="0" err="1">
                <a:latin typeface="Lucida Console" pitchFamily="49" charset="0"/>
              </a:rPr>
              <a:t>CurrentAccount</a:t>
            </a:r>
            <a:r>
              <a:rPr lang="en-US" sz="1400" dirty="0">
                <a:latin typeface="Lucida Console" pitchFamily="49" charset="0"/>
              </a:rPr>
              <a:t> withdraw() method</a:t>
            </a:r>
          </a:p>
          <a:p>
            <a:pPr defTabSz="540000">
              <a:defRPr/>
            </a:pPr>
            <a:endParaRPr lang="en-GB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GB" sz="1400" dirty="0">
                <a:latin typeface="Lucida Console" pitchFamily="49" charset="0"/>
              </a:rPr>
              <a:t>		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r>
              <a:rPr lang="en-US" sz="1400" dirty="0">
                <a:latin typeface="Lucida Console" pitchFamily="49" charset="0"/>
              </a:rPr>
              <a:t> acc2 = new </a:t>
            </a:r>
            <a:r>
              <a:rPr lang="en-US" sz="1400" dirty="0" err="1">
                <a:latin typeface="Lucida Console" pitchFamily="49" charset="0"/>
              </a:rPr>
              <a:t>DepositAccount</a:t>
            </a:r>
            <a:r>
              <a:rPr lang="en-US" sz="1400" dirty="0">
                <a:latin typeface="Lucida Console" pitchFamily="49" charset="0"/>
              </a:rPr>
              <a:t>(54321, “Bill Jones“,2000, 5.0);</a:t>
            </a:r>
          </a:p>
          <a:p>
            <a:pPr defTabSz="540000">
              <a:defRPr/>
            </a:pPr>
            <a:endParaRPr lang="en-GB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		acc2.withdraw(100);	// Calls the </a:t>
            </a:r>
            <a:r>
              <a:rPr lang="en-US" sz="1400" dirty="0" err="1">
                <a:latin typeface="Lucida Console" pitchFamily="49" charset="0"/>
              </a:rPr>
              <a:t>BankAccount</a:t>
            </a:r>
            <a:r>
              <a:rPr lang="en-US" sz="1400" dirty="0">
                <a:latin typeface="Lucida Console" pitchFamily="49" charset="0"/>
              </a:rPr>
              <a:t> withdraw() method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}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26899B-18DE-4BA5-AC2D-9DB1DD11200C}"/>
              </a:ext>
            </a:extLst>
          </p:cNvPr>
          <p:cNvSpPr txBox="1">
            <a:spLocks/>
          </p:cNvSpPr>
          <p:nvPr/>
        </p:nvSpPr>
        <p:spPr>
          <a:xfrm>
            <a:off x="2595563" y="13573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616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A106CD7-FFEE-43C4-84A9-1DA5518C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 classes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929-7A15-4C09-8D40-05D25D1B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Abstract classes arise when there is no sensible implementation of the virtual functions in the base class</a:t>
            </a:r>
          </a:p>
          <a:p>
            <a:pPr lvl="1"/>
            <a:r>
              <a:rPr lang="en-GB"/>
              <a:t>Base class virtual functions are always overridden by derived class implementations</a:t>
            </a:r>
          </a:p>
          <a:p>
            <a:r>
              <a:rPr lang="en-GB"/>
              <a:t>In this case, we simply declare the virtual function as abstract but provide no implementation</a:t>
            </a:r>
          </a:p>
          <a:p>
            <a:pPr lvl="1"/>
            <a:r>
              <a:rPr lang="en-GB"/>
              <a:t>A class containing at least one abstract function must be declared an abstract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16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43D0ECB-AB00-4CA2-B93D-567DA11A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 classes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6E10-3277-4C52-99BA-F89861EE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 an example, suppose we wanted to design a hierarchy of shape classes for a computer graphics application</a:t>
            </a:r>
          </a:p>
          <a:p>
            <a:r>
              <a:rPr lang="en-GB"/>
              <a:t>Shape is an abstract concept</a:t>
            </a:r>
          </a:p>
          <a:p>
            <a:pPr lvl="1"/>
            <a:r>
              <a:rPr lang="en-GB"/>
              <a:t>There is no sensible way we can implement functions to draw a shape or compute the area of a shape</a:t>
            </a:r>
          </a:p>
          <a:p>
            <a:pPr lvl="1"/>
            <a:r>
              <a:rPr lang="en-GB"/>
              <a:t>It is natural to make such functions abstract</a:t>
            </a:r>
          </a:p>
          <a:p>
            <a:pPr lvl="1"/>
            <a:r>
              <a:rPr lang="en-GB"/>
              <a:t>We can derive concrete classes from shape and provide implementations in the override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57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5A5D2E0-F271-4828-ABB6-5BFFA0E7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 classes</a:t>
            </a:r>
            <a:endParaRPr lang="en-US" altLang="en-US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D8C4C18D-8EC4-42F3-8255-3550417E8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579" y="2065867"/>
            <a:ext cx="7952013" cy="415498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public abstract class Shape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  	private </a:t>
            </a: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xpos</a:t>
            </a:r>
            <a:r>
              <a:rPr lang="en-US" dirty="0">
                <a:latin typeface="Lucida Console" pitchFamily="49" charset="0"/>
              </a:rPr>
              <a:t>; 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    	private </a:t>
            </a: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ypos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endParaRPr lang="en-US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    	public abstract void draw();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		public abstract double area();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    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    	public virtual void move(</a:t>
            </a: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x, </a:t>
            </a: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y)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    	{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      		</a:t>
            </a:r>
            <a:r>
              <a:rPr lang="en-US" dirty="0" err="1">
                <a:latin typeface="Lucida Console" pitchFamily="49" charset="0"/>
              </a:rPr>
              <a:t>xpos</a:t>
            </a:r>
            <a:r>
              <a:rPr lang="en-US" dirty="0">
                <a:latin typeface="Lucida Console" pitchFamily="49" charset="0"/>
              </a:rPr>
              <a:t>+=x;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        	</a:t>
            </a:r>
            <a:r>
              <a:rPr lang="en-US" dirty="0" err="1">
                <a:latin typeface="Lucida Console" pitchFamily="49" charset="0"/>
              </a:rPr>
              <a:t>ypos</a:t>
            </a:r>
            <a:r>
              <a:rPr lang="en-US" dirty="0">
                <a:latin typeface="Lucida Console" pitchFamily="49" charset="0"/>
              </a:rPr>
              <a:t>+=y;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    	}  </a:t>
            </a:r>
          </a:p>
          <a:p>
            <a:pPr defTabSz="540000">
              <a:defRPr/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978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5C5738F-830D-467B-9FBA-7C82608B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 classes</a:t>
            </a:r>
            <a:endParaRPr lang="en-US" altLang="en-US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2EF5941-3440-41BC-9659-DC372547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930" y="1753282"/>
            <a:ext cx="9089570" cy="48013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public class Square : Shape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private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side;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Square(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s) {side=s;}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override void draw() { 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override double area() { return side*side; }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public class Circle : Shape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private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radius;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Circle(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r) { radius = r; 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override void draw() { }</a:t>
            </a:r>
          </a:p>
          <a:p>
            <a:pPr defTabSz="540000">
              <a:defRPr/>
            </a:pPr>
            <a:endParaRPr lang="en-US" sz="14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    	public override double area() { return </a:t>
            </a:r>
            <a:r>
              <a:rPr lang="en-US" sz="1400" dirty="0" err="1">
                <a:latin typeface="Lucida Console" pitchFamily="49" charset="0"/>
              </a:rPr>
              <a:t>System.Math.PI</a:t>
            </a:r>
            <a:r>
              <a:rPr lang="en-US" sz="1400" dirty="0">
                <a:latin typeface="Lucida Console" pitchFamily="49" charset="0"/>
              </a:rPr>
              <a:t>*radius*radius;}</a:t>
            </a:r>
          </a:p>
          <a:p>
            <a:pPr defTabSz="54000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662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F2142BD-9EED-4846-AD74-FD250964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 classes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EC39-234B-40E8-80F1-D14F5D7B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can’t create Shape objects but we can declare Shape references and assign them to derived class objects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A377708F-12F6-4B5A-BE65-468E6CC58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117" y="3015313"/>
            <a:ext cx="8342539" cy="372409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using System;</a:t>
            </a:r>
          </a:p>
          <a:p>
            <a:pPr defTabSz="540000">
              <a:defRPr/>
            </a:pP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class </a:t>
            </a:r>
            <a:r>
              <a:rPr lang="en-US" sz="1600" dirty="0" err="1">
                <a:latin typeface="Lucida Console" pitchFamily="49" charset="0"/>
              </a:rPr>
              <a:t>ShapeTest</a:t>
            </a: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	static void Main(string[] </a:t>
            </a:r>
            <a:r>
              <a:rPr lang="en-US" sz="1600" dirty="0" err="1">
                <a:latin typeface="Lucida Console" pitchFamily="49" charset="0"/>
              </a:rPr>
              <a:t>args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{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	Shape sq = new Square(10);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	Shape c = new Circle(5);</a:t>
            </a:r>
          </a:p>
          <a:p>
            <a:pPr defTabSz="540000">
              <a:defRPr/>
            </a:pP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	</a:t>
            </a:r>
            <a:r>
              <a:rPr lang="en-US" sz="1600" dirty="0" err="1">
                <a:latin typeface="Lucida Console" pitchFamily="49" charset="0"/>
              </a:rPr>
              <a:t>System.Console.WriteLine</a:t>
            </a:r>
            <a:r>
              <a:rPr lang="en-US" sz="1600" dirty="0">
                <a:latin typeface="Lucida Console" pitchFamily="49" charset="0"/>
              </a:rPr>
              <a:t>("Area of square= " + </a:t>
            </a:r>
            <a:r>
              <a:rPr lang="en-US" sz="1600" dirty="0" err="1">
                <a:latin typeface="Lucida Console" pitchFamily="49" charset="0"/>
              </a:rPr>
              <a:t>sq.area</a:t>
            </a:r>
            <a:r>
              <a:rPr lang="en-US" sz="1600" dirty="0">
                <a:latin typeface="Lucida Console" pitchFamily="49" charset="0"/>
              </a:rPr>
              <a:t>());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	</a:t>
            </a:r>
            <a:r>
              <a:rPr lang="en-US" sz="1600" dirty="0" err="1">
                <a:latin typeface="Lucida Console" pitchFamily="49" charset="0"/>
              </a:rPr>
              <a:t>System.Console.WriteLine</a:t>
            </a:r>
            <a:r>
              <a:rPr lang="en-US" sz="1600" dirty="0">
                <a:latin typeface="Lucida Console" pitchFamily="49" charset="0"/>
              </a:rPr>
              <a:t>("Area of circle= " + </a:t>
            </a:r>
            <a:r>
              <a:rPr lang="en-US" sz="1600" dirty="0" err="1">
                <a:latin typeface="Lucida Console" pitchFamily="49" charset="0"/>
              </a:rPr>
              <a:t>c.area</a:t>
            </a:r>
            <a:r>
              <a:rPr lang="en-US" sz="1600" dirty="0">
                <a:latin typeface="Lucida Console" pitchFamily="49" charset="0"/>
              </a:rPr>
              <a:t>());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}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8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30C8B9E-1B1B-4000-AFF9-ED7D9EF7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Base classes and derived classes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A226-7103-49B6-B531-7D02B29F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can think of many examples in real life of how a (base) class can be refined to a set of (derived) classes</a:t>
            </a:r>
          </a:p>
          <a:p>
            <a:r>
              <a:rPr lang="en-GB"/>
              <a:t>For example a Polygon class can be refined to be a Quadrilateral which can be further refined to be a Rectangle</a:t>
            </a:r>
          </a:p>
          <a:p>
            <a:r>
              <a:rPr lang="en-GB"/>
              <a:t>We can think of these classes as following an IS-A relationship</a:t>
            </a:r>
          </a:p>
          <a:p>
            <a:pPr lvl="1"/>
            <a:r>
              <a:rPr lang="en-GB"/>
              <a:t>A Quadrilateral IS-A Polygon</a:t>
            </a:r>
          </a:p>
          <a:p>
            <a:pPr lvl="1"/>
            <a:r>
              <a:rPr lang="en-GB"/>
              <a:t>A Rectangle IS-A Quadrilateral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44492FC-9AC1-413E-9C56-C0EA06CA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Base classes and derived classes</a:t>
            </a:r>
            <a:endParaRPr lang="en-US" altLang="en-US"/>
          </a:p>
        </p:txBody>
      </p:sp>
      <p:graphicFrame>
        <p:nvGraphicFramePr>
          <p:cNvPr id="4" name="Group 82">
            <a:extLst>
              <a:ext uri="{FF2B5EF4-FFF2-40B4-BE49-F238E27FC236}">
                <a16:creationId xmlns:a16="http://schemas.microsoft.com/office/drawing/2014/main" id="{1EE42B9D-FF64-4388-B40A-551CEC2E1CFC}"/>
              </a:ext>
            </a:extLst>
          </p:cNvPr>
          <p:cNvGraphicFramePr>
            <a:graphicFrameLocks noGrp="1"/>
          </p:cNvGraphicFramePr>
          <p:nvPr/>
        </p:nvGraphicFramePr>
        <p:xfrm>
          <a:off x="2540453" y="1755321"/>
          <a:ext cx="6810376" cy="4706938"/>
        </p:xfrm>
        <a:graphic>
          <a:graphicData uri="http://schemas.openxmlformats.org/drawingml/2006/table">
            <a:tbl>
              <a:tblPr/>
              <a:tblGrid>
                <a:gridCol w="340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Base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Derived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Shape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Triangle, Circle, Rectangle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Bank Account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Current, Deposit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Undergraduate, Postgaduate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Vehicle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Car, Truck,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Filter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Low-pass, Band-pass, High-pass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40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8181B8D-E855-4CB7-A3AE-767C6377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Example – a BankAccount class</a:t>
            </a:r>
            <a:br>
              <a:rPr lang="en-GB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4BE1-BE40-4EEF-8934-6AB1695C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An BankAccount base class models basic information about a bank account</a:t>
            </a:r>
          </a:p>
          <a:p>
            <a:pPr lvl="1"/>
            <a:r>
              <a:rPr lang="en-GB"/>
              <a:t>Account holder</a:t>
            </a:r>
          </a:p>
          <a:p>
            <a:pPr lvl="1"/>
            <a:r>
              <a:rPr lang="en-GB"/>
              <a:t>Account number</a:t>
            </a:r>
          </a:p>
          <a:p>
            <a:pPr lvl="1"/>
            <a:r>
              <a:rPr lang="en-GB"/>
              <a:t>Current balance</a:t>
            </a:r>
          </a:p>
          <a:p>
            <a:r>
              <a:rPr lang="en-GB"/>
              <a:t>Basic functionality</a:t>
            </a:r>
          </a:p>
          <a:p>
            <a:pPr lvl="1"/>
            <a:r>
              <a:rPr lang="en-GB"/>
              <a:t>Withdraw money</a:t>
            </a:r>
          </a:p>
          <a:p>
            <a:pPr lvl="1"/>
            <a:r>
              <a:rPr lang="en-GB"/>
              <a:t>Deposit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696B44AD-BC10-4D6B-9E22-9CC5F6FF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769" y="-61240"/>
            <a:ext cx="8692243" cy="69249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public class </a:t>
            </a:r>
            <a:r>
              <a:rPr lang="en-US" sz="1600" dirty="0" err="1">
                <a:latin typeface="Lucida Console" pitchFamily="49" charset="0"/>
              </a:rPr>
              <a:t>BankAccount</a:t>
            </a: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{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	private 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accountNumber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private string </a:t>
            </a:r>
            <a:r>
              <a:rPr lang="en-US" sz="1600" dirty="0" err="1">
                <a:latin typeface="Lucida Console" pitchFamily="49" charset="0"/>
              </a:rPr>
              <a:t>accountHolder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private 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balance;</a:t>
            </a:r>
          </a:p>
          <a:p>
            <a:pPr defTabSz="540000">
              <a:defRPr/>
            </a:pP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public </a:t>
            </a:r>
            <a:r>
              <a:rPr lang="en-US" sz="1600" dirty="0" err="1">
                <a:latin typeface="Lucida Console" pitchFamily="49" charset="0"/>
              </a:rPr>
              <a:t>BankAccount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n,string</a:t>
            </a:r>
            <a:r>
              <a:rPr lang="en-US" sz="1600" dirty="0">
                <a:latin typeface="Lucida Console" pitchFamily="49" charset="0"/>
              </a:rPr>
              <a:t> name ,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b)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{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   </a:t>
            </a:r>
            <a:r>
              <a:rPr lang="en-US" sz="1600" dirty="0" err="1">
                <a:latin typeface="Lucida Console" pitchFamily="49" charset="0"/>
              </a:rPr>
              <a:t>accountNumber</a:t>
            </a:r>
            <a:r>
              <a:rPr lang="en-US" sz="1600" dirty="0">
                <a:latin typeface="Lucida Console" pitchFamily="49" charset="0"/>
              </a:rPr>
              <a:t> = n;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   </a:t>
            </a:r>
            <a:r>
              <a:rPr lang="en-US" sz="1600" dirty="0" err="1">
                <a:latin typeface="Lucida Console" pitchFamily="49" charset="0"/>
              </a:rPr>
              <a:t>accountHolder</a:t>
            </a:r>
            <a:r>
              <a:rPr lang="en-US" sz="1600" dirty="0">
                <a:latin typeface="Lucida Console" pitchFamily="49" charset="0"/>
              </a:rPr>
              <a:t> = name;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   balance = b;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}</a:t>
            </a:r>
          </a:p>
          <a:p>
            <a:pPr defTabSz="540000">
              <a:defRPr/>
            </a:pP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public 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AccountNumber</a:t>
            </a:r>
            <a:r>
              <a:rPr lang="en-US" sz="1600" dirty="0">
                <a:latin typeface="Lucida Console" pitchFamily="49" charset="0"/>
              </a:rPr>
              <a:t> { // </a:t>
            </a:r>
            <a:r>
              <a:rPr lang="en-US" sz="1600" dirty="0" err="1">
                <a:latin typeface="Lucida Console" pitchFamily="49" charset="0"/>
              </a:rPr>
              <a:t>accountNumber</a:t>
            </a:r>
            <a:r>
              <a:rPr lang="en-US" sz="1600" dirty="0">
                <a:latin typeface="Lucida Console" pitchFamily="49" charset="0"/>
              </a:rPr>
              <a:t> property}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public string </a:t>
            </a:r>
            <a:r>
              <a:rPr lang="en-US" sz="1600" dirty="0" err="1">
                <a:latin typeface="Lucida Console" pitchFamily="49" charset="0"/>
              </a:rPr>
              <a:t>AccountHolder</a:t>
            </a:r>
            <a:r>
              <a:rPr lang="en-US" sz="1600" dirty="0">
                <a:latin typeface="Lucida Console" pitchFamily="49" charset="0"/>
              </a:rPr>
              <a:t> { // </a:t>
            </a:r>
            <a:r>
              <a:rPr lang="en-US" sz="1600" dirty="0" err="1">
                <a:latin typeface="Lucida Console" pitchFamily="49" charset="0"/>
              </a:rPr>
              <a:t>accounHolder</a:t>
            </a:r>
            <a:r>
              <a:rPr lang="en-US" sz="1600" dirty="0">
                <a:latin typeface="Lucida Console" pitchFamily="49" charset="0"/>
              </a:rPr>
              <a:t> property}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public 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Balance { // balance property}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			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	public void withdraw(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amount) 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{ 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	if (balance&gt;amount)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            	balance-=amount;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}</a:t>
            </a:r>
          </a:p>
          <a:p>
            <a:pPr defTabSz="540000">
              <a:defRPr/>
            </a:pPr>
            <a:endParaRPr lang="en-US" sz="1600" dirty="0">
              <a:latin typeface="Lucida Console" pitchFamily="49" charset="0"/>
            </a:endParaRP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	public void deposit(</a:t>
            </a:r>
            <a:r>
              <a:rPr lang="en-US" sz="1600" dirty="0" err="1"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amount) { balance+=amount;}</a:t>
            </a:r>
          </a:p>
          <a:p>
            <a:pPr defTabSz="540000">
              <a:defRPr/>
            </a:pPr>
            <a:r>
              <a:rPr lang="en-US" sz="16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485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8ABD114-4470-451E-BD46-A0290012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– a BankAccount class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57D2-AE19-4056-BCC4-DEE59CA7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can consider refinements to our Account class</a:t>
            </a:r>
          </a:p>
          <a:p>
            <a:pPr lvl="1"/>
            <a:r>
              <a:rPr lang="en-GB"/>
              <a:t>CurrentAccount</a:t>
            </a:r>
          </a:p>
          <a:p>
            <a:pPr lvl="2"/>
            <a:r>
              <a:rPr lang="en-GB"/>
              <a:t>Can have an overdraft facility</a:t>
            </a:r>
          </a:p>
          <a:p>
            <a:pPr lvl="2"/>
            <a:r>
              <a:rPr lang="en-GB"/>
              <a:t>No interest paid</a:t>
            </a:r>
          </a:p>
          <a:p>
            <a:pPr lvl="1"/>
            <a:r>
              <a:rPr lang="en-GB"/>
              <a:t>DepositAccount</a:t>
            </a:r>
          </a:p>
          <a:p>
            <a:pPr lvl="2"/>
            <a:r>
              <a:rPr lang="en-GB"/>
              <a:t>Pays interest on any balance</a:t>
            </a:r>
          </a:p>
          <a:p>
            <a:pPr lvl="2"/>
            <a:r>
              <a:rPr lang="en-GB"/>
              <a:t>No overdraft facility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1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39E5D1D-0632-47F1-9E10-9B8555B8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– a BankAccount class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32A-7082-4556-BA44-3F787EF4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We will create our refined classes using inheritance from the BankAccount base class</a:t>
            </a:r>
          </a:p>
          <a:p>
            <a:r>
              <a:rPr lang="en-GB"/>
              <a:t>Classes CurrentAccount and DepositAccount inherit the basic attributes (private members) of account</a:t>
            </a:r>
          </a:p>
          <a:p>
            <a:pPr lvl="1"/>
            <a:r>
              <a:rPr lang="en-GB"/>
              <a:t>accountNumber</a:t>
            </a:r>
          </a:p>
          <a:p>
            <a:pPr lvl="1"/>
            <a:r>
              <a:rPr lang="en-GB"/>
              <a:t>accountHolder</a:t>
            </a:r>
          </a:p>
          <a:p>
            <a:pPr lvl="1"/>
            <a:r>
              <a:rPr lang="en-GB"/>
              <a:t>balance</a:t>
            </a:r>
          </a:p>
          <a:p>
            <a:r>
              <a:rPr lang="en-GB"/>
              <a:t>Also, new attributes are added </a:t>
            </a:r>
          </a:p>
          <a:p>
            <a:pPr lvl="1"/>
            <a:r>
              <a:rPr lang="en-GB"/>
              <a:t>overdraftFacility </a:t>
            </a:r>
          </a:p>
          <a:p>
            <a:pPr lvl="1"/>
            <a:r>
              <a:rPr lang="en-GB"/>
              <a:t>interestRate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4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2424</Words>
  <Application>Microsoft Office PowerPoint</Application>
  <PresentationFormat>Widescreen</PresentationFormat>
  <Paragraphs>411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Programming</vt:lpstr>
      <vt:lpstr>PLAN</vt:lpstr>
      <vt:lpstr> Base classes and derived classes </vt:lpstr>
      <vt:lpstr>Base classes and derived classes</vt:lpstr>
      <vt:lpstr>Base classes and derived classes</vt:lpstr>
      <vt:lpstr> Example – a BankAccount class </vt:lpstr>
      <vt:lpstr>PowerPoint Presentation</vt:lpstr>
      <vt:lpstr>Example – a BankAccount class</vt:lpstr>
      <vt:lpstr>Example – a BankAccount class</vt:lpstr>
      <vt:lpstr>Example – a BankAccount class</vt:lpstr>
      <vt:lpstr>Example – a BankAccount class</vt:lpstr>
      <vt:lpstr>PowerPoint Presentation</vt:lpstr>
      <vt:lpstr>Example – a BankAccount class</vt:lpstr>
      <vt:lpstr>Example – a BankAccount class</vt:lpstr>
      <vt:lpstr>Example – a BankAccount class</vt:lpstr>
      <vt:lpstr>PowerPoint Presentation</vt:lpstr>
      <vt:lpstr>PowerPoint Presentation</vt:lpstr>
      <vt:lpstr> Polymorphism and Object Oriented Programming</vt:lpstr>
      <vt:lpstr> Polymorphism and Object Oriented Programming</vt:lpstr>
      <vt:lpstr> Polymorphism and Object Oriented Programming</vt:lpstr>
      <vt:lpstr> Polymorphism and Object Oriented Programming</vt:lpstr>
      <vt:lpstr> Polymorphism and Object Oriented Programming</vt:lpstr>
      <vt:lpstr> Polymorphism and Object Oriented Programming</vt:lpstr>
      <vt:lpstr> Polymorphism and Object Oriented Programming</vt:lpstr>
      <vt:lpstr> Polymorphism and Object Oriented Programming</vt:lpstr>
      <vt:lpstr> Polymorphism and Object Oriented Programming</vt:lpstr>
      <vt:lpstr> Polymorphism and Object Oriented Programming</vt:lpstr>
      <vt:lpstr> Polymorphism and Object Oriented Programming</vt:lpstr>
      <vt:lpstr> Polymorphism and Object Oriented Programming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&amp; Negotiation Skills</dc:title>
  <dc:creator>win</dc:creator>
  <cp:lastModifiedBy>Loan</cp:lastModifiedBy>
  <cp:revision>138</cp:revision>
  <dcterms:created xsi:type="dcterms:W3CDTF">2022-09-13T08:12:28Z</dcterms:created>
  <dcterms:modified xsi:type="dcterms:W3CDTF">2023-04-10T09:38:03Z</dcterms:modified>
</cp:coreProperties>
</file>