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3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20.jpeg" ContentType="image/jpe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7.wmf" ContentType="image/x-wmf"/>
  <Override PartName="/ppt/media/image11.wmf" ContentType="image/x-wmf"/>
  <Override PartName="/ppt/media/image14.wmf" ContentType="image/x-wmf"/>
  <Override PartName="/ppt/media/image21.png" ContentType="image/png"/>
  <Override PartName="/ppt/media/image19.png" ContentType="image/png"/>
  <Override PartName="/ppt/media/image18.png" ContentType="image/png"/>
  <Override PartName="/ppt/media/image15.png" ContentType="image/png"/>
  <Override PartName="/ppt/media/image6.jpeg" ContentType="image/jpeg"/>
  <Override PartName="/ppt/media/image16.png" ContentType="image/png"/>
  <Override PartName="/ppt/media/image10.png" ContentType="image/png"/>
  <Override PartName="/ppt/media/image12.png" ContentType="image/png"/>
  <Override PartName="/ppt/media/image13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单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击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鼠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标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移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动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幻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灯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片</a:t>
            </a:r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单</a:t>
            </a:r>
            <a:r>
              <a:rPr b="0" lang="en-US" sz="2000" spc="-1" strike="noStrike">
                <a:latin typeface="Arial"/>
              </a:rPr>
              <a:t>击</a:t>
            </a:r>
            <a:r>
              <a:rPr b="0" lang="en-US" sz="2000" spc="-1" strike="noStrike">
                <a:latin typeface="Arial"/>
              </a:rPr>
              <a:t>编</a:t>
            </a:r>
            <a:r>
              <a:rPr b="0" lang="en-US" sz="2000" spc="-1" strike="noStrike">
                <a:latin typeface="Arial"/>
              </a:rPr>
              <a:t>辑</a:t>
            </a:r>
            <a:r>
              <a:rPr b="0" lang="en-US" sz="2000" spc="-1" strike="noStrike">
                <a:latin typeface="Arial"/>
              </a:rPr>
              <a:t>备</a:t>
            </a:r>
            <a:r>
              <a:rPr b="0" lang="en-US" sz="2000" spc="-1" strike="noStrike">
                <a:latin typeface="Arial"/>
              </a:rPr>
              <a:t>注</a:t>
            </a:r>
            <a:r>
              <a:rPr b="0" lang="en-US" sz="2000" spc="-1" strike="noStrike">
                <a:latin typeface="Arial"/>
              </a:rPr>
              <a:t>格</a:t>
            </a:r>
            <a:r>
              <a:rPr b="0" lang="en-US" sz="2000" spc="-1" strike="noStrike">
                <a:latin typeface="Arial"/>
              </a:rPr>
              <a:t>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&lt;页眉&gt;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A14D04B-DE86-4CFE-84F7-901223393D0F}" type="slidenum">
              <a:rPr b="0" lang="en-US" sz="1400" spc="-1" strike="noStrike"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同</a:t>
            </a:r>
            <a:r>
              <a:rPr b="0" lang="en-US" sz="2000" spc="-1" strike="noStrike">
                <a:latin typeface="Arial"/>
              </a:rPr>
              <a:t>学</a:t>
            </a:r>
            <a:r>
              <a:rPr b="0" lang="en-US" sz="2000" spc="-1" strike="noStrike">
                <a:latin typeface="Arial"/>
              </a:rPr>
              <a:t>们</a:t>
            </a:r>
            <a:r>
              <a:rPr b="0" lang="en-US" sz="2000" spc="-1" strike="noStrike">
                <a:latin typeface="Arial"/>
              </a:rPr>
              <a:t>好</a:t>
            </a:r>
            <a:r>
              <a:rPr b="0" lang="en-US" sz="2000" spc="-1" strike="noStrike">
                <a:latin typeface="Arial"/>
              </a:rPr>
              <a:t>，</a:t>
            </a:r>
            <a:r>
              <a:rPr b="0" lang="en-US" sz="2000" spc="-1" strike="noStrike">
                <a:latin typeface="Arial"/>
              </a:rPr>
              <a:t>下</a:t>
            </a:r>
            <a:r>
              <a:rPr b="0" lang="en-US" sz="2000" spc="-1" strike="noStrike">
                <a:latin typeface="Arial"/>
              </a:rPr>
              <a:t>面</a:t>
            </a:r>
            <a:r>
              <a:rPr b="0" lang="en-US" sz="2000" spc="-1" strike="noStrike">
                <a:latin typeface="Arial"/>
              </a:rPr>
              <a:t>我</a:t>
            </a:r>
            <a:r>
              <a:rPr b="0" lang="en-US" sz="2000" spc="-1" strike="noStrike">
                <a:latin typeface="Arial"/>
              </a:rPr>
              <a:t>们</a:t>
            </a:r>
            <a:r>
              <a:rPr b="0" lang="en-US" sz="2000" spc="-1" strike="noStrike">
                <a:latin typeface="Arial"/>
              </a:rPr>
              <a:t>简</a:t>
            </a:r>
            <a:r>
              <a:rPr b="0" lang="en-US" sz="2000" spc="-1" strike="noStrike">
                <a:latin typeface="Arial"/>
              </a:rPr>
              <a:t>单</a:t>
            </a:r>
            <a:r>
              <a:rPr b="0" lang="en-US" sz="2000" spc="-1" strike="noStrike">
                <a:latin typeface="Arial"/>
              </a:rPr>
              <a:t>介</a:t>
            </a:r>
            <a:r>
              <a:rPr b="0" lang="en-US" sz="2000" spc="-1" strike="noStrike">
                <a:latin typeface="Arial"/>
              </a:rPr>
              <a:t>绍</a:t>
            </a:r>
            <a:r>
              <a:rPr b="0" lang="en-US" sz="2000" spc="-1" strike="noStrike">
                <a:latin typeface="Arial"/>
              </a:rPr>
              <a:t>一</a:t>
            </a:r>
            <a:r>
              <a:rPr b="0" lang="en-US" sz="2000" spc="-1" strike="noStrike">
                <a:latin typeface="Arial"/>
              </a:rPr>
              <a:t>下</a:t>
            </a:r>
            <a:r>
              <a:rPr b="0" lang="en-US" sz="2000" spc="-1" strike="noStrike">
                <a:latin typeface="Arial"/>
              </a:rPr>
              <a:t>3</a:t>
            </a:r>
            <a:r>
              <a:rPr b="0" lang="en-US" sz="2000" spc="-1" strike="noStrike">
                <a:latin typeface="Arial"/>
              </a:rPr>
              <a:t>2</a:t>
            </a:r>
            <a:r>
              <a:rPr b="0" lang="en-US" sz="2000" spc="-1" strike="noStrike">
                <a:latin typeface="Arial"/>
              </a:rPr>
              <a:t>位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设</a:t>
            </a:r>
            <a:r>
              <a:rPr b="0" lang="en-US" sz="2000" spc="-1" strike="noStrike">
                <a:latin typeface="Arial"/>
              </a:rPr>
              <a:t>计</a:t>
            </a:r>
            <a:r>
              <a:rPr b="0" lang="en-US" sz="2000" spc="-1" strike="noStrike">
                <a:latin typeface="Arial"/>
              </a:rPr>
              <a:t>实</a:t>
            </a:r>
            <a:r>
              <a:rPr b="0" lang="en-US" sz="2000" spc="-1" strike="noStrike">
                <a:latin typeface="Arial"/>
              </a:rPr>
              <a:t>验</a:t>
            </a:r>
            <a:r>
              <a:rPr b="0" lang="en-US" sz="2000" spc="-1" strike="noStrike">
                <a:latin typeface="Arial"/>
              </a:rPr>
              <a:t>的</a:t>
            </a:r>
            <a:r>
              <a:rPr b="0" lang="en-US" sz="2000" spc="-1" strike="noStrike">
                <a:latin typeface="Arial"/>
              </a:rPr>
              <a:t>内</a:t>
            </a:r>
            <a:r>
              <a:rPr b="0" lang="en-US" sz="2000" spc="-1" strike="noStrike">
                <a:latin typeface="Arial"/>
              </a:rPr>
              <a:t>容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39EC48B-8060-4A9E-AE4A-F6DC0FB6AC4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4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C247646-E07C-40FD-8A52-475B2421A6C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4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CC532DC-38EC-4D5E-AFE0-9F8E6FFA0FF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B337D99-6079-4E8C-8345-1D2897909F6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5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299F1A0-71F1-4DFC-B630-FD87DAB3971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本</a:t>
            </a:r>
            <a:r>
              <a:rPr b="0" lang="en-US" sz="2000" spc="-1" strike="noStrike">
                <a:latin typeface="Arial"/>
              </a:rPr>
              <a:t>实</a:t>
            </a:r>
            <a:r>
              <a:rPr b="0" lang="en-US" sz="2000" spc="-1" strike="noStrike">
                <a:latin typeface="Arial"/>
              </a:rPr>
              <a:t>验</a:t>
            </a:r>
            <a:r>
              <a:rPr b="0" lang="en-US" sz="2000" spc="-1" strike="noStrike">
                <a:latin typeface="Arial"/>
              </a:rPr>
              <a:t>的</a:t>
            </a:r>
            <a:r>
              <a:rPr b="0" lang="en-US" sz="2000" spc="-1" strike="noStrike">
                <a:latin typeface="Arial"/>
              </a:rPr>
              <a:t>目</a:t>
            </a:r>
            <a:r>
              <a:rPr b="0" lang="en-US" sz="2000" spc="-1" strike="noStrike">
                <a:latin typeface="Arial"/>
              </a:rPr>
              <a:t>的</a:t>
            </a:r>
            <a:r>
              <a:rPr b="0" lang="en-US" sz="2000" spc="-1" strike="noStrike">
                <a:latin typeface="Arial"/>
              </a:rPr>
              <a:t>是</a:t>
            </a:r>
            <a:r>
              <a:rPr b="0" lang="en-US" sz="2000" spc="-1" strike="noStrike">
                <a:latin typeface="Arial"/>
              </a:rPr>
              <a:t>帮</a:t>
            </a:r>
            <a:r>
              <a:rPr b="0" lang="en-US" sz="2000" spc="-1" strike="noStrike">
                <a:latin typeface="Arial"/>
              </a:rPr>
              <a:t>助</a:t>
            </a:r>
            <a:r>
              <a:rPr b="0" lang="en-US" sz="2000" spc="-1" strike="noStrike">
                <a:latin typeface="Arial"/>
              </a:rPr>
              <a:t>大</a:t>
            </a:r>
            <a:r>
              <a:rPr b="0" lang="en-US" sz="2000" spc="-1" strike="noStrike">
                <a:latin typeface="Arial"/>
              </a:rPr>
              <a:t>家</a:t>
            </a:r>
            <a:r>
              <a:rPr b="0" lang="en-US" sz="2000" spc="-1" strike="noStrike">
                <a:latin typeface="Arial"/>
              </a:rPr>
              <a:t>掌</a:t>
            </a:r>
            <a:r>
              <a:rPr b="0" lang="en-US" sz="2000" spc="-1" strike="noStrike">
                <a:latin typeface="Arial"/>
              </a:rPr>
              <a:t>握</a:t>
            </a:r>
            <a:r>
              <a:rPr b="0" lang="en-US" sz="2000" spc="-1" strike="noStrike">
                <a:latin typeface="Arial"/>
              </a:rPr>
              <a:t>。</a:t>
            </a:r>
            <a:r>
              <a:rPr b="0" lang="en-US" sz="2000" spc="-1" strike="noStrike">
                <a:latin typeface="Arial"/>
              </a:rPr>
              <a:t>。</a:t>
            </a:r>
            <a:r>
              <a:rPr b="0" lang="en-US" sz="2000" spc="-1" strike="noStrike">
                <a:latin typeface="Arial"/>
              </a:rPr>
              <a:t>。</a:t>
            </a:r>
            <a:r>
              <a:rPr b="0" lang="en-US" sz="2000" spc="-1" strike="noStrike">
                <a:latin typeface="Arial"/>
              </a:rPr>
              <a:t>。</a:t>
            </a:r>
            <a:r>
              <a:rPr b="0" lang="en-US" sz="2000" spc="-1" strike="noStrike">
                <a:latin typeface="Arial"/>
              </a:rPr>
              <a:t>。</a:t>
            </a:r>
            <a:r>
              <a:rPr b="0" lang="en-US" sz="2000" spc="-1" strike="noStrike">
                <a:latin typeface="Arial"/>
              </a:rPr>
              <a:t>理</a:t>
            </a:r>
            <a:r>
              <a:rPr b="0" lang="en-US" sz="2000" spc="-1" strike="noStrike">
                <a:latin typeface="Arial"/>
              </a:rPr>
              <a:t>解</a:t>
            </a:r>
            <a:r>
              <a:rPr b="0" lang="en-US" sz="2000" spc="-1" strike="noStrike">
                <a:latin typeface="Arial"/>
              </a:rPr>
              <a:t>。</a:t>
            </a:r>
            <a:r>
              <a:rPr b="0" lang="en-US" sz="2000" spc="-1" strike="noStrike">
                <a:latin typeface="Arial"/>
              </a:rPr>
              <a:t>。</a:t>
            </a:r>
            <a:r>
              <a:rPr b="0" lang="en-US" sz="2000" spc="-1" strike="noStrike">
                <a:latin typeface="Arial"/>
              </a:rPr>
              <a:t>。</a:t>
            </a:r>
            <a:r>
              <a:rPr b="0" lang="en-US" sz="2000" spc="-1" strike="noStrike">
                <a:latin typeface="Arial"/>
              </a:rPr>
              <a:t>。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要</a:t>
            </a:r>
            <a:r>
              <a:rPr b="0" lang="en-US" sz="2000" spc="-1" strike="noStrike">
                <a:latin typeface="Arial"/>
              </a:rPr>
              <a:t>求</a:t>
            </a:r>
            <a:r>
              <a:rPr b="0" lang="en-US" sz="2000" spc="-1" strike="noStrike">
                <a:latin typeface="Arial"/>
              </a:rPr>
              <a:t>大</a:t>
            </a:r>
            <a:r>
              <a:rPr b="0" lang="en-US" sz="2000" spc="-1" strike="noStrike">
                <a:latin typeface="Arial"/>
              </a:rPr>
              <a:t>家</a:t>
            </a:r>
            <a:r>
              <a:rPr b="0" lang="en-US" sz="2000" spc="-1" strike="noStrike">
                <a:latin typeface="Arial"/>
              </a:rPr>
              <a:t>熟</a:t>
            </a:r>
            <a:r>
              <a:rPr b="0" lang="en-US" sz="2000" spc="-1" strike="noStrike">
                <a:latin typeface="Arial"/>
              </a:rPr>
              <a:t>悉</a:t>
            </a:r>
            <a:r>
              <a:rPr b="0" lang="en-US" sz="2000" spc="-1" strike="noStrike">
                <a:latin typeface="Arial"/>
              </a:rPr>
              <a:t>掌</a:t>
            </a:r>
            <a:r>
              <a:rPr b="0" lang="en-US" sz="2000" spc="-1" strike="noStrike">
                <a:latin typeface="Arial"/>
              </a:rPr>
              <a:t>握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g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中</a:t>
            </a:r>
            <a:r>
              <a:rPr b="0" lang="en-US" sz="2000" spc="-1" strike="noStrike">
                <a:latin typeface="Arial"/>
              </a:rPr>
              <a:t>各</a:t>
            </a:r>
            <a:r>
              <a:rPr b="0" lang="en-US" sz="2000" spc="-1" strike="noStrike">
                <a:latin typeface="Arial"/>
              </a:rPr>
              <a:t>种</a:t>
            </a:r>
            <a:r>
              <a:rPr b="0" lang="en-US" sz="2000" spc="-1" strike="noStrike">
                <a:latin typeface="Arial"/>
              </a:rPr>
              <a:t>运</a:t>
            </a:r>
            <a:r>
              <a:rPr b="0" lang="en-US" sz="2000" spc="-1" strike="noStrike">
                <a:latin typeface="Arial"/>
              </a:rPr>
              <a:t>算</a:t>
            </a:r>
            <a:r>
              <a:rPr b="0" lang="en-US" sz="2000" spc="-1" strike="noStrike">
                <a:latin typeface="Arial"/>
              </a:rPr>
              <a:t>组</a:t>
            </a:r>
            <a:r>
              <a:rPr b="0" lang="en-US" sz="2000" spc="-1" strike="noStrike">
                <a:latin typeface="Arial"/>
              </a:rPr>
              <a:t>件</a:t>
            </a:r>
            <a:r>
              <a:rPr b="0" lang="en-US" sz="2000" spc="-1" strike="noStrike">
                <a:latin typeface="Arial"/>
              </a:rPr>
              <a:t>的</a:t>
            </a:r>
            <a:r>
              <a:rPr b="0" lang="en-US" sz="2000" spc="-1" strike="noStrike">
                <a:latin typeface="Arial"/>
              </a:rPr>
              <a:t>使</a:t>
            </a:r>
            <a:r>
              <a:rPr b="0" lang="en-US" sz="2000" spc="-1" strike="noStrike">
                <a:latin typeface="Arial"/>
              </a:rPr>
              <a:t>用</a:t>
            </a:r>
            <a:r>
              <a:rPr b="0" lang="en-US" sz="2000" spc="-1" strike="noStrike">
                <a:latin typeface="Arial"/>
              </a:rPr>
              <a:t>，</a:t>
            </a:r>
            <a:r>
              <a:rPr b="0" lang="en-US" sz="2000" spc="-1" strike="noStrike">
                <a:latin typeface="Arial"/>
              </a:rPr>
              <a:t>熟</a:t>
            </a:r>
            <a:r>
              <a:rPr b="0" lang="en-US" sz="2000" spc="-1" strike="noStrike">
                <a:latin typeface="Arial"/>
              </a:rPr>
              <a:t>悉</a:t>
            </a:r>
            <a:r>
              <a:rPr b="0" lang="en-US" sz="2000" spc="-1" strike="noStrike">
                <a:latin typeface="Arial"/>
              </a:rPr>
              <a:t>多</a:t>
            </a:r>
            <a:r>
              <a:rPr b="0" lang="en-US" sz="2000" spc="-1" strike="noStrike">
                <a:latin typeface="Arial"/>
              </a:rPr>
              <a:t>路</a:t>
            </a:r>
            <a:r>
              <a:rPr b="0" lang="en-US" sz="2000" spc="-1" strike="noStrike">
                <a:latin typeface="Arial"/>
              </a:rPr>
              <a:t>选</a:t>
            </a:r>
            <a:r>
              <a:rPr b="0" lang="en-US" sz="2000" spc="-1" strike="noStrike">
                <a:latin typeface="Arial"/>
              </a:rPr>
              <a:t>择</a:t>
            </a:r>
            <a:r>
              <a:rPr b="0" lang="en-US" sz="2000" spc="-1" strike="noStrike">
                <a:latin typeface="Arial"/>
              </a:rPr>
              <a:t>器</a:t>
            </a:r>
            <a:r>
              <a:rPr b="0" lang="en-US" sz="2000" spc="-1" strike="noStrike">
                <a:latin typeface="Arial"/>
              </a:rPr>
              <a:t>的</a:t>
            </a:r>
            <a:r>
              <a:rPr b="0" lang="en-US" sz="2000" spc="-1" strike="noStrike">
                <a:latin typeface="Arial"/>
              </a:rPr>
              <a:t>使</a:t>
            </a:r>
            <a:r>
              <a:rPr b="0" lang="en-US" sz="2000" spc="-1" strike="noStrike">
                <a:latin typeface="Arial"/>
              </a:rPr>
              <a:t>用</a:t>
            </a:r>
            <a:r>
              <a:rPr b="0" lang="en-US" sz="2000" spc="-1" strike="noStrike">
                <a:latin typeface="Arial"/>
              </a:rPr>
              <a:t>，</a:t>
            </a:r>
            <a:r>
              <a:rPr b="0" lang="en-US" sz="2000" spc="-1" strike="noStrike">
                <a:latin typeface="Arial"/>
              </a:rPr>
              <a:t>最</a:t>
            </a:r>
            <a:r>
              <a:rPr b="0" lang="en-US" sz="2000" spc="-1" strike="noStrike">
                <a:latin typeface="Arial"/>
              </a:rPr>
              <a:t>终</a:t>
            </a:r>
            <a:r>
              <a:rPr b="0" lang="en-US" sz="2000" spc="-1" strike="noStrike">
                <a:latin typeface="Arial"/>
              </a:rPr>
              <a:t>能</a:t>
            </a:r>
            <a:r>
              <a:rPr b="0" lang="en-US" sz="2000" spc="-1" strike="noStrike">
                <a:latin typeface="Arial"/>
              </a:rPr>
              <a:t>在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g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平</a:t>
            </a:r>
            <a:r>
              <a:rPr b="0" lang="en-US" sz="2000" spc="-1" strike="noStrike">
                <a:latin typeface="Arial"/>
              </a:rPr>
              <a:t>台</a:t>
            </a:r>
            <a:r>
              <a:rPr b="0" lang="en-US" sz="2000" spc="-1" strike="noStrike">
                <a:latin typeface="Arial"/>
              </a:rPr>
              <a:t>中</a:t>
            </a:r>
            <a:r>
              <a:rPr b="0" lang="en-US" sz="2000" spc="-1" strike="noStrike">
                <a:latin typeface="Arial"/>
              </a:rPr>
              <a:t>设</a:t>
            </a:r>
            <a:r>
              <a:rPr b="0" lang="en-US" sz="2000" spc="-1" strike="noStrike">
                <a:latin typeface="Arial"/>
              </a:rPr>
              <a:t>计</a:t>
            </a:r>
            <a:r>
              <a:rPr b="0" lang="en-US" sz="2000" spc="-1" strike="noStrike">
                <a:latin typeface="Arial"/>
              </a:rPr>
              <a:t>3</a:t>
            </a:r>
            <a:r>
              <a:rPr b="0" lang="en-US" sz="2000" spc="-1" strike="noStrike">
                <a:latin typeface="Arial"/>
              </a:rPr>
              <a:t>2</a:t>
            </a:r>
            <a:r>
              <a:rPr b="0" lang="en-US" sz="2000" spc="-1" strike="noStrike">
                <a:latin typeface="Arial"/>
              </a:rPr>
              <a:t>位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，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注</a:t>
            </a:r>
            <a:r>
              <a:rPr b="0" lang="en-US" sz="2000" spc="-1" strike="noStrike">
                <a:latin typeface="Arial"/>
              </a:rPr>
              <a:t>意</a:t>
            </a:r>
            <a:r>
              <a:rPr b="0" lang="en-US" sz="2000" spc="-1" strike="noStrike">
                <a:latin typeface="Arial"/>
              </a:rPr>
              <a:t>实</a:t>
            </a:r>
            <a:r>
              <a:rPr b="0" lang="en-US" sz="2000" spc="-1" strike="noStrike">
                <a:latin typeface="Arial"/>
              </a:rPr>
              <a:t>验</a:t>
            </a:r>
            <a:r>
              <a:rPr b="0" lang="en-US" sz="2000" spc="-1" strike="noStrike">
                <a:latin typeface="Arial"/>
              </a:rPr>
              <a:t>中</a:t>
            </a:r>
            <a:r>
              <a:rPr b="0" lang="en-US" sz="2000" spc="-1" strike="noStrike">
                <a:latin typeface="Arial"/>
              </a:rPr>
              <a:t>进</a:t>
            </a:r>
            <a:r>
              <a:rPr b="0" lang="en-US" sz="2000" spc="-1" strike="noStrike">
                <a:latin typeface="Arial"/>
              </a:rPr>
              <a:t>制</a:t>
            </a:r>
            <a:r>
              <a:rPr b="0" lang="en-US" sz="2000" spc="-1" strike="noStrike">
                <a:latin typeface="Arial"/>
              </a:rPr>
              <a:t>使</a:t>
            </a:r>
            <a:r>
              <a:rPr b="0" lang="en-US" sz="2000" spc="-1" strike="noStrike">
                <a:latin typeface="Arial"/>
              </a:rPr>
              <a:t>用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g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自</a:t>
            </a:r>
            <a:r>
              <a:rPr b="0" lang="en-US" sz="2000" spc="-1" strike="noStrike">
                <a:latin typeface="Arial"/>
              </a:rPr>
              <a:t>带</a:t>
            </a:r>
            <a:r>
              <a:rPr b="0" lang="en-US" sz="2000" spc="-1" strike="noStrike">
                <a:latin typeface="Arial"/>
              </a:rPr>
              <a:t>的</a:t>
            </a:r>
            <a:r>
              <a:rPr b="0" lang="en-US" sz="2000" spc="-1" strike="noStrike">
                <a:latin typeface="Arial"/>
              </a:rPr>
              <a:t>加</a:t>
            </a:r>
            <a:r>
              <a:rPr b="0" lang="en-US" sz="2000" spc="-1" strike="noStrike">
                <a:latin typeface="Arial"/>
              </a:rPr>
              <a:t>法</a:t>
            </a:r>
            <a:r>
              <a:rPr b="0" lang="en-US" sz="2000" spc="-1" strike="noStrike">
                <a:latin typeface="Arial"/>
              </a:rPr>
              <a:t>器</a:t>
            </a:r>
            <a:r>
              <a:rPr b="0" lang="en-US" sz="2000" spc="-1" strike="noStrike">
                <a:latin typeface="Arial"/>
              </a:rPr>
              <a:t>和</a:t>
            </a:r>
            <a:r>
              <a:rPr b="0" lang="en-US" sz="2000" spc="-1" strike="noStrike">
                <a:latin typeface="Arial"/>
              </a:rPr>
              <a:t>减</a:t>
            </a:r>
            <a:r>
              <a:rPr b="0" lang="en-US" sz="2000" spc="-1" strike="noStrike">
                <a:latin typeface="Arial"/>
              </a:rPr>
              <a:t>法</a:t>
            </a:r>
            <a:r>
              <a:rPr b="0" lang="en-US" sz="2000" spc="-1" strike="noStrike">
                <a:latin typeface="Arial"/>
              </a:rPr>
              <a:t>器</a:t>
            </a:r>
            <a:r>
              <a:rPr b="0" lang="en-US" sz="2000" spc="-1" strike="noStrike">
                <a:latin typeface="Arial"/>
              </a:rPr>
              <a:t>，</a:t>
            </a:r>
            <a:r>
              <a:rPr b="0" lang="en-US" sz="2000" spc="-1" strike="noStrike">
                <a:latin typeface="Arial"/>
              </a:rPr>
              <a:t>要</a:t>
            </a:r>
            <a:r>
              <a:rPr b="0" lang="en-US" sz="2000" spc="-1" strike="noStrike">
                <a:latin typeface="Arial"/>
              </a:rPr>
              <a:t>求</a:t>
            </a:r>
            <a:r>
              <a:rPr b="0" lang="en-US" sz="2000" spc="-1" strike="noStrike">
                <a:latin typeface="Arial"/>
              </a:rPr>
              <a:t>利</a:t>
            </a:r>
            <a:r>
              <a:rPr b="0" lang="en-US" sz="2000" spc="-1" strike="noStrike">
                <a:latin typeface="Arial"/>
              </a:rPr>
              <a:t>用</a:t>
            </a:r>
            <a:r>
              <a:rPr b="0" lang="en-US" sz="2000" spc="-1" strike="noStrike">
                <a:latin typeface="Arial"/>
              </a:rPr>
              <a:t>前</a:t>
            </a:r>
            <a:r>
              <a:rPr b="0" lang="en-US" sz="2000" spc="-1" strike="noStrike">
                <a:latin typeface="Arial"/>
              </a:rPr>
              <a:t>面</a:t>
            </a:r>
            <a:r>
              <a:rPr b="0" lang="en-US" sz="2000" spc="-1" strike="noStrike">
                <a:latin typeface="Arial"/>
              </a:rPr>
              <a:t>实</a:t>
            </a:r>
            <a:r>
              <a:rPr b="0" lang="en-US" sz="2000" spc="-1" strike="noStrike">
                <a:latin typeface="Arial"/>
              </a:rPr>
              <a:t>验</a:t>
            </a:r>
            <a:r>
              <a:rPr b="0" lang="en-US" sz="2000" spc="-1" strike="noStrike">
                <a:latin typeface="Arial"/>
              </a:rPr>
              <a:t>完</a:t>
            </a:r>
            <a:r>
              <a:rPr b="0" lang="en-US" sz="2000" spc="-1" strike="noStrike">
                <a:latin typeface="Arial"/>
              </a:rPr>
              <a:t>成</a:t>
            </a:r>
            <a:r>
              <a:rPr b="0" lang="en-US" sz="2000" spc="-1" strike="noStrike">
                <a:latin typeface="Arial"/>
              </a:rPr>
              <a:t>的</a:t>
            </a:r>
            <a:r>
              <a:rPr b="0" lang="en-US" sz="2000" spc="-1" strike="noStrike">
                <a:latin typeface="Arial"/>
              </a:rPr>
              <a:t>3</a:t>
            </a:r>
            <a:r>
              <a:rPr b="0" lang="en-US" sz="2000" spc="-1" strike="noStrike">
                <a:latin typeface="Arial"/>
              </a:rPr>
              <a:t>2</a:t>
            </a:r>
            <a:r>
              <a:rPr b="0" lang="en-US" sz="2000" spc="-1" strike="noStrike">
                <a:latin typeface="Arial"/>
              </a:rPr>
              <a:t>位</a:t>
            </a:r>
            <a:r>
              <a:rPr b="0" lang="en-US" sz="2000" spc="-1" strike="noStrike">
                <a:latin typeface="Arial"/>
              </a:rPr>
              <a:t>加</a:t>
            </a:r>
            <a:r>
              <a:rPr b="0" lang="en-US" sz="2000" spc="-1" strike="noStrike">
                <a:latin typeface="Arial"/>
              </a:rPr>
              <a:t>法</a:t>
            </a:r>
            <a:r>
              <a:rPr b="0" lang="en-US" sz="2000" spc="-1" strike="noStrike">
                <a:latin typeface="Arial"/>
              </a:rPr>
              <a:t>器</a:t>
            </a:r>
            <a:r>
              <a:rPr b="0" lang="en-US" sz="2000" spc="-1" strike="noStrike">
                <a:latin typeface="Arial"/>
              </a:rPr>
              <a:t>以</a:t>
            </a:r>
            <a:r>
              <a:rPr b="0" lang="en-US" sz="2000" spc="-1" strike="noStrike">
                <a:latin typeface="Arial"/>
              </a:rPr>
              <a:t>及</a:t>
            </a:r>
            <a:r>
              <a:rPr b="0" lang="en-US" sz="2000" spc="-1" strike="noStrike">
                <a:latin typeface="Arial"/>
              </a:rPr>
              <a:t>其</a:t>
            </a:r>
            <a:r>
              <a:rPr b="0" lang="en-US" sz="2000" spc="-1" strike="noStrike">
                <a:latin typeface="Arial"/>
              </a:rPr>
              <a:t>他</a:t>
            </a:r>
            <a:r>
              <a:rPr b="0" lang="en-US" sz="2000" spc="-1" strike="noStrike">
                <a:latin typeface="Arial"/>
              </a:rPr>
              <a:t>内</a:t>
            </a:r>
            <a:r>
              <a:rPr b="0" lang="en-US" sz="2000" spc="-1" strike="noStrike">
                <a:latin typeface="Arial"/>
              </a:rPr>
              <a:t>置</a:t>
            </a:r>
            <a:r>
              <a:rPr b="0" lang="en-US" sz="2000" spc="-1" strike="noStrike">
                <a:latin typeface="Arial"/>
              </a:rPr>
              <a:t>的</a:t>
            </a:r>
            <a:r>
              <a:rPr b="0" lang="en-US" sz="2000" spc="-1" strike="noStrike">
                <a:latin typeface="Arial"/>
              </a:rPr>
              <a:t>运</a:t>
            </a:r>
            <a:r>
              <a:rPr b="0" lang="en-US" sz="2000" spc="-1" strike="noStrike">
                <a:latin typeface="Arial"/>
              </a:rPr>
              <a:t>算</a:t>
            </a:r>
            <a:r>
              <a:rPr b="0" lang="en-US" sz="2000" spc="-1" strike="noStrike">
                <a:latin typeface="Arial"/>
              </a:rPr>
              <a:t>组</a:t>
            </a:r>
            <a:r>
              <a:rPr b="0" lang="en-US" sz="2000" spc="-1" strike="noStrike">
                <a:latin typeface="Arial"/>
              </a:rPr>
              <a:t>件</a:t>
            </a:r>
            <a:r>
              <a:rPr b="0" lang="en-US" sz="2000" spc="-1" strike="noStrike">
                <a:latin typeface="Arial"/>
              </a:rPr>
              <a:t>设</a:t>
            </a:r>
            <a:r>
              <a:rPr b="0" lang="en-US" sz="2000" spc="-1" strike="noStrike">
                <a:latin typeface="Arial"/>
              </a:rPr>
              <a:t>计</a:t>
            </a:r>
            <a:r>
              <a:rPr b="0" lang="en-US" sz="2000" spc="-1" strike="noStrike">
                <a:latin typeface="Arial"/>
              </a:rPr>
              <a:t>实</a:t>
            </a:r>
            <a:r>
              <a:rPr b="0" lang="en-US" sz="2000" spc="-1" strike="noStrike">
                <a:latin typeface="Arial"/>
              </a:rPr>
              <a:t>现</a:t>
            </a:r>
            <a:r>
              <a:rPr b="0" lang="en-US" sz="2000" spc="-1" strike="noStrike">
                <a:latin typeface="Arial"/>
              </a:rPr>
              <a:t>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721FE40-ECE1-4D7E-849B-047F431C6E2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3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D80E132-5C07-4DBF-8D7A-A2C794AD880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95CC8A6-EF76-4140-A943-9163C0EB0A8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图片 6" descr=""/>
          <p:cNvPicPr/>
          <p:nvPr/>
        </p:nvPicPr>
        <p:blipFill>
          <a:blip r:embed="rId2"/>
          <a:stretch/>
        </p:blipFill>
        <p:spPr>
          <a:xfrm>
            <a:off x="0" y="2152800"/>
            <a:ext cx="12191760" cy="20570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152800"/>
            <a:ext cx="9143640" cy="1904760"/>
          </a:xfrm>
          <a:prstGeom prst="rect">
            <a:avLst/>
          </a:prstGeom>
        </p:spPr>
        <p:txBody>
          <a:bodyPr anchor="b">
            <a:normAutofit/>
          </a:bodyPr>
          <a:p>
            <a:pPr algn="ctr">
              <a:lnSpc>
                <a:spcPct val="120000"/>
              </a:lnSpc>
            </a:pPr>
            <a:r>
              <a:rPr b="0" lang="zh-CN" sz="5400" spc="-1" strike="noStrike">
                <a:solidFill>
                  <a:srgbClr val="ffffff"/>
                </a:solidFill>
                <a:latin typeface="微软雅黑"/>
                <a:ea typeface="微软雅黑"/>
              </a:rPr>
              <a:t>单击此处编</a:t>
            </a:r>
            <a:r>
              <a:rPr b="0" lang="zh-CN" sz="5400" spc="-1" strike="noStrike">
                <a:solidFill>
                  <a:srgbClr val="ffffff"/>
                </a:solidFill>
                <a:latin typeface="微软雅黑"/>
                <a:ea typeface="微软雅黑"/>
              </a:rPr>
              <a:t>辑母版标题</a:t>
            </a:r>
            <a:r>
              <a:rPr b="0" lang="zh-CN" sz="5400" spc="-1" strike="noStrike">
                <a:solidFill>
                  <a:srgbClr val="ffffff"/>
                </a:solidFill>
                <a:latin typeface="微软雅黑"/>
                <a:ea typeface="微软雅黑"/>
              </a:rPr>
              <a:t>样式</a:t>
            </a:r>
            <a:endParaRPr b="0" lang="zh-CN" sz="5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微软雅黑"/>
              </a:rPr>
              <a:t>单击鼠标编辑大纲文字格式</a:t>
            </a:r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</a:rPr>
              <a:t>第二个大纲级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微软雅黑"/>
              </a:rPr>
              <a:t>第三大纲级别</a:t>
            </a:r>
            <a:endParaRPr b="0" lang="zh-CN" sz="1800" spc="-1" strike="noStrike">
              <a:solidFill>
                <a:srgbClr val="000000"/>
              </a:solidFill>
              <a:latin typeface="微软雅黑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微软雅黑"/>
              </a:rPr>
              <a:t>第四大纲级别</a:t>
            </a:r>
            <a:endParaRPr b="0" lang="zh-CN" sz="1800" spc="-1" strike="noStrike">
              <a:solidFill>
                <a:srgbClr val="000000"/>
              </a:solidFill>
              <a:latin typeface="微软雅黑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</a:rPr>
              <a:t>第五大纲级别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</a:rPr>
              <a:t>第六大纲级别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</a:rPr>
              <a:t>第七大纲级别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1291040" y="6595560"/>
            <a:ext cx="246600" cy="246600"/>
          </a:xfrm>
          <a:prstGeom prst="ellipse">
            <a:avLst/>
          </a:prstGeom>
          <a:solidFill>
            <a:srgbClr val="1387b7"/>
          </a:solidFill>
          <a:ln>
            <a:solidFill>
              <a:srgbClr val="1387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87800" y="257760"/>
            <a:ext cx="10515240" cy="61740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单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击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此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处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编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辑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母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版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标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题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样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式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11520" y="6692400"/>
            <a:ext cx="12180240" cy="169200"/>
          </a:xfrm>
          <a:prstGeom prst="rect">
            <a:avLst/>
          </a:prstGeom>
          <a:solidFill>
            <a:srgbClr val="138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-1440" y="6692400"/>
            <a:ext cx="758880" cy="169200"/>
          </a:xfrm>
          <a:prstGeom prst="rect">
            <a:avLst/>
          </a:prstGeom>
          <a:solidFill>
            <a:srgbClr val="2e4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5"/>
          <p:cNvSpPr/>
          <p:nvPr/>
        </p:nvSpPr>
        <p:spPr>
          <a:xfrm>
            <a:off x="11268360" y="6589800"/>
            <a:ext cx="291600" cy="28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fld id="{6EC94810-54EC-4612-A558-B8B0EA5049AF}" type="slidenum">
              <a:rPr b="0" lang="en-US" sz="1200" spc="-1" strike="noStrike">
                <a:solidFill>
                  <a:srgbClr val="ffffff"/>
                </a:solidFill>
                <a:latin typeface="微软雅黑"/>
                <a:ea typeface="微软雅黑"/>
              </a:rPr>
              <a:t>&lt;编号&gt;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44" name="图片 9" descr=""/>
          <p:cNvPicPr/>
          <p:nvPr/>
        </p:nvPicPr>
        <p:blipFill>
          <a:blip r:embed="rId2"/>
          <a:stretch/>
        </p:blipFill>
        <p:spPr>
          <a:xfrm>
            <a:off x="10047600" y="256320"/>
            <a:ext cx="1854000" cy="449640"/>
          </a:xfrm>
          <a:prstGeom prst="rect">
            <a:avLst/>
          </a:prstGeom>
          <a:ln>
            <a:noFill/>
          </a:ln>
          <a:effectLst>
            <a:innerShdw blurRad="63500" dir="13500000" dist="50800">
              <a:srgbClr val="000000">
                <a:alpha val="50000"/>
              </a:srgbClr>
            </a:innerShdw>
          </a:effectLst>
        </p:spPr>
      </p:pic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87800" y="942840"/>
            <a:ext cx="8331120" cy="563652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20000"/>
              </a:lnSpc>
              <a:spcBef>
                <a:spcPts val="1001"/>
              </a:spcBef>
              <a:buClr>
                <a:srgbClr val="ffc000"/>
              </a:buClr>
              <a:buFont typeface="Wingdings" charset="2"/>
              <a:buChar char=""/>
            </a:pPr>
            <a:r>
              <a:rPr b="0" lang="zh-CN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单击此处编辑母版文本样式</a:t>
            </a:r>
            <a:endParaRPr b="0" lang="zh-CN" sz="2400" spc="-1" strike="noStrike">
              <a:solidFill>
                <a:srgbClr val="000000"/>
              </a:solidFill>
              <a:latin typeface="微软雅黑"/>
            </a:endParaRPr>
          </a:p>
          <a:p>
            <a:pPr lvl="1" marL="812880" indent="-355320">
              <a:lnSpc>
                <a:spcPct val="120000"/>
              </a:lnSpc>
              <a:spcBef>
                <a:spcPts val="499"/>
              </a:spcBef>
              <a:buClr>
                <a:srgbClr val="ffc000"/>
              </a:buClr>
              <a:buFont typeface="Wingdings" charset="2"/>
              <a:buChar char=""/>
            </a:pPr>
            <a:r>
              <a:rPr b="0" lang="zh-CN" sz="2000" spc="-1" strike="noStrike">
                <a:solidFill>
                  <a:srgbClr val="c00000"/>
                </a:solidFill>
                <a:latin typeface="微软雅黑"/>
                <a:ea typeface="微软雅黑"/>
              </a:rPr>
              <a:t>第二级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c000"/>
              </a:buClr>
              <a:buFont typeface="Wingdings" charset="2"/>
              <a:buChar char="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第三级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"/>
                <a:ea typeface="微软雅黑"/>
              </a:rPr>
              <a:t>第四级</a:t>
            </a:r>
            <a:endParaRPr b="0" lang="zh-CN" sz="1600" spc="-1" strike="noStrike">
              <a:solidFill>
                <a:srgbClr val="000000"/>
              </a:solidFill>
              <a:latin typeface="微软雅黑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"/>
                <a:ea typeface="微软雅黑"/>
              </a:rPr>
              <a:t>第五级</a:t>
            </a:r>
            <a:endParaRPr b="0" lang="zh-CN" sz="16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6" name="CustomShape 7"/>
          <p:cNvSpPr/>
          <p:nvPr/>
        </p:nvSpPr>
        <p:spPr>
          <a:xfrm flipV="1">
            <a:off x="326520" y="359280"/>
            <a:ext cx="1386360" cy="431640"/>
          </a:xfrm>
          <a:custGeom>
            <a:avLst/>
            <a:gdLst/>
            <a:ahLst/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单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击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鼠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标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编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辑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标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题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文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字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格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式</a:t>
            </a:r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微软雅黑"/>
              </a:rPr>
              <a:t>单击鼠标编辑大纲文字格式</a:t>
            </a:r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</a:rPr>
              <a:t>第二个大纲级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微软雅黑"/>
              </a:rPr>
              <a:t>第三大纲级别</a:t>
            </a:r>
            <a:endParaRPr b="0" lang="zh-CN" sz="1800" spc="-1" strike="noStrike">
              <a:solidFill>
                <a:srgbClr val="000000"/>
              </a:solidFill>
              <a:latin typeface="微软雅黑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微软雅黑"/>
              </a:rPr>
              <a:t>第四大纲级别</a:t>
            </a:r>
            <a:endParaRPr b="0" lang="zh-CN" sz="1800" spc="-1" strike="noStrike">
              <a:solidFill>
                <a:srgbClr val="000000"/>
              </a:solidFill>
              <a:latin typeface="微软雅黑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</a:rPr>
              <a:t>第五大纲级别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</a:rPr>
              <a:t>第六大纲级别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</a:rPr>
              <a:t>第七大纲级别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hyperlink" Target="mailto:stan@hust.edu.cn" TargetMode="Externa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jpe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3" descr=""/>
          <p:cNvPicPr/>
          <p:nvPr/>
        </p:nvPicPr>
        <p:blipFill>
          <a:blip r:embed="rId1"/>
          <a:srcRect l="0" t="0" r="0" b="25173"/>
          <a:stretch/>
        </p:blipFill>
        <p:spPr>
          <a:xfrm>
            <a:off x="0" y="1884600"/>
            <a:ext cx="12191760" cy="4969800"/>
          </a:xfrm>
          <a:prstGeom prst="rect">
            <a:avLst/>
          </a:prstGeom>
          <a:ln>
            <a:noFill/>
          </a:ln>
        </p:spPr>
      </p:pic>
      <p:sp>
        <p:nvSpPr>
          <p:cNvPr id="128" name="TextShape 1"/>
          <p:cNvSpPr txBox="1"/>
          <p:nvPr/>
        </p:nvSpPr>
        <p:spPr>
          <a:xfrm>
            <a:off x="0" y="2214720"/>
            <a:ext cx="12115440" cy="19047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20000"/>
              </a:lnSpc>
            </a:pPr>
            <a:br/>
            <a:r>
              <a:rPr b="1" lang="zh-CN" sz="5300" spc="-1" strike="noStrike">
                <a:solidFill>
                  <a:srgbClr val="31a5d7"/>
                </a:solidFill>
                <a:latin typeface="微软雅黑"/>
                <a:ea typeface="微软雅黑"/>
              </a:rPr>
              <a:t> </a:t>
            </a:r>
            <a:r>
              <a:rPr b="1" lang="zh-CN" sz="5300" spc="-1" strike="noStrike">
                <a:solidFill>
                  <a:srgbClr val="31a5d7"/>
                </a:solidFill>
                <a:latin typeface="微软雅黑"/>
                <a:ea typeface="微软雅黑"/>
              </a:rPr>
              <a:t>多</a:t>
            </a:r>
            <a:r>
              <a:rPr b="1" lang="zh-CN" sz="5300" spc="-1" strike="noStrike">
                <a:solidFill>
                  <a:srgbClr val="31a5d7"/>
                </a:solidFill>
                <a:latin typeface="微软雅黑"/>
                <a:ea typeface="微软雅黑"/>
              </a:rPr>
              <a:t>周</a:t>
            </a:r>
            <a:r>
              <a:rPr b="1" lang="zh-CN" sz="5300" spc="-1" strike="noStrike">
                <a:solidFill>
                  <a:srgbClr val="31a5d7"/>
                </a:solidFill>
                <a:latin typeface="微软雅黑"/>
                <a:ea typeface="微软雅黑"/>
              </a:rPr>
              <a:t>期</a:t>
            </a:r>
            <a:r>
              <a:rPr b="1" lang="zh-CN" sz="5300" spc="-1" strike="noStrike">
                <a:solidFill>
                  <a:srgbClr val="31a5d7"/>
                </a:solidFill>
                <a:latin typeface="微软雅黑"/>
                <a:ea typeface="微软雅黑"/>
              </a:rPr>
              <a:t>M</a:t>
            </a:r>
            <a:r>
              <a:rPr b="1" lang="zh-CN" sz="5300" spc="-1" strike="noStrike">
                <a:solidFill>
                  <a:srgbClr val="31a5d7"/>
                </a:solidFill>
                <a:latin typeface="微软雅黑"/>
                <a:ea typeface="微软雅黑"/>
              </a:rPr>
              <a:t>I</a:t>
            </a:r>
            <a:r>
              <a:rPr b="1" lang="zh-CN" sz="5300" spc="-1" strike="noStrike">
                <a:solidFill>
                  <a:srgbClr val="31a5d7"/>
                </a:solidFill>
                <a:latin typeface="微软雅黑"/>
                <a:ea typeface="微软雅黑"/>
              </a:rPr>
              <a:t>P</a:t>
            </a:r>
            <a:r>
              <a:rPr b="1" lang="zh-CN" sz="5300" spc="-1" strike="noStrike">
                <a:solidFill>
                  <a:srgbClr val="31a5d7"/>
                </a:solidFill>
                <a:latin typeface="微软雅黑"/>
                <a:ea typeface="微软雅黑"/>
              </a:rPr>
              <a:t>S</a:t>
            </a:r>
            <a:r>
              <a:rPr b="1" lang="zh-CN" sz="5300" spc="-1" strike="noStrike">
                <a:solidFill>
                  <a:srgbClr val="31a5d7"/>
                </a:solidFill>
                <a:latin typeface="微软雅黑"/>
                <a:ea typeface="微软雅黑"/>
              </a:rPr>
              <a:t> </a:t>
            </a:r>
            <a:r>
              <a:rPr b="1" lang="zh-CN" sz="5300" spc="-1" strike="noStrike">
                <a:solidFill>
                  <a:srgbClr val="31a5d7"/>
                </a:solidFill>
                <a:latin typeface="微软雅黑"/>
                <a:ea typeface="微软雅黑"/>
              </a:rPr>
              <a:t>C</a:t>
            </a:r>
            <a:r>
              <a:rPr b="1" lang="zh-CN" sz="5300" spc="-1" strike="noStrike">
                <a:solidFill>
                  <a:srgbClr val="31a5d7"/>
                </a:solidFill>
                <a:latin typeface="微软雅黑"/>
                <a:ea typeface="微软雅黑"/>
              </a:rPr>
              <a:t>P</a:t>
            </a:r>
            <a:r>
              <a:rPr b="1" lang="zh-CN" sz="5300" spc="-1" strike="noStrike">
                <a:solidFill>
                  <a:srgbClr val="31a5d7"/>
                </a:solidFill>
                <a:latin typeface="微软雅黑"/>
                <a:ea typeface="微软雅黑"/>
              </a:rPr>
              <a:t>U</a:t>
            </a:r>
            <a:br/>
            <a:r>
              <a:rPr b="1" lang="zh-CN" sz="5300" spc="-1" strike="noStrike">
                <a:solidFill>
                  <a:srgbClr val="31a5d7"/>
                </a:solidFill>
                <a:latin typeface="微软雅黑"/>
                <a:ea typeface="微软雅黑"/>
              </a:rPr>
              <a:t>  </a:t>
            </a:r>
            <a:r>
              <a:rPr b="1" lang="zh-CN" sz="5300" spc="-1" strike="noStrike">
                <a:solidFill>
                  <a:srgbClr val="31a5d7"/>
                </a:solidFill>
                <a:latin typeface="微软雅黑"/>
                <a:ea typeface="微软雅黑"/>
              </a:rPr>
              <a:t>  </a:t>
            </a:r>
            <a:r>
              <a:rPr b="1" lang="zh-CN" sz="5300" spc="-1" strike="noStrike">
                <a:solidFill>
                  <a:srgbClr val="31a5d7"/>
                </a:solidFill>
                <a:latin typeface="微软雅黑"/>
                <a:ea typeface="微软雅黑"/>
              </a:rPr>
              <a:t>  </a:t>
            </a:r>
            <a:r>
              <a:rPr b="1" lang="zh-CN" sz="5300" spc="-1" strike="noStrike">
                <a:solidFill>
                  <a:srgbClr val="31a5d7"/>
                </a:solidFill>
                <a:latin typeface="微软雅黑"/>
                <a:ea typeface="微软雅黑"/>
              </a:rPr>
              <a:t>  </a:t>
            </a:r>
            <a:r>
              <a:rPr b="1" lang="zh-CN" sz="5300" spc="-1" strike="noStrike">
                <a:solidFill>
                  <a:srgbClr val="31a5d7"/>
                </a:solidFill>
                <a:latin typeface="微软雅黑"/>
                <a:ea typeface="微软雅黑"/>
              </a:rPr>
              <a:t>  </a:t>
            </a:r>
            <a:r>
              <a:rPr b="1" lang="zh-CN" sz="5300" spc="-1" strike="noStrike">
                <a:solidFill>
                  <a:srgbClr val="31a5d7"/>
                </a:solidFill>
                <a:latin typeface="微软雅黑"/>
                <a:ea typeface="微软雅黑"/>
              </a:rPr>
              <a:t>  </a:t>
            </a:r>
            <a:r>
              <a:rPr b="1" lang="zh-CN" sz="5300" spc="-1" strike="noStrike">
                <a:solidFill>
                  <a:srgbClr val="31a5d7"/>
                </a:solidFill>
                <a:latin typeface="微软雅黑"/>
                <a:ea typeface="微软雅黑"/>
              </a:rPr>
              <a:t>  </a:t>
            </a:r>
            <a:r>
              <a:rPr b="1" lang="zh-CN" sz="5300" spc="-1" strike="noStrike">
                <a:solidFill>
                  <a:srgbClr val="31a5d7"/>
                </a:solidFill>
                <a:latin typeface="微软雅黑"/>
                <a:ea typeface="微软雅黑"/>
              </a:rPr>
              <a:t>  </a:t>
            </a:r>
            <a:r>
              <a:rPr b="1" lang="zh-CN" sz="5300" spc="-1" strike="noStrike">
                <a:solidFill>
                  <a:srgbClr val="31a5d7"/>
                </a:solidFill>
                <a:latin typeface="微软雅黑"/>
                <a:ea typeface="微软雅黑"/>
              </a:rPr>
              <a:t>  </a:t>
            </a:r>
            <a:r>
              <a:rPr b="1" lang="zh-CN" sz="5300" spc="-1" strike="noStrike">
                <a:solidFill>
                  <a:srgbClr val="31a5d7"/>
                </a:solidFill>
                <a:latin typeface="微软雅黑"/>
                <a:ea typeface="微软雅黑"/>
              </a:rPr>
              <a:t>  </a:t>
            </a:r>
            <a:r>
              <a:rPr b="1" lang="zh-CN" sz="5300" spc="-1" strike="noStrike">
                <a:solidFill>
                  <a:srgbClr val="31a5d7"/>
                </a:solidFill>
                <a:latin typeface="微软雅黑"/>
                <a:ea typeface="微软雅黑"/>
              </a:rPr>
              <a:t>  </a:t>
            </a:r>
            <a:r>
              <a:rPr b="1" lang="zh-CN" sz="5300" spc="-1" strike="noStrike">
                <a:solidFill>
                  <a:srgbClr val="31a5d7"/>
                </a:solidFill>
                <a:latin typeface="微软雅黑"/>
                <a:ea typeface="微软雅黑"/>
              </a:rPr>
              <a:t>微</a:t>
            </a:r>
            <a:r>
              <a:rPr b="1" lang="zh-CN" sz="5300" spc="-1" strike="noStrike">
                <a:solidFill>
                  <a:srgbClr val="31a5d7"/>
                </a:solidFill>
                <a:latin typeface="微软雅黑"/>
                <a:ea typeface="微软雅黑"/>
              </a:rPr>
              <a:t>程</a:t>
            </a:r>
            <a:r>
              <a:rPr b="1" lang="zh-CN" sz="5300" spc="-1" strike="noStrike">
                <a:solidFill>
                  <a:srgbClr val="31a5d7"/>
                </a:solidFill>
                <a:latin typeface="微软雅黑"/>
                <a:ea typeface="微软雅黑"/>
              </a:rPr>
              <a:t>序</a:t>
            </a:r>
            <a:r>
              <a:rPr b="1" lang="zh-CN" sz="5300" spc="-1" strike="noStrike">
                <a:solidFill>
                  <a:srgbClr val="31a5d7"/>
                </a:solidFill>
                <a:latin typeface="微软雅黑"/>
                <a:ea typeface="微软雅黑"/>
              </a:rPr>
              <a:t>控</a:t>
            </a:r>
            <a:r>
              <a:rPr b="1" lang="zh-CN" sz="5300" spc="-1" strike="noStrike">
                <a:solidFill>
                  <a:srgbClr val="31a5d7"/>
                </a:solidFill>
                <a:latin typeface="微软雅黑"/>
                <a:ea typeface="微软雅黑"/>
              </a:rPr>
              <a:t>制</a:t>
            </a:r>
            <a:r>
              <a:rPr b="1" lang="zh-CN" sz="5300" spc="-1" strike="noStrike">
                <a:solidFill>
                  <a:srgbClr val="31a5d7"/>
                </a:solidFill>
                <a:latin typeface="微软雅黑"/>
                <a:ea typeface="微软雅黑"/>
              </a:rPr>
              <a:t>器</a:t>
            </a:r>
            <a:r>
              <a:rPr b="1" lang="zh-CN" sz="5300" spc="-1" strike="noStrike">
                <a:solidFill>
                  <a:srgbClr val="31a5d7"/>
                </a:solidFill>
                <a:latin typeface="微软雅黑"/>
                <a:ea typeface="微软雅黑"/>
              </a:rPr>
              <a:t>实</a:t>
            </a:r>
            <a:r>
              <a:rPr b="1" lang="zh-CN" sz="5300" spc="-1" strike="noStrike">
                <a:solidFill>
                  <a:srgbClr val="31a5d7"/>
                </a:solidFill>
                <a:latin typeface="微软雅黑"/>
                <a:ea typeface="微软雅黑"/>
              </a:rPr>
              <a:t>验</a:t>
            </a:r>
            <a:endParaRPr b="0" lang="zh-CN" sz="53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5827320" y="4369680"/>
            <a:ext cx="9143640" cy="825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谭</a:t>
            </a:r>
            <a:r>
              <a:rPr b="1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志</a:t>
            </a:r>
            <a:r>
              <a:rPr b="1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虎</a:t>
            </a: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r>
              <a:rPr b="1" lang="en-US" sz="2000" spc="-1" strike="noStrike" u="sng">
                <a:solidFill>
                  <a:srgbClr val="0563c1"/>
                </a:solidFill>
                <a:uFillTx/>
                <a:latin typeface="Segoe UI Black"/>
                <a:ea typeface="Segoe UI Black"/>
                <a:hlinkClick r:id="rId2"/>
              </a:rPr>
              <a:t>stan@hust.edu.cn</a:t>
            </a:r>
            <a:r>
              <a:rPr b="1" lang="en-US" sz="2000" spc="-1" strike="noStrike" u="sng">
                <a:solidFill>
                  <a:srgbClr val="000000"/>
                </a:solidFill>
                <a:uFillTx/>
                <a:latin typeface="Segoe UI Black"/>
                <a:ea typeface="Segoe UI Black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30" name="图片 6" descr=""/>
          <p:cNvPicPr/>
          <p:nvPr/>
        </p:nvPicPr>
        <p:blipFill>
          <a:blip r:embed="rId3"/>
          <a:stretch/>
        </p:blipFill>
        <p:spPr>
          <a:xfrm>
            <a:off x="8498520" y="438840"/>
            <a:ext cx="3142080" cy="762120"/>
          </a:xfrm>
          <a:prstGeom prst="rect">
            <a:avLst/>
          </a:prstGeom>
          <a:ln>
            <a:noFill/>
          </a:ln>
        </p:spPr>
      </p:pic>
      <p:pic>
        <p:nvPicPr>
          <p:cNvPr id="131" name="图片 7" descr=""/>
          <p:cNvPicPr/>
          <p:nvPr/>
        </p:nvPicPr>
        <p:blipFill>
          <a:blip r:embed="rId4"/>
          <a:stretch/>
        </p:blipFill>
        <p:spPr>
          <a:xfrm>
            <a:off x="780120" y="234000"/>
            <a:ext cx="1487880" cy="1171440"/>
          </a:xfrm>
          <a:prstGeom prst="rect">
            <a:avLst/>
          </a:prstGeom>
          <a:ln>
            <a:noFill/>
          </a:ln>
        </p:spPr>
      </p:pic>
      <p:pic>
        <p:nvPicPr>
          <p:cNvPr id="132" name="Picture 2" descr=""/>
          <p:cNvPicPr/>
          <p:nvPr/>
        </p:nvPicPr>
        <p:blipFill>
          <a:blip r:embed="rId5"/>
          <a:srcRect l="22021" t="15744" r="22021" b="0"/>
          <a:stretch/>
        </p:blipFill>
        <p:spPr>
          <a:xfrm>
            <a:off x="9528840" y="2182320"/>
            <a:ext cx="1994760" cy="1994760"/>
          </a:xfrm>
          <a:prstGeom prst="rect">
            <a:avLst/>
          </a:prstGeom>
          <a:ln>
            <a:noFill/>
          </a:ln>
        </p:spPr>
      </p:pic>
      <p:sp>
        <p:nvSpPr>
          <p:cNvPr id="133" name="CustomShape 3"/>
          <p:cNvSpPr/>
          <p:nvPr/>
        </p:nvSpPr>
        <p:spPr>
          <a:xfrm>
            <a:off x="10800720" y="6455880"/>
            <a:ext cx="1360440" cy="41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ffffff"/>
                </a:solidFill>
                <a:latin typeface="微软雅黑"/>
                <a:ea typeface="微软雅黑"/>
              </a:rPr>
              <a:t>2018-11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extShape 1"/>
          <p:cNvSpPr txBox="1"/>
          <p:nvPr/>
        </p:nvSpPr>
        <p:spPr>
          <a:xfrm>
            <a:off x="487800" y="257760"/>
            <a:ext cx="10515240" cy="617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完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善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控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制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器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内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部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逻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辑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98" name="TextShape 2"/>
          <p:cNvSpPr txBox="1"/>
          <p:nvPr/>
        </p:nvSpPr>
        <p:spPr>
          <a:xfrm>
            <a:off x="487800" y="942840"/>
            <a:ext cx="10983240" cy="5636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20000"/>
              </a:lnSpc>
              <a:spcBef>
                <a:spcPts val="1001"/>
              </a:spcBef>
              <a:buClr>
                <a:srgbClr val="ffc000"/>
              </a:buClr>
              <a:buFont typeface="Wingdings" charset="2"/>
              <a:buChar char=""/>
            </a:pPr>
            <a:r>
              <a:rPr b="0" lang="zh-CN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打开</a:t>
            </a:r>
            <a:r>
              <a:rPr b="0" lang="zh-CN" sz="2400" spc="-1" strike="noStrike">
                <a:solidFill>
                  <a:srgbClr val="0066ff"/>
                </a:solidFill>
                <a:latin typeface="微软雅黑"/>
                <a:ea typeface="微软雅黑"/>
              </a:rPr>
              <a:t> </a:t>
            </a:r>
            <a:r>
              <a:rPr b="0" lang="zh-CN" sz="2400" spc="-1" strike="noStrike">
                <a:solidFill>
                  <a:srgbClr val="0066ff"/>
                </a:solidFill>
                <a:latin typeface="微软雅黑"/>
                <a:ea typeface="微软雅黑"/>
              </a:rPr>
              <a:t>CPU.circ   </a:t>
            </a:r>
            <a:r>
              <a:rPr b="0" lang="zh-CN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打开</a:t>
            </a:r>
            <a:r>
              <a:rPr b="0" lang="zh-CN" sz="2400" spc="-1" strike="noStrike">
                <a:solidFill>
                  <a:srgbClr val="0066ff"/>
                </a:solidFill>
                <a:latin typeface="微软雅黑"/>
                <a:ea typeface="微软雅黑"/>
              </a:rPr>
              <a:t>多周期微程序控制器</a:t>
            </a:r>
            <a:r>
              <a:rPr b="0" lang="zh-CN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电路</a:t>
            </a:r>
            <a:endParaRPr b="0" lang="zh-CN" sz="2400" spc="-1" strike="noStrike">
              <a:solidFill>
                <a:srgbClr val="000000"/>
              </a:solidFill>
              <a:latin typeface="微软雅黑"/>
            </a:endParaRP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buClr>
                <a:srgbClr val="ffc000"/>
              </a:buClr>
              <a:buFont typeface="Wingdings" charset="2"/>
              <a:buChar char=""/>
            </a:pPr>
            <a:r>
              <a:rPr b="0" lang="zh-CN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首先完成如下电路逻辑：  </a:t>
            </a:r>
            <a:r>
              <a:rPr b="0" lang="zh-CN" sz="2400" spc="-1" strike="noStrike">
                <a:solidFill>
                  <a:srgbClr val="c00000"/>
                </a:solidFill>
                <a:latin typeface="微软雅黑"/>
                <a:ea typeface="微软雅黑"/>
              </a:rPr>
              <a:t>指令译码、</a:t>
            </a:r>
            <a:r>
              <a:rPr b="0" lang="zh-CN" sz="2400" spc="-1" strike="noStrike">
                <a:solidFill>
                  <a:srgbClr val="c00000"/>
                </a:solidFill>
                <a:latin typeface="微软雅黑"/>
                <a:ea typeface="微软雅黑"/>
              </a:rPr>
              <a:t>ALU</a:t>
            </a:r>
            <a:r>
              <a:rPr b="0" lang="zh-CN" sz="2400" spc="-1" strike="noStrike">
                <a:solidFill>
                  <a:srgbClr val="c00000"/>
                </a:solidFill>
                <a:latin typeface="微软雅黑"/>
                <a:ea typeface="微软雅黑"/>
              </a:rPr>
              <a:t>控制</a:t>
            </a:r>
            <a:endParaRPr b="0" lang="zh-CN" sz="2400" spc="-1" strike="noStrike">
              <a:solidFill>
                <a:srgbClr val="000000"/>
              </a:solidFill>
              <a:latin typeface="微软雅黑"/>
            </a:endParaRPr>
          </a:p>
        </p:txBody>
      </p:sp>
      <p:pic>
        <p:nvPicPr>
          <p:cNvPr id="399" name="图片 3" descr=""/>
          <p:cNvPicPr/>
          <p:nvPr/>
        </p:nvPicPr>
        <p:blipFill>
          <a:blip r:embed="rId1"/>
          <a:srcRect l="0" t="47957" r="0" b="6110"/>
          <a:stretch/>
        </p:blipFill>
        <p:spPr>
          <a:xfrm>
            <a:off x="487800" y="2222640"/>
            <a:ext cx="11328480" cy="421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图片 9" descr=""/>
          <p:cNvPicPr/>
          <p:nvPr/>
        </p:nvPicPr>
        <p:blipFill>
          <a:blip r:embed="rId1"/>
          <a:srcRect l="-449" t="-315" r="449" b="52307"/>
          <a:stretch/>
        </p:blipFill>
        <p:spPr>
          <a:xfrm>
            <a:off x="487800" y="1778040"/>
            <a:ext cx="11328480" cy="4406400"/>
          </a:xfrm>
          <a:prstGeom prst="rect">
            <a:avLst/>
          </a:prstGeom>
          <a:ln>
            <a:noFill/>
          </a:ln>
        </p:spPr>
      </p:pic>
      <p:sp>
        <p:nvSpPr>
          <p:cNvPr id="401" name="TextShape 1"/>
          <p:cNvSpPr txBox="1"/>
          <p:nvPr/>
        </p:nvSpPr>
        <p:spPr>
          <a:xfrm>
            <a:off x="487800" y="257760"/>
            <a:ext cx="10515240" cy="617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微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程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序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控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制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器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内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部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架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构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724320" y="5568840"/>
            <a:ext cx="37321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latin typeface="微软雅黑"/>
                <a:ea typeface="微软雅黑"/>
              </a:rPr>
              <a:t>译码阶段地址转移逻辑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3" name="CustomShape 3"/>
          <p:cNvSpPr/>
          <p:nvPr/>
        </p:nvSpPr>
        <p:spPr>
          <a:xfrm>
            <a:off x="4492080" y="2124000"/>
            <a:ext cx="2311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latin typeface="微软雅黑"/>
                <a:ea typeface="微软雅黑"/>
              </a:rPr>
              <a:t>下址字段逻辑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4" name="CustomShape 4"/>
          <p:cNvSpPr/>
          <p:nvPr/>
        </p:nvSpPr>
        <p:spPr>
          <a:xfrm>
            <a:off x="10009440" y="4329360"/>
            <a:ext cx="12463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latin typeface="微软雅黑"/>
                <a:ea typeface="微软雅黑"/>
              </a:rPr>
              <a:t>微指令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5" name="CustomShape 5"/>
          <p:cNvSpPr/>
          <p:nvPr/>
        </p:nvSpPr>
        <p:spPr>
          <a:xfrm>
            <a:off x="487800" y="942840"/>
            <a:ext cx="10320120" cy="108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20000"/>
              </a:lnSpc>
              <a:spcBef>
                <a:spcPts val="1001"/>
              </a:spcBef>
              <a:buClr>
                <a:srgbClr val="ffc000"/>
              </a:buClr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载入微程序，设计地址转移逻辑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487800" y="257760"/>
            <a:ext cx="10515240" cy="617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实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现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微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程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序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地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址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转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移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逻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辑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07" name="TextShape 2"/>
          <p:cNvSpPr txBox="1"/>
          <p:nvPr/>
        </p:nvSpPr>
        <p:spPr>
          <a:xfrm>
            <a:off x="487800" y="942840"/>
            <a:ext cx="11132280" cy="5636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20000"/>
              </a:lnSpc>
              <a:spcBef>
                <a:spcPts val="1001"/>
              </a:spcBef>
              <a:buClr>
                <a:srgbClr val="ffc000"/>
              </a:buClr>
              <a:buFont typeface="Wingdings" charset="2"/>
              <a:buChar char=""/>
            </a:pPr>
            <a:r>
              <a:rPr b="0" lang="zh-CN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构建真值表 </a:t>
            </a:r>
            <a:r>
              <a:rPr b="0" lang="zh-CN" sz="2400" spc="-1" strike="noStrike">
                <a:solidFill>
                  <a:srgbClr val="000000"/>
                </a:solidFill>
                <a:latin typeface="Wingdings"/>
                <a:ea typeface="微软雅黑"/>
              </a:rPr>
              <a:t></a:t>
            </a:r>
            <a:r>
              <a:rPr b="0" lang="zh-CN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 自动生成逻辑表达式 </a:t>
            </a:r>
            <a:r>
              <a:rPr b="0" lang="zh-CN" sz="2400" spc="-1" strike="noStrike">
                <a:solidFill>
                  <a:srgbClr val="000000"/>
                </a:solidFill>
                <a:latin typeface="Wingdings"/>
                <a:ea typeface="微软雅黑"/>
              </a:rPr>
              <a:t></a:t>
            </a:r>
            <a:r>
              <a:rPr b="0" lang="zh-CN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r>
              <a:rPr b="0" lang="zh-CN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Logisim</a:t>
            </a:r>
            <a:r>
              <a:rPr b="0" lang="zh-CN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自动生成组合逻辑</a:t>
            </a:r>
            <a:endParaRPr b="0" lang="zh-CN" sz="2400" spc="-1" strike="noStrike">
              <a:solidFill>
                <a:srgbClr val="000000"/>
              </a:solidFill>
              <a:latin typeface="微软雅黑"/>
            </a:endParaRP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buClr>
                <a:srgbClr val="ffc000"/>
              </a:buClr>
              <a:buFont typeface="Wingdings" charset="2"/>
              <a:buChar char=""/>
            </a:pPr>
            <a:r>
              <a:rPr b="0" lang="zh-CN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完成蓝色框中的地址</a:t>
            </a:r>
            <a:endParaRPr b="0" lang="zh-CN" sz="24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08" name="CustomShape 3"/>
          <p:cNvSpPr/>
          <p:nvPr/>
        </p:nvSpPr>
        <p:spPr>
          <a:xfrm>
            <a:off x="3924360" y="2434320"/>
            <a:ext cx="444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微程序地址转移逻辑   自动生成</a:t>
            </a:r>
            <a:r>
              <a:rPr b="1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Excel</a:t>
            </a:r>
            <a:r>
              <a:rPr b="1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表格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09" name="图片 5" descr=""/>
          <p:cNvPicPr/>
          <p:nvPr/>
        </p:nvPicPr>
        <p:blipFill>
          <a:blip r:embed="rId1"/>
          <a:stretch/>
        </p:blipFill>
        <p:spPr>
          <a:xfrm>
            <a:off x="253080" y="2871360"/>
            <a:ext cx="11601360" cy="2996640"/>
          </a:xfrm>
          <a:prstGeom prst="rect">
            <a:avLst/>
          </a:prstGeom>
          <a:ln>
            <a:noFill/>
          </a:ln>
        </p:spPr>
      </p:pic>
      <p:pic>
        <p:nvPicPr>
          <p:cNvPr id="410" name="图片 8" descr=""/>
          <p:cNvPicPr/>
          <p:nvPr/>
        </p:nvPicPr>
        <p:blipFill>
          <a:blip r:embed="rId2"/>
          <a:srcRect l="6471" t="0" r="0" b="5444"/>
          <a:stretch/>
        </p:blipFill>
        <p:spPr>
          <a:xfrm>
            <a:off x="253080" y="5868360"/>
            <a:ext cx="3852000" cy="51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487800" y="257760"/>
            <a:ext cx="10515240" cy="617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由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真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值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表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自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动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生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成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表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达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式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 </a:t>
            </a:r>
            <a:r>
              <a:rPr b="0" lang="zh-CN" sz="2800" spc="-1" strike="noStrike">
                <a:solidFill>
                  <a:srgbClr val="2e4e7e"/>
                </a:solidFill>
                <a:latin typeface="Wingdings"/>
                <a:ea typeface="微软雅黑"/>
              </a:rPr>
              <a:t>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 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自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动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生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成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电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路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12" name="TextShape 2"/>
          <p:cNvSpPr txBox="1"/>
          <p:nvPr/>
        </p:nvSpPr>
        <p:spPr>
          <a:xfrm>
            <a:off x="487800" y="942840"/>
            <a:ext cx="11124720" cy="5636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20000"/>
              </a:lnSpc>
              <a:spcBef>
                <a:spcPts val="1001"/>
              </a:spcBef>
              <a:buClr>
                <a:srgbClr val="ffc000"/>
              </a:buClr>
              <a:buFont typeface="Wingdings" charset="2"/>
              <a:buChar char=""/>
            </a:pPr>
            <a:r>
              <a:rPr b="0" lang="zh-CN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在</a:t>
            </a:r>
            <a:r>
              <a:rPr b="0" lang="zh-CN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Excel</a:t>
            </a:r>
            <a:r>
              <a:rPr b="0" lang="zh-CN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中逐一筛选各输出值为</a:t>
            </a:r>
            <a:r>
              <a:rPr b="0" lang="zh-CN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1</a:t>
            </a:r>
            <a:r>
              <a:rPr b="0" lang="zh-CN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的情况，复制所有最小项表达式</a:t>
            </a:r>
            <a:endParaRPr b="0" lang="zh-CN" sz="2400" spc="-1" strike="noStrike">
              <a:solidFill>
                <a:srgbClr val="000000"/>
              </a:solidFill>
              <a:latin typeface="微软雅黑"/>
            </a:endParaRP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buClr>
                <a:srgbClr val="ffc000"/>
              </a:buClr>
              <a:buFont typeface="Wingdings" charset="2"/>
              <a:buChar char=""/>
            </a:pPr>
            <a:r>
              <a:rPr b="0" lang="zh-CN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利用</a:t>
            </a:r>
            <a:r>
              <a:rPr b="0" lang="zh-CN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Logisim</a:t>
            </a:r>
            <a:r>
              <a:rPr b="0" lang="zh-CN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的分析电路功能 </a:t>
            </a:r>
            <a:r>
              <a:rPr b="0" lang="zh-CN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Project </a:t>
            </a:r>
            <a:r>
              <a:rPr b="0" lang="zh-CN" sz="2400" spc="-1" strike="noStrike">
                <a:solidFill>
                  <a:srgbClr val="000000"/>
                </a:solidFill>
                <a:latin typeface="Wingdings"/>
                <a:ea typeface="微软雅黑"/>
              </a:rPr>
              <a:t></a:t>
            </a:r>
            <a:r>
              <a:rPr b="0" lang="zh-CN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 Analyze Circuit</a:t>
            </a:r>
            <a:endParaRPr b="0" lang="zh-CN" sz="2400" spc="-1" strike="noStrike">
              <a:solidFill>
                <a:srgbClr val="000000"/>
              </a:solidFill>
              <a:latin typeface="微软雅黑"/>
            </a:endParaRP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buClr>
                <a:srgbClr val="ffc000"/>
              </a:buClr>
              <a:buFont typeface="Wingdings" charset="2"/>
              <a:buChar char=""/>
            </a:pPr>
            <a:r>
              <a:rPr b="0" lang="zh-CN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分析  </a:t>
            </a:r>
            <a:r>
              <a:rPr b="0" lang="zh-CN" sz="2400" spc="-1" strike="noStrike">
                <a:solidFill>
                  <a:srgbClr val="0070c0"/>
                </a:solidFill>
                <a:latin typeface="微软雅黑"/>
                <a:ea typeface="微软雅黑"/>
              </a:rPr>
              <a:t>微程序地址转移逻辑</a:t>
            </a:r>
            <a:r>
              <a:rPr b="0" lang="zh-CN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  子电路，输入表达式自动生成电路</a:t>
            </a:r>
            <a:endParaRPr b="0" lang="zh-CN" sz="2400" spc="-1" strike="noStrike">
              <a:solidFill>
                <a:srgbClr val="000000"/>
              </a:solidFill>
              <a:latin typeface="微软雅黑"/>
            </a:endParaRPr>
          </a:p>
        </p:txBody>
      </p:sp>
      <p:pic>
        <p:nvPicPr>
          <p:cNvPr id="413" name="图片 5" descr=""/>
          <p:cNvPicPr/>
          <p:nvPr/>
        </p:nvPicPr>
        <p:blipFill>
          <a:blip r:embed="rId1"/>
          <a:srcRect l="0" t="0" r="5510" b="2561"/>
          <a:stretch/>
        </p:blipFill>
        <p:spPr>
          <a:xfrm>
            <a:off x="374760" y="5796360"/>
            <a:ext cx="3815640" cy="489960"/>
          </a:xfrm>
          <a:prstGeom prst="rect">
            <a:avLst/>
          </a:prstGeom>
          <a:ln>
            <a:noFill/>
          </a:ln>
        </p:spPr>
      </p:pic>
      <p:sp>
        <p:nvSpPr>
          <p:cNvPr id="414" name="CustomShape 3"/>
          <p:cNvSpPr/>
          <p:nvPr/>
        </p:nvSpPr>
        <p:spPr>
          <a:xfrm>
            <a:off x="4089240" y="2969280"/>
            <a:ext cx="444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微程序地址转移逻辑   自动生成</a:t>
            </a:r>
            <a:r>
              <a:rPr b="1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Excel</a:t>
            </a:r>
            <a:r>
              <a:rPr b="1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表格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15" name="" descr=""/>
          <p:cNvPicPr/>
          <p:nvPr/>
        </p:nvPicPr>
        <p:blipFill>
          <a:blip r:embed="rId2"/>
          <a:stretch/>
        </p:blipFill>
        <p:spPr>
          <a:xfrm>
            <a:off x="368280" y="3441600"/>
            <a:ext cx="11493360" cy="227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extShape 1"/>
          <p:cNvSpPr txBox="1"/>
          <p:nvPr/>
        </p:nvSpPr>
        <p:spPr>
          <a:xfrm>
            <a:off x="487800" y="257760"/>
            <a:ext cx="10515240" cy="617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步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骤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3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：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C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P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U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测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试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17" name="TextShape 2"/>
          <p:cNvSpPr txBox="1"/>
          <p:nvPr/>
        </p:nvSpPr>
        <p:spPr>
          <a:xfrm>
            <a:off x="487800" y="942840"/>
            <a:ext cx="10320120" cy="1800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20000"/>
              </a:lnSpc>
              <a:spcBef>
                <a:spcPts val="1001"/>
              </a:spcBef>
              <a:buClr>
                <a:srgbClr val="ffc000"/>
              </a:buClr>
              <a:buFont typeface="Wingdings" charset="2"/>
              <a:buChar char=""/>
            </a:pPr>
            <a:r>
              <a:rPr b="0" lang="zh-CN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在指令存储器中载入排序程序</a:t>
            </a:r>
            <a:r>
              <a:rPr b="0" lang="zh-CN" sz="2400" spc="-1" strike="noStrike">
                <a:solidFill>
                  <a:srgbClr val="0066ff"/>
                </a:solidFill>
                <a:latin typeface="微软雅黑"/>
                <a:ea typeface="微软雅黑"/>
              </a:rPr>
              <a:t>sort.hex</a:t>
            </a:r>
            <a:endParaRPr b="0" lang="zh-CN" sz="2400" spc="-1" strike="noStrike">
              <a:solidFill>
                <a:srgbClr val="000000"/>
              </a:solidFill>
              <a:latin typeface="微软雅黑"/>
            </a:endParaRP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buClr>
                <a:srgbClr val="ffc000"/>
              </a:buClr>
              <a:buFont typeface="Wingdings" charset="2"/>
              <a:buChar char=""/>
            </a:pPr>
            <a:r>
              <a:rPr b="0" lang="zh-CN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时钟自动仿真，</a:t>
            </a:r>
            <a:r>
              <a:rPr b="0" lang="zh-CN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Windows</a:t>
            </a:r>
            <a:r>
              <a:rPr b="0" lang="zh-CN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： </a:t>
            </a:r>
            <a:r>
              <a:rPr b="0" lang="zh-CN" sz="2400" spc="-1" strike="noStrike">
                <a:solidFill>
                  <a:srgbClr val="0066ff"/>
                </a:solidFill>
                <a:latin typeface="微软雅黑"/>
                <a:ea typeface="微软雅黑"/>
              </a:rPr>
              <a:t>Ctrl+k </a:t>
            </a:r>
            <a:r>
              <a:rPr b="0" lang="zh-CN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 Mac:  </a:t>
            </a:r>
            <a:r>
              <a:rPr b="0" lang="zh-CN" sz="2400" spc="-1" strike="noStrike">
                <a:solidFill>
                  <a:srgbClr val="0066ff"/>
                </a:solidFill>
                <a:latin typeface="微软雅黑"/>
                <a:ea typeface="微软雅黑"/>
              </a:rPr>
              <a:t>command+k </a:t>
            </a:r>
            <a:r>
              <a:rPr b="0" lang="zh-CN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运行程序</a:t>
            </a:r>
            <a:endParaRPr b="0" lang="zh-CN" sz="2400" spc="-1" strike="noStrike">
              <a:solidFill>
                <a:srgbClr val="000000"/>
              </a:solidFill>
              <a:latin typeface="微软雅黑"/>
            </a:endParaRP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buClr>
                <a:srgbClr val="ffc000"/>
              </a:buClr>
              <a:buFont typeface="Wingdings" charset="2"/>
              <a:buChar char=""/>
            </a:pPr>
            <a:r>
              <a:rPr b="0" lang="zh-CN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程序停机后，查看数据存储器中排序情况，有符号降序排列</a:t>
            </a:r>
            <a:endParaRPr b="0" lang="zh-CN" sz="2400" spc="-1" strike="noStrike">
              <a:solidFill>
                <a:srgbClr val="000000"/>
              </a:solidFill>
              <a:latin typeface="微软雅黑"/>
            </a:endParaRPr>
          </a:p>
        </p:txBody>
      </p:sp>
      <p:pic>
        <p:nvPicPr>
          <p:cNvPr id="418" name="图片 6" descr=""/>
          <p:cNvPicPr/>
          <p:nvPr/>
        </p:nvPicPr>
        <p:blipFill>
          <a:blip r:embed="rId1"/>
          <a:stretch/>
        </p:blipFill>
        <p:spPr>
          <a:xfrm>
            <a:off x="360000" y="2961720"/>
            <a:ext cx="11635200" cy="3338280"/>
          </a:xfrm>
          <a:prstGeom prst="rect">
            <a:avLst/>
          </a:prstGeom>
          <a:ln>
            <a:noFill/>
          </a:ln>
        </p:spPr>
      </p:pic>
      <p:sp>
        <p:nvSpPr>
          <p:cNvPr id="419" name="CustomShape 3"/>
          <p:cNvSpPr/>
          <p:nvPr/>
        </p:nvSpPr>
        <p:spPr>
          <a:xfrm>
            <a:off x="360000" y="5877360"/>
            <a:ext cx="11533320" cy="390240"/>
          </a:xfrm>
          <a:prstGeom prst="rect">
            <a:avLst/>
          </a:prstGeom>
          <a:noFill/>
          <a:ln w="2844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0" y="3835800"/>
            <a:ext cx="12191760" cy="1330200"/>
          </a:xfrm>
          <a:prstGeom prst="rect">
            <a:avLst/>
          </a:prstGeom>
          <a:solidFill>
            <a:srgbClr val="28a9d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21" name="Group 2"/>
          <p:cNvGrpSpPr/>
          <p:nvPr/>
        </p:nvGrpSpPr>
        <p:grpSpPr>
          <a:xfrm>
            <a:off x="0" y="5227200"/>
            <a:ext cx="12191760" cy="206280"/>
            <a:chOff x="0" y="5227200"/>
            <a:chExt cx="12191760" cy="206280"/>
          </a:xfrm>
        </p:grpSpPr>
        <p:sp>
          <p:nvSpPr>
            <p:cNvPr id="422" name="Line 3"/>
            <p:cNvSpPr/>
            <p:nvPr/>
          </p:nvSpPr>
          <p:spPr>
            <a:xfrm>
              <a:off x="0" y="5227200"/>
              <a:ext cx="12191760" cy="18000"/>
            </a:xfrm>
            <a:prstGeom prst="line">
              <a:avLst/>
            </a:prstGeom>
            <a:ln w="3240">
              <a:solidFill>
                <a:srgbClr val="28a9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3" name="Line 4"/>
            <p:cNvSpPr/>
            <p:nvPr/>
          </p:nvSpPr>
          <p:spPr>
            <a:xfrm>
              <a:off x="0" y="5321520"/>
              <a:ext cx="12191760" cy="18000"/>
            </a:xfrm>
            <a:prstGeom prst="line">
              <a:avLst/>
            </a:prstGeom>
            <a:ln w="3240">
              <a:solidFill>
                <a:srgbClr val="28a9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4" name="Line 5"/>
            <p:cNvSpPr/>
            <p:nvPr/>
          </p:nvSpPr>
          <p:spPr>
            <a:xfrm>
              <a:off x="0" y="5415480"/>
              <a:ext cx="12191760" cy="18000"/>
            </a:xfrm>
            <a:prstGeom prst="line">
              <a:avLst/>
            </a:prstGeom>
            <a:ln w="3240">
              <a:solidFill>
                <a:srgbClr val="28a9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425" name="图片 17" descr=""/>
          <p:cNvPicPr/>
          <p:nvPr/>
        </p:nvPicPr>
        <p:blipFill>
          <a:blip r:embed="rId1"/>
          <a:stretch/>
        </p:blipFill>
        <p:spPr>
          <a:xfrm>
            <a:off x="5300280" y="2487240"/>
            <a:ext cx="4727520" cy="1146600"/>
          </a:xfrm>
          <a:prstGeom prst="rect">
            <a:avLst/>
          </a:prstGeom>
          <a:ln>
            <a:noFill/>
          </a:ln>
        </p:spPr>
      </p:pic>
      <p:pic>
        <p:nvPicPr>
          <p:cNvPr id="426" name="Picture 2" descr=""/>
          <p:cNvPicPr/>
          <p:nvPr/>
        </p:nvPicPr>
        <p:blipFill>
          <a:blip r:embed="rId2"/>
          <a:srcRect l="22021" t="15744" r="22021" b="0"/>
          <a:stretch/>
        </p:blipFill>
        <p:spPr>
          <a:xfrm>
            <a:off x="1149840" y="1433520"/>
            <a:ext cx="3533760" cy="3533760"/>
          </a:xfrm>
          <a:prstGeom prst="rect">
            <a:avLst/>
          </a:prstGeom>
          <a:ln>
            <a:noFill/>
          </a:ln>
        </p:spPr>
      </p:pic>
      <p:sp>
        <p:nvSpPr>
          <p:cNvPr id="427" name="CustomShape 6"/>
          <p:cNvSpPr/>
          <p:nvPr/>
        </p:nvSpPr>
        <p:spPr>
          <a:xfrm>
            <a:off x="5162760" y="4139280"/>
            <a:ext cx="6550560" cy="82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4400" spc="-1" strike="noStrike">
                <a:solidFill>
                  <a:srgbClr val="000000"/>
                </a:solidFill>
                <a:latin typeface="微软雅黑"/>
                <a:ea typeface="微软雅黑"/>
              </a:rPr>
              <a:t>谭志虎</a:t>
            </a:r>
            <a:r>
              <a:rPr b="0" lang="en-US" sz="3600" spc="-1" strike="noStrike">
                <a:solidFill>
                  <a:srgbClr val="000000"/>
                </a:solidFill>
                <a:latin typeface="微软雅黑"/>
                <a:ea typeface="微软雅黑"/>
              </a:rPr>
              <a:t>    </a:t>
            </a:r>
            <a:r>
              <a:rPr b="1" lang="en-US" sz="3600" spc="-1" strike="noStrike" u="sng">
                <a:solidFill>
                  <a:srgbClr val="335e90"/>
                </a:solidFill>
                <a:uFillTx/>
                <a:latin typeface="Segoe UI Black"/>
                <a:ea typeface="Segoe UI Black"/>
              </a:rPr>
              <a:t>stan@hust.edu.cn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28" name="图片 9" descr=""/>
          <p:cNvPicPr/>
          <p:nvPr/>
        </p:nvPicPr>
        <p:blipFill>
          <a:blip r:embed="rId3"/>
          <a:stretch/>
        </p:blipFill>
        <p:spPr>
          <a:xfrm>
            <a:off x="10027800" y="497520"/>
            <a:ext cx="1492200" cy="1492200"/>
          </a:xfrm>
          <a:prstGeom prst="rect">
            <a:avLst/>
          </a:prstGeom>
          <a:ln>
            <a:noFill/>
          </a:ln>
        </p:spPr>
      </p:pic>
      <p:sp>
        <p:nvSpPr>
          <p:cNvPr id="429" name="CustomShape 7"/>
          <p:cNvSpPr/>
          <p:nvPr/>
        </p:nvSpPr>
        <p:spPr>
          <a:xfrm>
            <a:off x="10226160" y="1866600"/>
            <a:ext cx="1095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微软雅黑"/>
                <a:ea typeface="微软雅黑"/>
              </a:rPr>
              <a:t>扫码下载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87800" y="257760"/>
            <a:ext cx="10515240" cy="617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实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验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目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的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487800" y="942840"/>
            <a:ext cx="10515240" cy="5636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20000"/>
              </a:lnSpc>
              <a:spcBef>
                <a:spcPts val="1001"/>
              </a:spcBef>
              <a:buClr>
                <a:srgbClr val="ffc000"/>
              </a:buClr>
              <a:buFont typeface="Wingdings" charset="2"/>
              <a:buChar char=""/>
            </a:pPr>
            <a:r>
              <a:rPr b="0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掌握多周期</a:t>
            </a:r>
            <a:r>
              <a:rPr b="0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MIPS CPU</a:t>
            </a:r>
            <a:r>
              <a:rPr b="0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设计原理</a:t>
            </a:r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buClr>
                <a:srgbClr val="ffc000"/>
              </a:buClr>
              <a:buFont typeface="Wingdings" charset="2"/>
              <a:buChar char=""/>
            </a:pPr>
            <a:r>
              <a:rPr b="0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掌握微程序控制器设计的基本原理</a:t>
            </a:r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buClr>
                <a:srgbClr val="ffc000"/>
              </a:buClr>
              <a:buFont typeface="Wingdings" charset="2"/>
              <a:buChar char=""/>
            </a:pPr>
            <a:r>
              <a:rPr b="0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利用微程序控制器的设计实现多周期</a:t>
            </a:r>
            <a:r>
              <a:rPr b="0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MIPS</a:t>
            </a:r>
            <a:r>
              <a:rPr b="0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处理器</a:t>
            </a:r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buClr>
                <a:srgbClr val="ffc000"/>
              </a:buClr>
              <a:buFont typeface="Wingdings" charset="2"/>
              <a:buChar char=""/>
            </a:pPr>
            <a:r>
              <a:rPr b="0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主要任务</a:t>
            </a:r>
            <a:endParaRPr b="0" lang="zh-CN" sz="2800" spc="-1" strike="noStrike">
              <a:solidFill>
                <a:srgbClr val="000000"/>
              </a:solidFill>
              <a:latin typeface="微软雅黑"/>
            </a:endParaRPr>
          </a:p>
          <a:p>
            <a:pPr lvl="1" marL="812880" indent="-355320">
              <a:lnSpc>
                <a:spcPct val="120000"/>
              </a:lnSpc>
              <a:spcBef>
                <a:spcPts val="499"/>
              </a:spcBef>
              <a:buClr>
                <a:srgbClr val="ffc000"/>
              </a:buClr>
              <a:buFont typeface="Wingdings" charset="2"/>
              <a:buChar char=""/>
            </a:pPr>
            <a:r>
              <a:rPr b="0" lang="zh-CN" sz="2400" spc="-1" strike="noStrike">
                <a:solidFill>
                  <a:srgbClr val="c00000"/>
                </a:solidFill>
                <a:latin typeface="微软雅黑"/>
                <a:ea typeface="微软雅黑"/>
              </a:rPr>
              <a:t>绘制多周期</a:t>
            </a:r>
            <a:r>
              <a:rPr b="0" lang="zh-CN" sz="2400" spc="-1" strike="noStrike">
                <a:solidFill>
                  <a:srgbClr val="c00000"/>
                </a:solidFill>
                <a:latin typeface="微软雅黑"/>
                <a:ea typeface="微软雅黑"/>
              </a:rPr>
              <a:t>MIPS CPU</a:t>
            </a:r>
            <a:r>
              <a:rPr b="0" lang="zh-CN" sz="2400" spc="-1" strike="noStrike">
                <a:solidFill>
                  <a:srgbClr val="c00000"/>
                </a:solidFill>
                <a:latin typeface="微软雅黑"/>
                <a:ea typeface="微软雅黑"/>
              </a:rPr>
              <a:t>数据通路</a:t>
            </a:r>
            <a:endParaRPr b="0" lang="zh-CN" sz="2400" spc="-1" strike="noStrike">
              <a:solidFill>
                <a:srgbClr val="000000"/>
              </a:solidFill>
              <a:latin typeface="微软雅黑"/>
            </a:endParaRPr>
          </a:p>
          <a:p>
            <a:pPr lvl="1" marL="812880" indent="-355320">
              <a:lnSpc>
                <a:spcPct val="120000"/>
              </a:lnSpc>
              <a:spcBef>
                <a:spcPts val="499"/>
              </a:spcBef>
              <a:buClr>
                <a:srgbClr val="ffc000"/>
              </a:buClr>
              <a:buFont typeface="Wingdings" charset="2"/>
              <a:buChar char=""/>
            </a:pPr>
            <a:r>
              <a:rPr b="0" lang="zh-CN" sz="2400" spc="-1" strike="noStrike">
                <a:solidFill>
                  <a:srgbClr val="c00000"/>
                </a:solidFill>
                <a:latin typeface="微软雅黑"/>
                <a:ea typeface="微软雅黑"/>
              </a:rPr>
              <a:t>实现微程序控制器</a:t>
            </a:r>
            <a:endParaRPr b="0" lang="zh-CN" sz="2400" spc="-1" strike="noStrike">
              <a:solidFill>
                <a:srgbClr val="000000"/>
              </a:solidFill>
              <a:latin typeface="微软雅黑"/>
            </a:endParaRPr>
          </a:p>
          <a:p>
            <a:pPr lvl="1" marL="812880" indent="-355320">
              <a:lnSpc>
                <a:spcPct val="120000"/>
              </a:lnSpc>
              <a:spcBef>
                <a:spcPts val="499"/>
              </a:spcBef>
              <a:buClr>
                <a:srgbClr val="ffc000"/>
              </a:buClr>
              <a:buFont typeface="Wingdings" charset="2"/>
              <a:buChar char=""/>
            </a:pPr>
            <a:r>
              <a:rPr b="0" lang="zh-CN" sz="2400" spc="-1" strike="noStrike">
                <a:solidFill>
                  <a:srgbClr val="c00000"/>
                </a:solidFill>
                <a:latin typeface="微软雅黑"/>
                <a:ea typeface="微软雅黑"/>
              </a:rPr>
              <a:t>测试联调</a:t>
            </a:r>
            <a:endParaRPr b="0" lang="zh-CN" sz="2400" spc="-1" strike="noStrike">
              <a:solidFill>
                <a:srgbClr val="000000"/>
              </a:solidFill>
              <a:latin typeface="微软雅黑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zh-CN" sz="2400" spc="-1" strike="noStrike">
              <a:solidFill>
                <a:srgbClr val="000000"/>
              </a:solidFill>
              <a:latin typeface="微软雅黑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zh-CN" sz="24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87800" y="257760"/>
            <a:ext cx="10515240" cy="617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核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心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指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令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集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8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条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  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（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可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实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现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内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存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区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域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冒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泡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排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序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）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graphicFrame>
        <p:nvGraphicFramePr>
          <p:cNvPr id="137" name="Table 2"/>
          <p:cNvGraphicFramePr/>
          <p:nvPr/>
        </p:nvGraphicFramePr>
        <p:xfrm>
          <a:off x="454320" y="1123920"/>
          <a:ext cx="11403720" cy="4876560"/>
        </p:xfrm>
        <a:graphic>
          <a:graphicData uri="http://schemas.openxmlformats.org/drawingml/2006/table">
            <a:tbl>
              <a:tblPr/>
              <a:tblGrid>
                <a:gridCol w="717480"/>
                <a:gridCol w="2751840"/>
                <a:gridCol w="7934400"/>
              </a:tblGrid>
              <a:tr h="632160">
                <a:tc>
                  <a:txBody>
                    <a:bodyPr lIns="20520" rIns="20520" tIns="20520" bIns="2052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#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 lIns="20520" rIns="20520" tIns="20520" bIns="2052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 </a:t>
                      </a: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MIPS</a:t>
                      </a: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指令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 lIns="20520" rIns="20520" tIns="20520" bIns="2052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 </a:t>
                      </a: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RTL</a:t>
                      </a: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功能描述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33333"/>
                    </a:solidFill>
                  </a:tcPr>
                </a:tc>
              </a:tr>
              <a:tr h="530280">
                <a:tc>
                  <a:txBody>
                    <a:bodyPr lIns="20520" rIns="20520" tIns="20520" bIns="2052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1</a:t>
                      </a:r>
                      <a:endParaRPr b="0" lang="en-US" sz="2300" spc="-1" strike="noStrike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20520" rIns="20520" tIns="20520" bIns="2052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aa"/>
                          </a:solidFill>
                          <a:latin typeface="Times New Roman"/>
                          <a:ea typeface="宋体"/>
                        </a:rPr>
                        <a:t>add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 </a:t>
                      </a:r>
                      <a:r>
                        <a:rPr b="0" lang="en-US" sz="2300" spc="-1" strike="noStrike">
                          <a:solidFill>
                            <a:srgbClr val="aa0000"/>
                          </a:solidFill>
                          <a:latin typeface="Times New Roman"/>
                          <a:ea typeface="宋体"/>
                        </a:rPr>
                        <a:t>$rd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,</a:t>
                      </a:r>
                      <a:r>
                        <a:rPr b="0" lang="en-US" sz="2300" spc="-1" strike="noStrike">
                          <a:solidFill>
                            <a:srgbClr val="aa0000"/>
                          </a:solidFill>
                          <a:latin typeface="Times New Roman"/>
                          <a:ea typeface="宋体"/>
                        </a:rPr>
                        <a:t>$rs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,</a:t>
                      </a:r>
                      <a:r>
                        <a:rPr b="0" lang="en-US" sz="2300" spc="-1" strike="noStrike">
                          <a:solidFill>
                            <a:srgbClr val="aa0000"/>
                          </a:solidFill>
                          <a:latin typeface="Times New Roman"/>
                          <a:ea typeface="宋体"/>
                        </a:rPr>
                        <a:t>$rt</a:t>
                      </a:r>
                      <a:endParaRPr b="0" lang="en-US" sz="2300" spc="-1" strike="noStrike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20520" rIns="20520" tIns="20520" bIns="2052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aaaa"/>
                          </a:solidFill>
                          <a:latin typeface="Times New Roman"/>
                          <a:ea typeface="宋体"/>
                        </a:rPr>
                        <a:t>R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[</a:t>
                      </a:r>
                      <a:r>
                        <a:rPr b="0" lang="en-US" sz="2300" spc="-1" strike="noStrike">
                          <a:solidFill>
                            <a:srgbClr val="aa0000"/>
                          </a:solidFill>
                          <a:latin typeface="Times New Roman"/>
                          <a:ea typeface="宋体"/>
                        </a:rPr>
                        <a:t>$rd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]←</a:t>
                      </a:r>
                      <a:r>
                        <a:rPr b="0" lang="en-US" sz="2300" spc="-1" strike="noStrike">
                          <a:solidFill>
                            <a:srgbClr val="00aaaa"/>
                          </a:solidFill>
                          <a:latin typeface="Times New Roman"/>
                          <a:ea typeface="宋体"/>
                        </a:rPr>
                        <a:t>R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[</a:t>
                      </a:r>
                      <a:r>
                        <a:rPr b="0" lang="en-US" sz="2300" spc="-1" strike="noStrike">
                          <a:solidFill>
                            <a:srgbClr val="aa0000"/>
                          </a:solidFill>
                          <a:latin typeface="Times New Roman"/>
                          <a:ea typeface="宋体"/>
                        </a:rPr>
                        <a:t>$rs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]+</a:t>
                      </a:r>
                      <a:r>
                        <a:rPr b="0" lang="en-US" sz="2300" spc="-1" strike="noStrike">
                          <a:solidFill>
                            <a:srgbClr val="00aaaa"/>
                          </a:solidFill>
                          <a:latin typeface="Times New Roman"/>
                          <a:ea typeface="宋体"/>
                        </a:rPr>
                        <a:t>R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[</a:t>
                      </a:r>
                      <a:r>
                        <a:rPr b="0" lang="en-US" sz="2300" spc="-1" strike="noStrike">
                          <a:solidFill>
                            <a:srgbClr val="aa0000"/>
                          </a:solidFill>
                          <a:latin typeface="Times New Roman"/>
                          <a:ea typeface="宋体"/>
                        </a:rPr>
                        <a:t>$rt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]    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溢出时产生异常，且不修改</a:t>
                      </a:r>
                      <a:r>
                        <a:rPr b="0" lang="en-US" sz="2300" spc="-1" strike="noStrike">
                          <a:solidFill>
                            <a:srgbClr val="00aaaa"/>
                          </a:solidFill>
                          <a:latin typeface="Times New Roman"/>
                          <a:ea typeface="宋体"/>
                        </a:rPr>
                        <a:t>R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[</a:t>
                      </a:r>
                      <a:r>
                        <a:rPr b="0" lang="en-US" sz="2300" spc="-1" strike="noStrike">
                          <a:solidFill>
                            <a:srgbClr val="aa0000"/>
                          </a:solidFill>
                          <a:latin typeface="Times New Roman"/>
                          <a:ea typeface="宋体"/>
                        </a:rPr>
                        <a:t>$rd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]</a:t>
                      </a:r>
                      <a:endParaRPr b="0" lang="en-US" sz="2300" spc="-1" strike="noStrike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530280">
                <a:tc>
                  <a:txBody>
                    <a:bodyPr lIns="20520" rIns="20520" tIns="20520" bIns="2052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2</a:t>
                      </a:r>
                      <a:endParaRPr b="0" lang="en-US" sz="2300" spc="-1" strike="noStrike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 lIns="20520" rIns="20520" tIns="20520" bIns="2052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aa"/>
                          </a:solidFill>
                          <a:latin typeface="Times New Roman"/>
                          <a:ea typeface="宋体"/>
                        </a:rPr>
                        <a:t>slt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 </a:t>
                      </a:r>
                      <a:r>
                        <a:rPr b="0" lang="en-US" sz="2300" spc="-1" strike="noStrike">
                          <a:solidFill>
                            <a:srgbClr val="aa0000"/>
                          </a:solidFill>
                          <a:latin typeface="Times New Roman"/>
                          <a:ea typeface="宋体"/>
                        </a:rPr>
                        <a:t>$rd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,</a:t>
                      </a:r>
                      <a:r>
                        <a:rPr b="0" lang="en-US" sz="2300" spc="-1" strike="noStrike">
                          <a:solidFill>
                            <a:srgbClr val="aa0000"/>
                          </a:solidFill>
                          <a:latin typeface="Times New Roman"/>
                          <a:ea typeface="宋体"/>
                        </a:rPr>
                        <a:t>$rs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,</a:t>
                      </a:r>
                      <a:r>
                        <a:rPr b="0" lang="en-US" sz="2300" spc="-1" strike="noStrike">
                          <a:solidFill>
                            <a:srgbClr val="aa0000"/>
                          </a:solidFill>
                          <a:latin typeface="Times New Roman"/>
                          <a:ea typeface="宋体"/>
                        </a:rPr>
                        <a:t>$rt</a:t>
                      </a:r>
                      <a:endParaRPr b="0" lang="en-US" sz="2300" spc="-1" strike="noStrike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 lIns="20520" rIns="20520" tIns="20520" bIns="2052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aaaa"/>
                          </a:solidFill>
                          <a:latin typeface="Times New Roman"/>
                          <a:ea typeface="宋体"/>
                        </a:rPr>
                        <a:t>R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[</a:t>
                      </a:r>
                      <a:r>
                        <a:rPr b="0" lang="en-US" sz="2300" spc="-1" strike="noStrike">
                          <a:solidFill>
                            <a:srgbClr val="aa0000"/>
                          </a:solidFill>
                          <a:latin typeface="Times New Roman"/>
                          <a:ea typeface="宋体"/>
                        </a:rPr>
                        <a:t>$rd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]←</a:t>
                      </a:r>
                      <a:r>
                        <a:rPr b="0" lang="en-US" sz="2300" spc="-1" strike="noStrike">
                          <a:solidFill>
                            <a:srgbClr val="00aaaa"/>
                          </a:solidFill>
                          <a:latin typeface="Times New Roman"/>
                          <a:ea typeface="宋体"/>
                        </a:rPr>
                        <a:t>R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[</a:t>
                      </a:r>
                      <a:r>
                        <a:rPr b="0" lang="en-US" sz="2300" spc="-1" strike="noStrike">
                          <a:solidFill>
                            <a:srgbClr val="aa0000"/>
                          </a:solidFill>
                          <a:latin typeface="Times New Roman"/>
                          <a:ea typeface="宋体"/>
                        </a:rPr>
                        <a:t>$rs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]&lt;</a:t>
                      </a:r>
                      <a:r>
                        <a:rPr b="0" lang="en-US" sz="2300" spc="-1" strike="noStrike">
                          <a:solidFill>
                            <a:srgbClr val="00aaaa"/>
                          </a:solidFill>
                          <a:latin typeface="Times New Roman"/>
                          <a:ea typeface="宋体"/>
                        </a:rPr>
                        <a:t>R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[</a:t>
                      </a:r>
                      <a:r>
                        <a:rPr b="0" lang="en-US" sz="2300" spc="-1" strike="noStrike">
                          <a:solidFill>
                            <a:srgbClr val="aa0000"/>
                          </a:solidFill>
                          <a:latin typeface="Times New Roman"/>
                          <a:ea typeface="宋体"/>
                        </a:rPr>
                        <a:t>$rt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]    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小于置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1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，有符号比较</a:t>
                      </a:r>
                      <a:endParaRPr b="0" lang="en-US" sz="2300" spc="-1" strike="noStrike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3e3e3"/>
                    </a:solidFill>
                  </a:tcPr>
                </a:tc>
              </a:tr>
              <a:tr h="530280">
                <a:tc>
                  <a:txBody>
                    <a:bodyPr lIns="20520" rIns="20520" tIns="20520" bIns="2052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3</a:t>
                      </a:r>
                      <a:endParaRPr b="0" lang="en-US" sz="2300" spc="-1" strike="noStrike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 lIns="20520" rIns="20520" tIns="20520" bIns="2052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aa"/>
                          </a:solidFill>
                          <a:latin typeface="Times New Roman"/>
                          <a:ea typeface="宋体"/>
                        </a:rPr>
                        <a:t>addi </a:t>
                      </a:r>
                      <a:r>
                        <a:rPr b="0" lang="en-US" sz="2300" spc="-1" strike="noStrike">
                          <a:solidFill>
                            <a:srgbClr val="aa0000"/>
                          </a:solidFill>
                          <a:latin typeface="Times New Roman"/>
                          <a:ea typeface="宋体"/>
                        </a:rPr>
                        <a:t>$rt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,</a:t>
                      </a:r>
                      <a:r>
                        <a:rPr b="0" lang="en-US" sz="2300" spc="-1" strike="noStrike">
                          <a:solidFill>
                            <a:srgbClr val="aa0000"/>
                          </a:solidFill>
                          <a:latin typeface="Times New Roman"/>
                          <a:ea typeface="宋体"/>
                        </a:rPr>
                        <a:t>$rs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,</a:t>
                      </a:r>
                      <a:r>
                        <a:rPr b="0" lang="en-US" sz="2300" spc="-1" strike="noStrike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imm</a:t>
                      </a:r>
                      <a:endParaRPr b="0" lang="en-US" sz="2300" spc="-1" strike="noStrike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 lIns="20520" rIns="20520" tIns="20520" bIns="2052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aaaa"/>
                          </a:solidFill>
                          <a:latin typeface="Times New Roman"/>
                          <a:ea typeface="宋体"/>
                        </a:rPr>
                        <a:t>R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[</a:t>
                      </a:r>
                      <a:r>
                        <a:rPr b="0" lang="en-US" sz="2300" spc="-1" strike="noStrike">
                          <a:solidFill>
                            <a:srgbClr val="aa0000"/>
                          </a:solidFill>
                          <a:latin typeface="Times New Roman"/>
                          <a:ea typeface="宋体"/>
                        </a:rPr>
                        <a:t>$rt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]←</a:t>
                      </a:r>
                      <a:r>
                        <a:rPr b="0" lang="en-US" sz="2300" spc="-1" strike="noStrike">
                          <a:solidFill>
                            <a:srgbClr val="00aaaa"/>
                          </a:solidFill>
                          <a:latin typeface="Times New Roman"/>
                          <a:ea typeface="宋体"/>
                        </a:rPr>
                        <a:t>R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[</a:t>
                      </a:r>
                      <a:r>
                        <a:rPr b="0" lang="en-US" sz="2300" spc="-1" strike="noStrike">
                          <a:solidFill>
                            <a:srgbClr val="aa0000"/>
                          </a:solidFill>
                          <a:latin typeface="Times New Roman"/>
                          <a:ea typeface="宋体"/>
                        </a:rPr>
                        <a:t>$rs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]+</a:t>
                      </a:r>
                      <a:r>
                        <a:rPr b="0" lang="en-US" sz="2300" spc="-1" strike="noStrike">
                          <a:solidFill>
                            <a:srgbClr val="0077ff"/>
                          </a:solidFill>
                          <a:latin typeface="Times New Roman"/>
                          <a:ea typeface="宋体"/>
                        </a:rPr>
                        <a:t>SignExt</a:t>
                      </a:r>
                      <a:r>
                        <a:rPr b="0" lang="en-US" sz="2300" spc="-1" strike="noStrike" baseline="-25000">
                          <a:solidFill>
                            <a:srgbClr val="0077ff"/>
                          </a:solidFill>
                          <a:latin typeface="Times New Roman"/>
                          <a:ea typeface="宋体"/>
                        </a:rPr>
                        <a:t>16b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(</a:t>
                      </a:r>
                      <a:r>
                        <a:rPr b="0" lang="en-US" sz="2300" spc="-1" strike="noStrike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imm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)               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溢出产生异常</a:t>
                      </a:r>
                      <a:endParaRPr b="0" lang="en-US" sz="2300" spc="-1" strike="noStrike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3e3e3"/>
                    </a:solidFill>
                  </a:tcPr>
                </a:tc>
              </a:tr>
              <a:tr h="530280">
                <a:tc>
                  <a:txBody>
                    <a:bodyPr lIns="20520" rIns="20520" tIns="20520" bIns="2052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4</a:t>
                      </a:r>
                      <a:endParaRPr b="0" lang="en-US" sz="2300" spc="-1" strike="noStrike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 lIns="20520" rIns="20520" tIns="20520" bIns="2052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aa"/>
                          </a:solidFill>
                          <a:latin typeface="Times New Roman"/>
                          <a:ea typeface="宋体"/>
                        </a:rPr>
                        <a:t>lw </a:t>
                      </a:r>
                      <a:r>
                        <a:rPr b="0" lang="en-US" sz="2300" spc="-1" strike="noStrike">
                          <a:solidFill>
                            <a:srgbClr val="aa0000"/>
                          </a:solidFill>
                          <a:latin typeface="Times New Roman"/>
                          <a:ea typeface="宋体"/>
                        </a:rPr>
                        <a:t>$rt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,</a:t>
                      </a:r>
                      <a:r>
                        <a:rPr b="0" lang="en-US" sz="2300" spc="-1" strike="noStrike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imm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(</a:t>
                      </a:r>
                      <a:r>
                        <a:rPr b="0" lang="en-US" sz="2300" spc="-1" strike="noStrike">
                          <a:solidFill>
                            <a:srgbClr val="aa0000"/>
                          </a:solidFill>
                          <a:latin typeface="Times New Roman"/>
                          <a:ea typeface="宋体"/>
                        </a:rPr>
                        <a:t>$rs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)</a:t>
                      </a:r>
                      <a:endParaRPr b="0" lang="en-US" sz="2300" spc="-1" strike="noStrike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 lIns="20520" rIns="20520" tIns="20520" bIns="2052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aaaa"/>
                          </a:solidFill>
                          <a:latin typeface="Times New Roman"/>
                          <a:ea typeface="宋体"/>
                        </a:rPr>
                        <a:t>R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[</a:t>
                      </a:r>
                      <a:r>
                        <a:rPr b="0" lang="en-US" sz="2300" spc="-1" strike="noStrike">
                          <a:solidFill>
                            <a:srgbClr val="aa0000"/>
                          </a:solidFill>
                          <a:latin typeface="Times New Roman"/>
                          <a:ea typeface="宋体"/>
                        </a:rPr>
                        <a:t>$rt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]←</a:t>
                      </a:r>
                      <a:r>
                        <a:rPr b="0" lang="en-US" sz="2300" spc="-1" strike="noStrike">
                          <a:solidFill>
                            <a:srgbClr val="00aaaa"/>
                          </a:solidFill>
                          <a:latin typeface="Times New Roman"/>
                          <a:ea typeface="宋体"/>
                        </a:rPr>
                        <a:t>Mem</a:t>
                      </a:r>
                      <a:r>
                        <a:rPr b="0" lang="en-US" sz="2300" spc="-1" strike="noStrike" baseline="-25000">
                          <a:solidFill>
                            <a:srgbClr val="00aaaa"/>
                          </a:solidFill>
                          <a:latin typeface="Times New Roman"/>
                          <a:ea typeface="宋体"/>
                        </a:rPr>
                        <a:t>4B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(</a:t>
                      </a:r>
                      <a:r>
                        <a:rPr b="0" lang="en-US" sz="2300" spc="-1" strike="noStrike">
                          <a:solidFill>
                            <a:srgbClr val="00aaaa"/>
                          </a:solidFill>
                          <a:latin typeface="Times New Roman"/>
                          <a:ea typeface="宋体"/>
                        </a:rPr>
                        <a:t>R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[</a:t>
                      </a:r>
                      <a:r>
                        <a:rPr b="0" lang="en-US" sz="2300" spc="-1" strike="noStrike">
                          <a:solidFill>
                            <a:srgbClr val="aa0000"/>
                          </a:solidFill>
                          <a:latin typeface="Times New Roman"/>
                          <a:ea typeface="宋体"/>
                        </a:rPr>
                        <a:t>$rs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]+</a:t>
                      </a:r>
                      <a:r>
                        <a:rPr b="0" lang="en-US" sz="2300" spc="-1" strike="noStrike">
                          <a:solidFill>
                            <a:srgbClr val="0077ff"/>
                          </a:solidFill>
                          <a:latin typeface="Times New Roman"/>
                          <a:ea typeface="宋体"/>
                        </a:rPr>
                        <a:t>SignExt</a:t>
                      </a:r>
                      <a:r>
                        <a:rPr b="0" lang="en-US" sz="2300" spc="-1" strike="noStrike" baseline="-25000">
                          <a:solidFill>
                            <a:srgbClr val="0077ff"/>
                          </a:solidFill>
                          <a:latin typeface="Times New Roman"/>
                          <a:ea typeface="宋体"/>
                        </a:rPr>
                        <a:t>16b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(</a:t>
                      </a:r>
                      <a:r>
                        <a:rPr b="0" lang="en-US" sz="2300" spc="-1" strike="noStrike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imm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))              </a:t>
                      </a:r>
                      <a:endParaRPr b="0" lang="en-US" sz="2300" spc="-1" strike="noStrike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3e3e3"/>
                    </a:solidFill>
                  </a:tcPr>
                </a:tc>
              </a:tr>
              <a:tr h="530280">
                <a:tc>
                  <a:txBody>
                    <a:bodyPr lIns="20520" rIns="20520" tIns="20520" bIns="2052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5</a:t>
                      </a:r>
                      <a:endParaRPr b="0" lang="en-US" sz="2300" spc="-1" strike="noStrike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 lIns="20520" rIns="20520" tIns="20520" bIns="2052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aa"/>
                          </a:solidFill>
                          <a:latin typeface="Times New Roman"/>
                          <a:ea typeface="宋体"/>
                        </a:rPr>
                        <a:t>sw </a:t>
                      </a:r>
                      <a:r>
                        <a:rPr b="0" lang="en-US" sz="2300" spc="-1" strike="noStrike">
                          <a:solidFill>
                            <a:srgbClr val="aa0000"/>
                          </a:solidFill>
                          <a:latin typeface="Times New Roman"/>
                          <a:ea typeface="宋体"/>
                        </a:rPr>
                        <a:t>$rt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,</a:t>
                      </a:r>
                      <a:r>
                        <a:rPr b="0" lang="en-US" sz="2300" spc="-1" strike="noStrike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imm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(</a:t>
                      </a:r>
                      <a:r>
                        <a:rPr b="0" lang="en-US" sz="2300" spc="-1" strike="noStrike">
                          <a:solidFill>
                            <a:srgbClr val="aa0000"/>
                          </a:solidFill>
                          <a:latin typeface="Times New Roman"/>
                          <a:ea typeface="宋体"/>
                        </a:rPr>
                        <a:t>$rs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)</a:t>
                      </a:r>
                      <a:endParaRPr b="0" lang="en-US" sz="2300" spc="-1" strike="noStrike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 lIns="20520" rIns="20520" tIns="20520" bIns="2052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aaaa"/>
                          </a:solidFill>
                          <a:latin typeface="Times New Roman"/>
                          <a:ea typeface="宋体"/>
                        </a:rPr>
                        <a:t>Mem</a:t>
                      </a:r>
                      <a:r>
                        <a:rPr b="0" lang="en-US" sz="2300" spc="-1" strike="noStrike" baseline="-25000">
                          <a:solidFill>
                            <a:srgbClr val="00aaaa"/>
                          </a:solidFill>
                          <a:latin typeface="Times New Roman"/>
                          <a:ea typeface="宋体"/>
                        </a:rPr>
                        <a:t>4B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(</a:t>
                      </a:r>
                      <a:r>
                        <a:rPr b="0" lang="en-US" sz="2300" spc="-1" strike="noStrike">
                          <a:solidFill>
                            <a:srgbClr val="00aaaa"/>
                          </a:solidFill>
                          <a:latin typeface="Times New Roman"/>
                          <a:ea typeface="宋体"/>
                        </a:rPr>
                        <a:t>R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[</a:t>
                      </a:r>
                      <a:r>
                        <a:rPr b="0" lang="en-US" sz="2300" spc="-1" strike="noStrike">
                          <a:solidFill>
                            <a:srgbClr val="aa0000"/>
                          </a:solidFill>
                          <a:latin typeface="Times New Roman"/>
                          <a:ea typeface="宋体"/>
                        </a:rPr>
                        <a:t>$rs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]+</a:t>
                      </a:r>
                      <a:r>
                        <a:rPr b="0" lang="en-US" sz="2300" spc="-1" strike="noStrike">
                          <a:solidFill>
                            <a:srgbClr val="0077ff"/>
                          </a:solidFill>
                          <a:latin typeface="Times New Roman"/>
                          <a:ea typeface="宋体"/>
                        </a:rPr>
                        <a:t>SignExt</a:t>
                      </a:r>
                      <a:r>
                        <a:rPr b="0" lang="en-US" sz="2300" spc="-1" strike="noStrike" baseline="-25000">
                          <a:solidFill>
                            <a:srgbClr val="0077ff"/>
                          </a:solidFill>
                          <a:latin typeface="Times New Roman"/>
                          <a:ea typeface="宋体"/>
                        </a:rPr>
                        <a:t>16b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(</a:t>
                      </a:r>
                      <a:r>
                        <a:rPr b="0" lang="en-US" sz="2300" spc="-1" strike="noStrike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imm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))←</a:t>
                      </a:r>
                      <a:r>
                        <a:rPr b="0" lang="en-US" sz="2300" spc="-1" strike="noStrike">
                          <a:solidFill>
                            <a:srgbClr val="00aaaa"/>
                          </a:solidFill>
                          <a:latin typeface="Times New Roman"/>
                          <a:ea typeface="宋体"/>
                        </a:rPr>
                        <a:t>R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[</a:t>
                      </a:r>
                      <a:r>
                        <a:rPr b="0" lang="en-US" sz="2300" spc="-1" strike="noStrike">
                          <a:solidFill>
                            <a:srgbClr val="aa0000"/>
                          </a:solidFill>
                          <a:latin typeface="Times New Roman"/>
                          <a:ea typeface="宋体"/>
                        </a:rPr>
                        <a:t>$rt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]</a:t>
                      </a:r>
                      <a:endParaRPr b="0" lang="en-US" sz="2300" spc="-1" strike="noStrike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3e3e3"/>
                    </a:solidFill>
                  </a:tcPr>
                </a:tc>
              </a:tr>
              <a:tr h="530280">
                <a:tc>
                  <a:txBody>
                    <a:bodyPr lIns="20520" rIns="20520" tIns="20520" bIns="2052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6</a:t>
                      </a:r>
                      <a:endParaRPr b="0" lang="en-US" sz="2300" spc="-1" strike="noStrike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 lIns="20520" rIns="20520" tIns="20520" bIns="2052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aa"/>
                          </a:solidFill>
                          <a:latin typeface="Times New Roman"/>
                          <a:ea typeface="宋体"/>
                        </a:rPr>
                        <a:t>beq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 </a:t>
                      </a:r>
                      <a:r>
                        <a:rPr b="0" lang="en-US" sz="2300" spc="-1" strike="noStrike">
                          <a:solidFill>
                            <a:srgbClr val="aa0000"/>
                          </a:solidFill>
                          <a:latin typeface="Times New Roman"/>
                          <a:ea typeface="宋体"/>
                        </a:rPr>
                        <a:t>$rs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,</a:t>
                      </a:r>
                      <a:r>
                        <a:rPr b="0" lang="en-US" sz="2300" spc="-1" strike="noStrike">
                          <a:solidFill>
                            <a:srgbClr val="aa0000"/>
                          </a:solidFill>
                          <a:latin typeface="Times New Roman"/>
                          <a:ea typeface="宋体"/>
                        </a:rPr>
                        <a:t>$rt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,</a:t>
                      </a:r>
                      <a:r>
                        <a:rPr b="0" lang="en-US" sz="2300" spc="-1" strike="noStrike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imm</a:t>
                      </a:r>
                      <a:endParaRPr b="0" lang="en-US" sz="2300" spc="-1" strike="noStrike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 lIns="20520" rIns="20520" tIns="20520" bIns="2052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if(</a:t>
                      </a:r>
                      <a:r>
                        <a:rPr b="0" lang="en-US" sz="2300" spc="-1" strike="noStrike">
                          <a:solidFill>
                            <a:srgbClr val="00aaaa"/>
                          </a:solidFill>
                          <a:latin typeface="Times New Roman"/>
                          <a:ea typeface="宋体"/>
                        </a:rPr>
                        <a:t>R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[</a:t>
                      </a:r>
                      <a:r>
                        <a:rPr b="0" lang="en-US" sz="2300" spc="-1" strike="noStrike">
                          <a:solidFill>
                            <a:srgbClr val="aa0000"/>
                          </a:solidFill>
                          <a:latin typeface="Times New Roman"/>
                          <a:ea typeface="宋体"/>
                        </a:rPr>
                        <a:t>$rs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] = </a:t>
                      </a:r>
                      <a:r>
                        <a:rPr b="0" lang="en-US" sz="2300" spc="-1" strike="noStrike">
                          <a:solidFill>
                            <a:srgbClr val="00aaaa"/>
                          </a:solidFill>
                          <a:latin typeface="Times New Roman"/>
                          <a:ea typeface="宋体"/>
                        </a:rPr>
                        <a:t>R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[</a:t>
                      </a:r>
                      <a:r>
                        <a:rPr b="0" lang="en-US" sz="2300" spc="-1" strike="noStrike">
                          <a:solidFill>
                            <a:srgbClr val="aa0000"/>
                          </a:solidFill>
                          <a:latin typeface="Times New Roman"/>
                          <a:ea typeface="宋体"/>
                        </a:rPr>
                        <a:t>$rt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])  </a:t>
                      </a:r>
                      <a:r>
                        <a:rPr b="0" lang="en-US" sz="2300" spc="-1" strike="noStrike">
                          <a:solidFill>
                            <a:srgbClr val="00aaaa"/>
                          </a:solidFill>
                          <a:latin typeface="Times New Roman"/>
                          <a:ea typeface="宋体"/>
                        </a:rPr>
                        <a:t>PC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 ← </a:t>
                      </a:r>
                      <a:r>
                        <a:rPr b="0" lang="en-US" sz="2300" spc="-1" strike="noStrike">
                          <a:solidFill>
                            <a:srgbClr val="00aaaa"/>
                          </a:solidFill>
                          <a:latin typeface="Times New Roman"/>
                          <a:ea typeface="宋体"/>
                        </a:rPr>
                        <a:t>PC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 + </a:t>
                      </a:r>
                      <a:r>
                        <a:rPr b="0" lang="en-US" sz="2300" spc="-1" strike="noStrike">
                          <a:solidFill>
                            <a:srgbClr val="0077ff"/>
                          </a:solidFill>
                          <a:latin typeface="Times New Roman"/>
                          <a:ea typeface="宋体"/>
                        </a:rPr>
                        <a:t>SignExt</a:t>
                      </a:r>
                      <a:r>
                        <a:rPr b="0" lang="en-US" sz="2300" spc="-1" strike="noStrike" baseline="-25000">
                          <a:solidFill>
                            <a:srgbClr val="0077ff"/>
                          </a:solidFill>
                          <a:latin typeface="Times New Roman"/>
                          <a:ea typeface="宋体"/>
                        </a:rPr>
                        <a:t>18b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({</a:t>
                      </a:r>
                      <a:r>
                        <a:rPr b="0" lang="en-US" sz="2300" spc="-1" strike="noStrike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imm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, 00})</a:t>
                      </a:r>
                      <a:endParaRPr b="0" lang="en-US" sz="2300" spc="-1" strike="noStrike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3e3e3"/>
                    </a:solidFill>
                  </a:tcPr>
                </a:tc>
              </a:tr>
              <a:tr h="530280">
                <a:tc>
                  <a:txBody>
                    <a:bodyPr lIns="20520" rIns="20520" tIns="20520" bIns="2052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7</a:t>
                      </a:r>
                      <a:endParaRPr b="0" lang="en-US" sz="2300" spc="-1" strike="noStrike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 lIns="20520" rIns="20520" tIns="20520" bIns="2052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aa"/>
                          </a:solidFill>
                          <a:latin typeface="Times New Roman"/>
                          <a:ea typeface="宋体"/>
                        </a:rPr>
                        <a:t>bne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 </a:t>
                      </a:r>
                      <a:r>
                        <a:rPr b="0" lang="en-US" sz="2300" spc="-1" strike="noStrike">
                          <a:solidFill>
                            <a:srgbClr val="aa0000"/>
                          </a:solidFill>
                          <a:latin typeface="Times New Roman"/>
                          <a:ea typeface="宋体"/>
                        </a:rPr>
                        <a:t>$rs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,</a:t>
                      </a:r>
                      <a:r>
                        <a:rPr b="0" lang="en-US" sz="2300" spc="-1" strike="noStrike">
                          <a:solidFill>
                            <a:srgbClr val="aa0000"/>
                          </a:solidFill>
                          <a:latin typeface="Times New Roman"/>
                          <a:ea typeface="宋体"/>
                        </a:rPr>
                        <a:t>$rt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,</a:t>
                      </a:r>
                      <a:r>
                        <a:rPr b="0" lang="en-US" sz="2300" spc="-1" strike="noStrike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imm</a:t>
                      </a:r>
                      <a:endParaRPr b="0" lang="en-US" sz="2300" spc="-1" strike="noStrike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 lIns="20520" rIns="20520" tIns="20520" bIns="2052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if(</a:t>
                      </a:r>
                      <a:r>
                        <a:rPr b="0" lang="en-US" sz="2300" spc="-1" strike="noStrike">
                          <a:solidFill>
                            <a:srgbClr val="00aaaa"/>
                          </a:solidFill>
                          <a:latin typeface="Times New Roman"/>
                          <a:ea typeface="宋体"/>
                        </a:rPr>
                        <a:t>R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[</a:t>
                      </a:r>
                      <a:r>
                        <a:rPr b="0" lang="en-US" sz="2300" spc="-1" strike="noStrike">
                          <a:solidFill>
                            <a:srgbClr val="aa0000"/>
                          </a:solidFill>
                          <a:latin typeface="Times New Roman"/>
                          <a:ea typeface="宋体"/>
                        </a:rPr>
                        <a:t>$rs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] != </a:t>
                      </a:r>
                      <a:r>
                        <a:rPr b="0" lang="en-US" sz="2300" spc="-1" strike="noStrike">
                          <a:solidFill>
                            <a:srgbClr val="00aaaa"/>
                          </a:solidFill>
                          <a:latin typeface="Times New Roman"/>
                          <a:ea typeface="宋体"/>
                        </a:rPr>
                        <a:t>R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[</a:t>
                      </a:r>
                      <a:r>
                        <a:rPr b="0" lang="en-US" sz="2300" spc="-1" strike="noStrike">
                          <a:solidFill>
                            <a:srgbClr val="aa0000"/>
                          </a:solidFill>
                          <a:latin typeface="Times New Roman"/>
                          <a:ea typeface="宋体"/>
                        </a:rPr>
                        <a:t>$rt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]) </a:t>
                      </a:r>
                      <a:r>
                        <a:rPr b="0" lang="en-US" sz="2300" spc="-1" strike="noStrike">
                          <a:solidFill>
                            <a:srgbClr val="00aaaa"/>
                          </a:solidFill>
                          <a:latin typeface="Times New Roman"/>
                          <a:ea typeface="宋体"/>
                        </a:rPr>
                        <a:t>PC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 ← </a:t>
                      </a:r>
                      <a:r>
                        <a:rPr b="0" lang="en-US" sz="2300" spc="-1" strike="noStrike">
                          <a:solidFill>
                            <a:srgbClr val="00aaaa"/>
                          </a:solidFill>
                          <a:latin typeface="Times New Roman"/>
                          <a:ea typeface="宋体"/>
                        </a:rPr>
                        <a:t>PC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 + </a:t>
                      </a:r>
                      <a:r>
                        <a:rPr b="0" lang="en-US" sz="2300" spc="-1" strike="noStrike">
                          <a:solidFill>
                            <a:srgbClr val="0077ff"/>
                          </a:solidFill>
                          <a:latin typeface="Times New Roman"/>
                          <a:ea typeface="宋体"/>
                        </a:rPr>
                        <a:t>SignExt</a:t>
                      </a:r>
                      <a:r>
                        <a:rPr b="0" lang="en-US" sz="2300" spc="-1" strike="noStrike" baseline="-25000">
                          <a:solidFill>
                            <a:srgbClr val="0077ff"/>
                          </a:solidFill>
                          <a:latin typeface="Times New Roman"/>
                          <a:ea typeface="宋体"/>
                        </a:rPr>
                        <a:t>18b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({</a:t>
                      </a:r>
                      <a:r>
                        <a:rPr b="0" lang="en-US" sz="2300" spc="-1" strike="noStrike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imm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, 00})</a:t>
                      </a:r>
                      <a:endParaRPr b="0" lang="en-US" sz="2300" spc="-1" strike="noStrike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3e3e3"/>
                    </a:solidFill>
                  </a:tcPr>
                </a:tc>
              </a:tr>
              <a:tr h="532440">
                <a:tc>
                  <a:txBody>
                    <a:bodyPr lIns="20520" rIns="20520" tIns="20520" bIns="2052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8</a:t>
                      </a:r>
                      <a:endParaRPr b="0" lang="en-US" sz="2300" spc="-1" strike="noStrike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 lIns="20520" rIns="20520" tIns="20520" bIns="2052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aa"/>
                          </a:solidFill>
                          <a:latin typeface="Times New Roman"/>
                          <a:ea typeface="宋体"/>
                        </a:rPr>
                        <a:t>syscall</a:t>
                      </a:r>
                      <a:endParaRPr b="0" lang="en-US" sz="2300" spc="-1" strike="noStrike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 lIns="20520" rIns="20520" tIns="20520" bIns="2052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系统调用，这里用于停机</a:t>
                      </a:r>
                      <a:endParaRPr b="0" lang="en-US" sz="2300" spc="-1" strike="noStrike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3e3e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"/>
          <p:cNvGrpSpPr/>
          <p:nvPr/>
        </p:nvGrpSpPr>
        <p:grpSpPr>
          <a:xfrm>
            <a:off x="1366200" y="1156680"/>
            <a:ext cx="9363960" cy="2489040"/>
            <a:chOff x="1366200" y="1156680"/>
            <a:chExt cx="9363960" cy="2489040"/>
          </a:xfrm>
        </p:grpSpPr>
        <p:sp>
          <p:nvSpPr>
            <p:cNvPr id="139" name="Line 2"/>
            <p:cNvSpPr/>
            <p:nvPr/>
          </p:nvSpPr>
          <p:spPr>
            <a:xfrm>
              <a:off x="1366200" y="1156680"/>
              <a:ext cx="9352800" cy="360"/>
            </a:xfrm>
            <a:prstGeom prst="line">
              <a:avLst/>
            </a:prstGeom>
            <a:ln w="1908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" name="Line 3"/>
            <p:cNvSpPr/>
            <p:nvPr/>
          </p:nvSpPr>
          <p:spPr>
            <a:xfrm>
              <a:off x="1366200" y="1156680"/>
              <a:ext cx="360" cy="2489040"/>
            </a:xfrm>
            <a:prstGeom prst="line">
              <a:avLst/>
            </a:prstGeom>
            <a:ln w="1908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Line 4"/>
            <p:cNvSpPr/>
            <p:nvPr/>
          </p:nvSpPr>
          <p:spPr>
            <a:xfrm>
              <a:off x="10729800" y="1156680"/>
              <a:ext cx="360" cy="624240"/>
            </a:xfrm>
            <a:prstGeom prst="line">
              <a:avLst/>
            </a:prstGeom>
            <a:ln w="1908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" name="Line 5"/>
            <p:cNvSpPr/>
            <p:nvPr/>
          </p:nvSpPr>
          <p:spPr>
            <a:xfrm>
              <a:off x="10551600" y="1780920"/>
              <a:ext cx="167400" cy="360"/>
            </a:xfrm>
            <a:prstGeom prst="line">
              <a:avLst/>
            </a:prstGeom>
            <a:ln w="1908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3" name="TextShape 6"/>
          <p:cNvSpPr txBox="1"/>
          <p:nvPr/>
        </p:nvSpPr>
        <p:spPr>
          <a:xfrm>
            <a:off x="487800" y="257760"/>
            <a:ext cx="10515240" cy="617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多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周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期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M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IP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S 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C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P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U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数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据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通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路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参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考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grpSp>
        <p:nvGrpSpPr>
          <p:cNvPr id="144" name="Group 7"/>
          <p:cNvGrpSpPr/>
          <p:nvPr/>
        </p:nvGrpSpPr>
        <p:grpSpPr>
          <a:xfrm>
            <a:off x="5225760" y="2202840"/>
            <a:ext cx="3987720" cy="1464840"/>
            <a:chOff x="5225760" y="2202840"/>
            <a:chExt cx="3987720" cy="1464840"/>
          </a:xfrm>
        </p:grpSpPr>
        <p:sp>
          <p:nvSpPr>
            <p:cNvPr id="145" name="Line 8"/>
            <p:cNvSpPr/>
            <p:nvPr/>
          </p:nvSpPr>
          <p:spPr>
            <a:xfrm>
              <a:off x="5225760" y="2202840"/>
              <a:ext cx="3987360" cy="360"/>
            </a:xfrm>
            <a:prstGeom prst="line">
              <a:avLst/>
            </a:prstGeom>
            <a:ln w="1908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Line 9"/>
            <p:cNvSpPr/>
            <p:nvPr/>
          </p:nvSpPr>
          <p:spPr>
            <a:xfrm>
              <a:off x="9213120" y="2202840"/>
              <a:ext cx="360" cy="1464840"/>
            </a:xfrm>
            <a:prstGeom prst="line">
              <a:avLst/>
            </a:prstGeom>
            <a:ln w="1908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7" name="Line 10"/>
          <p:cNvSpPr/>
          <p:nvPr/>
        </p:nvSpPr>
        <p:spPr>
          <a:xfrm>
            <a:off x="6581520" y="3984840"/>
            <a:ext cx="291960" cy="360"/>
          </a:xfrm>
          <a:prstGeom prst="line">
            <a:avLst/>
          </a:prstGeom>
          <a:ln w="2844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Line 11"/>
          <p:cNvSpPr/>
          <p:nvPr/>
        </p:nvSpPr>
        <p:spPr>
          <a:xfrm>
            <a:off x="6581520" y="3762000"/>
            <a:ext cx="291960" cy="360"/>
          </a:xfrm>
          <a:prstGeom prst="line">
            <a:avLst/>
          </a:prstGeom>
          <a:ln w="2844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Line 12"/>
          <p:cNvSpPr/>
          <p:nvPr/>
        </p:nvSpPr>
        <p:spPr>
          <a:xfrm>
            <a:off x="5207400" y="4790520"/>
            <a:ext cx="163080" cy="360"/>
          </a:xfrm>
          <a:prstGeom prst="line">
            <a:avLst/>
          </a:prstGeom>
          <a:ln w="2844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3"/>
          <p:cNvSpPr/>
          <p:nvPr/>
        </p:nvSpPr>
        <p:spPr>
          <a:xfrm>
            <a:off x="5323320" y="3540960"/>
            <a:ext cx="1258200" cy="1472760"/>
          </a:xfrm>
          <a:prstGeom prst="rect">
            <a:avLst/>
          </a:prstGeom>
          <a:solidFill>
            <a:srgbClr val="ffccff"/>
          </a:solidFill>
          <a:ln w="2844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1" name="Group 14"/>
          <p:cNvGrpSpPr/>
          <p:nvPr/>
        </p:nvGrpSpPr>
        <p:grpSpPr>
          <a:xfrm>
            <a:off x="8989200" y="3528000"/>
            <a:ext cx="419760" cy="876600"/>
            <a:chOff x="8989200" y="3528000"/>
            <a:chExt cx="419760" cy="876600"/>
          </a:xfrm>
        </p:grpSpPr>
        <p:sp>
          <p:nvSpPr>
            <p:cNvPr id="152" name="CustomShape 15"/>
            <p:cNvSpPr/>
            <p:nvPr/>
          </p:nvSpPr>
          <p:spPr>
            <a:xfrm>
              <a:off x="8989200" y="3528000"/>
              <a:ext cx="419760" cy="876600"/>
            </a:xfrm>
            <a:custGeom>
              <a:avLst/>
              <a:gdLst/>
              <a:ahLst/>
              <a:rect l="l" t="t" r="r" b="b"/>
              <a:pathLst>
                <a:path w="567834" h="877078">
                  <a:moveTo>
                    <a:pt x="0" y="0"/>
                  </a:moveTo>
                  <a:lnTo>
                    <a:pt x="567834" y="293248"/>
                  </a:lnTo>
                  <a:lnTo>
                    <a:pt x="567834" y="639814"/>
                  </a:lnTo>
                  <a:lnTo>
                    <a:pt x="5332" y="877078"/>
                  </a:lnTo>
                  <a:lnTo>
                    <a:pt x="5332" y="525180"/>
                  </a:lnTo>
                  <a:lnTo>
                    <a:pt x="66647" y="445204"/>
                  </a:lnTo>
                  <a:lnTo>
                    <a:pt x="0" y="3385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4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16"/>
            <p:cNvSpPr/>
            <p:nvPr/>
          </p:nvSpPr>
          <p:spPr>
            <a:xfrm rot="16200000">
              <a:off x="8912880" y="3797640"/>
              <a:ext cx="525240" cy="30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Segoe UI Black"/>
                  <a:ea typeface="Segoe UI Black"/>
                </a:rPr>
                <a:t>ALU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154" name="CustomShape 17"/>
          <p:cNvSpPr/>
          <p:nvPr/>
        </p:nvSpPr>
        <p:spPr>
          <a:xfrm>
            <a:off x="1248120" y="3655440"/>
            <a:ext cx="235800" cy="433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44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18"/>
          <p:cNvSpPr/>
          <p:nvPr/>
        </p:nvSpPr>
        <p:spPr>
          <a:xfrm>
            <a:off x="1192320" y="3616920"/>
            <a:ext cx="3668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EN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6" name="CustomShape 19"/>
          <p:cNvSpPr/>
          <p:nvPr/>
        </p:nvSpPr>
        <p:spPr>
          <a:xfrm>
            <a:off x="4656960" y="1159200"/>
            <a:ext cx="44460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1100" spc="-1" strike="noStrike">
                <a:solidFill>
                  <a:srgbClr val="c00000"/>
                </a:solidFill>
                <a:latin typeface="Times New Roman"/>
              </a:rPr>
              <a:t>CLK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7" name="CustomShape 20"/>
          <p:cNvSpPr/>
          <p:nvPr/>
        </p:nvSpPr>
        <p:spPr>
          <a:xfrm>
            <a:off x="4168440" y="2399760"/>
            <a:ext cx="5011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31:26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8" name="CustomShape 21"/>
          <p:cNvSpPr/>
          <p:nvPr/>
        </p:nvSpPr>
        <p:spPr>
          <a:xfrm>
            <a:off x="4222800" y="2607840"/>
            <a:ext cx="3610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5:0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9" name="CustomShape 22"/>
          <p:cNvSpPr/>
          <p:nvPr/>
        </p:nvSpPr>
        <p:spPr>
          <a:xfrm>
            <a:off x="5213880" y="2836440"/>
            <a:ext cx="729720" cy="713880"/>
          </a:xfrm>
          <a:custGeom>
            <a:avLst/>
            <a:gdLst/>
            <a:ahLst/>
            <a:rect l="l" t="t" r="r" b="b"/>
            <a:pathLst>
              <a:path w="730250" h="714375">
                <a:moveTo>
                  <a:pt x="0" y="0"/>
                </a:moveTo>
                <a:lnTo>
                  <a:pt x="730250" y="0"/>
                </a:lnTo>
                <a:lnTo>
                  <a:pt x="730250" y="714375"/>
                </a:lnTo>
              </a:path>
            </a:pathLst>
          </a:custGeom>
          <a:noFill/>
          <a:ln w="1908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23"/>
          <p:cNvSpPr/>
          <p:nvPr/>
        </p:nvSpPr>
        <p:spPr>
          <a:xfrm flipH="1">
            <a:off x="4635000" y="3052440"/>
            <a:ext cx="45360" cy="1144080"/>
          </a:xfrm>
          <a:custGeom>
            <a:avLst/>
            <a:gdLst/>
            <a:ahLst/>
            <a:rect l="l" t="t" r="r" b="b"/>
            <a:pathLst>
              <a:path w="0" h="1187450">
                <a:moveTo>
                  <a:pt x="0" y="0"/>
                </a:moveTo>
                <a:lnTo>
                  <a:pt x="0" y="1187450"/>
                </a:lnTo>
              </a:path>
            </a:pathLst>
          </a:custGeom>
          <a:noFill/>
          <a:ln w="1908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24"/>
          <p:cNvSpPr/>
          <p:nvPr/>
        </p:nvSpPr>
        <p:spPr>
          <a:xfrm>
            <a:off x="5104440" y="3042720"/>
            <a:ext cx="360" cy="1580760"/>
          </a:xfrm>
          <a:custGeom>
            <a:avLst/>
            <a:gdLst/>
            <a:ahLst/>
            <a:rect l="l" t="t" r="r" b="b"/>
            <a:pathLst>
              <a:path w="0" h="1581150">
                <a:moveTo>
                  <a:pt x="0" y="0"/>
                </a:moveTo>
                <a:lnTo>
                  <a:pt x="0" y="1581150"/>
                </a:lnTo>
              </a:path>
            </a:pathLst>
          </a:custGeom>
          <a:noFill/>
          <a:ln w="1908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Line 25"/>
          <p:cNvSpPr/>
          <p:nvPr/>
        </p:nvSpPr>
        <p:spPr>
          <a:xfrm flipH="1">
            <a:off x="10101600" y="1838160"/>
            <a:ext cx="202680" cy="360"/>
          </a:xfrm>
          <a:prstGeom prst="line">
            <a:avLst/>
          </a:prstGeom>
          <a:ln w="1908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Line 26"/>
          <p:cNvSpPr/>
          <p:nvPr/>
        </p:nvSpPr>
        <p:spPr>
          <a:xfrm flipH="1">
            <a:off x="9713160" y="1892880"/>
            <a:ext cx="144000" cy="360"/>
          </a:xfrm>
          <a:prstGeom prst="line">
            <a:avLst/>
          </a:prstGeom>
          <a:ln w="19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Line 27"/>
          <p:cNvSpPr/>
          <p:nvPr/>
        </p:nvSpPr>
        <p:spPr>
          <a:xfrm>
            <a:off x="1491480" y="3877920"/>
            <a:ext cx="401400" cy="0"/>
          </a:xfrm>
          <a:prstGeom prst="line">
            <a:avLst/>
          </a:prstGeom>
          <a:ln w="2844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Line 28"/>
          <p:cNvSpPr/>
          <p:nvPr/>
        </p:nvSpPr>
        <p:spPr>
          <a:xfrm>
            <a:off x="2087280" y="3990240"/>
            <a:ext cx="309960" cy="360"/>
          </a:xfrm>
          <a:prstGeom prst="line">
            <a:avLst/>
          </a:prstGeom>
          <a:ln w="2844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29"/>
          <p:cNvSpPr/>
          <p:nvPr/>
        </p:nvSpPr>
        <p:spPr>
          <a:xfrm rot="16200000">
            <a:off x="1750680" y="3876120"/>
            <a:ext cx="465840" cy="197640"/>
          </a:xfrm>
          <a:prstGeom prst="flowChartManualOperation">
            <a:avLst/>
          </a:prstGeom>
          <a:solidFill>
            <a:srgbClr val="ffffff"/>
          </a:solidFill>
          <a:ln w="1908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30"/>
          <p:cNvSpPr/>
          <p:nvPr/>
        </p:nvSpPr>
        <p:spPr>
          <a:xfrm>
            <a:off x="1849680" y="3709440"/>
            <a:ext cx="2710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66ff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8" name="Line 31"/>
          <p:cNvSpPr/>
          <p:nvPr/>
        </p:nvSpPr>
        <p:spPr>
          <a:xfrm>
            <a:off x="2091960" y="3981240"/>
            <a:ext cx="305280" cy="360"/>
          </a:xfrm>
          <a:prstGeom prst="line">
            <a:avLst/>
          </a:prstGeom>
          <a:ln w="2844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32"/>
          <p:cNvSpPr/>
          <p:nvPr/>
        </p:nvSpPr>
        <p:spPr>
          <a:xfrm>
            <a:off x="1932120" y="4077360"/>
            <a:ext cx="548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Addr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0" name="CustomShape 33"/>
          <p:cNvSpPr/>
          <p:nvPr/>
        </p:nvSpPr>
        <p:spPr>
          <a:xfrm>
            <a:off x="3644640" y="3655440"/>
            <a:ext cx="205560" cy="408240"/>
          </a:xfrm>
          <a:prstGeom prst="rect">
            <a:avLst/>
          </a:prstGeom>
          <a:solidFill>
            <a:srgbClr val="ffff00"/>
          </a:solidFill>
          <a:ln w="2844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34"/>
          <p:cNvSpPr/>
          <p:nvPr/>
        </p:nvSpPr>
        <p:spPr>
          <a:xfrm>
            <a:off x="3644640" y="4702680"/>
            <a:ext cx="205560" cy="408240"/>
          </a:xfrm>
          <a:prstGeom prst="rect">
            <a:avLst/>
          </a:prstGeom>
          <a:solidFill>
            <a:srgbClr val="ffff00"/>
          </a:solidFill>
          <a:ln w="2844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35"/>
          <p:cNvSpPr/>
          <p:nvPr/>
        </p:nvSpPr>
        <p:spPr>
          <a:xfrm>
            <a:off x="3809880" y="3620160"/>
            <a:ext cx="5101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Instr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3" name="CustomShape 36"/>
          <p:cNvSpPr/>
          <p:nvPr/>
        </p:nvSpPr>
        <p:spPr>
          <a:xfrm>
            <a:off x="3812400" y="4655880"/>
            <a:ext cx="5180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Data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4" name="CustomShape 37"/>
          <p:cNvSpPr/>
          <p:nvPr/>
        </p:nvSpPr>
        <p:spPr>
          <a:xfrm>
            <a:off x="4234320" y="5549040"/>
            <a:ext cx="4309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15:0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5" name="CustomShape 38"/>
          <p:cNvSpPr/>
          <p:nvPr/>
        </p:nvSpPr>
        <p:spPr>
          <a:xfrm>
            <a:off x="4189320" y="4313880"/>
            <a:ext cx="49500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15:11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6" name="CustomShape 39"/>
          <p:cNvSpPr/>
          <p:nvPr/>
        </p:nvSpPr>
        <p:spPr>
          <a:xfrm>
            <a:off x="4232160" y="3763440"/>
            <a:ext cx="5011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20:16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7" name="CustomShape 40"/>
          <p:cNvSpPr/>
          <p:nvPr/>
        </p:nvSpPr>
        <p:spPr>
          <a:xfrm>
            <a:off x="4233240" y="3545280"/>
            <a:ext cx="5011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25:21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8" name="Line 41"/>
          <p:cNvSpPr/>
          <p:nvPr/>
        </p:nvSpPr>
        <p:spPr>
          <a:xfrm>
            <a:off x="4274280" y="3763080"/>
            <a:ext cx="1038600" cy="360"/>
          </a:xfrm>
          <a:prstGeom prst="line">
            <a:avLst/>
          </a:prstGeom>
          <a:ln w="2844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Line 42"/>
          <p:cNvSpPr/>
          <p:nvPr/>
        </p:nvSpPr>
        <p:spPr>
          <a:xfrm>
            <a:off x="4274280" y="3969000"/>
            <a:ext cx="1038600" cy="360"/>
          </a:xfrm>
          <a:prstGeom prst="line">
            <a:avLst/>
          </a:prstGeom>
          <a:ln w="2844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Line 43"/>
          <p:cNvSpPr/>
          <p:nvPr/>
        </p:nvSpPr>
        <p:spPr>
          <a:xfrm>
            <a:off x="3242880" y="3859560"/>
            <a:ext cx="401400" cy="360"/>
          </a:xfrm>
          <a:prstGeom prst="line">
            <a:avLst/>
          </a:prstGeom>
          <a:ln w="2844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Line 44"/>
          <p:cNvSpPr/>
          <p:nvPr/>
        </p:nvSpPr>
        <p:spPr>
          <a:xfrm>
            <a:off x="4262040" y="2823840"/>
            <a:ext cx="339480" cy="360"/>
          </a:xfrm>
          <a:prstGeom prst="line">
            <a:avLst/>
          </a:prstGeom>
          <a:ln w="2844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Line 45"/>
          <p:cNvSpPr/>
          <p:nvPr/>
        </p:nvSpPr>
        <p:spPr>
          <a:xfrm>
            <a:off x="3852360" y="3876120"/>
            <a:ext cx="418320" cy="360"/>
          </a:xfrm>
          <a:prstGeom prst="line">
            <a:avLst/>
          </a:prstGeom>
          <a:ln w="2844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Line 46"/>
          <p:cNvSpPr/>
          <p:nvPr/>
        </p:nvSpPr>
        <p:spPr>
          <a:xfrm>
            <a:off x="3847680" y="4906800"/>
            <a:ext cx="1166760" cy="360"/>
          </a:xfrm>
          <a:prstGeom prst="line">
            <a:avLst/>
          </a:prstGeom>
          <a:ln w="2844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47"/>
          <p:cNvSpPr/>
          <p:nvPr/>
        </p:nvSpPr>
        <p:spPr>
          <a:xfrm>
            <a:off x="5370480" y="5551200"/>
            <a:ext cx="1149480" cy="343080"/>
          </a:xfrm>
          <a:custGeom>
            <a:avLst/>
            <a:gdLst/>
            <a:ahLst/>
            <a:rect l="l" t="t" r="r" b="b"/>
            <a:pathLst>
              <a:path w="10000" h="13355">
                <a:moveTo>
                  <a:pt x="0" y="5355"/>
                </a:moveTo>
                <a:lnTo>
                  <a:pt x="10000" y="0"/>
                </a:lnTo>
                <a:lnTo>
                  <a:pt x="10000" y="13355"/>
                </a:lnTo>
                <a:lnTo>
                  <a:pt x="0" y="13355"/>
                </a:lnTo>
                <a:lnTo>
                  <a:pt x="0" y="5355"/>
                </a:lnTo>
                <a:close/>
              </a:path>
            </a:pathLst>
          </a:custGeom>
          <a:solidFill>
            <a:srgbClr val="ed7d31"/>
          </a:solidFill>
          <a:ln w="1908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48"/>
          <p:cNvSpPr/>
          <p:nvPr/>
        </p:nvSpPr>
        <p:spPr>
          <a:xfrm>
            <a:off x="5486400" y="5605920"/>
            <a:ext cx="10620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Sign Extend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6" name="CustomShape 49"/>
          <p:cNvSpPr/>
          <p:nvPr/>
        </p:nvSpPr>
        <p:spPr>
          <a:xfrm>
            <a:off x="5317920" y="3598560"/>
            <a:ext cx="479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R1#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7" name="CustomShape 50"/>
          <p:cNvSpPr/>
          <p:nvPr/>
        </p:nvSpPr>
        <p:spPr>
          <a:xfrm>
            <a:off x="5317920" y="3804120"/>
            <a:ext cx="479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R2#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8" name="CustomShape 51"/>
          <p:cNvSpPr/>
          <p:nvPr/>
        </p:nvSpPr>
        <p:spPr>
          <a:xfrm>
            <a:off x="5318280" y="4215600"/>
            <a:ext cx="438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W#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9" name="CustomShape 52"/>
          <p:cNvSpPr/>
          <p:nvPr/>
        </p:nvSpPr>
        <p:spPr>
          <a:xfrm>
            <a:off x="5319360" y="4642920"/>
            <a:ext cx="476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WD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0" name="CustomShape 53"/>
          <p:cNvSpPr/>
          <p:nvPr/>
        </p:nvSpPr>
        <p:spPr>
          <a:xfrm>
            <a:off x="5697720" y="3507840"/>
            <a:ext cx="4568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WE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1" name="CustomShape 54"/>
          <p:cNvSpPr/>
          <p:nvPr/>
        </p:nvSpPr>
        <p:spPr>
          <a:xfrm>
            <a:off x="6240960" y="3592080"/>
            <a:ext cx="389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R1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2" name="CustomShape 55"/>
          <p:cNvSpPr/>
          <p:nvPr/>
        </p:nvSpPr>
        <p:spPr>
          <a:xfrm>
            <a:off x="6237360" y="3831480"/>
            <a:ext cx="389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R2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3" name="CustomShape 56"/>
          <p:cNvSpPr/>
          <p:nvPr/>
        </p:nvSpPr>
        <p:spPr>
          <a:xfrm>
            <a:off x="5662080" y="4245120"/>
            <a:ext cx="9003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Register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File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4" name="CustomShape 57"/>
          <p:cNvSpPr/>
          <p:nvPr/>
        </p:nvSpPr>
        <p:spPr>
          <a:xfrm>
            <a:off x="6847560" y="3548160"/>
            <a:ext cx="205560" cy="635400"/>
          </a:xfrm>
          <a:prstGeom prst="rect">
            <a:avLst/>
          </a:prstGeom>
          <a:solidFill>
            <a:srgbClr val="ffff00"/>
          </a:solidFill>
          <a:ln w="2844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58"/>
          <p:cNvSpPr/>
          <p:nvPr/>
        </p:nvSpPr>
        <p:spPr>
          <a:xfrm>
            <a:off x="7002360" y="3513600"/>
            <a:ext cx="2894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CustomShape 59"/>
          <p:cNvSpPr/>
          <p:nvPr/>
        </p:nvSpPr>
        <p:spPr>
          <a:xfrm>
            <a:off x="7003080" y="3947040"/>
            <a:ext cx="2984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7" name="CustomShape 60"/>
          <p:cNvSpPr/>
          <p:nvPr/>
        </p:nvSpPr>
        <p:spPr>
          <a:xfrm>
            <a:off x="6522120" y="5482440"/>
            <a:ext cx="847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SignImm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8" name="Line 61"/>
          <p:cNvSpPr/>
          <p:nvPr/>
        </p:nvSpPr>
        <p:spPr>
          <a:xfrm>
            <a:off x="7053120" y="3770280"/>
            <a:ext cx="768600" cy="360"/>
          </a:xfrm>
          <a:prstGeom prst="line">
            <a:avLst/>
          </a:prstGeom>
          <a:ln w="2844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Line 62"/>
          <p:cNvSpPr/>
          <p:nvPr/>
        </p:nvSpPr>
        <p:spPr>
          <a:xfrm>
            <a:off x="7053120" y="3980880"/>
            <a:ext cx="1084320" cy="360"/>
          </a:xfrm>
          <a:prstGeom prst="line">
            <a:avLst/>
          </a:prstGeom>
          <a:ln w="2844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Line 63"/>
          <p:cNvSpPr/>
          <p:nvPr/>
        </p:nvSpPr>
        <p:spPr>
          <a:xfrm>
            <a:off x="7920720" y="4184640"/>
            <a:ext cx="217080" cy="360"/>
          </a:xfrm>
          <a:prstGeom prst="line">
            <a:avLst/>
          </a:prstGeom>
          <a:ln w="2844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64"/>
          <p:cNvSpPr/>
          <p:nvPr/>
        </p:nvSpPr>
        <p:spPr>
          <a:xfrm>
            <a:off x="7657200" y="402516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2" name="Line 65"/>
          <p:cNvSpPr/>
          <p:nvPr/>
        </p:nvSpPr>
        <p:spPr>
          <a:xfrm>
            <a:off x="8552520" y="4290120"/>
            <a:ext cx="436320" cy="360"/>
          </a:xfrm>
          <a:prstGeom prst="line">
            <a:avLst/>
          </a:prstGeom>
          <a:ln w="2844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66"/>
          <p:cNvSpPr/>
          <p:nvPr/>
        </p:nvSpPr>
        <p:spPr>
          <a:xfrm rot="4500000">
            <a:off x="7698960" y="4982760"/>
            <a:ext cx="472680" cy="389160"/>
          </a:xfrm>
          <a:prstGeom prst="parallelogram">
            <a:avLst>
              <a:gd name="adj" fmla="val 25000"/>
            </a:avLst>
          </a:prstGeom>
          <a:solidFill>
            <a:srgbClr val="ed7d31"/>
          </a:solidFill>
          <a:ln w="1908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67"/>
          <p:cNvSpPr/>
          <p:nvPr/>
        </p:nvSpPr>
        <p:spPr>
          <a:xfrm>
            <a:off x="7702920" y="5020560"/>
            <a:ext cx="4723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&lt;&lt;2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5" name="CustomShape 68"/>
          <p:cNvSpPr/>
          <p:nvPr/>
        </p:nvSpPr>
        <p:spPr>
          <a:xfrm flipV="1">
            <a:off x="8019720" y="3589920"/>
            <a:ext cx="969120" cy="47520"/>
          </a:xfrm>
          <a:custGeom>
            <a:avLst/>
            <a:gdLst/>
            <a:ahLst/>
            <a:rect l="l" t="t" r="r" b="b"/>
            <a:pathLst>
              <a:path w="831850" h="0">
                <a:moveTo>
                  <a:pt x="0" y="0"/>
                </a:moveTo>
                <a:lnTo>
                  <a:pt x="831850" y="0"/>
                </a:lnTo>
              </a:path>
            </a:pathLst>
          </a:custGeom>
          <a:noFill/>
          <a:ln w="2844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69"/>
          <p:cNvSpPr/>
          <p:nvPr/>
        </p:nvSpPr>
        <p:spPr>
          <a:xfrm>
            <a:off x="8510040" y="3372120"/>
            <a:ext cx="5468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SrcA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7" name="CustomShape 70"/>
          <p:cNvSpPr/>
          <p:nvPr/>
        </p:nvSpPr>
        <p:spPr>
          <a:xfrm>
            <a:off x="8534880" y="4271400"/>
            <a:ext cx="5378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SrcB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8" name="CustomShape 71"/>
          <p:cNvSpPr/>
          <p:nvPr/>
        </p:nvSpPr>
        <p:spPr>
          <a:xfrm>
            <a:off x="9173160" y="3464640"/>
            <a:ext cx="5986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Equal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9" name="CustomShape 72"/>
          <p:cNvSpPr/>
          <p:nvPr/>
        </p:nvSpPr>
        <p:spPr>
          <a:xfrm>
            <a:off x="9420120" y="4012560"/>
            <a:ext cx="799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AluResult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0" name="Line 73"/>
          <p:cNvSpPr/>
          <p:nvPr/>
        </p:nvSpPr>
        <p:spPr>
          <a:xfrm>
            <a:off x="9409320" y="4003200"/>
            <a:ext cx="895680" cy="360"/>
          </a:xfrm>
          <a:prstGeom prst="line">
            <a:avLst/>
          </a:prstGeom>
          <a:ln w="2844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Line 74"/>
          <p:cNvSpPr/>
          <p:nvPr/>
        </p:nvSpPr>
        <p:spPr>
          <a:xfrm>
            <a:off x="10411920" y="4012920"/>
            <a:ext cx="649440" cy="360"/>
          </a:xfrm>
          <a:prstGeom prst="line">
            <a:avLst/>
          </a:prstGeom>
          <a:ln w="2844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75"/>
          <p:cNvSpPr/>
          <p:nvPr/>
        </p:nvSpPr>
        <p:spPr>
          <a:xfrm>
            <a:off x="10194120" y="3809520"/>
            <a:ext cx="205560" cy="409320"/>
          </a:xfrm>
          <a:prstGeom prst="rect">
            <a:avLst/>
          </a:prstGeom>
          <a:solidFill>
            <a:srgbClr val="ffff00"/>
          </a:solidFill>
          <a:ln w="2844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 Black"/>
              </a:rPr>
              <a:t>C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13" name="CustomShape 76"/>
          <p:cNvSpPr/>
          <p:nvPr/>
        </p:nvSpPr>
        <p:spPr>
          <a:xfrm>
            <a:off x="10364400" y="3768480"/>
            <a:ext cx="7891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Aluout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4" name="Line 77"/>
          <p:cNvSpPr/>
          <p:nvPr/>
        </p:nvSpPr>
        <p:spPr>
          <a:xfrm>
            <a:off x="4452120" y="4313160"/>
            <a:ext cx="139320" cy="360"/>
          </a:xfrm>
          <a:prstGeom prst="line">
            <a:avLst/>
          </a:prstGeom>
          <a:ln w="2844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Line 78"/>
          <p:cNvSpPr/>
          <p:nvPr/>
        </p:nvSpPr>
        <p:spPr>
          <a:xfrm>
            <a:off x="4274280" y="4524840"/>
            <a:ext cx="323640" cy="360"/>
          </a:xfrm>
          <a:prstGeom prst="line">
            <a:avLst/>
          </a:prstGeom>
          <a:ln w="2844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Line 79"/>
          <p:cNvSpPr/>
          <p:nvPr/>
        </p:nvSpPr>
        <p:spPr>
          <a:xfrm>
            <a:off x="4788360" y="4390200"/>
            <a:ext cx="524520" cy="360"/>
          </a:xfrm>
          <a:prstGeom prst="line">
            <a:avLst/>
          </a:prstGeom>
          <a:ln w="2844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80"/>
          <p:cNvSpPr/>
          <p:nvPr/>
        </p:nvSpPr>
        <p:spPr>
          <a:xfrm>
            <a:off x="3573360" y="3615480"/>
            <a:ext cx="3668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EN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18" name="Group 81"/>
          <p:cNvGrpSpPr/>
          <p:nvPr/>
        </p:nvGrpSpPr>
        <p:grpSpPr>
          <a:xfrm>
            <a:off x="4555800" y="1477440"/>
            <a:ext cx="651600" cy="1568160"/>
            <a:chOff x="4555800" y="1477440"/>
            <a:chExt cx="651600" cy="1568160"/>
          </a:xfrm>
        </p:grpSpPr>
        <p:sp>
          <p:nvSpPr>
            <p:cNvPr id="219" name="CustomShape 82"/>
            <p:cNvSpPr/>
            <p:nvPr/>
          </p:nvSpPr>
          <p:spPr>
            <a:xfrm>
              <a:off x="4598280" y="1477440"/>
              <a:ext cx="609120" cy="1568160"/>
            </a:xfrm>
            <a:prstGeom prst="roundRect">
              <a:avLst>
                <a:gd name="adj" fmla="val 16667"/>
              </a:avLst>
            </a:prstGeom>
            <a:solidFill>
              <a:srgbClr val="59b2ff"/>
            </a:solidFill>
            <a:ln w="190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0" name="CustomShape 83"/>
            <p:cNvSpPr/>
            <p:nvPr/>
          </p:nvSpPr>
          <p:spPr>
            <a:xfrm>
              <a:off x="4681080" y="1739160"/>
              <a:ext cx="417600" cy="789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vert="vert" rot="5400000"/>
            <a:p>
              <a:pPr>
                <a:lnSpc>
                  <a:spcPct val="100000"/>
                </a:lnSpc>
              </a:pPr>
              <a:r>
                <a:rPr b="0" lang="en-US" sz="1520" spc="-1" strike="noStrike">
                  <a:solidFill>
                    <a:srgbClr val="ffffff"/>
                  </a:solidFill>
                  <a:latin typeface="微软雅黑"/>
                  <a:ea typeface="微软雅黑"/>
                </a:rPr>
                <a:t>控 制 器</a:t>
              </a:r>
              <a:endParaRPr b="0" lang="en-US" sz="1520" spc="-1" strike="noStrike">
                <a:latin typeface="Arial"/>
              </a:endParaRPr>
            </a:p>
          </p:txBody>
        </p:sp>
        <p:sp>
          <p:nvSpPr>
            <p:cNvPr id="221" name="CustomShape 84"/>
            <p:cNvSpPr/>
            <p:nvPr/>
          </p:nvSpPr>
          <p:spPr>
            <a:xfrm>
              <a:off x="4555800" y="2660760"/>
              <a:ext cx="5392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ffffff"/>
                  </a:solidFill>
                  <a:latin typeface="Times New Roman"/>
                </a:rPr>
                <a:t>Func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22" name="CustomShape 85"/>
            <p:cNvSpPr/>
            <p:nvPr/>
          </p:nvSpPr>
          <p:spPr>
            <a:xfrm>
              <a:off x="4556520" y="2462400"/>
              <a:ext cx="3988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ffffff"/>
                  </a:solidFill>
                  <a:latin typeface="Times New Roman"/>
                </a:rPr>
                <a:t>Op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223" name="Group 86"/>
          <p:cNvGrpSpPr/>
          <p:nvPr/>
        </p:nvGrpSpPr>
        <p:grpSpPr>
          <a:xfrm>
            <a:off x="10276560" y="1685160"/>
            <a:ext cx="259200" cy="192240"/>
            <a:chOff x="10276560" y="1685160"/>
            <a:chExt cx="259200" cy="192240"/>
          </a:xfrm>
        </p:grpSpPr>
        <p:sp>
          <p:nvSpPr>
            <p:cNvPr id="224" name="CustomShape 87"/>
            <p:cNvSpPr/>
            <p:nvPr/>
          </p:nvSpPr>
          <p:spPr>
            <a:xfrm rot="10800000">
              <a:off x="10278720" y="1685160"/>
              <a:ext cx="257040" cy="192240"/>
            </a:xfrm>
            <a:custGeom>
              <a:avLst/>
              <a:gdLst/>
              <a:ahLst/>
              <a:rect l="l" t="t" r="r" b="b"/>
              <a:pathLst>
                <a:path w="9772" h="10000">
                  <a:moveTo>
                    <a:pt x="9771" y="10000"/>
                  </a:moveTo>
                  <a:lnTo>
                    <a:pt x="4130" y="9912"/>
                  </a:lnTo>
                  <a:cubicBezTo>
                    <a:pt x="1643" y="9824"/>
                    <a:pt x="0" y="6562"/>
                    <a:pt x="0" y="4917"/>
                  </a:cubicBezTo>
                  <a:cubicBezTo>
                    <a:pt x="0" y="3272"/>
                    <a:pt x="1531" y="220"/>
                    <a:pt x="4130" y="44"/>
                  </a:cubicBezTo>
                  <a:lnTo>
                    <a:pt x="9772" y="0"/>
                  </a:lnTo>
                </a:path>
              </a:pathLst>
            </a:custGeom>
            <a:noFill/>
            <a:ln w="1908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" name="CustomShape 88"/>
            <p:cNvSpPr/>
            <p:nvPr/>
          </p:nvSpPr>
          <p:spPr>
            <a:xfrm rot="10800000">
              <a:off x="10276560" y="1685160"/>
              <a:ext cx="42840" cy="192240"/>
            </a:xfrm>
            <a:custGeom>
              <a:avLst/>
              <a:gdLst/>
              <a:ahLst/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1908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26" name="Group 89"/>
          <p:cNvGrpSpPr/>
          <p:nvPr/>
        </p:nvGrpSpPr>
        <p:grpSpPr>
          <a:xfrm>
            <a:off x="4974840" y="4547160"/>
            <a:ext cx="271080" cy="516600"/>
            <a:chOff x="4974840" y="4547160"/>
            <a:chExt cx="271080" cy="516600"/>
          </a:xfrm>
        </p:grpSpPr>
        <p:sp>
          <p:nvSpPr>
            <p:cNvPr id="227" name="CustomShape 90"/>
            <p:cNvSpPr/>
            <p:nvPr/>
          </p:nvSpPr>
          <p:spPr>
            <a:xfrm rot="16200000">
              <a:off x="4880160" y="4713480"/>
              <a:ext cx="465840" cy="197640"/>
            </a:xfrm>
            <a:prstGeom prst="flowChartManualOperation">
              <a:avLst/>
            </a:prstGeom>
            <a:solidFill>
              <a:schemeClr val="bg1"/>
            </a:solidFill>
            <a:ln w="1908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" name="CustomShape 91"/>
            <p:cNvSpPr/>
            <p:nvPr/>
          </p:nvSpPr>
          <p:spPr>
            <a:xfrm>
              <a:off x="4974840" y="4547160"/>
              <a:ext cx="27108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808080"/>
                  </a:solidFill>
                  <a:latin typeface="Times New Roman"/>
                </a:rPr>
                <a:t>0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66ff"/>
                  </a:solidFill>
                  <a:latin typeface="Times New Roman"/>
                </a:rPr>
                <a:t>1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229" name="CustomShape 92"/>
          <p:cNvSpPr/>
          <p:nvPr/>
        </p:nvSpPr>
        <p:spPr>
          <a:xfrm>
            <a:off x="4728960" y="3538800"/>
            <a:ext cx="299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rs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30" name="CustomShape 93"/>
          <p:cNvSpPr/>
          <p:nvPr/>
        </p:nvSpPr>
        <p:spPr>
          <a:xfrm>
            <a:off x="4730400" y="3756240"/>
            <a:ext cx="2894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rt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31" name="CustomShape 94"/>
          <p:cNvSpPr/>
          <p:nvPr/>
        </p:nvSpPr>
        <p:spPr>
          <a:xfrm>
            <a:off x="4296240" y="4492440"/>
            <a:ext cx="3211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rd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32" name="Group 95"/>
          <p:cNvGrpSpPr/>
          <p:nvPr/>
        </p:nvGrpSpPr>
        <p:grpSpPr>
          <a:xfrm>
            <a:off x="3533760" y="3936600"/>
            <a:ext cx="444600" cy="444240"/>
            <a:chOff x="3533760" y="3936600"/>
            <a:chExt cx="444600" cy="444240"/>
          </a:xfrm>
        </p:grpSpPr>
        <p:grpSp>
          <p:nvGrpSpPr>
            <p:cNvPr id="233" name="Group 96"/>
            <p:cNvGrpSpPr/>
            <p:nvPr/>
          </p:nvGrpSpPr>
          <p:grpSpPr>
            <a:xfrm>
              <a:off x="3533760" y="4075560"/>
              <a:ext cx="444600" cy="305280"/>
              <a:chOff x="3533760" y="4075560"/>
              <a:chExt cx="444600" cy="305280"/>
            </a:xfrm>
          </p:grpSpPr>
          <p:sp>
            <p:nvSpPr>
              <p:cNvPr id="234" name="Line 97"/>
              <p:cNvSpPr/>
              <p:nvPr/>
            </p:nvSpPr>
            <p:spPr>
              <a:xfrm flipV="1">
                <a:off x="3748680" y="4075560"/>
                <a:ext cx="360" cy="104760"/>
              </a:xfrm>
              <a:prstGeom prst="line">
                <a:avLst/>
              </a:prstGeom>
              <a:ln w="1908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5" name="CustomShape 98"/>
              <p:cNvSpPr/>
              <p:nvPr/>
            </p:nvSpPr>
            <p:spPr>
              <a:xfrm>
                <a:off x="3533760" y="4123080"/>
                <a:ext cx="444600" cy="257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en-US" sz="1100" spc="-1" strike="noStrike">
                    <a:solidFill>
                      <a:srgbClr val="c00000"/>
                    </a:solidFill>
                    <a:latin typeface="Times New Roman"/>
                  </a:rPr>
                  <a:t>CLK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sp>
          <p:nvSpPr>
            <p:cNvPr id="236" name="CustomShape 99"/>
            <p:cNvSpPr/>
            <p:nvPr/>
          </p:nvSpPr>
          <p:spPr>
            <a:xfrm>
              <a:off x="3655440" y="3936600"/>
              <a:ext cx="190800" cy="119160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37" name="Group 100"/>
          <p:cNvGrpSpPr/>
          <p:nvPr/>
        </p:nvGrpSpPr>
        <p:grpSpPr>
          <a:xfrm>
            <a:off x="3533760" y="4984920"/>
            <a:ext cx="444600" cy="444600"/>
            <a:chOff x="3533760" y="4984920"/>
            <a:chExt cx="444600" cy="444600"/>
          </a:xfrm>
        </p:grpSpPr>
        <p:grpSp>
          <p:nvGrpSpPr>
            <p:cNvPr id="238" name="Group 101"/>
            <p:cNvGrpSpPr/>
            <p:nvPr/>
          </p:nvGrpSpPr>
          <p:grpSpPr>
            <a:xfrm>
              <a:off x="3533760" y="5124240"/>
              <a:ext cx="444600" cy="305280"/>
              <a:chOff x="3533760" y="5124240"/>
              <a:chExt cx="444600" cy="305280"/>
            </a:xfrm>
          </p:grpSpPr>
          <p:sp>
            <p:nvSpPr>
              <p:cNvPr id="239" name="Line 102"/>
              <p:cNvSpPr/>
              <p:nvPr/>
            </p:nvSpPr>
            <p:spPr>
              <a:xfrm flipV="1">
                <a:off x="3748680" y="5124240"/>
                <a:ext cx="360" cy="104760"/>
              </a:xfrm>
              <a:prstGeom prst="line">
                <a:avLst/>
              </a:prstGeom>
              <a:ln w="1908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0" name="CustomShape 103"/>
              <p:cNvSpPr/>
              <p:nvPr/>
            </p:nvSpPr>
            <p:spPr>
              <a:xfrm>
                <a:off x="3533760" y="5171760"/>
                <a:ext cx="444600" cy="257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en-US" sz="1100" spc="-1" strike="noStrike">
                    <a:solidFill>
                      <a:srgbClr val="c00000"/>
                    </a:solidFill>
                    <a:latin typeface="Times New Roman"/>
                  </a:rPr>
                  <a:t>CLK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sp>
          <p:nvSpPr>
            <p:cNvPr id="241" name="CustomShape 104"/>
            <p:cNvSpPr/>
            <p:nvPr/>
          </p:nvSpPr>
          <p:spPr>
            <a:xfrm>
              <a:off x="3655440" y="4984920"/>
              <a:ext cx="190800" cy="119160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42" name="Group 105"/>
          <p:cNvGrpSpPr/>
          <p:nvPr/>
        </p:nvGrpSpPr>
        <p:grpSpPr>
          <a:xfrm>
            <a:off x="1151280" y="3963960"/>
            <a:ext cx="444600" cy="444600"/>
            <a:chOff x="1151280" y="3963960"/>
            <a:chExt cx="444600" cy="444600"/>
          </a:xfrm>
        </p:grpSpPr>
        <p:grpSp>
          <p:nvGrpSpPr>
            <p:cNvPr id="243" name="Group 106"/>
            <p:cNvGrpSpPr/>
            <p:nvPr/>
          </p:nvGrpSpPr>
          <p:grpSpPr>
            <a:xfrm>
              <a:off x="1151280" y="4103280"/>
              <a:ext cx="444600" cy="305280"/>
              <a:chOff x="1151280" y="4103280"/>
              <a:chExt cx="444600" cy="305280"/>
            </a:xfrm>
          </p:grpSpPr>
          <p:sp>
            <p:nvSpPr>
              <p:cNvPr id="244" name="Line 107"/>
              <p:cNvSpPr/>
              <p:nvPr/>
            </p:nvSpPr>
            <p:spPr>
              <a:xfrm flipV="1">
                <a:off x="1366200" y="4103280"/>
                <a:ext cx="360" cy="104760"/>
              </a:xfrm>
              <a:prstGeom prst="line">
                <a:avLst/>
              </a:prstGeom>
              <a:ln w="1908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5" name="CustomShape 108"/>
              <p:cNvSpPr/>
              <p:nvPr/>
            </p:nvSpPr>
            <p:spPr>
              <a:xfrm>
                <a:off x="1151280" y="4150800"/>
                <a:ext cx="444600" cy="257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en-US" sz="1100" spc="-1" strike="noStrike">
                    <a:solidFill>
                      <a:srgbClr val="c00000"/>
                    </a:solidFill>
                    <a:latin typeface="Times New Roman"/>
                  </a:rPr>
                  <a:t>CLK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sp>
          <p:nvSpPr>
            <p:cNvPr id="246" name="CustomShape 109"/>
            <p:cNvSpPr/>
            <p:nvPr/>
          </p:nvSpPr>
          <p:spPr>
            <a:xfrm>
              <a:off x="1272960" y="3963960"/>
              <a:ext cx="190800" cy="119160"/>
            </a:xfrm>
            <a:prstGeom prst="triangle">
              <a:avLst>
                <a:gd name="adj" fmla="val 50000"/>
              </a:avLst>
            </a:prstGeom>
            <a:solidFill>
              <a:srgbClr val="bdd7e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47" name="Group 110"/>
          <p:cNvGrpSpPr/>
          <p:nvPr/>
        </p:nvGrpSpPr>
        <p:grpSpPr>
          <a:xfrm>
            <a:off x="6730920" y="4058280"/>
            <a:ext cx="444600" cy="444240"/>
            <a:chOff x="6730920" y="4058280"/>
            <a:chExt cx="444600" cy="444240"/>
          </a:xfrm>
        </p:grpSpPr>
        <p:grpSp>
          <p:nvGrpSpPr>
            <p:cNvPr id="248" name="Group 111"/>
            <p:cNvGrpSpPr/>
            <p:nvPr/>
          </p:nvGrpSpPr>
          <p:grpSpPr>
            <a:xfrm>
              <a:off x="6730920" y="4197240"/>
              <a:ext cx="444600" cy="305280"/>
              <a:chOff x="6730920" y="4197240"/>
              <a:chExt cx="444600" cy="305280"/>
            </a:xfrm>
          </p:grpSpPr>
          <p:sp>
            <p:nvSpPr>
              <p:cNvPr id="249" name="Line 112"/>
              <p:cNvSpPr/>
              <p:nvPr/>
            </p:nvSpPr>
            <p:spPr>
              <a:xfrm flipV="1">
                <a:off x="6945480" y="4197240"/>
                <a:ext cx="360" cy="104760"/>
              </a:xfrm>
              <a:prstGeom prst="line">
                <a:avLst/>
              </a:prstGeom>
              <a:ln w="1908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0" name="CustomShape 113"/>
              <p:cNvSpPr/>
              <p:nvPr/>
            </p:nvSpPr>
            <p:spPr>
              <a:xfrm>
                <a:off x="6730920" y="4244760"/>
                <a:ext cx="444600" cy="257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en-US" sz="1100" spc="-1" strike="noStrike">
                    <a:solidFill>
                      <a:srgbClr val="c00000"/>
                    </a:solidFill>
                    <a:latin typeface="Times New Roman"/>
                  </a:rPr>
                  <a:t>CLK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sp>
          <p:nvSpPr>
            <p:cNvPr id="251" name="CustomShape 114"/>
            <p:cNvSpPr/>
            <p:nvPr/>
          </p:nvSpPr>
          <p:spPr>
            <a:xfrm>
              <a:off x="6852240" y="4058280"/>
              <a:ext cx="190800" cy="119160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52" name="Group 115"/>
          <p:cNvGrpSpPr/>
          <p:nvPr/>
        </p:nvGrpSpPr>
        <p:grpSpPr>
          <a:xfrm>
            <a:off x="10080720" y="4093200"/>
            <a:ext cx="444600" cy="444240"/>
            <a:chOff x="10080720" y="4093200"/>
            <a:chExt cx="444600" cy="444240"/>
          </a:xfrm>
        </p:grpSpPr>
        <p:grpSp>
          <p:nvGrpSpPr>
            <p:cNvPr id="253" name="Group 116"/>
            <p:cNvGrpSpPr/>
            <p:nvPr/>
          </p:nvGrpSpPr>
          <p:grpSpPr>
            <a:xfrm>
              <a:off x="10080720" y="4232160"/>
              <a:ext cx="444600" cy="305280"/>
              <a:chOff x="10080720" y="4232160"/>
              <a:chExt cx="444600" cy="305280"/>
            </a:xfrm>
          </p:grpSpPr>
          <p:sp>
            <p:nvSpPr>
              <p:cNvPr id="254" name="Line 117"/>
              <p:cNvSpPr/>
              <p:nvPr/>
            </p:nvSpPr>
            <p:spPr>
              <a:xfrm flipV="1">
                <a:off x="10295640" y="4232160"/>
                <a:ext cx="360" cy="104760"/>
              </a:xfrm>
              <a:prstGeom prst="line">
                <a:avLst/>
              </a:prstGeom>
              <a:ln w="1908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5" name="CustomShape 118"/>
              <p:cNvSpPr/>
              <p:nvPr/>
            </p:nvSpPr>
            <p:spPr>
              <a:xfrm>
                <a:off x="10080720" y="4279680"/>
                <a:ext cx="444600" cy="257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en-US" sz="1100" spc="-1" strike="noStrike">
                    <a:solidFill>
                      <a:srgbClr val="c00000"/>
                    </a:solidFill>
                    <a:latin typeface="Times New Roman"/>
                  </a:rPr>
                  <a:t>CLK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sp>
          <p:nvSpPr>
            <p:cNvPr id="256" name="CustomShape 119"/>
            <p:cNvSpPr/>
            <p:nvPr/>
          </p:nvSpPr>
          <p:spPr>
            <a:xfrm>
              <a:off x="10202400" y="4093200"/>
              <a:ext cx="190800" cy="119160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57" name="Group 120"/>
          <p:cNvGrpSpPr/>
          <p:nvPr/>
        </p:nvGrpSpPr>
        <p:grpSpPr>
          <a:xfrm>
            <a:off x="5715720" y="4889880"/>
            <a:ext cx="444600" cy="444240"/>
            <a:chOff x="5715720" y="4889880"/>
            <a:chExt cx="444600" cy="444240"/>
          </a:xfrm>
        </p:grpSpPr>
        <p:grpSp>
          <p:nvGrpSpPr>
            <p:cNvPr id="258" name="Group 121"/>
            <p:cNvGrpSpPr/>
            <p:nvPr/>
          </p:nvGrpSpPr>
          <p:grpSpPr>
            <a:xfrm>
              <a:off x="5715720" y="5001120"/>
              <a:ext cx="444600" cy="333000"/>
              <a:chOff x="5715720" y="5001120"/>
              <a:chExt cx="444600" cy="333000"/>
            </a:xfrm>
          </p:grpSpPr>
          <p:sp>
            <p:nvSpPr>
              <p:cNvPr id="259" name="Line 122"/>
              <p:cNvSpPr/>
              <p:nvPr/>
            </p:nvSpPr>
            <p:spPr>
              <a:xfrm flipV="1">
                <a:off x="5930640" y="5001120"/>
                <a:ext cx="360" cy="104760"/>
              </a:xfrm>
              <a:prstGeom prst="line">
                <a:avLst/>
              </a:prstGeom>
              <a:ln w="1908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CustomShape 123"/>
              <p:cNvSpPr/>
              <p:nvPr/>
            </p:nvSpPr>
            <p:spPr>
              <a:xfrm>
                <a:off x="5715720" y="5076360"/>
                <a:ext cx="444600" cy="257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en-US" sz="1100" spc="-1" strike="noStrike">
                    <a:solidFill>
                      <a:srgbClr val="c00000"/>
                    </a:solidFill>
                    <a:latin typeface="Times New Roman"/>
                  </a:rPr>
                  <a:t>CLK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sp>
          <p:nvSpPr>
            <p:cNvPr id="261" name="CustomShape 124"/>
            <p:cNvSpPr/>
            <p:nvPr/>
          </p:nvSpPr>
          <p:spPr>
            <a:xfrm>
              <a:off x="5837400" y="4889880"/>
              <a:ext cx="190800" cy="119160"/>
            </a:xfrm>
            <a:prstGeom prst="triangle">
              <a:avLst>
                <a:gd name="adj" fmla="val 50000"/>
              </a:avLst>
            </a:prstGeom>
            <a:solidFill>
              <a:srgbClr val="ff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62" name="CustomShape 125"/>
          <p:cNvSpPr/>
          <p:nvPr/>
        </p:nvSpPr>
        <p:spPr>
          <a:xfrm>
            <a:off x="3447720" y="3410640"/>
            <a:ext cx="3456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IR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3" name="CustomShape 126"/>
          <p:cNvSpPr/>
          <p:nvPr/>
        </p:nvSpPr>
        <p:spPr>
          <a:xfrm>
            <a:off x="3449160" y="4422600"/>
            <a:ext cx="4158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DR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264" name="Group 127"/>
          <p:cNvGrpSpPr/>
          <p:nvPr/>
        </p:nvGrpSpPr>
        <p:grpSpPr>
          <a:xfrm>
            <a:off x="3685320" y="1324080"/>
            <a:ext cx="7676640" cy="2061360"/>
            <a:chOff x="3685320" y="1324080"/>
            <a:chExt cx="7676640" cy="2061360"/>
          </a:xfrm>
        </p:grpSpPr>
        <p:sp>
          <p:nvSpPr>
            <p:cNvPr id="265" name="CustomShape 128"/>
            <p:cNvSpPr/>
            <p:nvPr/>
          </p:nvSpPr>
          <p:spPr>
            <a:xfrm>
              <a:off x="4133160" y="1693440"/>
              <a:ext cx="498240" cy="291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330" spc="-1" strike="noStrike">
                  <a:solidFill>
                    <a:srgbClr val="0066ff"/>
                  </a:solidFill>
                  <a:latin typeface="Times New Roman"/>
                </a:rPr>
                <a:t>IorD</a:t>
              </a:r>
              <a:endParaRPr b="0" lang="en-US" sz="1330" spc="-1" strike="noStrike">
                <a:latin typeface="Arial"/>
              </a:endParaRPr>
            </a:p>
          </p:txBody>
        </p:sp>
        <p:sp>
          <p:nvSpPr>
            <p:cNvPr id="266" name="CustomShape 129"/>
            <p:cNvSpPr/>
            <p:nvPr/>
          </p:nvSpPr>
          <p:spPr>
            <a:xfrm>
              <a:off x="3901680" y="2171160"/>
              <a:ext cx="716040" cy="291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330" spc="-1" strike="noStrike">
                  <a:solidFill>
                    <a:srgbClr val="0066ff"/>
                  </a:solidFill>
                  <a:latin typeface="Times New Roman"/>
                </a:rPr>
                <a:t>IRWrite</a:t>
              </a:r>
              <a:endParaRPr b="0" lang="en-US" sz="1330" spc="-1" strike="noStrike">
                <a:latin typeface="Arial"/>
              </a:endParaRPr>
            </a:p>
          </p:txBody>
        </p:sp>
        <p:sp>
          <p:nvSpPr>
            <p:cNvPr id="267" name="CustomShape 130"/>
            <p:cNvSpPr/>
            <p:nvPr/>
          </p:nvSpPr>
          <p:spPr>
            <a:xfrm>
              <a:off x="3685320" y="1920960"/>
              <a:ext cx="912600" cy="291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r">
                <a:lnSpc>
                  <a:spcPct val="100000"/>
                </a:lnSpc>
              </a:pPr>
              <a:r>
                <a:rPr b="0" lang="en-US" sz="1330" spc="-1" strike="noStrike">
                  <a:solidFill>
                    <a:srgbClr val="0066ff"/>
                  </a:solidFill>
                  <a:latin typeface="Times New Roman"/>
                </a:rPr>
                <a:t>MemWrite</a:t>
              </a:r>
              <a:endParaRPr b="0" lang="en-US" sz="1330" spc="-1" strike="noStrike">
                <a:latin typeface="Arial"/>
              </a:endParaRPr>
            </a:p>
          </p:txBody>
        </p:sp>
        <p:sp>
          <p:nvSpPr>
            <p:cNvPr id="268" name="Line 131"/>
            <p:cNvSpPr/>
            <p:nvPr/>
          </p:nvSpPr>
          <p:spPr>
            <a:xfrm flipV="1">
              <a:off x="4896360" y="1372680"/>
              <a:ext cx="360" cy="104760"/>
            </a:xfrm>
            <a:prstGeom prst="line">
              <a:avLst/>
            </a:prstGeom>
            <a:ln w="19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9" name="CustomShape 132"/>
            <p:cNvSpPr/>
            <p:nvPr/>
          </p:nvSpPr>
          <p:spPr>
            <a:xfrm>
              <a:off x="5168880" y="1324080"/>
              <a:ext cx="7084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66ff"/>
                  </a:solidFill>
                  <a:latin typeface="Times New Roman"/>
                </a:rPr>
                <a:t>PCWrite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70" name="CustomShape 133"/>
            <p:cNvSpPr/>
            <p:nvPr/>
          </p:nvSpPr>
          <p:spPr>
            <a:xfrm>
              <a:off x="5169240" y="1533240"/>
              <a:ext cx="6199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66ff"/>
                  </a:solidFill>
                  <a:latin typeface="Times New Roman"/>
                </a:rPr>
                <a:t>Branch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71" name="CustomShape 134"/>
            <p:cNvSpPr/>
            <p:nvPr/>
          </p:nvSpPr>
          <p:spPr>
            <a:xfrm>
              <a:off x="5167080" y="1742400"/>
              <a:ext cx="571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66ff"/>
                  </a:solidFill>
                  <a:latin typeface="Times New Roman"/>
                </a:rPr>
                <a:t>PCSrc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72" name="CustomShape 135"/>
            <p:cNvSpPr/>
            <p:nvPr/>
          </p:nvSpPr>
          <p:spPr>
            <a:xfrm>
              <a:off x="5167800" y="1951920"/>
              <a:ext cx="5954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66ff"/>
                  </a:solidFill>
                  <a:latin typeface="Times New Roman"/>
                </a:rPr>
                <a:t>AluOp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73" name="CustomShape 136"/>
            <p:cNvSpPr/>
            <p:nvPr/>
          </p:nvSpPr>
          <p:spPr>
            <a:xfrm>
              <a:off x="5168880" y="2161080"/>
              <a:ext cx="7984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66ff"/>
                  </a:solidFill>
                  <a:latin typeface="Times New Roman"/>
                </a:rPr>
                <a:t>ALUSrcB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74" name="CustomShape 137"/>
            <p:cNvSpPr/>
            <p:nvPr/>
          </p:nvSpPr>
          <p:spPr>
            <a:xfrm>
              <a:off x="5168880" y="2370240"/>
              <a:ext cx="8060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66ff"/>
                  </a:solidFill>
                  <a:latin typeface="Times New Roman"/>
                </a:rPr>
                <a:t>ALUSrcA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75" name="CustomShape 138"/>
            <p:cNvSpPr/>
            <p:nvPr/>
          </p:nvSpPr>
          <p:spPr>
            <a:xfrm>
              <a:off x="5170680" y="2579400"/>
              <a:ext cx="7664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66ff"/>
                  </a:solidFill>
                  <a:latin typeface="Times New Roman"/>
                </a:rPr>
                <a:t>RegWrite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76" name="CustomShape 139"/>
            <p:cNvSpPr/>
            <p:nvPr/>
          </p:nvSpPr>
          <p:spPr>
            <a:xfrm>
              <a:off x="10790640" y="1526760"/>
              <a:ext cx="571320" cy="291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330" spc="-1" strike="noStrike">
                  <a:solidFill>
                    <a:srgbClr val="0066ff"/>
                  </a:solidFill>
                  <a:latin typeface="Times New Roman"/>
                </a:rPr>
                <a:t>PCEn</a:t>
              </a:r>
              <a:endParaRPr b="0" lang="en-US" sz="1330" spc="-1" strike="noStrike">
                <a:latin typeface="Arial"/>
              </a:endParaRPr>
            </a:p>
          </p:txBody>
        </p:sp>
        <p:sp>
          <p:nvSpPr>
            <p:cNvPr id="277" name="CustomShape 140"/>
            <p:cNvSpPr/>
            <p:nvPr/>
          </p:nvSpPr>
          <p:spPr>
            <a:xfrm>
              <a:off x="4310640" y="3085920"/>
              <a:ext cx="684000" cy="291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330" spc="-1" strike="noStrike">
                  <a:solidFill>
                    <a:srgbClr val="0066ff"/>
                  </a:solidFill>
                  <a:latin typeface="Times New Roman"/>
                </a:rPr>
                <a:t>RegDst</a:t>
              </a:r>
              <a:endParaRPr b="0" lang="en-US" sz="1330" spc="-1" strike="noStrike">
                <a:latin typeface="Arial"/>
              </a:endParaRPr>
            </a:p>
          </p:txBody>
        </p:sp>
        <p:sp>
          <p:nvSpPr>
            <p:cNvPr id="278" name="CustomShape 141"/>
            <p:cNvSpPr/>
            <p:nvPr/>
          </p:nvSpPr>
          <p:spPr>
            <a:xfrm>
              <a:off x="5034600" y="3093480"/>
              <a:ext cx="937080" cy="291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330" spc="-1" strike="noStrike">
                  <a:solidFill>
                    <a:srgbClr val="0066ff"/>
                  </a:solidFill>
                  <a:latin typeface="Times New Roman"/>
                </a:rPr>
                <a:t>MemtoReg</a:t>
              </a:r>
              <a:endParaRPr b="0" lang="en-US" sz="1330" spc="-1" strike="noStrike">
                <a:latin typeface="Arial"/>
              </a:endParaRPr>
            </a:p>
          </p:txBody>
        </p:sp>
        <p:sp>
          <p:nvSpPr>
            <p:cNvPr id="279" name="CustomShape 142"/>
            <p:cNvSpPr/>
            <p:nvPr/>
          </p:nvSpPr>
          <p:spPr>
            <a:xfrm flipV="1">
              <a:off x="4803480" y="1348560"/>
              <a:ext cx="190800" cy="128880"/>
            </a:xfrm>
            <a:prstGeom prst="triangle">
              <a:avLst>
                <a:gd name="adj" fmla="val 50000"/>
              </a:avLst>
            </a:prstGeom>
            <a:solidFill>
              <a:srgbClr val="59b2ff"/>
            </a:solidFill>
            <a:ln w="190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80" name="CustomShape 143"/>
          <p:cNvSpPr/>
          <p:nvPr/>
        </p:nvSpPr>
        <p:spPr>
          <a:xfrm>
            <a:off x="941400" y="3356640"/>
            <a:ext cx="438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PC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281" name="Group 144"/>
          <p:cNvGrpSpPr/>
          <p:nvPr/>
        </p:nvGrpSpPr>
        <p:grpSpPr>
          <a:xfrm>
            <a:off x="8109720" y="3825720"/>
            <a:ext cx="442440" cy="993600"/>
            <a:chOff x="8109720" y="3825720"/>
            <a:chExt cx="442440" cy="993600"/>
          </a:xfrm>
        </p:grpSpPr>
        <p:sp>
          <p:nvSpPr>
            <p:cNvPr id="282" name="CustomShape 145"/>
            <p:cNvSpPr/>
            <p:nvPr/>
          </p:nvSpPr>
          <p:spPr>
            <a:xfrm rot="16200000">
              <a:off x="7850520" y="4117680"/>
              <a:ext cx="993600" cy="409680"/>
            </a:xfrm>
            <a:prstGeom prst="flowChartManualOperation">
              <a:avLst/>
            </a:prstGeom>
            <a:noFill/>
            <a:ln w="1908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3" name="CustomShape 146"/>
            <p:cNvSpPr/>
            <p:nvPr/>
          </p:nvSpPr>
          <p:spPr>
            <a:xfrm>
              <a:off x="8109720" y="3850200"/>
              <a:ext cx="361080" cy="942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</a:rPr>
                <a:t>00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</a:rPr>
                <a:t>01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</a:rPr>
                <a:t>10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</a:rPr>
                <a:t>11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284" name="Line 147"/>
          <p:cNvSpPr/>
          <p:nvPr/>
        </p:nvSpPr>
        <p:spPr>
          <a:xfrm>
            <a:off x="7919280" y="4586760"/>
            <a:ext cx="218160" cy="360"/>
          </a:xfrm>
          <a:prstGeom prst="line">
            <a:avLst/>
          </a:prstGeom>
          <a:ln w="2844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Line 148"/>
          <p:cNvSpPr/>
          <p:nvPr/>
        </p:nvSpPr>
        <p:spPr>
          <a:xfrm flipV="1">
            <a:off x="7920360" y="4586760"/>
            <a:ext cx="360" cy="389520"/>
          </a:xfrm>
          <a:prstGeom prst="line">
            <a:avLst/>
          </a:prstGeom>
          <a:ln w="2844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6" name="Group 149"/>
          <p:cNvGrpSpPr/>
          <p:nvPr/>
        </p:nvGrpSpPr>
        <p:grpSpPr>
          <a:xfrm>
            <a:off x="5220360" y="1566000"/>
            <a:ext cx="5075280" cy="141840"/>
            <a:chOff x="5220360" y="1566000"/>
            <a:chExt cx="5075280" cy="141840"/>
          </a:xfrm>
        </p:grpSpPr>
        <p:sp>
          <p:nvSpPr>
            <p:cNvPr id="287" name="Line 150"/>
            <p:cNvSpPr/>
            <p:nvPr/>
          </p:nvSpPr>
          <p:spPr>
            <a:xfrm>
              <a:off x="5220360" y="1566000"/>
              <a:ext cx="4940640" cy="360"/>
            </a:xfrm>
            <a:prstGeom prst="line">
              <a:avLst/>
            </a:prstGeom>
            <a:ln w="1908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" name="Line 151"/>
            <p:cNvSpPr/>
            <p:nvPr/>
          </p:nvSpPr>
          <p:spPr>
            <a:xfrm>
              <a:off x="10161000" y="1576440"/>
              <a:ext cx="360" cy="131040"/>
            </a:xfrm>
            <a:prstGeom prst="line">
              <a:avLst/>
            </a:prstGeom>
            <a:ln w="1908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" name="Line 152"/>
            <p:cNvSpPr/>
            <p:nvPr/>
          </p:nvSpPr>
          <p:spPr>
            <a:xfrm>
              <a:off x="10161000" y="1707480"/>
              <a:ext cx="134640" cy="360"/>
            </a:xfrm>
            <a:prstGeom prst="line">
              <a:avLst/>
            </a:prstGeom>
            <a:ln w="1908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90" name="Line 153"/>
          <p:cNvSpPr/>
          <p:nvPr/>
        </p:nvSpPr>
        <p:spPr>
          <a:xfrm>
            <a:off x="5220360" y="1780920"/>
            <a:ext cx="4629240" cy="360"/>
          </a:xfrm>
          <a:prstGeom prst="line">
            <a:avLst/>
          </a:prstGeom>
          <a:ln w="1908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1" name="Group 154"/>
          <p:cNvGrpSpPr/>
          <p:nvPr/>
        </p:nvGrpSpPr>
        <p:grpSpPr>
          <a:xfrm>
            <a:off x="5220360" y="1993320"/>
            <a:ext cx="5933880" cy="1720440"/>
            <a:chOff x="5220360" y="1993320"/>
            <a:chExt cx="5933880" cy="1720440"/>
          </a:xfrm>
        </p:grpSpPr>
        <p:sp>
          <p:nvSpPr>
            <p:cNvPr id="292" name="Line 155"/>
            <p:cNvSpPr/>
            <p:nvPr/>
          </p:nvSpPr>
          <p:spPr>
            <a:xfrm>
              <a:off x="5220360" y="1993320"/>
              <a:ext cx="5933520" cy="360"/>
            </a:xfrm>
            <a:prstGeom prst="line">
              <a:avLst/>
            </a:prstGeom>
            <a:ln w="1908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3" name="Line 156"/>
            <p:cNvSpPr/>
            <p:nvPr/>
          </p:nvSpPr>
          <p:spPr>
            <a:xfrm>
              <a:off x="11153880" y="1993320"/>
              <a:ext cx="360" cy="1720440"/>
            </a:xfrm>
            <a:prstGeom prst="line">
              <a:avLst/>
            </a:prstGeom>
            <a:ln w="1908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94" name="Group 157"/>
          <p:cNvGrpSpPr/>
          <p:nvPr/>
        </p:nvGrpSpPr>
        <p:grpSpPr>
          <a:xfrm>
            <a:off x="5219640" y="2412360"/>
            <a:ext cx="3134880" cy="1498320"/>
            <a:chOff x="5219640" y="2412360"/>
            <a:chExt cx="3134880" cy="1498320"/>
          </a:xfrm>
        </p:grpSpPr>
        <p:sp>
          <p:nvSpPr>
            <p:cNvPr id="295" name="Line 158"/>
            <p:cNvSpPr/>
            <p:nvPr/>
          </p:nvSpPr>
          <p:spPr>
            <a:xfrm>
              <a:off x="5219640" y="2412360"/>
              <a:ext cx="3134520" cy="360"/>
            </a:xfrm>
            <a:prstGeom prst="line">
              <a:avLst/>
            </a:prstGeom>
            <a:ln w="1908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6" name="Line 159"/>
            <p:cNvSpPr/>
            <p:nvPr/>
          </p:nvSpPr>
          <p:spPr>
            <a:xfrm>
              <a:off x="8354160" y="2432880"/>
              <a:ext cx="360" cy="1477800"/>
            </a:xfrm>
            <a:prstGeom prst="line">
              <a:avLst/>
            </a:prstGeom>
            <a:ln w="1908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97" name="Group 160"/>
          <p:cNvGrpSpPr/>
          <p:nvPr/>
        </p:nvGrpSpPr>
        <p:grpSpPr>
          <a:xfrm>
            <a:off x="5226480" y="2623320"/>
            <a:ext cx="2698200" cy="856080"/>
            <a:chOff x="5226480" y="2623320"/>
            <a:chExt cx="2698200" cy="856080"/>
          </a:xfrm>
        </p:grpSpPr>
        <p:sp>
          <p:nvSpPr>
            <p:cNvPr id="298" name="Line 161"/>
            <p:cNvSpPr/>
            <p:nvPr/>
          </p:nvSpPr>
          <p:spPr>
            <a:xfrm>
              <a:off x="5226480" y="2623320"/>
              <a:ext cx="2692800" cy="360"/>
            </a:xfrm>
            <a:prstGeom prst="line">
              <a:avLst/>
            </a:prstGeom>
            <a:ln w="1908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9" name="Line 162"/>
            <p:cNvSpPr/>
            <p:nvPr/>
          </p:nvSpPr>
          <p:spPr>
            <a:xfrm>
              <a:off x="7924320" y="2623320"/>
              <a:ext cx="360" cy="856080"/>
            </a:xfrm>
            <a:prstGeom prst="line">
              <a:avLst/>
            </a:prstGeom>
            <a:ln w="1908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00" name="Group 163"/>
          <p:cNvGrpSpPr/>
          <p:nvPr/>
        </p:nvGrpSpPr>
        <p:grpSpPr>
          <a:xfrm>
            <a:off x="1995840" y="1947240"/>
            <a:ext cx="2588040" cy="1827000"/>
            <a:chOff x="1995840" y="1947240"/>
            <a:chExt cx="2588040" cy="1827000"/>
          </a:xfrm>
        </p:grpSpPr>
        <p:sp>
          <p:nvSpPr>
            <p:cNvPr id="301" name="Line 164"/>
            <p:cNvSpPr/>
            <p:nvPr/>
          </p:nvSpPr>
          <p:spPr>
            <a:xfrm flipH="1">
              <a:off x="1995840" y="1947240"/>
              <a:ext cx="2588040" cy="360"/>
            </a:xfrm>
            <a:prstGeom prst="line">
              <a:avLst/>
            </a:prstGeom>
            <a:ln w="1908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2" name="Line 165"/>
            <p:cNvSpPr/>
            <p:nvPr/>
          </p:nvSpPr>
          <p:spPr>
            <a:xfrm>
              <a:off x="1995840" y="1947240"/>
              <a:ext cx="360" cy="1827000"/>
            </a:xfrm>
            <a:prstGeom prst="line">
              <a:avLst/>
            </a:prstGeom>
            <a:ln w="1908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03" name="Group 166"/>
          <p:cNvGrpSpPr/>
          <p:nvPr/>
        </p:nvGrpSpPr>
        <p:grpSpPr>
          <a:xfrm>
            <a:off x="2832840" y="2191320"/>
            <a:ext cx="1750320" cy="1361520"/>
            <a:chOff x="2832840" y="2191320"/>
            <a:chExt cx="1750320" cy="1361520"/>
          </a:xfrm>
        </p:grpSpPr>
        <p:sp>
          <p:nvSpPr>
            <p:cNvPr id="304" name="Line 167"/>
            <p:cNvSpPr/>
            <p:nvPr/>
          </p:nvSpPr>
          <p:spPr>
            <a:xfrm>
              <a:off x="2832840" y="2191320"/>
              <a:ext cx="360" cy="1361520"/>
            </a:xfrm>
            <a:prstGeom prst="line">
              <a:avLst/>
            </a:prstGeom>
            <a:ln w="1908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5" name="Line 168"/>
            <p:cNvSpPr/>
            <p:nvPr/>
          </p:nvSpPr>
          <p:spPr>
            <a:xfrm flipH="1">
              <a:off x="2832840" y="2191320"/>
              <a:ext cx="1750320" cy="360"/>
            </a:xfrm>
            <a:prstGeom prst="line">
              <a:avLst/>
            </a:prstGeom>
            <a:ln w="1908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06" name="Group 169"/>
          <p:cNvGrpSpPr/>
          <p:nvPr/>
        </p:nvGrpSpPr>
        <p:grpSpPr>
          <a:xfrm>
            <a:off x="3766680" y="2436120"/>
            <a:ext cx="816480" cy="1218600"/>
            <a:chOff x="3766680" y="2436120"/>
            <a:chExt cx="816480" cy="1218600"/>
          </a:xfrm>
        </p:grpSpPr>
        <p:sp>
          <p:nvSpPr>
            <p:cNvPr id="307" name="Line 170"/>
            <p:cNvSpPr/>
            <p:nvPr/>
          </p:nvSpPr>
          <p:spPr>
            <a:xfrm flipH="1">
              <a:off x="3766680" y="2436120"/>
              <a:ext cx="816480" cy="360"/>
            </a:xfrm>
            <a:prstGeom prst="line">
              <a:avLst/>
            </a:prstGeom>
            <a:ln w="1908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8" name="Line 171"/>
            <p:cNvSpPr/>
            <p:nvPr/>
          </p:nvSpPr>
          <p:spPr>
            <a:xfrm>
              <a:off x="3766680" y="2436120"/>
              <a:ext cx="360" cy="1218600"/>
            </a:xfrm>
            <a:prstGeom prst="line">
              <a:avLst/>
            </a:prstGeom>
            <a:ln w="1908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09" name="Group 172"/>
          <p:cNvGrpSpPr/>
          <p:nvPr/>
        </p:nvGrpSpPr>
        <p:grpSpPr>
          <a:xfrm>
            <a:off x="1692360" y="3125160"/>
            <a:ext cx="6112440" cy="747000"/>
            <a:chOff x="1692360" y="3125160"/>
            <a:chExt cx="6112440" cy="747000"/>
          </a:xfrm>
        </p:grpSpPr>
        <p:sp>
          <p:nvSpPr>
            <p:cNvPr id="310" name="Line 173"/>
            <p:cNvSpPr/>
            <p:nvPr/>
          </p:nvSpPr>
          <p:spPr>
            <a:xfrm>
              <a:off x="1694520" y="3125160"/>
              <a:ext cx="360" cy="747000"/>
            </a:xfrm>
            <a:prstGeom prst="line">
              <a:avLst/>
            </a:prstGeom>
            <a:ln w="2844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" name="Line 174"/>
            <p:cNvSpPr/>
            <p:nvPr/>
          </p:nvSpPr>
          <p:spPr>
            <a:xfrm flipH="1">
              <a:off x="1692360" y="3125160"/>
              <a:ext cx="5748480" cy="360"/>
            </a:xfrm>
            <a:prstGeom prst="line">
              <a:avLst/>
            </a:prstGeom>
            <a:ln w="2844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" name="Line 175"/>
            <p:cNvSpPr/>
            <p:nvPr/>
          </p:nvSpPr>
          <p:spPr>
            <a:xfrm>
              <a:off x="7453080" y="3125160"/>
              <a:ext cx="360" cy="413640"/>
            </a:xfrm>
            <a:prstGeom prst="line">
              <a:avLst/>
            </a:prstGeom>
            <a:ln w="2844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3" name="Line 176"/>
            <p:cNvSpPr/>
            <p:nvPr/>
          </p:nvSpPr>
          <p:spPr>
            <a:xfrm flipH="1">
              <a:off x="7453080" y="3538800"/>
              <a:ext cx="351720" cy="360"/>
            </a:xfrm>
            <a:prstGeom prst="line">
              <a:avLst/>
            </a:prstGeom>
            <a:ln w="2844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14" name="Group 177"/>
          <p:cNvGrpSpPr/>
          <p:nvPr/>
        </p:nvGrpSpPr>
        <p:grpSpPr>
          <a:xfrm>
            <a:off x="1692360" y="4019760"/>
            <a:ext cx="9027000" cy="2048040"/>
            <a:chOff x="1692360" y="4019760"/>
            <a:chExt cx="9027000" cy="2048040"/>
          </a:xfrm>
        </p:grpSpPr>
        <p:grpSp>
          <p:nvGrpSpPr>
            <p:cNvPr id="315" name="Group 178"/>
            <p:cNvGrpSpPr/>
            <p:nvPr/>
          </p:nvGrpSpPr>
          <p:grpSpPr>
            <a:xfrm>
              <a:off x="1692360" y="4019760"/>
              <a:ext cx="9027000" cy="2048040"/>
              <a:chOff x="1692360" y="4019760"/>
              <a:chExt cx="9027000" cy="2048040"/>
            </a:xfrm>
          </p:grpSpPr>
          <p:sp>
            <p:nvSpPr>
              <p:cNvPr id="316" name="Line 179"/>
              <p:cNvSpPr/>
              <p:nvPr/>
            </p:nvSpPr>
            <p:spPr>
              <a:xfrm>
                <a:off x="1692360" y="4082040"/>
                <a:ext cx="360" cy="1982880"/>
              </a:xfrm>
              <a:prstGeom prst="line">
                <a:avLst/>
              </a:prstGeom>
              <a:ln w="2844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7" name="Line 180"/>
              <p:cNvSpPr/>
              <p:nvPr/>
            </p:nvSpPr>
            <p:spPr>
              <a:xfrm flipH="1">
                <a:off x="1692360" y="6067440"/>
                <a:ext cx="9026640" cy="360"/>
              </a:xfrm>
              <a:prstGeom prst="line">
                <a:avLst/>
              </a:prstGeom>
              <a:ln w="2844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8" name="Line 181"/>
              <p:cNvSpPr/>
              <p:nvPr/>
            </p:nvSpPr>
            <p:spPr>
              <a:xfrm>
                <a:off x="10719000" y="4019760"/>
                <a:ext cx="360" cy="2043000"/>
              </a:xfrm>
              <a:prstGeom prst="line">
                <a:avLst/>
              </a:prstGeom>
              <a:ln w="2844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19" name="Line 182"/>
            <p:cNvSpPr/>
            <p:nvPr/>
          </p:nvSpPr>
          <p:spPr>
            <a:xfrm>
              <a:off x="1692360" y="4082040"/>
              <a:ext cx="181440" cy="360"/>
            </a:xfrm>
            <a:prstGeom prst="line">
              <a:avLst/>
            </a:prstGeom>
            <a:ln w="2844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20" name="Group 183"/>
          <p:cNvGrpSpPr/>
          <p:nvPr/>
        </p:nvGrpSpPr>
        <p:grpSpPr>
          <a:xfrm>
            <a:off x="1014120" y="3884760"/>
            <a:ext cx="10411560" cy="2369160"/>
            <a:chOff x="1014120" y="3884760"/>
            <a:chExt cx="10411560" cy="2369160"/>
          </a:xfrm>
        </p:grpSpPr>
        <p:grpSp>
          <p:nvGrpSpPr>
            <p:cNvPr id="321" name="Group 184"/>
            <p:cNvGrpSpPr/>
            <p:nvPr/>
          </p:nvGrpSpPr>
          <p:grpSpPr>
            <a:xfrm>
              <a:off x="1014120" y="3884760"/>
              <a:ext cx="10411560" cy="2369160"/>
              <a:chOff x="1014120" y="3884760"/>
              <a:chExt cx="10411560" cy="2369160"/>
            </a:xfrm>
          </p:grpSpPr>
          <p:sp>
            <p:nvSpPr>
              <p:cNvPr id="322" name="Line 185"/>
              <p:cNvSpPr/>
              <p:nvPr/>
            </p:nvSpPr>
            <p:spPr>
              <a:xfrm>
                <a:off x="1014120" y="3884760"/>
                <a:ext cx="360" cy="2365920"/>
              </a:xfrm>
              <a:prstGeom prst="line">
                <a:avLst/>
              </a:prstGeom>
              <a:ln w="2844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3" name="Line 186"/>
              <p:cNvSpPr/>
              <p:nvPr/>
            </p:nvSpPr>
            <p:spPr>
              <a:xfrm flipH="1">
                <a:off x="1014120" y="6253560"/>
                <a:ext cx="10411200" cy="360"/>
              </a:xfrm>
              <a:prstGeom prst="line">
                <a:avLst/>
              </a:prstGeom>
              <a:ln w="2844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4" name="Line 187"/>
              <p:cNvSpPr/>
              <p:nvPr/>
            </p:nvSpPr>
            <p:spPr>
              <a:xfrm>
                <a:off x="11425320" y="3926520"/>
                <a:ext cx="360" cy="2321280"/>
              </a:xfrm>
              <a:prstGeom prst="line">
                <a:avLst/>
              </a:prstGeom>
              <a:ln w="2844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25" name="Line 188"/>
            <p:cNvSpPr/>
            <p:nvPr/>
          </p:nvSpPr>
          <p:spPr>
            <a:xfrm>
              <a:off x="1014120" y="3884760"/>
              <a:ext cx="209520" cy="360"/>
            </a:xfrm>
            <a:prstGeom prst="line">
              <a:avLst/>
            </a:prstGeom>
            <a:ln w="2844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" name="Line 189"/>
            <p:cNvSpPr/>
            <p:nvPr/>
          </p:nvSpPr>
          <p:spPr>
            <a:xfrm>
              <a:off x="11273760" y="3922200"/>
              <a:ext cx="151560" cy="360"/>
            </a:xfrm>
            <a:prstGeom prst="line">
              <a:avLst/>
            </a:prstGeom>
            <a:ln w="2844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27" name="Group 190"/>
          <p:cNvGrpSpPr/>
          <p:nvPr/>
        </p:nvGrpSpPr>
        <p:grpSpPr>
          <a:xfrm>
            <a:off x="2172600" y="3980880"/>
            <a:ext cx="5106960" cy="1461960"/>
            <a:chOff x="2172600" y="3980880"/>
            <a:chExt cx="5106960" cy="1461960"/>
          </a:xfrm>
        </p:grpSpPr>
        <p:grpSp>
          <p:nvGrpSpPr>
            <p:cNvPr id="328" name="Group 191"/>
            <p:cNvGrpSpPr/>
            <p:nvPr/>
          </p:nvGrpSpPr>
          <p:grpSpPr>
            <a:xfrm>
              <a:off x="2172600" y="3980880"/>
              <a:ext cx="5106960" cy="1461960"/>
              <a:chOff x="2172600" y="3980880"/>
              <a:chExt cx="5106960" cy="1461960"/>
            </a:xfrm>
          </p:grpSpPr>
          <p:sp>
            <p:nvSpPr>
              <p:cNvPr id="329" name="Line 192"/>
              <p:cNvSpPr/>
              <p:nvPr/>
            </p:nvSpPr>
            <p:spPr>
              <a:xfrm>
                <a:off x="2172600" y="4572720"/>
                <a:ext cx="360" cy="851400"/>
              </a:xfrm>
              <a:prstGeom prst="line">
                <a:avLst/>
              </a:prstGeom>
              <a:ln w="2844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0" name="Line 193"/>
              <p:cNvSpPr/>
              <p:nvPr/>
            </p:nvSpPr>
            <p:spPr>
              <a:xfrm flipH="1">
                <a:off x="2172600" y="5442480"/>
                <a:ext cx="5106600" cy="360"/>
              </a:xfrm>
              <a:prstGeom prst="line">
                <a:avLst/>
              </a:prstGeom>
              <a:ln w="2844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1" name="Line 194"/>
              <p:cNvSpPr/>
              <p:nvPr/>
            </p:nvSpPr>
            <p:spPr>
              <a:xfrm>
                <a:off x="7279200" y="3980880"/>
                <a:ext cx="360" cy="1441440"/>
              </a:xfrm>
              <a:prstGeom prst="line">
                <a:avLst/>
              </a:prstGeom>
              <a:ln w="2844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32" name="Line 195"/>
            <p:cNvSpPr/>
            <p:nvPr/>
          </p:nvSpPr>
          <p:spPr>
            <a:xfrm>
              <a:off x="2172600" y="4572720"/>
              <a:ext cx="231840" cy="360"/>
            </a:xfrm>
            <a:prstGeom prst="line">
              <a:avLst/>
            </a:prstGeom>
            <a:ln w="2844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33" name="Group 196"/>
          <p:cNvGrpSpPr/>
          <p:nvPr/>
        </p:nvGrpSpPr>
        <p:grpSpPr>
          <a:xfrm>
            <a:off x="3413880" y="3883680"/>
            <a:ext cx="220680" cy="1006200"/>
            <a:chOff x="3413880" y="3883680"/>
            <a:chExt cx="220680" cy="1006200"/>
          </a:xfrm>
        </p:grpSpPr>
        <p:sp>
          <p:nvSpPr>
            <p:cNvPr id="334" name="Line 197"/>
            <p:cNvSpPr/>
            <p:nvPr/>
          </p:nvSpPr>
          <p:spPr>
            <a:xfrm>
              <a:off x="3413880" y="3883680"/>
              <a:ext cx="360" cy="984600"/>
            </a:xfrm>
            <a:prstGeom prst="line">
              <a:avLst/>
            </a:prstGeom>
            <a:ln w="2844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5" name="Line 198"/>
            <p:cNvSpPr/>
            <p:nvPr/>
          </p:nvSpPr>
          <p:spPr>
            <a:xfrm flipH="1">
              <a:off x="3413880" y="4889520"/>
              <a:ext cx="220680" cy="360"/>
            </a:xfrm>
            <a:prstGeom prst="line">
              <a:avLst/>
            </a:prstGeom>
            <a:ln w="2844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36" name="Group 199"/>
          <p:cNvGrpSpPr/>
          <p:nvPr/>
        </p:nvGrpSpPr>
        <p:grpSpPr>
          <a:xfrm>
            <a:off x="4827960" y="4702680"/>
            <a:ext cx="166680" cy="1360080"/>
            <a:chOff x="4827960" y="4702680"/>
            <a:chExt cx="166680" cy="1360080"/>
          </a:xfrm>
        </p:grpSpPr>
        <p:sp>
          <p:nvSpPr>
            <p:cNvPr id="337" name="Line 200"/>
            <p:cNvSpPr/>
            <p:nvPr/>
          </p:nvSpPr>
          <p:spPr>
            <a:xfrm>
              <a:off x="4827960" y="4702680"/>
              <a:ext cx="360" cy="1360080"/>
            </a:xfrm>
            <a:prstGeom prst="line">
              <a:avLst/>
            </a:prstGeom>
            <a:ln w="2844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8" name="Line 201"/>
            <p:cNvSpPr/>
            <p:nvPr/>
          </p:nvSpPr>
          <p:spPr>
            <a:xfrm flipH="1">
              <a:off x="4850280" y="4703040"/>
              <a:ext cx="144360" cy="360"/>
            </a:xfrm>
            <a:prstGeom prst="line">
              <a:avLst/>
            </a:prstGeom>
            <a:ln w="2844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39" name="Group 202"/>
          <p:cNvGrpSpPr/>
          <p:nvPr/>
        </p:nvGrpSpPr>
        <p:grpSpPr>
          <a:xfrm>
            <a:off x="7583400" y="4374000"/>
            <a:ext cx="537480" cy="1387440"/>
            <a:chOff x="7583400" y="4374000"/>
            <a:chExt cx="537480" cy="1387440"/>
          </a:xfrm>
        </p:grpSpPr>
        <p:sp>
          <p:nvSpPr>
            <p:cNvPr id="340" name="Line 203"/>
            <p:cNvSpPr/>
            <p:nvPr/>
          </p:nvSpPr>
          <p:spPr>
            <a:xfrm>
              <a:off x="7583400" y="4385880"/>
              <a:ext cx="360" cy="1375560"/>
            </a:xfrm>
            <a:prstGeom prst="line">
              <a:avLst/>
            </a:prstGeom>
            <a:ln w="2844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1" name="Line 204"/>
            <p:cNvSpPr/>
            <p:nvPr/>
          </p:nvSpPr>
          <p:spPr>
            <a:xfrm flipH="1">
              <a:off x="7583400" y="4374000"/>
              <a:ext cx="537480" cy="360"/>
            </a:xfrm>
            <a:prstGeom prst="line">
              <a:avLst/>
            </a:prstGeom>
            <a:ln w="2844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42" name="Group 205"/>
          <p:cNvGrpSpPr/>
          <p:nvPr/>
        </p:nvGrpSpPr>
        <p:grpSpPr>
          <a:xfrm>
            <a:off x="9857160" y="3598200"/>
            <a:ext cx="1203120" cy="392040"/>
            <a:chOff x="9857160" y="3598200"/>
            <a:chExt cx="1203120" cy="392040"/>
          </a:xfrm>
        </p:grpSpPr>
        <p:sp>
          <p:nvSpPr>
            <p:cNvPr id="343" name="Line 206"/>
            <p:cNvSpPr/>
            <p:nvPr/>
          </p:nvSpPr>
          <p:spPr>
            <a:xfrm flipH="1">
              <a:off x="10885680" y="3801960"/>
              <a:ext cx="174600" cy="360"/>
            </a:xfrm>
            <a:prstGeom prst="line">
              <a:avLst/>
            </a:prstGeom>
            <a:ln w="2844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" name="Line 207"/>
            <p:cNvSpPr/>
            <p:nvPr/>
          </p:nvSpPr>
          <p:spPr>
            <a:xfrm>
              <a:off x="9857520" y="3605760"/>
              <a:ext cx="360" cy="384480"/>
            </a:xfrm>
            <a:prstGeom prst="line">
              <a:avLst/>
            </a:prstGeom>
            <a:ln w="2844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5" name="Line 208"/>
            <p:cNvSpPr/>
            <p:nvPr/>
          </p:nvSpPr>
          <p:spPr>
            <a:xfrm flipH="1">
              <a:off x="9857160" y="3598200"/>
              <a:ext cx="1028520" cy="360"/>
            </a:xfrm>
            <a:prstGeom prst="line">
              <a:avLst/>
            </a:prstGeom>
            <a:ln w="2844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" name="Line 209"/>
            <p:cNvSpPr/>
            <p:nvPr/>
          </p:nvSpPr>
          <p:spPr>
            <a:xfrm>
              <a:off x="10885680" y="3598200"/>
              <a:ext cx="360" cy="195840"/>
            </a:xfrm>
            <a:prstGeom prst="line">
              <a:avLst/>
            </a:prstGeom>
            <a:ln w="2844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47" name="Group 210"/>
          <p:cNvGrpSpPr/>
          <p:nvPr/>
        </p:nvGrpSpPr>
        <p:grpSpPr>
          <a:xfrm>
            <a:off x="11010600" y="3666240"/>
            <a:ext cx="271080" cy="516600"/>
            <a:chOff x="11010600" y="3666240"/>
            <a:chExt cx="271080" cy="516600"/>
          </a:xfrm>
        </p:grpSpPr>
        <p:sp>
          <p:nvSpPr>
            <p:cNvPr id="348" name="CustomShape 211"/>
            <p:cNvSpPr/>
            <p:nvPr/>
          </p:nvSpPr>
          <p:spPr>
            <a:xfrm rot="16200000">
              <a:off x="10927080" y="3823560"/>
              <a:ext cx="465840" cy="197640"/>
            </a:xfrm>
            <a:prstGeom prst="flowChartManualOperation">
              <a:avLst/>
            </a:prstGeom>
            <a:solidFill>
              <a:schemeClr val="bg1"/>
            </a:solidFill>
            <a:ln w="1908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9" name="CustomShape 212"/>
            <p:cNvSpPr/>
            <p:nvPr/>
          </p:nvSpPr>
          <p:spPr>
            <a:xfrm>
              <a:off x="11010600" y="3666240"/>
              <a:ext cx="27108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808080"/>
                  </a:solidFill>
                  <a:latin typeface="Times New Roman"/>
                </a:rPr>
                <a:t>0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66ff"/>
                  </a:solidFill>
                  <a:latin typeface="Times New Roman"/>
                </a:rPr>
                <a:t>1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350" name="Group 213"/>
          <p:cNvGrpSpPr/>
          <p:nvPr/>
        </p:nvGrpSpPr>
        <p:grpSpPr>
          <a:xfrm>
            <a:off x="7782120" y="3392640"/>
            <a:ext cx="271080" cy="516600"/>
            <a:chOff x="7782120" y="3392640"/>
            <a:chExt cx="271080" cy="516600"/>
          </a:xfrm>
        </p:grpSpPr>
        <p:sp>
          <p:nvSpPr>
            <p:cNvPr id="351" name="CustomShape 214"/>
            <p:cNvSpPr/>
            <p:nvPr/>
          </p:nvSpPr>
          <p:spPr>
            <a:xfrm rot="16200000">
              <a:off x="7687440" y="3559320"/>
              <a:ext cx="465840" cy="197640"/>
            </a:xfrm>
            <a:prstGeom prst="flowChartManualOperation">
              <a:avLst/>
            </a:prstGeom>
            <a:solidFill>
              <a:schemeClr val="bg1"/>
            </a:solidFill>
            <a:ln w="1908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2" name="CustomShape 215"/>
            <p:cNvSpPr/>
            <p:nvPr/>
          </p:nvSpPr>
          <p:spPr>
            <a:xfrm>
              <a:off x="7782120" y="3392640"/>
              <a:ext cx="27108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808080"/>
                  </a:solidFill>
                  <a:latin typeface="Times New Roman"/>
                </a:rPr>
                <a:t>0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66ff"/>
                  </a:solidFill>
                  <a:latin typeface="Times New Roman"/>
                </a:rPr>
                <a:t>1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353" name="Line 216"/>
          <p:cNvSpPr/>
          <p:nvPr/>
        </p:nvSpPr>
        <p:spPr>
          <a:xfrm>
            <a:off x="4450680" y="3989880"/>
            <a:ext cx="360" cy="317520"/>
          </a:xfrm>
          <a:prstGeom prst="line">
            <a:avLst/>
          </a:prstGeom>
          <a:ln w="2844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54" name="Group 217"/>
          <p:cNvGrpSpPr/>
          <p:nvPr/>
        </p:nvGrpSpPr>
        <p:grpSpPr>
          <a:xfrm>
            <a:off x="4555080" y="4128480"/>
            <a:ext cx="271080" cy="516600"/>
            <a:chOff x="4555080" y="4128480"/>
            <a:chExt cx="271080" cy="516600"/>
          </a:xfrm>
        </p:grpSpPr>
        <p:sp>
          <p:nvSpPr>
            <p:cNvPr id="355" name="CustomShape 218"/>
            <p:cNvSpPr/>
            <p:nvPr/>
          </p:nvSpPr>
          <p:spPr>
            <a:xfrm rot="16200000">
              <a:off x="4460400" y="4295160"/>
              <a:ext cx="465840" cy="197640"/>
            </a:xfrm>
            <a:prstGeom prst="flowChartManualOperation">
              <a:avLst/>
            </a:prstGeom>
            <a:solidFill>
              <a:schemeClr val="bg1"/>
            </a:solidFill>
            <a:ln w="1908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" name="CustomShape 219"/>
            <p:cNvSpPr/>
            <p:nvPr/>
          </p:nvSpPr>
          <p:spPr>
            <a:xfrm>
              <a:off x="4555080" y="4128480"/>
              <a:ext cx="27108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808080"/>
                  </a:solidFill>
                  <a:latin typeface="Times New Roman"/>
                </a:rPr>
                <a:t>0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66ff"/>
                  </a:solidFill>
                  <a:latin typeface="Times New Roman"/>
                </a:rPr>
                <a:t>1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357" name="Group 220"/>
          <p:cNvGrpSpPr/>
          <p:nvPr/>
        </p:nvGrpSpPr>
        <p:grpSpPr>
          <a:xfrm>
            <a:off x="6532920" y="5380920"/>
            <a:ext cx="1411920" cy="404280"/>
            <a:chOff x="6532920" y="5380920"/>
            <a:chExt cx="1411920" cy="404280"/>
          </a:xfrm>
        </p:grpSpPr>
        <p:sp>
          <p:nvSpPr>
            <p:cNvPr id="358" name="Line 221"/>
            <p:cNvSpPr/>
            <p:nvPr/>
          </p:nvSpPr>
          <p:spPr>
            <a:xfrm>
              <a:off x="7944480" y="5380920"/>
              <a:ext cx="360" cy="403920"/>
            </a:xfrm>
            <a:prstGeom prst="line">
              <a:avLst/>
            </a:prstGeom>
            <a:ln w="2844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" name="Line 222"/>
            <p:cNvSpPr/>
            <p:nvPr/>
          </p:nvSpPr>
          <p:spPr>
            <a:xfrm flipH="1">
              <a:off x="6532920" y="5784840"/>
              <a:ext cx="1411560" cy="360"/>
            </a:xfrm>
            <a:prstGeom prst="line">
              <a:avLst/>
            </a:prstGeom>
            <a:ln w="2844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60" name="Group 223"/>
          <p:cNvGrpSpPr/>
          <p:nvPr/>
        </p:nvGrpSpPr>
        <p:grpSpPr>
          <a:xfrm>
            <a:off x="9433080" y="1892880"/>
            <a:ext cx="287280" cy="1978200"/>
            <a:chOff x="9433080" y="1892880"/>
            <a:chExt cx="287280" cy="1978200"/>
          </a:xfrm>
        </p:grpSpPr>
        <p:sp>
          <p:nvSpPr>
            <p:cNvPr id="361" name="Line 224"/>
            <p:cNvSpPr/>
            <p:nvPr/>
          </p:nvSpPr>
          <p:spPr>
            <a:xfrm>
              <a:off x="9720000" y="1892880"/>
              <a:ext cx="360" cy="1957320"/>
            </a:xfrm>
            <a:prstGeom prst="line">
              <a:avLst/>
            </a:prstGeom>
            <a:ln w="2232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2" name="Line 225"/>
            <p:cNvSpPr/>
            <p:nvPr/>
          </p:nvSpPr>
          <p:spPr>
            <a:xfrm flipH="1">
              <a:off x="9433080" y="3870720"/>
              <a:ext cx="286920" cy="360"/>
            </a:xfrm>
            <a:prstGeom prst="line">
              <a:avLst/>
            </a:prstGeom>
            <a:ln w="2232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63" name="CustomShape 226"/>
          <p:cNvSpPr/>
          <p:nvPr/>
        </p:nvSpPr>
        <p:spPr>
          <a:xfrm>
            <a:off x="9851040" y="1737720"/>
            <a:ext cx="250560" cy="202680"/>
          </a:xfrm>
          <a:prstGeom prst="flowChartDelay">
            <a:avLst/>
          </a:prstGeom>
          <a:noFill/>
          <a:ln w="1908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4" name="Group 227"/>
          <p:cNvGrpSpPr/>
          <p:nvPr/>
        </p:nvGrpSpPr>
        <p:grpSpPr>
          <a:xfrm>
            <a:off x="4262040" y="2620080"/>
            <a:ext cx="1106280" cy="3188160"/>
            <a:chOff x="4262040" y="2620080"/>
            <a:chExt cx="1106280" cy="3188160"/>
          </a:xfrm>
        </p:grpSpPr>
        <p:sp>
          <p:nvSpPr>
            <p:cNvPr id="365" name="Line 228"/>
            <p:cNvSpPr/>
            <p:nvPr/>
          </p:nvSpPr>
          <p:spPr>
            <a:xfrm>
              <a:off x="4262040" y="2646720"/>
              <a:ext cx="360" cy="3158280"/>
            </a:xfrm>
            <a:prstGeom prst="line">
              <a:avLst/>
            </a:prstGeom>
            <a:ln w="2844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6" name="Line 229"/>
            <p:cNvSpPr/>
            <p:nvPr/>
          </p:nvSpPr>
          <p:spPr>
            <a:xfrm flipH="1">
              <a:off x="4262040" y="2620080"/>
              <a:ext cx="323640" cy="360"/>
            </a:xfrm>
            <a:prstGeom prst="line">
              <a:avLst/>
            </a:prstGeom>
            <a:ln w="2844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7" name="Line 230"/>
            <p:cNvSpPr/>
            <p:nvPr/>
          </p:nvSpPr>
          <p:spPr>
            <a:xfrm flipH="1">
              <a:off x="4262040" y="5807880"/>
              <a:ext cx="1106280" cy="360"/>
            </a:xfrm>
            <a:prstGeom prst="line">
              <a:avLst/>
            </a:prstGeom>
            <a:ln w="2844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68" name="Group 231"/>
          <p:cNvGrpSpPr/>
          <p:nvPr/>
        </p:nvGrpSpPr>
        <p:grpSpPr>
          <a:xfrm>
            <a:off x="2375640" y="3512160"/>
            <a:ext cx="912240" cy="1613160"/>
            <a:chOff x="2375640" y="3512160"/>
            <a:chExt cx="912240" cy="1613160"/>
          </a:xfrm>
        </p:grpSpPr>
        <p:sp>
          <p:nvSpPr>
            <p:cNvPr id="369" name="CustomShape 232"/>
            <p:cNvSpPr/>
            <p:nvPr/>
          </p:nvSpPr>
          <p:spPr>
            <a:xfrm>
              <a:off x="2404800" y="3540960"/>
              <a:ext cx="828360" cy="12592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44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0" name="CustomShape 233"/>
            <p:cNvSpPr/>
            <p:nvPr/>
          </p:nvSpPr>
          <p:spPr>
            <a:xfrm>
              <a:off x="2592360" y="3512160"/>
              <a:ext cx="45684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</a:rPr>
                <a:t>WE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71" name="CustomShape 234"/>
            <p:cNvSpPr/>
            <p:nvPr/>
          </p:nvSpPr>
          <p:spPr>
            <a:xfrm>
              <a:off x="2859840" y="3711960"/>
              <a:ext cx="42804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</a:rPr>
                <a:t>RD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72" name="CustomShape 235"/>
            <p:cNvSpPr/>
            <p:nvPr/>
          </p:nvSpPr>
          <p:spPr>
            <a:xfrm>
              <a:off x="2391480" y="3794400"/>
              <a:ext cx="30924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</a:rPr>
                <a:t>A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73" name="CustomShape 236"/>
            <p:cNvSpPr/>
            <p:nvPr/>
          </p:nvSpPr>
          <p:spPr>
            <a:xfrm>
              <a:off x="2415600" y="4102200"/>
              <a:ext cx="860760" cy="291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330" spc="-1" strike="noStrike">
                  <a:solidFill>
                    <a:srgbClr val="000000"/>
                  </a:solidFill>
                  <a:latin typeface="Segoe UI Black"/>
                  <a:ea typeface="Segoe UI Black"/>
                </a:rPr>
                <a:t>Memory</a:t>
              </a:r>
              <a:endParaRPr b="0" lang="en-US" sz="1330" spc="-1" strike="noStrike">
                <a:latin typeface="Arial"/>
              </a:endParaRPr>
            </a:p>
          </p:txBody>
        </p:sp>
        <p:sp>
          <p:nvSpPr>
            <p:cNvPr id="374" name="CustomShape 237"/>
            <p:cNvSpPr/>
            <p:nvPr/>
          </p:nvSpPr>
          <p:spPr>
            <a:xfrm>
              <a:off x="2375640" y="4435560"/>
              <a:ext cx="47664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</a:rPr>
                <a:t>WD</a:t>
              </a:r>
              <a:endParaRPr b="0" lang="en-US" sz="1400" spc="-1" strike="noStrike">
                <a:latin typeface="Arial"/>
              </a:endParaRPr>
            </a:p>
          </p:txBody>
        </p:sp>
        <p:grpSp>
          <p:nvGrpSpPr>
            <p:cNvPr id="375" name="Group 238"/>
            <p:cNvGrpSpPr/>
            <p:nvPr/>
          </p:nvGrpSpPr>
          <p:grpSpPr>
            <a:xfrm>
              <a:off x="2610360" y="4665960"/>
              <a:ext cx="444600" cy="459360"/>
              <a:chOff x="2610360" y="4665960"/>
              <a:chExt cx="444600" cy="459360"/>
            </a:xfrm>
          </p:grpSpPr>
          <p:grpSp>
            <p:nvGrpSpPr>
              <p:cNvPr id="376" name="Group 239"/>
              <p:cNvGrpSpPr/>
              <p:nvPr/>
            </p:nvGrpSpPr>
            <p:grpSpPr>
              <a:xfrm>
                <a:off x="2610360" y="4796280"/>
                <a:ext cx="444600" cy="329040"/>
                <a:chOff x="2610360" y="4796280"/>
                <a:chExt cx="444600" cy="329040"/>
              </a:xfrm>
            </p:grpSpPr>
            <p:sp>
              <p:nvSpPr>
                <p:cNvPr id="377" name="Line 240"/>
                <p:cNvSpPr/>
                <p:nvPr/>
              </p:nvSpPr>
              <p:spPr>
                <a:xfrm flipV="1">
                  <a:off x="2825280" y="4796280"/>
                  <a:ext cx="360" cy="113040"/>
                </a:xfrm>
                <a:prstGeom prst="line">
                  <a:avLst/>
                </a:prstGeom>
                <a:ln w="1908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8" name="CustomShape 241"/>
                <p:cNvSpPr/>
                <p:nvPr/>
              </p:nvSpPr>
              <p:spPr>
                <a:xfrm>
                  <a:off x="2610360" y="4867560"/>
                  <a:ext cx="444600" cy="257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i="1" lang="en-US" sz="1100" spc="-1" strike="noStrike">
                      <a:solidFill>
                        <a:srgbClr val="c00000"/>
                      </a:solidFill>
                      <a:latin typeface="Times New Roman"/>
                    </a:rPr>
                    <a:t>CLK</a:t>
                  </a:r>
                  <a:endParaRPr b="0" lang="en-US" sz="1100" spc="-1" strike="noStrike">
                    <a:latin typeface="Arial"/>
                  </a:endParaRPr>
                </a:p>
              </p:txBody>
            </p:sp>
          </p:grpSp>
          <p:sp>
            <p:nvSpPr>
              <p:cNvPr id="379" name="CustomShape 242"/>
              <p:cNvSpPr/>
              <p:nvPr/>
            </p:nvSpPr>
            <p:spPr>
              <a:xfrm>
                <a:off x="2732040" y="4665960"/>
                <a:ext cx="190800" cy="128880"/>
              </a:xfrm>
              <a:prstGeom prst="triangle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487800" y="257760"/>
            <a:ext cx="10515240" cy="617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步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骤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1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：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构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建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多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周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期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M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IP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S 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C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P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U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数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据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通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路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81" name="CustomShape 2"/>
          <p:cNvSpPr/>
          <p:nvPr/>
        </p:nvSpPr>
        <p:spPr>
          <a:xfrm>
            <a:off x="487800" y="942840"/>
            <a:ext cx="11500560" cy="56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20000"/>
              </a:lnSpc>
              <a:spcBef>
                <a:spcPts val="1001"/>
              </a:spcBef>
              <a:buClr>
                <a:srgbClr val="ffc000"/>
              </a:buClr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在</a:t>
            </a:r>
            <a:r>
              <a:rPr b="0" lang="en-US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MIPS</a:t>
            </a:r>
            <a:r>
              <a:rPr b="0" lang="en-US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多周期</a:t>
            </a:r>
            <a:r>
              <a:rPr b="0" lang="en-US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CPU</a:t>
            </a:r>
            <a:r>
              <a:rPr b="0" lang="en-US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（微程序）子电路中，利用如下组件构建</a:t>
            </a:r>
            <a:r>
              <a:rPr b="0" lang="en-US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CPU</a:t>
            </a:r>
            <a:r>
              <a:rPr b="0" lang="en-US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数据通路</a:t>
            </a:r>
            <a:endParaRPr b="0" lang="en-US" sz="2400" spc="-1" strike="noStrike">
              <a:latin typeface="Arial"/>
            </a:endParaRPr>
          </a:p>
          <a:p>
            <a:pPr lvl="1" marL="812880" indent="-355320">
              <a:lnSpc>
                <a:spcPct val="120000"/>
              </a:lnSpc>
              <a:spcBef>
                <a:spcPts val="499"/>
              </a:spcBef>
              <a:buClr>
                <a:srgbClr val="ffc000"/>
              </a:buClr>
              <a:buFont typeface="Wingdings" charset="2"/>
              <a:buChar char=""/>
            </a:pPr>
            <a:r>
              <a:rPr b="0" lang="en-US" sz="2000" spc="-1" strike="noStrike">
                <a:solidFill>
                  <a:srgbClr val="c00000"/>
                </a:solidFill>
                <a:latin typeface="微软雅黑"/>
                <a:ea typeface="微软雅黑"/>
              </a:rPr>
              <a:t>PC</a:t>
            </a:r>
            <a:r>
              <a:rPr b="0" lang="en-US" sz="2000" spc="-1" strike="noStrike">
                <a:solidFill>
                  <a:srgbClr val="c00000"/>
                </a:solidFill>
                <a:latin typeface="微软雅黑"/>
                <a:ea typeface="微软雅黑"/>
              </a:rPr>
              <a:t>、</a:t>
            </a:r>
            <a:r>
              <a:rPr b="0" lang="en-US" sz="2000" spc="-1" strike="noStrike">
                <a:solidFill>
                  <a:srgbClr val="c00000"/>
                </a:solidFill>
                <a:latin typeface="微软雅黑"/>
                <a:ea typeface="微软雅黑"/>
              </a:rPr>
              <a:t>MEM</a:t>
            </a:r>
            <a:r>
              <a:rPr b="0" lang="en-US" sz="2000" spc="-1" strike="noStrike">
                <a:solidFill>
                  <a:srgbClr val="c00000"/>
                </a:solidFill>
                <a:latin typeface="微软雅黑"/>
                <a:ea typeface="微软雅黑"/>
              </a:rPr>
              <a:t>、</a:t>
            </a:r>
            <a:r>
              <a:rPr b="0" lang="en-US" sz="2000" spc="-1" strike="noStrike">
                <a:solidFill>
                  <a:srgbClr val="c00000"/>
                </a:solidFill>
                <a:latin typeface="微软雅黑"/>
                <a:ea typeface="微软雅黑"/>
              </a:rPr>
              <a:t>IR</a:t>
            </a:r>
            <a:r>
              <a:rPr b="0" lang="en-US" sz="2000" spc="-1" strike="noStrike">
                <a:solidFill>
                  <a:srgbClr val="c00000"/>
                </a:solidFill>
                <a:latin typeface="微软雅黑"/>
                <a:ea typeface="微软雅黑"/>
              </a:rPr>
              <a:t>、</a:t>
            </a:r>
            <a:r>
              <a:rPr b="0" lang="en-US" sz="2000" spc="-1" strike="noStrike">
                <a:solidFill>
                  <a:srgbClr val="c00000"/>
                </a:solidFill>
                <a:latin typeface="微软雅黑"/>
                <a:ea typeface="微软雅黑"/>
              </a:rPr>
              <a:t>DR</a:t>
            </a:r>
            <a:r>
              <a:rPr b="0" lang="en-US" sz="2000" spc="-1" strike="noStrike">
                <a:solidFill>
                  <a:srgbClr val="c00000"/>
                </a:solidFill>
                <a:latin typeface="微软雅黑"/>
                <a:ea typeface="微软雅黑"/>
              </a:rPr>
              <a:t>、</a:t>
            </a:r>
            <a:r>
              <a:rPr b="0" lang="en-US" sz="2000" spc="-1" strike="noStrike">
                <a:solidFill>
                  <a:srgbClr val="c00000"/>
                </a:solidFill>
                <a:latin typeface="微软雅黑"/>
                <a:ea typeface="微软雅黑"/>
              </a:rPr>
              <a:t>RegFile</a:t>
            </a:r>
            <a:r>
              <a:rPr b="0" lang="en-US" sz="2000" spc="-1" strike="noStrike">
                <a:solidFill>
                  <a:srgbClr val="c00000"/>
                </a:solidFill>
                <a:latin typeface="微软雅黑"/>
                <a:ea typeface="微软雅黑"/>
              </a:rPr>
              <a:t>、</a:t>
            </a:r>
            <a:r>
              <a:rPr b="0" lang="en-US" sz="2000" spc="-1" strike="noStrike">
                <a:solidFill>
                  <a:srgbClr val="c00000"/>
                </a:solidFill>
                <a:latin typeface="微软雅黑"/>
                <a:ea typeface="微软雅黑"/>
              </a:rPr>
              <a:t>ALU</a:t>
            </a:r>
            <a:r>
              <a:rPr b="0" lang="en-US" sz="2000" spc="-1" strike="noStrike">
                <a:solidFill>
                  <a:srgbClr val="c00000"/>
                </a:solidFill>
                <a:latin typeface="微软雅黑"/>
                <a:ea typeface="微软雅黑"/>
              </a:rPr>
              <a:t>、</a:t>
            </a:r>
            <a:r>
              <a:rPr b="0" lang="en-US" sz="2000" spc="-1" strike="noStrike">
                <a:solidFill>
                  <a:srgbClr val="c00000"/>
                </a:solidFill>
                <a:latin typeface="微软雅黑"/>
                <a:ea typeface="微软雅黑"/>
              </a:rPr>
              <a:t>Controller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82" name="图片 2" descr=""/>
          <p:cNvPicPr/>
          <p:nvPr/>
        </p:nvPicPr>
        <p:blipFill>
          <a:blip r:embed="rId1"/>
          <a:srcRect l="0" t="42139" r="0" b="0"/>
          <a:stretch/>
        </p:blipFill>
        <p:spPr>
          <a:xfrm>
            <a:off x="-127080" y="3814920"/>
            <a:ext cx="12013920" cy="2764440"/>
          </a:xfrm>
          <a:prstGeom prst="rect">
            <a:avLst/>
          </a:prstGeom>
          <a:ln>
            <a:noFill/>
          </a:ln>
        </p:spPr>
      </p:pic>
      <p:pic>
        <p:nvPicPr>
          <p:cNvPr id="383" name="图片 5" descr=""/>
          <p:cNvPicPr/>
          <p:nvPr/>
        </p:nvPicPr>
        <p:blipFill>
          <a:blip r:embed="rId2"/>
          <a:stretch/>
        </p:blipFill>
        <p:spPr>
          <a:xfrm>
            <a:off x="7131240" y="1576800"/>
            <a:ext cx="4298400" cy="209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487800" y="257760"/>
            <a:ext cx="10515240" cy="617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步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骤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2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：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设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计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微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程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序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控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制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器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85" name="TextShape 2"/>
          <p:cNvSpPr txBox="1"/>
          <p:nvPr/>
        </p:nvSpPr>
        <p:spPr>
          <a:xfrm>
            <a:off x="487800" y="942840"/>
            <a:ext cx="6289920" cy="5636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25080" indent="-3247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Clr>
                <a:srgbClr val="ffc000"/>
              </a:buClr>
              <a:buFont typeface="Wingdings" charset="2"/>
              <a:buChar char=""/>
            </a:pPr>
            <a:r>
              <a:rPr b="1" lang="zh-CN" sz="2280" spc="-1" strike="noStrike">
                <a:solidFill>
                  <a:srgbClr val="000000"/>
                </a:solidFill>
                <a:latin typeface="Microsoft YaHei"/>
                <a:ea typeface="Microsoft YaHei"/>
              </a:rPr>
              <a:t>输入信号</a:t>
            </a:r>
            <a:endParaRPr b="0" lang="zh-CN" sz="2280" spc="-1" strike="noStrike">
              <a:solidFill>
                <a:srgbClr val="000000"/>
              </a:solidFill>
              <a:latin typeface="微软雅黑"/>
            </a:endParaRPr>
          </a:p>
          <a:p>
            <a:pPr lvl="1" marL="932040" indent="-3247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Clr>
                <a:srgbClr val="ffc000"/>
              </a:buClr>
              <a:buFont typeface="Wingdings" charset="2"/>
              <a:buChar char=""/>
            </a:pPr>
            <a:r>
              <a:rPr b="1" lang="zh-CN" sz="2280" spc="-1" strike="noStrike">
                <a:solidFill>
                  <a:srgbClr val="c00000"/>
                </a:solidFill>
                <a:latin typeface="Microsoft YaHei"/>
                <a:ea typeface="Microsoft YaHei"/>
              </a:rPr>
              <a:t>指令字</a:t>
            </a:r>
            <a:r>
              <a:rPr b="1" lang="zh-CN" sz="2280" spc="-1" strike="noStrike">
                <a:solidFill>
                  <a:srgbClr val="c00000"/>
                </a:solidFill>
                <a:latin typeface="Microsoft YaHei"/>
                <a:ea typeface="Microsoft YaHei"/>
              </a:rPr>
              <a:t>Opcode</a:t>
            </a:r>
            <a:r>
              <a:rPr b="1" lang="zh-CN" sz="2280" spc="-1" strike="noStrike">
                <a:solidFill>
                  <a:srgbClr val="c00000"/>
                </a:solidFill>
                <a:latin typeface="Microsoft YaHei"/>
                <a:ea typeface="Microsoft YaHei"/>
              </a:rPr>
              <a:t>，</a:t>
            </a:r>
            <a:r>
              <a:rPr b="1" lang="zh-CN" sz="2280" spc="-1" strike="noStrike">
                <a:solidFill>
                  <a:srgbClr val="c00000"/>
                </a:solidFill>
                <a:latin typeface="Microsoft YaHei"/>
                <a:ea typeface="Microsoft YaHei"/>
              </a:rPr>
              <a:t>Func</a:t>
            </a:r>
            <a:r>
              <a:rPr b="1" lang="zh-CN" sz="2280" spc="-1" strike="noStrike">
                <a:solidFill>
                  <a:srgbClr val="c00000"/>
                </a:solidFill>
                <a:latin typeface="Microsoft YaHei"/>
                <a:ea typeface="Microsoft YaHei"/>
              </a:rPr>
              <a:t>字段（</a:t>
            </a:r>
            <a:r>
              <a:rPr b="1" lang="zh-CN" sz="2280" spc="-1" strike="noStrike">
                <a:solidFill>
                  <a:srgbClr val="c00000"/>
                </a:solidFill>
                <a:latin typeface="Microsoft YaHei"/>
                <a:ea typeface="Microsoft YaHei"/>
              </a:rPr>
              <a:t>12</a:t>
            </a:r>
            <a:r>
              <a:rPr b="1" lang="zh-CN" sz="2280" spc="-1" strike="noStrike">
                <a:solidFill>
                  <a:srgbClr val="c00000"/>
                </a:solidFill>
                <a:latin typeface="Microsoft YaHei"/>
                <a:ea typeface="Microsoft YaHei"/>
              </a:rPr>
              <a:t>位）</a:t>
            </a:r>
            <a:endParaRPr b="0" lang="zh-CN" sz="2280" spc="-1" strike="noStrike">
              <a:solidFill>
                <a:srgbClr val="000000"/>
              </a:solidFill>
              <a:latin typeface="微软雅黑"/>
            </a:endParaRPr>
          </a:p>
          <a:p>
            <a:pPr lvl="1" marL="932040" indent="-3247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Clr>
                <a:srgbClr val="ffc000"/>
              </a:buClr>
              <a:buFont typeface="Wingdings" charset="2"/>
              <a:buChar char=""/>
            </a:pPr>
            <a:r>
              <a:rPr b="1" lang="zh-CN" sz="2280" spc="-1" strike="noStrike">
                <a:solidFill>
                  <a:srgbClr val="c00000"/>
                </a:solidFill>
                <a:latin typeface="Microsoft YaHei"/>
                <a:ea typeface="Microsoft YaHei"/>
              </a:rPr>
              <a:t>时钟信号、复位信号</a:t>
            </a:r>
            <a:endParaRPr b="0" lang="zh-CN" sz="2280" spc="-1" strike="noStrike">
              <a:solidFill>
                <a:srgbClr val="000000"/>
              </a:solidFill>
              <a:latin typeface="微软雅黑"/>
            </a:endParaRPr>
          </a:p>
          <a:p>
            <a:pPr marL="325080" indent="-3247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Clr>
                <a:srgbClr val="ffc000"/>
              </a:buClr>
              <a:buFont typeface="Wingdings" charset="2"/>
              <a:buChar char=""/>
            </a:pPr>
            <a:r>
              <a:rPr b="1" lang="zh-CN" sz="2280" spc="-1" strike="noStrike">
                <a:solidFill>
                  <a:srgbClr val="000000"/>
                </a:solidFill>
                <a:latin typeface="Microsoft YaHei"/>
                <a:ea typeface="Microsoft YaHei"/>
              </a:rPr>
              <a:t>输出信号</a:t>
            </a:r>
            <a:endParaRPr b="0" lang="zh-CN" sz="2280" spc="-1" strike="noStrike">
              <a:solidFill>
                <a:srgbClr val="000000"/>
              </a:solidFill>
              <a:latin typeface="微软雅黑"/>
            </a:endParaRPr>
          </a:p>
          <a:p>
            <a:pPr lvl="1" marL="932040" indent="-3247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Clr>
                <a:srgbClr val="ffc000"/>
              </a:buClr>
              <a:buFont typeface="Wingdings" charset="2"/>
              <a:buChar char=""/>
            </a:pPr>
            <a:r>
              <a:rPr b="1" lang="zh-CN" sz="2280" spc="-1" strike="noStrike">
                <a:solidFill>
                  <a:srgbClr val="c00000"/>
                </a:solidFill>
                <a:latin typeface="Microsoft YaHei"/>
                <a:ea typeface="Microsoft YaHei"/>
              </a:rPr>
              <a:t>多路选择器选择信号</a:t>
            </a:r>
            <a:endParaRPr b="0" lang="zh-CN" sz="2280" spc="-1" strike="noStrike">
              <a:solidFill>
                <a:srgbClr val="000000"/>
              </a:solidFill>
              <a:latin typeface="微软雅黑"/>
            </a:endParaRPr>
          </a:p>
          <a:p>
            <a:pPr lvl="1" marL="932040" indent="-3247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Clr>
                <a:srgbClr val="ffc000"/>
              </a:buClr>
              <a:buFont typeface="Wingdings" charset="2"/>
              <a:buChar char=""/>
            </a:pPr>
            <a:r>
              <a:rPr b="1" lang="zh-CN" sz="2280" spc="-1" strike="noStrike">
                <a:solidFill>
                  <a:srgbClr val="c00000"/>
                </a:solidFill>
                <a:latin typeface="Microsoft YaHei"/>
                <a:ea typeface="Microsoft YaHei"/>
              </a:rPr>
              <a:t>内存访问控制信号</a:t>
            </a:r>
            <a:endParaRPr b="0" lang="zh-CN" sz="2280" spc="-1" strike="noStrike">
              <a:solidFill>
                <a:srgbClr val="000000"/>
              </a:solidFill>
              <a:latin typeface="微软雅黑"/>
            </a:endParaRPr>
          </a:p>
          <a:p>
            <a:pPr lvl="1" marL="932040" indent="-3247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Clr>
                <a:srgbClr val="ffc000"/>
              </a:buClr>
              <a:buFont typeface="Wingdings" charset="2"/>
              <a:buChar char=""/>
            </a:pPr>
            <a:r>
              <a:rPr b="1" lang="zh-CN" sz="2280" spc="-1" strike="noStrike">
                <a:solidFill>
                  <a:srgbClr val="c00000"/>
                </a:solidFill>
                <a:latin typeface="Microsoft YaHei"/>
                <a:ea typeface="Microsoft YaHei"/>
              </a:rPr>
              <a:t>寄存器写使能信号</a:t>
            </a:r>
            <a:endParaRPr b="0" lang="zh-CN" sz="2280" spc="-1" strike="noStrike">
              <a:solidFill>
                <a:srgbClr val="000000"/>
              </a:solidFill>
              <a:latin typeface="微软雅黑"/>
            </a:endParaRPr>
          </a:p>
          <a:p>
            <a:pPr lvl="1" marL="932040" indent="-3247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Clr>
                <a:srgbClr val="ffc000"/>
              </a:buClr>
              <a:buFont typeface="Wingdings" charset="2"/>
              <a:buChar char=""/>
            </a:pPr>
            <a:r>
              <a:rPr b="1" lang="zh-CN" sz="2280" spc="-1" strike="noStrike">
                <a:solidFill>
                  <a:srgbClr val="c00000"/>
                </a:solidFill>
                <a:latin typeface="Microsoft YaHei"/>
                <a:ea typeface="Microsoft YaHei"/>
              </a:rPr>
              <a:t>运算器控制信号、指令译码信号</a:t>
            </a:r>
            <a:endParaRPr b="0" lang="zh-CN" sz="2280" spc="-1" strike="noStrike">
              <a:solidFill>
                <a:srgbClr val="000000"/>
              </a:solidFill>
              <a:latin typeface="微软雅黑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zh-CN" sz="228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7620120" y="2457000"/>
            <a:ext cx="3858120" cy="384192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57240">
            <a:solidFill>
              <a:srgbClr val="ff66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87" name="图片 5" descr=""/>
          <p:cNvPicPr/>
          <p:nvPr/>
        </p:nvPicPr>
        <p:blipFill>
          <a:blip r:embed="rId1"/>
          <a:srcRect l="76946" t="42139" r="0" b="0"/>
          <a:stretch/>
        </p:blipFill>
        <p:spPr>
          <a:xfrm>
            <a:off x="7620120" y="2666880"/>
            <a:ext cx="3636720" cy="363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 txBox="1"/>
          <p:nvPr/>
        </p:nvSpPr>
        <p:spPr>
          <a:xfrm>
            <a:off x="487800" y="257760"/>
            <a:ext cx="10515240" cy="617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控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制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信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号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功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能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说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明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  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（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8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条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核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心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指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令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集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）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graphicFrame>
        <p:nvGraphicFramePr>
          <p:cNvPr id="389" name="Table 2"/>
          <p:cNvGraphicFramePr/>
          <p:nvPr/>
        </p:nvGraphicFramePr>
        <p:xfrm>
          <a:off x="773640" y="875160"/>
          <a:ext cx="10616760" cy="5649120"/>
        </p:xfrm>
        <a:graphic>
          <a:graphicData uri="http://schemas.openxmlformats.org/drawingml/2006/table">
            <a:tbl>
              <a:tblPr/>
              <a:tblGrid>
                <a:gridCol w="903960"/>
                <a:gridCol w="1435680"/>
                <a:gridCol w="3155760"/>
                <a:gridCol w="5121360"/>
              </a:tblGrid>
              <a:tr h="4302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</a:rPr>
                        <a:t>#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</a:rPr>
                        <a:t>控制信号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</a:rPr>
                        <a:t>信号说明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</a:rPr>
                        <a:t>产生条件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4302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PCWrite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PC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写使能控制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取指令周期，分支指令执行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302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IorD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指令还是数据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0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表示指令，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1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表示数据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302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IRwrite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指令寄存器写使能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高电平有效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302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MemWrite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写内存控制信号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sw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指令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302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MemRead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读内存控制信号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lw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指令 取指令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302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Beq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Beq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指令译码信号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Beq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指令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302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Bne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Bne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指令译码信号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Bne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指令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302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PcSrc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PC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输入来源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顺序寻址还是跳跃寻址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7686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AluOP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运算器操作控制符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4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位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ALU_Control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控制，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00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加，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01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减，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10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由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Funct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定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302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AluSrcA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运算器第一输入选择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302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AluSrcB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运算器第二输入选择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Lw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指令，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sw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指令，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addi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302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RegWrite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寄存器写使能控制信号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寄存器写回信号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302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13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RegDst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写入寄存器选择控制信号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型指令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302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14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MemToReg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写入寄存器的数据来自存储器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lw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指令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487800" y="257760"/>
            <a:ext cx="10515240" cy="617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构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建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指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令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状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态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变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换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图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391" name="内容占位符 9" descr=""/>
          <p:cNvPicPr/>
          <p:nvPr/>
        </p:nvPicPr>
        <p:blipFill>
          <a:blip r:embed="rId1"/>
          <a:stretch/>
        </p:blipFill>
        <p:spPr>
          <a:xfrm>
            <a:off x="432000" y="358200"/>
            <a:ext cx="11573280" cy="6499440"/>
          </a:xfrm>
          <a:prstGeom prst="rect">
            <a:avLst/>
          </a:prstGeom>
          <a:ln>
            <a:noFill/>
          </a:ln>
        </p:spPr>
      </p:pic>
      <p:sp>
        <p:nvSpPr>
          <p:cNvPr id="392" name="CustomShape 2"/>
          <p:cNvSpPr/>
          <p:nvPr/>
        </p:nvSpPr>
        <p:spPr>
          <a:xfrm>
            <a:off x="7603200" y="5006880"/>
            <a:ext cx="4266720" cy="16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20000"/>
              </a:lnSpc>
              <a:spcBef>
                <a:spcPts val="1001"/>
              </a:spcBef>
              <a:buClr>
                <a:srgbClr val="ffc000"/>
              </a:buClr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一个状态对应一个时钟周期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buClr>
                <a:srgbClr val="ffc000"/>
              </a:buClr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一个状态对应一条微指令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buClr>
                <a:srgbClr val="ffc000"/>
              </a:buClr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状态值对应微指令地址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1"/>
          <p:cNvSpPr txBox="1"/>
          <p:nvPr/>
        </p:nvSpPr>
        <p:spPr>
          <a:xfrm>
            <a:off x="487800" y="257760"/>
            <a:ext cx="10515240" cy="617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根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据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状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态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图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构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建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微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程</a:t>
            </a:r>
            <a:r>
              <a:rPr b="0" lang="zh-CN" sz="2800" spc="-1" strike="noStrike">
                <a:solidFill>
                  <a:srgbClr val="2e4e7e"/>
                </a:solidFill>
                <a:latin typeface="微软雅黑"/>
                <a:ea typeface="微软雅黑"/>
              </a:rPr>
              <a:t>序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94" name="TextShape 2"/>
          <p:cNvSpPr txBox="1"/>
          <p:nvPr/>
        </p:nvSpPr>
        <p:spPr>
          <a:xfrm>
            <a:off x="487800" y="942840"/>
            <a:ext cx="10515240" cy="5636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20000"/>
              </a:lnSpc>
              <a:spcBef>
                <a:spcPts val="1001"/>
              </a:spcBef>
              <a:buClr>
                <a:srgbClr val="ffc000"/>
              </a:buClr>
              <a:buFont typeface="Wingdings" charset="2"/>
              <a:buChar char=""/>
            </a:pPr>
            <a:r>
              <a:rPr b="0" lang="zh-CN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状态值</a:t>
            </a:r>
            <a:r>
              <a:rPr b="0" lang="zh-CN" sz="2400" spc="-1" strike="noStrike">
                <a:solidFill>
                  <a:srgbClr val="000000"/>
                </a:solidFill>
                <a:latin typeface="Wingdings"/>
                <a:ea typeface="微软雅黑"/>
              </a:rPr>
              <a:t></a:t>
            </a:r>
            <a:r>
              <a:rPr b="0" lang="zh-CN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微指令地址</a:t>
            </a:r>
            <a:endParaRPr b="0" lang="zh-CN" sz="2400" spc="-1" strike="noStrike">
              <a:solidFill>
                <a:srgbClr val="000000"/>
              </a:solidFill>
              <a:latin typeface="微软雅黑"/>
            </a:endParaRP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buClr>
                <a:srgbClr val="ffc000"/>
              </a:buClr>
              <a:buFont typeface="Wingdings" charset="2"/>
              <a:buChar char=""/>
            </a:pPr>
            <a:r>
              <a:rPr b="0" lang="zh-CN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不同状态 </a:t>
            </a:r>
            <a:r>
              <a:rPr b="0" lang="zh-CN" sz="2400" spc="-1" strike="noStrike">
                <a:solidFill>
                  <a:srgbClr val="000000"/>
                </a:solidFill>
                <a:latin typeface="Wingdings"/>
                <a:ea typeface="微软雅黑"/>
              </a:rPr>
              <a:t></a:t>
            </a:r>
            <a:r>
              <a:rPr b="0" lang="zh-CN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 微控制信号、</a:t>
            </a:r>
            <a:r>
              <a:rPr b="0" lang="zh-CN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P</a:t>
            </a:r>
            <a:r>
              <a:rPr b="0" lang="zh-CN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字段设置、下址字段 </a:t>
            </a:r>
            <a:r>
              <a:rPr b="0" lang="zh-CN" sz="2400" spc="-1" strike="noStrike">
                <a:solidFill>
                  <a:srgbClr val="000000"/>
                </a:solidFill>
                <a:latin typeface="Wingdings"/>
                <a:ea typeface="微软雅黑"/>
              </a:rPr>
              <a:t></a:t>
            </a:r>
            <a:r>
              <a:rPr b="0" lang="zh-CN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 微指令 </a:t>
            </a:r>
            <a:r>
              <a:rPr b="0" lang="zh-CN" sz="2400" spc="-1" strike="noStrike">
                <a:solidFill>
                  <a:srgbClr val="000000"/>
                </a:solidFill>
                <a:latin typeface="Wingdings"/>
                <a:ea typeface="微软雅黑"/>
              </a:rPr>
              <a:t></a:t>
            </a:r>
            <a:r>
              <a:rPr b="0" lang="zh-CN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 微程序</a:t>
            </a:r>
            <a:endParaRPr b="0" lang="zh-CN" sz="2400" spc="-1" strike="noStrike">
              <a:solidFill>
                <a:srgbClr val="000000"/>
              </a:solidFill>
              <a:latin typeface="微软雅黑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zh-CN" sz="2400" spc="-1" strike="noStrike">
              <a:solidFill>
                <a:srgbClr val="000000"/>
              </a:solidFill>
              <a:latin typeface="微软雅黑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zh-CN" sz="2400" spc="-1" strike="noStrike">
              <a:solidFill>
                <a:srgbClr val="000000"/>
              </a:solidFill>
              <a:latin typeface="微软雅黑"/>
            </a:endParaRPr>
          </a:p>
        </p:txBody>
      </p:sp>
      <p:pic>
        <p:nvPicPr>
          <p:cNvPr id="395" name="图片 7" descr=""/>
          <p:cNvPicPr/>
          <p:nvPr/>
        </p:nvPicPr>
        <p:blipFill>
          <a:blip r:embed="rId1"/>
          <a:stretch/>
        </p:blipFill>
        <p:spPr>
          <a:xfrm>
            <a:off x="308160" y="2394360"/>
            <a:ext cx="11540520" cy="4069800"/>
          </a:xfrm>
          <a:prstGeom prst="rect">
            <a:avLst/>
          </a:prstGeom>
          <a:ln>
            <a:noFill/>
          </a:ln>
        </p:spPr>
      </p:pic>
      <p:sp>
        <p:nvSpPr>
          <p:cNvPr id="396" name="CustomShape 3"/>
          <p:cNvSpPr/>
          <p:nvPr/>
        </p:nvSpPr>
        <p:spPr>
          <a:xfrm>
            <a:off x="4343400" y="2025000"/>
            <a:ext cx="444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微指令、微程序自动生成   </a:t>
            </a:r>
            <a:r>
              <a:rPr b="1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Excel</a:t>
            </a:r>
            <a:r>
              <a:rPr b="1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表格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5789</TotalTime>
  <Application>LibreOffice/6.0.6.2$Linux_X86_64 LibreOffice_project/00m0$Build-2</Application>
  <Words>947</Words>
  <Paragraphs>241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2018-05-09T10:41:24Z</dcterms:created>
  <dc:creator>tanzhihu</dc:creator>
  <dc:description/>
  <dc:language>zh-CN</dc:language>
  <cp:lastModifiedBy/>
  <dcterms:modified xsi:type="dcterms:W3CDTF">2018-11-29T21:44:42Z</dcterms:modified>
  <cp:revision>505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宽屏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