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78" r:id="rId4"/>
    <p:sldId id="279" r:id="rId5"/>
    <p:sldId id="269" r:id="rId6"/>
    <p:sldId id="308" r:id="rId7"/>
    <p:sldId id="270" r:id="rId8"/>
    <p:sldId id="310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4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49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698C9F-6252-4D1D-ADA2-02182113DCD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698C9F-6252-4D1D-ADA2-02182113DCD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698C9F-6252-4D1D-ADA2-02182113DCD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组合 29"/>
          <p:cNvGrpSpPr/>
          <p:nvPr/>
        </p:nvGrpSpPr>
        <p:grpSpPr>
          <a:xfrm>
            <a:off x="2860675" y="-60325"/>
            <a:ext cx="11568113" cy="4352925"/>
            <a:chOff x="2861128" y="-60047"/>
            <a:chExt cx="11568365" cy="4352003"/>
          </a:xfrm>
        </p:grpSpPr>
        <p:sp>
          <p:nvSpPr>
            <p:cNvPr id="10" name="Freeform 9@|5FFC:7545996|FBC:16777215|LFC:16777215|LBC:16777215"/>
            <p:cNvSpPr/>
            <p:nvPr/>
          </p:nvSpPr>
          <p:spPr>
            <a:xfrm rot="18642208">
              <a:off x="6480852" y="-3657495"/>
              <a:ext cx="4351193" cy="11546090"/>
            </a:xfrm>
            <a:custGeom>
              <a:avLst/>
              <a:gdLst>
                <a:gd name="connsiteX0" fmla="*/ 0 w 4351193"/>
                <a:gd name="connsiteY0" fmla="*/ 0 h 11546090"/>
                <a:gd name="connsiteX1" fmla="*/ 4351193 w 4351193"/>
                <a:gd name="connsiteY1" fmla="*/ 5058110 h 11546090"/>
                <a:gd name="connsiteX2" fmla="*/ 4351193 w 4351193"/>
                <a:gd name="connsiteY2" fmla="*/ 8565242 h 11546090"/>
                <a:gd name="connsiteX3" fmla="*/ 886060 w 4351193"/>
                <a:gd name="connsiteY3" fmla="*/ 11546090 h 11546090"/>
                <a:gd name="connsiteX4" fmla="*/ 0 w 4351193"/>
                <a:gd name="connsiteY4" fmla="*/ 10516077 h 1154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1193" h="11546090">
                  <a:moveTo>
                    <a:pt x="0" y="0"/>
                  </a:moveTo>
                  <a:lnTo>
                    <a:pt x="4351193" y="5058110"/>
                  </a:lnTo>
                  <a:lnTo>
                    <a:pt x="4351193" y="8565242"/>
                  </a:lnTo>
                  <a:lnTo>
                    <a:pt x="886060" y="11546090"/>
                  </a:lnTo>
                  <a:lnTo>
                    <a:pt x="0" y="10516077"/>
                  </a:lnTo>
                  <a:close/>
                </a:path>
              </a:pathLst>
            </a:custGeom>
            <a:solidFill>
              <a:srgbClr val="8C2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080" name="Picture 22@|13FFC:16777215|FBC:16777215|LFC:16777215|LBC:167772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61128" y="0"/>
              <a:ext cx="7986452" cy="429195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075" name="组合 24"/>
          <p:cNvGrpSpPr/>
          <p:nvPr/>
        </p:nvGrpSpPr>
        <p:grpSpPr>
          <a:xfrm>
            <a:off x="378778" y="3327400"/>
            <a:ext cx="7002145" cy="2359740"/>
            <a:chOff x="680296" y="3369324"/>
            <a:chExt cx="7001531" cy="2359699"/>
          </a:xfrm>
        </p:grpSpPr>
        <p:sp>
          <p:nvSpPr>
            <p:cNvPr id="26" name="TextBox 25@|17FFC:16777215|FBC:16777215|LFC:16777215|LBC:16777215"/>
            <p:cNvSpPr txBox="1"/>
            <p:nvPr/>
          </p:nvSpPr>
          <p:spPr>
            <a:xfrm>
              <a:off x="680296" y="4899093"/>
              <a:ext cx="6036733" cy="829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kern="1200" cap="none" spc="0" normalizeH="0" baseline="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+mn-ea"/>
                  <a:cs typeface="+mn-cs"/>
                </a:rPr>
                <a:t>mts_link_bot</a:t>
              </a:r>
              <a:endParaRPr kumimoji="0" lang="en-US" altLang="zh-CN" sz="48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  <p:sp>
          <p:nvSpPr>
            <p:cNvPr id="3078" name="TextBox 27@|17FFC:16777215|FBC:16777215|LFC:16777215|LBC:16777215"/>
            <p:cNvSpPr txBox="1"/>
            <p:nvPr/>
          </p:nvSpPr>
          <p:spPr>
            <a:xfrm>
              <a:off x="680296" y="3369324"/>
              <a:ext cx="7001531" cy="18611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ru-RU" altLang="en-US" sz="11500" dirty="0">
                  <a:solidFill>
                    <a:srgbClr val="8C2473"/>
                  </a:solidFill>
                  <a:latin typeface="Impact" panose="020B0806030902050204" pitchFamily="34" charset="0"/>
                </a:rPr>
                <a:t>МИР</a:t>
              </a:r>
              <a:endParaRPr lang="ru-RU" altLang="en-US" sz="11500" dirty="0">
                <a:solidFill>
                  <a:srgbClr val="8C2473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任意多边形 12"/>
          <p:cNvSpPr/>
          <p:nvPr/>
        </p:nvSpPr>
        <p:spPr>
          <a:xfrm rot="2957792" flipH="1">
            <a:off x="1095851" y="-1868964"/>
            <a:ext cx="1693863" cy="6934200"/>
          </a:xfrm>
          <a:custGeom>
            <a:avLst/>
            <a:gdLst>
              <a:gd name="connsiteX0" fmla="*/ 0 w 1694207"/>
              <a:gd name="connsiteY0" fmla="*/ 0 h 6934014"/>
              <a:gd name="connsiteX1" fmla="*/ 0 w 1694207"/>
              <a:gd name="connsiteY1" fmla="*/ 6934014 h 6934014"/>
              <a:gd name="connsiteX2" fmla="*/ 1694207 w 1694207"/>
              <a:gd name="connsiteY2" fmla="*/ 5476589 h 6934014"/>
              <a:gd name="connsiteX3" fmla="*/ 1694207 w 1694207"/>
              <a:gd name="connsiteY3" fmla="*/ 1969457 h 693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4207" h="6934014">
                <a:moveTo>
                  <a:pt x="0" y="0"/>
                </a:moveTo>
                <a:lnTo>
                  <a:pt x="0" y="6934014"/>
                </a:lnTo>
                <a:lnTo>
                  <a:pt x="1694207" y="5476589"/>
                </a:lnTo>
                <a:lnTo>
                  <a:pt x="1694207" y="1969457"/>
                </a:lnTo>
                <a:close/>
              </a:path>
            </a:pathLst>
          </a:custGeom>
          <a:solidFill>
            <a:srgbClr val="8C2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文本框 13"/>
          <p:cNvSpPr txBox="1"/>
          <p:nvPr/>
        </p:nvSpPr>
        <p:spPr>
          <a:xfrm rot="-2466650">
            <a:off x="-457200" y="1111250"/>
            <a:ext cx="4875213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ru-RU" altLang="zh-CN" sz="54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Команда</a:t>
            </a:r>
            <a:endParaRPr lang="ru-RU" altLang="zh-CN" sz="54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00115" y="2003425"/>
            <a:ext cx="4498975" cy="623888"/>
          </a:xfrm>
          <a:prstGeom prst="rect">
            <a:avLst/>
          </a:prstGeom>
          <a:noFill/>
          <a:ln>
            <a:solidFill>
              <a:srgbClr val="8C24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7" name="文本框 8"/>
          <p:cNvSpPr txBox="1"/>
          <p:nvPr/>
        </p:nvSpPr>
        <p:spPr>
          <a:xfrm>
            <a:off x="6309678" y="2038350"/>
            <a:ext cx="39290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ru-RU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Малафеев Максим</a:t>
            </a:r>
            <a:endParaRPr lang="ru-RU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5074603" y="1919288"/>
            <a:ext cx="792163" cy="792163"/>
          </a:xfrm>
          <a:custGeom>
            <a:avLst/>
            <a:gdLst>
              <a:gd name="connsiteX0" fmla="*/ 498907 w 972523"/>
              <a:gd name="connsiteY0" fmla="*/ 0 h 972523"/>
              <a:gd name="connsiteX1" fmla="*/ 972523 w 972523"/>
              <a:gd name="connsiteY1" fmla="*/ 0 h 972523"/>
              <a:gd name="connsiteX2" fmla="*/ 972523 w 972523"/>
              <a:gd name="connsiteY2" fmla="*/ 972523 h 972523"/>
              <a:gd name="connsiteX3" fmla="*/ 0 w 972523"/>
              <a:gd name="connsiteY3" fmla="*/ 972523 h 972523"/>
              <a:gd name="connsiteX4" fmla="*/ 0 w 972523"/>
              <a:gd name="connsiteY4" fmla="*/ 429181 h 97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23" h="972523">
                <a:moveTo>
                  <a:pt x="498907" y="0"/>
                </a:moveTo>
                <a:lnTo>
                  <a:pt x="972523" y="0"/>
                </a:lnTo>
                <a:lnTo>
                  <a:pt x="972523" y="972523"/>
                </a:lnTo>
                <a:lnTo>
                  <a:pt x="0" y="972523"/>
                </a:lnTo>
                <a:lnTo>
                  <a:pt x="0" y="429181"/>
                </a:lnTo>
                <a:close/>
              </a:path>
            </a:pathLst>
          </a:custGeom>
          <a:solidFill>
            <a:srgbClr val="8C2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9" name="文本框 17"/>
          <p:cNvSpPr txBox="1"/>
          <p:nvPr/>
        </p:nvSpPr>
        <p:spPr>
          <a:xfrm>
            <a:off x="5222240" y="2082800"/>
            <a:ext cx="7969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sz="28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96778" y="3141663"/>
            <a:ext cx="4498975" cy="623888"/>
          </a:xfrm>
          <a:prstGeom prst="rect">
            <a:avLst/>
          </a:prstGeom>
          <a:noFill/>
          <a:ln>
            <a:solidFill>
              <a:srgbClr val="8C24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1" name="文本框 21"/>
          <p:cNvSpPr txBox="1"/>
          <p:nvPr/>
        </p:nvSpPr>
        <p:spPr>
          <a:xfrm>
            <a:off x="5006340" y="3176588"/>
            <a:ext cx="39290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ru-RU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Исмаилова Карина</a:t>
            </a:r>
            <a:endParaRPr lang="ru-RU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3771265" y="3059113"/>
            <a:ext cx="792163" cy="790575"/>
          </a:xfrm>
          <a:custGeom>
            <a:avLst/>
            <a:gdLst>
              <a:gd name="connsiteX0" fmla="*/ 498907 w 972523"/>
              <a:gd name="connsiteY0" fmla="*/ 0 h 972523"/>
              <a:gd name="connsiteX1" fmla="*/ 972523 w 972523"/>
              <a:gd name="connsiteY1" fmla="*/ 0 h 972523"/>
              <a:gd name="connsiteX2" fmla="*/ 972523 w 972523"/>
              <a:gd name="connsiteY2" fmla="*/ 972523 h 972523"/>
              <a:gd name="connsiteX3" fmla="*/ 0 w 972523"/>
              <a:gd name="connsiteY3" fmla="*/ 972523 h 972523"/>
              <a:gd name="connsiteX4" fmla="*/ 0 w 972523"/>
              <a:gd name="connsiteY4" fmla="*/ 429181 h 97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23" h="972523">
                <a:moveTo>
                  <a:pt x="498907" y="0"/>
                </a:moveTo>
                <a:lnTo>
                  <a:pt x="972523" y="0"/>
                </a:lnTo>
                <a:lnTo>
                  <a:pt x="972523" y="972523"/>
                </a:lnTo>
                <a:lnTo>
                  <a:pt x="0" y="972523"/>
                </a:lnTo>
                <a:lnTo>
                  <a:pt x="0" y="429181"/>
                </a:lnTo>
                <a:close/>
              </a:path>
            </a:pathLst>
          </a:custGeom>
          <a:solidFill>
            <a:srgbClr val="8C2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3" name="文本框 28"/>
          <p:cNvSpPr txBox="1"/>
          <p:nvPr/>
        </p:nvSpPr>
        <p:spPr>
          <a:xfrm>
            <a:off x="3918903" y="3221038"/>
            <a:ext cx="7969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sz="28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47403" y="4281488"/>
            <a:ext cx="4498975" cy="623888"/>
          </a:xfrm>
          <a:prstGeom prst="rect">
            <a:avLst/>
          </a:prstGeom>
          <a:noFill/>
          <a:ln>
            <a:solidFill>
              <a:srgbClr val="8C24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5" name="文本框 32"/>
          <p:cNvSpPr txBox="1"/>
          <p:nvPr/>
        </p:nvSpPr>
        <p:spPr>
          <a:xfrm>
            <a:off x="3656965" y="4316413"/>
            <a:ext cx="39274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ru-RU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Ищенко Тимофей</a:t>
            </a:r>
            <a:endParaRPr lang="ru-RU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421890" y="4197350"/>
            <a:ext cx="792163" cy="790575"/>
          </a:xfrm>
          <a:custGeom>
            <a:avLst/>
            <a:gdLst>
              <a:gd name="connsiteX0" fmla="*/ 498907 w 972523"/>
              <a:gd name="connsiteY0" fmla="*/ 0 h 972523"/>
              <a:gd name="connsiteX1" fmla="*/ 972523 w 972523"/>
              <a:gd name="connsiteY1" fmla="*/ 0 h 972523"/>
              <a:gd name="connsiteX2" fmla="*/ 972523 w 972523"/>
              <a:gd name="connsiteY2" fmla="*/ 972523 h 972523"/>
              <a:gd name="connsiteX3" fmla="*/ 0 w 972523"/>
              <a:gd name="connsiteY3" fmla="*/ 972523 h 972523"/>
              <a:gd name="connsiteX4" fmla="*/ 0 w 972523"/>
              <a:gd name="connsiteY4" fmla="*/ 429181 h 97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523" h="972523">
                <a:moveTo>
                  <a:pt x="498907" y="0"/>
                </a:moveTo>
                <a:lnTo>
                  <a:pt x="972523" y="0"/>
                </a:lnTo>
                <a:lnTo>
                  <a:pt x="972523" y="972523"/>
                </a:lnTo>
                <a:lnTo>
                  <a:pt x="0" y="972523"/>
                </a:lnTo>
                <a:lnTo>
                  <a:pt x="0" y="429181"/>
                </a:lnTo>
                <a:close/>
              </a:path>
            </a:pathLst>
          </a:custGeom>
          <a:solidFill>
            <a:srgbClr val="8C2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7" name="文本框 34"/>
          <p:cNvSpPr txBox="1"/>
          <p:nvPr/>
        </p:nvSpPr>
        <p:spPr>
          <a:xfrm>
            <a:off x="2569528" y="4360863"/>
            <a:ext cx="7969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sz="28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文本框 13"/>
          <p:cNvSpPr txBox="1"/>
          <p:nvPr/>
        </p:nvSpPr>
        <p:spPr>
          <a:xfrm rot="-2466650">
            <a:off x="-228600" y="1111250"/>
            <a:ext cx="4875213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ru-RU" altLang="zh-CN" sz="54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Написанный</a:t>
            </a:r>
            <a:endParaRPr lang="ru-RU" altLang="zh-CN" sz="54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ru-RU" altLang="zh-CN" sz="54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Бот</a:t>
            </a:r>
            <a:endParaRPr lang="ru-RU" altLang="zh-CN" sz="54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任意多边形 12"/>
          <p:cNvSpPr/>
          <p:nvPr/>
        </p:nvSpPr>
        <p:spPr>
          <a:xfrm rot="2957792" flipH="1">
            <a:off x="1095851" y="-1868964"/>
            <a:ext cx="1693863" cy="6934200"/>
          </a:xfrm>
          <a:custGeom>
            <a:avLst/>
            <a:gdLst>
              <a:gd name="connsiteX0" fmla="*/ 0 w 1694207"/>
              <a:gd name="connsiteY0" fmla="*/ 0 h 6934014"/>
              <a:gd name="connsiteX1" fmla="*/ 0 w 1694207"/>
              <a:gd name="connsiteY1" fmla="*/ 6934014 h 6934014"/>
              <a:gd name="connsiteX2" fmla="*/ 1694207 w 1694207"/>
              <a:gd name="connsiteY2" fmla="*/ 5476589 h 6934014"/>
              <a:gd name="connsiteX3" fmla="*/ 1694207 w 1694207"/>
              <a:gd name="connsiteY3" fmla="*/ 1969457 h 693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4207" h="6934014">
                <a:moveTo>
                  <a:pt x="0" y="0"/>
                </a:moveTo>
                <a:lnTo>
                  <a:pt x="0" y="6934014"/>
                </a:lnTo>
                <a:lnTo>
                  <a:pt x="1694207" y="5476589"/>
                </a:lnTo>
                <a:lnTo>
                  <a:pt x="1694207" y="1969457"/>
                </a:lnTo>
                <a:close/>
              </a:path>
            </a:pathLst>
          </a:custGeom>
          <a:solidFill>
            <a:srgbClr val="8C2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13"/>
          <p:cNvSpPr txBox="1"/>
          <p:nvPr/>
        </p:nvSpPr>
        <p:spPr>
          <a:xfrm rot="-2466650">
            <a:off x="-457200" y="1111250"/>
            <a:ext cx="4875213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ru-RU" altLang="en-US" sz="54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ТГ Бот</a:t>
            </a:r>
            <a:endParaRPr lang="ru-RU" altLang="en-US" sz="54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Изображение 4" descr="Снимок экрана 2024-10-02 214823"/>
          <p:cNvPicPr>
            <a:picLocks noChangeAspect="1"/>
          </p:cNvPicPr>
          <p:nvPr/>
        </p:nvPicPr>
        <p:blipFill>
          <a:blip r:embed="rId1"/>
          <a:srcRect t="-56278" b="56278"/>
          <a:stretch>
            <a:fillRect/>
          </a:stretch>
        </p:blipFill>
        <p:spPr>
          <a:xfrm>
            <a:off x="1151890" y="-377825"/>
            <a:ext cx="5557520" cy="6858000"/>
          </a:xfrm>
          <a:prstGeom prst="rect">
            <a:avLst/>
          </a:prstGeom>
        </p:spPr>
      </p:pic>
      <p:pic>
        <p:nvPicPr>
          <p:cNvPr id="6" name="Изображение 5" descr="Снимок экрана 2024-10-02 214823"/>
          <p:cNvPicPr>
            <a:picLocks noChangeAspect="1"/>
          </p:cNvPicPr>
          <p:nvPr/>
        </p:nvPicPr>
        <p:blipFill>
          <a:blip r:embed="rId1"/>
          <a:srcRect t="43694"/>
          <a:stretch>
            <a:fillRect/>
          </a:stretch>
        </p:blipFill>
        <p:spPr>
          <a:xfrm>
            <a:off x="5711190" y="502285"/>
            <a:ext cx="5557520" cy="3861435"/>
          </a:xfrm>
          <a:prstGeom prst="rect">
            <a:avLst/>
          </a:prstGeom>
        </p:spPr>
      </p:pic>
      <p:sp>
        <p:nvSpPr>
          <p:cNvPr id="7" name="任意多边形 2"/>
          <p:cNvSpPr/>
          <p:nvPr/>
        </p:nvSpPr>
        <p:spPr>
          <a:xfrm rot="2040000">
            <a:off x="2352358" y="2320290"/>
            <a:ext cx="1068388" cy="1423988"/>
          </a:xfrm>
          <a:custGeom>
            <a:avLst/>
            <a:gdLst>
              <a:gd name="connsiteX0" fmla="*/ 202383 w 1165787"/>
              <a:gd name="connsiteY0" fmla="*/ 0 h 1553723"/>
              <a:gd name="connsiteX1" fmla="*/ 963404 w 1165787"/>
              <a:gd name="connsiteY1" fmla="*/ 0 h 1553723"/>
              <a:gd name="connsiteX2" fmla="*/ 1165787 w 1165787"/>
              <a:gd name="connsiteY2" fmla="*/ 202383 h 1553723"/>
              <a:gd name="connsiteX3" fmla="*/ 1165787 w 1165787"/>
              <a:gd name="connsiteY3" fmla="*/ 954685 h 1553723"/>
              <a:gd name="connsiteX4" fmla="*/ 963404 w 1165787"/>
              <a:gd name="connsiteY4" fmla="*/ 1157068 h 1553723"/>
              <a:gd name="connsiteX5" fmla="*/ 769979 w 1165787"/>
              <a:gd name="connsiteY5" fmla="*/ 1157068 h 1553723"/>
              <a:gd name="connsiteX6" fmla="*/ 582893 w 1165787"/>
              <a:gd name="connsiteY6" fmla="*/ 1553723 h 1553723"/>
              <a:gd name="connsiteX7" fmla="*/ 395808 w 1165787"/>
              <a:gd name="connsiteY7" fmla="*/ 1157068 h 1553723"/>
              <a:gd name="connsiteX8" fmla="*/ 202383 w 1165787"/>
              <a:gd name="connsiteY8" fmla="*/ 1157068 h 1553723"/>
              <a:gd name="connsiteX9" fmla="*/ 0 w 1165787"/>
              <a:gd name="connsiteY9" fmla="*/ 954685 h 1553723"/>
              <a:gd name="connsiteX10" fmla="*/ 0 w 1165787"/>
              <a:gd name="connsiteY10" fmla="*/ 202383 h 1553723"/>
              <a:gd name="connsiteX11" fmla="*/ 202383 w 1165787"/>
              <a:gd name="connsiteY11" fmla="*/ 0 h 155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5787" h="1553723">
                <a:moveTo>
                  <a:pt x="202383" y="0"/>
                </a:moveTo>
                <a:lnTo>
                  <a:pt x="963404" y="0"/>
                </a:lnTo>
                <a:cubicBezTo>
                  <a:pt x="1075177" y="0"/>
                  <a:pt x="1165787" y="90610"/>
                  <a:pt x="1165787" y="202383"/>
                </a:cubicBezTo>
                <a:lnTo>
                  <a:pt x="1165787" y="954685"/>
                </a:lnTo>
                <a:cubicBezTo>
                  <a:pt x="1165787" y="1066458"/>
                  <a:pt x="1075177" y="1157068"/>
                  <a:pt x="963404" y="1157068"/>
                </a:cubicBezTo>
                <a:lnTo>
                  <a:pt x="769979" y="1157068"/>
                </a:lnTo>
                <a:lnTo>
                  <a:pt x="582893" y="1553723"/>
                </a:lnTo>
                <a:lnTo>
                  <a:pt x="395808" y="1157068"/>
                </a:lnTo>
                <a:lnTo>
                  <a:pt x="202383" y="1157068"/>
                </a:lnTo>
                <a:cubicBezTo>
                  <a:pt x="90610" y="1157068"/>
                  <a:pt x="0" y="1066458"/>
                  <a:pt x="0" y="954685"/>
                </a:cubicBezTo>
                <a:lnTo>
                  <a:pt x="0" y="202383"/>
                </a:lnTo>
                <a:cubicBezTo>
                  <a:pt x="0" y="90610"/>
                  <a:pt x="90610" y="0"/>
                  <a:pt x="202383" y="0"/>
                </a:cubicBezTo>
                <a:close/>
              </a:path>
            </a:pathLst>
          </a:custGeom>
          <a:solidFill>
            <a:srgbClr val="8C2473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2"/>
          <p:cNvSpPr/>
          <p:nvPr/>
        </p:nvSpPr>
        <p:spPr>
          <a:xfrm rot="9660000">
            <a:off x="9997758" y="4236085"/>
            <a:ext cx="1068388" cy="1423988"/>
          </a:xfrm>
          <a:custGeom>
            <a:avLst/>
            <a:gdLst>
              <a:gd name="connsiteX0" fmla="*/ 202383 w 1165787"/>
              <a:gd name="connsiteY0" fmla="*/ 0 h 1553723"/>
              <a:gd name="connsiteX1" fmla="*/ 963404 w 1165787"/>
              <a:gd name="connsiteY1" fmla="*/ 0 h 1553723"/>
              <a:gd name="connsiteX2" fmla="*/ 1165787 w 1165787"/>
              <a:gd name="connsiteY2" fmla="*/ 202383 h 1553723"/>
              <a:gd name="connsiteX3" fmla="*/ 1165787 w 1165787"/>
              <a:gd name="connsiteY3" fmla="*/ 954685 h 1553723"/>
              <a:gd name="connsiteX4" fmla="*/ 963404 w 1165787"/>
              <a:gd name="connsiteY4" fmla="*/ 1157068 h 1553723"/>
              <a:gd name="connsiteX5" fmla="*/ 769979 w 1165787"/>
              <a:gd name="connsiteY5" fmla="*/ 1157068 h 1553723"/>
              <a:gd name="connsiteX6" fmla="*/ 582893 w 1165787"/>
              <a:gd name="connsiteY6" fmla="*/ 1553723 h 1553723"/>
              <a:gd name="connsiteX7" fmla="*/ 395808 w 1165787"/>
              <a:gd name="connsiteY7" fmla="*/ 1157068 h 1553723"/>
              <a:gd name="connsiteX8" fmla="*/ 202383 w 1165787"/>
              <a:gd name="connsiteY8" fmla="*/ 1157068 h 1553723"/>
              <a:gd name="connsiteX9" fmla="*/ 0 w 1165787"/>
              <a:gd name="connsiteY9" fmla="*/ 954685 h 1553723"/>
              <a:gd name="connsiteX10" fmla="*/ 0 w 1165787"/>
              <a:gd name="connsiteY10" fmla="*/ 202383 h 1553723"/>
              <a:gd name="connsiteX11" fmla="*/ 202383 w 1165787"/>
              <a:gd name="connsiteY11" fmla="*/ 0 h 155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5787" h="1553723">
                <a:moveTo>
                  <a:pt x="202383" y="0"/>
                </a:moveTo>
                <a:lnTo>
                  <a:pt x="963404" y="0"/>
                </a:lnTo>
                <a:cubicBezTo>
                  <a:pt x="1075177" y="0"/>
                  <a:pt x="1165787" y="90610"/>
                  <a:pt x="1165787" y="202383"/>
                </a:cubicBezTo>
                <a:lnTo>
                  <a:pt x="1165787" y="954685"/>
                </a:lnTo>
                <a:cubicBezTo>
                  <a:pt x="1165787" y="1066458"/>
                  <a:pt x="1075177" y="1157068"/>
                  <a:pt x="963404" y="1157068"/>
                </a:cubicBezTo>
                <a:lnTo>
                  <a:pt x="769979" y="1157068"/>
                </a:lnTo>
                <a:lnTo>
                  <a:pt x="582893" y="1553723"/>
                </a:lnTo>
                <a:lnTo>
                  <a:pt x="395808" y="1157068"/>
                </a:lnTo>
                <a:lnTo>
                  <a:pt x="202383" y="1157068"/>
                </a:lnTo>
                <a:cubicBezTo>
                  <a:pt x="90610" y="1157068"/>
                  <a:pt x="0" y="1066458"/>
                  <a:pt x="0" y="954685"/>
                </a:cubicBezTo>
                <a:lnTo>
                  <a:pt x="0" y="202383"/>
                </a:lnTo>
                <a:cubicBezTo>
                  <a:pt x="0" y="90610"/>
                  <a:pt x="90610" y="0"/>
                  <a:pt x="202383" y="0"/>
                </a:cubicBezTo>
                <a:close/>
              </a:path>
            </a:pathLst>
          </a:custGeom>
          <a:solidFill>
            <a:srgbClr val="8C2473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2"/>
          <p:cNvSpPr txBox="1"/>
          <p:nvPr/>
        </p:nvSpPr>
        <p:spPr>
          <a:xfrm rot="1980000">
            <a:off x="2818130" y="2588895"/>
            <a:ext cx="406400" cy="52260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kern="0" cap="none" spc="0" normalizeH="0" baseline="0" noProof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</a:t>
            </a:r>
            <a:endParaRPr kumimoji="0" lang="zh-CN" altLang="en-US" sz="2800" b="1" kern="0" cap="none" spc="0" normalizeH="0" baseline="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0" name="TextBox 12"/>
          <p:cNvSpPr txBox="1"/>
          <p:nvPr/>
        </p:nvSpPr>
        <p:spPr>
          <a:xfrm rot="20280000">
            <a:off x="10454640" y="4848860"/>
            <a:ext cx="406400" cy="5226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en-US" sz="2800" b="1" kern="0" cap="none" spc="0" normalizeH="0" baseline="0" noProof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</a:t>
            </a:r>
            <a:endParaRPr kumimoji="0" lang="ru-RU" altLang="en-US" sz="2800" b="1" kern="0" cap="none" spc="0" normalizeH="0" baseline="0" noProof="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3"/>
          <p:cNvSpPr txBox="1"/>
          <p:nvPr/>
        </p:nvSpPr>
        <p:spPr>
          <a:xfrm>
            <a:off x="249555" y="122555"/>
            <a:ext cx="46132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ru-RU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Обучение нейросети</a:t>
            </a:r>
            <a:endParaRPr lang="ru-RU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" name="Изображение 18" descr="Снимок экрана 2024-10-02 2148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660400"/>
            <a:ext cx="4777740" cy="5735320"/>
          </a:xfrm>
          <a:prstGeom prst="rect">
            <a:avLst/>
          </a:prstGeom>
        </p:spPr>
      </p:pic>
      <p:pic>
        <p:nvPicPr>
          <p:cNvPr id="20" name="Изображение 19" descr="Снимок экрана 2024-10-02 214910"/>
          <p:cNvPicPr>
            <a:picLocks noChangeAspect="1"/>
          </p:cNvPicPr>
          <p:nvPr/>
        </p:nvPicPr>
        <p:blipFill>
          <a:blip r:embed="rId2"/>
          <a:srcRect l="6595" r="8633" b="47752"/>
          <a:stretch>
            <a:fillRect/>
          </a:stretch>
        </p:blipFill>
        <p:spPr>
          <a:xfrm>
            <a:off x="5160010" y="660400"/>
            <a:ext cx="2905760" cy="2996565"/>
          </a:xfrm>
          <a:prstGeom prst="rect">
            <a:avLst/>
          </a:prstGeom>
        </p:spPr>
      </p:pic>
      <p:pic>
        <p:nvPicPr>
          <p:cNvPr id="21" name="Изображение 20" descr="Снимок экрана 2024-10-02 214916"/>
          <p:cNvPicPr>
            <a:picLocks noChangeAspect="1"/>
          </p:cNvPicPr>
          <p:nvPr/>
        </p:nvPicPr>
        <p:blipFill>
          <a:blip r:embed="rId3"/>
          <a:srcRect l="6001" r="11534" b="60065"/>
          <a:stretch>
            <a:fillRect/>
          </a:stretch>
        </p:blipFill>
        <p:spPr>
          <a:xfrm>
            <a:off x="5160010" y="3656965"/>
            <a:ext cx="2905760" cy="2738755"/>
          </a:xfrm>
          <a:prstGeom prst="rect">
            <a:avLst/>
          </a:prstGeom>
        </p:spPr>
      </p:pic>
      <p:sp>
        <p:nvSpPr>
          <p:cNvPr id="24" name="Текстовое поле 23"/>
          <p:cNvSpPr txBox="1"/>
          <p:nvPr/>
        </p:nvSpPr>
        <p:spPr>
          <a:xfrm>
            <a:off x="8375015" y="660400"/>
            <a:ext cx="3407410" cy="573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ru-RU" altLang="en-US"/>
          </a:p>
          <a:p>
            <a:pPr algn="ctr"/>
            <a:endParaRPr lang="ru-RU" altLang="en-US"/>
          </a:p>
          <a:p>
            <a:pPr algn="ctr"/>
            <a:endParaRPr lang="ru-RU" altLang="en-US"/>
          </a:p>
          <a:p>
            <a:pPr algn="ctr"/>
            <a:endParaRPr lang="ru-RU" altLang="en-US"/>
          </a:p>
          <a:p>
            <a:pPr algn="ctr"/>
            <a:endParaRPr lang="ru-RU" altLang="en-US"/>
          </a:p>
          <a:p>
            <a:pPr algn="ctr"/>
            <a:r>
              <a:rPr lang="ru-RU" altLang="en-US"/>
              <a:t>Переменную </a:t>
            </a:r>
            <a:r>
              <a:rPr lang="en-US" altLang="en-US"/>
              <a:t>Data </a:t>
            </a:r>
            <a:r>
              <a:rPr lang="ru-RU" altLang="en-US"/>
              <a:t>нам сгенерировал </a:t>
            </a:r>
            <a:r>
              <a:rPr lang="en-US" altLang="en-US"/>
              <a:t>ChatGPT</a:t>
            </a:r>
            <a:endParaRPr lang="en-US" altLang="en-US"/>
          </a:p>
          <a:p>
            <a:endParaRPr lang="ru-RU" altLang="en-US"/>
          </a:p>
          <a:p>
            <a:r>
              <a:rPr lang="ru-RU" altLang="en-US"/>
              <a:t>У нас есть три группы ответов:</a:t>
            </a:r>
            <a:endParaRPr lang="ru-RU" altLang="en-US"/>
          </a:p>
          <a:p>
            <a:r>
              <a:rPr lang="ru-RU" altLang="en-US"/>
              <a:t>- Личное</a:t>
            </a:r>
            <a:endParaRPr lang="ru-RU" altLang="en-US"/>
          </a:p>
          <a:p>
            <a:r>
              <a:rPr lang="ru-RU" altLang="en-US"/>
              <a:t>- Деньги</a:t>
            </a:r>
            <a:endParaRPr lang="ru-RU" altLang="en-US"/>
          </a:p>
          <a:p>
            <a:r>
              <a:rPr lang="ru-RU" altLang="en-US"/>
              <a:t>- Развитие</a:t>
            </a:r>
            <a:endParaRPr lang="ru-RU" altLang="en-US"/>
          </a:p>
          <a:p>
            <a:r>
              <a:rPr lang="ru-RU" altLang="en-US"/>
              <a:t>Что является ответом на вопрос: </a:t>
            </a:r>
            <a:endParaRPr lang="ru-RU" altLang="en-US"/>
          </a:p>
          <a:p>
            <a:r>
              <a:rPr lang="ru-RU" altLang="en-US"/>
              <a:t>Что мотивирует вас работать?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rcRect t="13088"/>
          <a:stretch>
            <a:fillRect/>
          </a:stretch>
        </p:blipFill>
        <p:spPr>
          <a:xfrm>
            <a:off x="218440" y="203200"/>
            <a:ext cx="5432425" cy="361251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685" y="2604770"/>
            <a:ext cx="5923915" cy="4052570"/>
          </a:xfrm>
          <a:prstGeom prst="rect">
            <a:avLst/>
          </a:prstGeom>
        </p:spPr>
      </p:pic>
      <p:sp>
        <p:nvSpPr>
          <p:cNvPr id="24" name="Текстовое поле 23"/>
          <p:cNvSpPr txBox="1"/>
          <p:nvPr/>
        </p:nvSpPr>
        <p:spPr>
          <a:xfrm>
            <a:off x="5988685" y="203200"/>
            <a:ext cx="5923280" cy="2316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1,2,3) В data есть words - слова на которых учится модель(</a:t>
            </a:r>
            <a:r>
              <a:rPr lang="en-US" altLang="en-US"/>
              <a:t>X</a:t>
            </a:r>
            <a:r>
              <a:rPr lang="ru-RU" altLang="en-US"/>
              <a:t>) и label это цифры 0 - деньги, 1 - развитие, 2 - личное</a:t>
            </a:r>
            <a:r>
              <a:rPr lang="en-US" altLang="ru-RU"/>
              <a:t>(Y)</a:t>
            </a:r>
            <a:r>
              <a:rPr lang="ru-RU" altLang="en-US"/>
              <a:t>. Нейросеть преобразует слова (X) в вектор.</a:t>
            </a:r>
            <a:endParaRPr lang="ru-RU" altLang="en-US"/>
          </a:p>
          <a:p>
            <a:r>
              <a:rPr lang="ru-RU" altLang="en-US"/>
              <a:t>4) Мы разделяем наш датасет на 2 группы (1 группа train это группа на которой нейросеть обучается, вторая группа test на ней тестируется нейросеть).</a:t>
            </a:r>
            <a:endParaRPr lang="ru-RU" altLang="en-US"/>
          </a:p>
          <a:p>
            <a:r>
              <a:rPr lang="ru-RU" altLang="en-US"/>
              <a:t>5)Создание архитектуры неросети, в ней 4 слоя, 2 -скрытых</a:t>
            </a:r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218440" y="4083050"/>
            <a:ext cx="5539740" cy="2574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6)Компиляция нейросети(выглядит так [0, 0, 1] например, это значит что ответ дало число 2, тк единица в этом массиве имеет индекс 2)</a:t>
            </a:r>
            <a:endParaRPr lang="ru-RU" altLang="en-US"/>
          </a:p>
          <a:p>
            <a:r>
              <a:rPr lang="ru-RU" altLang="en-US"/>
              <a:t>7)Обучение модели</a:t>
            </a:r>
            <a:endParaRPr lang="ru-RU" altLang="en-US"/>
          </a:p>
          <a:p>
            <a:r>
              <a:rPr lang="ru-RU" altLang="en-US"/>
              <a:t>8)Оценка модели, там уже на данных, которые мы определили под тесты, проверяется модель, на сколько точно она определяет группа(65%)</a:t>
            </a:r>
            <a:endParaRPr lang="ru-RU" altLang="en-US"/>
          </a:p>
          <a:p>
            <a:r>
              <a:rPr lang="ru-RU" altLang="en-US"/>
              <a:t>Сохранение модели, чтобы уже обучившаяся модель сохранилась, также сохранился токенизатор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3"/>
          <p:cNvSpPr txBox="1"/>
          <p:nvPr/>
        </p:nvSpPr>
        <p:spPr>
          <a:xfrm>
            <a:off x="265430" y="261620"/>
            <a:ext cx="118395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ru-RU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Запускаем бота в консоли</a:t>
            </a:r>
            <a:endParaRPr lang="ru-RU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Изображение 1" descr="Снимок экрана 2024-10-02 214744"/>
          <p:cNvPicPr>
            <a:picLocks noChangeAspect="1"/>
          </p:cNvPicPr>
          <p:nvPr/>
        </p:nvPicPr>
        <p:blipFill>
          <a:blip r:embed="rId1"/>
          <a:srcRect b="60602"/>
          <a:stretch>
            <a:fillRect/>
          </a:stretch>
        </p:blipFill>
        <p:spPr>
          <a:xfrm>
            <a:off x="265430" y="927100"/>
            <a:ext cx="9653270" cy="7232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4490" y="3577590"/>
            <a:ext cx="7196455" cy="18351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eaLnBrk="1" hangingPunct="1"/>
            <a:r>
              <a:rPr lang="ru-RU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Переходим в бота в телеграмме и пишем список ответов на поставленный вопрос </a:t>
            </a:r>
            <a:endParaRPr lang="ru-RU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" name="Изображение 18" descr="Снимок экрана 2024-10-02 214744"/>
          <p:cNvPicPr>
            <a:picLocks noChangeAspect="1"/>
          </p:cNvPicPr>
          <p:nvPr/>
        </p:nvPicPr>
        <p:blipFill>
          <a:blip r:embed="rId1"/>
          <a:srcRect t="67658"/>
          <a:stretch>
            <a:fillRect/>
          </a:stretch>
        </p:blipFill>
        <p:spPr>
          <a:xfrm>
            <a:off x="265430" y="1650365"/>
            <a:ext cx="9653270" cy="593725"/>
          </a:xfrm>
          <a:prstGeom prst="rect">
            <a:avLst/>
          </a:prstGeom>
        </p:spPr>
      </p:pic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15" y="927100"/>
            <a:ext cx="4453890" cy="57423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组合 29"/>
          <p:cNvGrpSpPr/>
          <p:nvPr/>
        </p:nvGrpSpPr>
        <p:grpSpPr>
          <a:xfrm>
            <a:off x="2860675" y="-60325"/>
            <a:ext cx="11568113" cy="4352925"/>
            <a:chOff x="2861128" y="-60047"/>
            <a:chExt cx="11568365" cy="4352003"/>
          </a:xfrm>
        </p:grpSpPr>
        <p:sp>
          <p:nvSpPr>
            <p:cNvPr id="10" name="Freeform 9@|5FFC:7545996|FBC:16777215|LFC:16777215|LBC:16777215"/>
            <p:cNvSpPr/>
            <p:nvPr/>
          </p:nvSpPr>
          <p:spPr>
            <a:xfrm rot="18642208">
              <a:off x="6480852" y="-3657495"/>
              <a:ext cx="4351193" cy="11546090"/>
            </a:xfrm>
            <a:custGeom>
              <a:avLst/>
              <a:gdLst>
                <a:gd name="connsiteX0" fmla="*/ 0 w 4351193"/>
                <a:gd name="connsiteY0" fmla="*/ 0 h 11546090"/>
                <a:gd name="connsiteX1" fmla="*/ 4351193 w 4351193"/>
                <a:gd name="connsiteY1" fmla="*/ 5058110 h 11546090"/>
                <a:gd name="connsiteX2" fmla="*/ 4351193 w 4351193"/>
                <a:gd name="connsiteY2" fmla="*/ 8565242 h 11546090"/>
                <a:gd name="connsiteX3" fmla="*/ 886060 w 4351193"/>
                <a:gd name="connsiteY3" fmla="*/ 11546090 h 11546090"/>
                <a:gd name="connsiteX4" fmla="*/ 0 w 4351193"/>
                <a:gd name="connsiteY4" fmla="*/ 10516077 h 1154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1193" h="11546090">
                  <a:moveTo>
                    <a:pt x="0" y="0"/>
                  </a:moveTo>
                  <a:lnTo>
                    <a:pt x="4351193" y="5058110"/>
                  </a:lnTo>
                  <a:lnTo>
                    <a:pt x="4351193" y="8565242"/>
                  </a:lnTo>
                  <a:lnTo>
                    <a:pt x="886060" y="11546090"/>
                  </a:lnTo>
                  <a:lnTo>
                    <a:pt x="0" y="10516077"/>
                  </a:lnTo>
                  <a:close/>
                </a:path>
              </a:pathLst>
            </a:custGeom>
            <a:solidFill>
              <a:srgbClr val="8C2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080" name="Picture 22@|13FFC:16777215|FBC:16777215|LFC:16777215|LBC:167772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61128" y="0"/>
              <a:ext cx="7986452" cy="429195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078" name="TextBox 27@|17FFC:16777215|FBC:16777215|LFC:16777215|LBC:16777215"/>
          <p:cNvSpPr txBox="1"/>
          <p:nvPr/>
        </p:nvSpPr>
        <p:spPr>
          <a:xfrm>
            <a:off x="452755" y="3550285"/>
            <a:ext cx="952944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ru-RU" altLang="en-US" sz="7200" dirty="0">
                <a:solidFill>
                  <a:srgbClr val="8C2473"/>
                </a:solidFill>
                <a:latin typeface="Impact" panose="020B0806030902050204" pitchFamily="34" charset="0"/>
              </a:rPr>
              <a:t>Спасибо</a:t>
            </a:r>
            <a:endParaRPr lang="ru-RU" altLang="en-US" sz="7200" dirty="0">
              <a:solidFill>
                <a:srgbClr val="8C2473"/>
              </a:solidFill>
              <a:latin typeface="Impact" panose="020B0806030902050204" pitchFamily="34" charset="0"/>
            </a:endParaRPr>
          </a:p>
          <a:p>
            <a:pPr eaLnBrk="1" hangingPunct="1"/>
            <a:r>
              <a:rPr lang="ru-RU" altLang="en-US" sz="7200" dirty="0">
                <a:solidFill>
                  <a:srgbClr val="8C2473"/>
                </a:solidFill>
                <a:latin typeface="Impact" panose="020B0806030902050204" pitchFamily="34" charset="0"/>
              </a:rPr>
              <a:t>за внимание</a:t>
            </a:r>
            <a:endParaRPr lang="ru-RU" altLang="en-US" sz="7200" dirty="0">
              <a:solidFill>
                <a:srgbClr val="8C2473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WPS Presentation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Impact</vt:lpstr>
      <vt:lpstr>Microsoft YaHei</vt:lpstr>
      <vt:lpstr>Calibri</vt:lpstr>
      <vt:lpstr>Arial Unicode MS</vt:lpstr>
      <vt:lpstr>Calibri Light</vt:lpstr>
      <vt:lpstr>Open Sans</vt:lpstr>
      <vt:lpstr>Helvetica Light</vt:lpstr>
      <vt:lpstr>Segoe Print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maxym</cp:lastModifiedBy>
  <cp:revision>24</cp:revision>
  <dcterms:created xsi:type="dcterms:W3CDTF">2016-01-08T13:55:00Z</dcterms:created>
  <dcterms:modified xsi:type="dcterms:W3CDTF">2024-10-02T20:28:26Z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1049-12.2.0.18283</vt:lpwstr>
  </property>
  <property fmtid="{D5CDD505-2E9C-101B-9397-08002B2CF9AE}" pid="3" name="ICV">
    <vt:lpwstr>20794031A8AB4206A7FC25376CC0CC9E_13</vt:lpwstr>
  </property>
</Properties>
</file>