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66" r:id="rId2"/>
    <p:sldId id="439" r:id="rId3"/>
    <p:sldId id="300" r:id="rId4"/>
    <p:sldId id="423" r:id="rId5"/>
    <p:sldId id="473" r:id="rId6"/>
    <p:sldId id="474" r:id="rId7"/>
    <p:sldId id="475" r:id="rId8"/>
    <p:sldId id="476" r:id="rId9"/>
    <p:sldId id="477" r:id="rId10"/>
    <p:sldId id="478" r:id="rId11"/>
    <p:sldId id="479" r:id="rId12"/>
    <p:sldId id="480" r:id="rId13"/>
    <p:sldId id="481" r:id="rId14"/>
    <p:sldId id="482" r:id="rId15"/>
    <p:sldId id="510" r:id="rId16"/>
    <p:sldId id="483" r:id="rId17"/>
    <p:sldId id="484" r:id="rId18"/>
    <p:sldId id="485" r:id="rId19"/>
    <p:sldId id="495" r:id="rId20"/>
    <p:sldId id="496" r:id="rId21"/>
    <p:sldId id="497" r:id="rId22"/>
    <p:sldId id="498" r:id="rId23"/>
    <p:sldId id="499" r:id="rId24"/>
    <p:sldId id="500" r:id="rId25"/>
    <p:sldId id="486" r:id="rId26"/>
    <p:sldId id="488" r:id="rId27"/>
    <p:sldId id="489" r:id="rId28"/>
    <p:sldId id="490" r:id="rId29"/>
    <p:sldId id="491" r:id="rId30"/>
    <p:sldId id="492" r:id="rId31"/>
    <p:sldId id="493" r:id="rId32"/>
    <p:sldId id="487" r:id="rId33"/>
    <p:sldId id="505" r:id="rId34"/>
    <p:sldId id="501" r:id="rId35"/>
    <p:sldId id="494" r:id="rId36"/>
    <p:sldId id="503" r:id="rId37"/>
    <p:sldId id="504" r:id="rId38"/>
    <p:sldId id="506" r:id="rId39"/>
    <p:sldId id="502" r:id="rId40"/>
    <p:sldId id="508" r:id="rId41"/>
    <p:sldId id="509" r:id="rId42"/>
    <p:sldId id="507" r:id="rId43"/>
    <p:sldId id="276"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7AF"/>
    <a:srgbClr val="F8330C"/>
    <a:srgbClr val="EC5242"/>
    <a:srgbClr val="00FFFF"/>
    <a:srgbClr val="E46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58" autoAdjust="0"/>
  </p:normalViewPr>
  <p:slideViewPr>
    <p:cSldViewPr snapToGrid="0">
      <p:cViewPr varScale="1">
        <p:scale>
          <a:sx n="31" d="100"/>
          <a:sy n="31" d="100"/>
        </p:scale>
        <p:origin x="1074" y="7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5969360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61714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3128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3080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20366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3881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5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6827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39529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5452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32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448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https://www.cnblogs.com/LittleHann/p/6595148.html</a:t>
            </a:r>
            <a:endParaRPr lang="zh-CN" altLang="en-US" dirty="0"/>
          </a:p>
        </p:txBody>
      </p:sp>
    </p:spTree>
    <p:extLst>
      <p:ext uri="{BB962C8B-B14F-4D97-AF65-F5344CB8AC3E}">
        <p14:creationId xmlns:p14="http://schemas.microsoft.com/office/powerpoint/2010/main" val="1312669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k-means</a:t>
            </a:r>
            <a:r>
              <a:rPr lang="zh-CN" altLang="en-US" dirty="0"/>
              <a:t>与</a:t>
            </a:r>
            <a:r>
              <a:rPr lang="en-US" altLang="zh-CN" dirty="0"/>
              <a:t>k-medoids</a:t>
            </a:r>
            <a:r>
              <a:rPr lang="zh-CN" altLang="en-US" dirty="0"/>
              <a:t>之间的差异就是可以理解为对于数据样本的平均值和中位数之间的差异：前者的取值范围可以是连续空间中的任意值，而后者的取值却只能是数据样本范围中的样本。这个原因就是</a:t>
            </a:r>
            <a:r>
              <a:rPr lang="en-US" altLang="zh-CN" dirty="0"/>
              <a:t>k-means</a:t>
            </a:r>
            <a:r>
              <a:rPr lang="zh-CN" altLang="en-US" dirty="0"/>
              <a:t>对于数据样本的要求太高了，要求所有数据样本处在一个欧式空间中，对于有很多噪声的数据就会造成极大的误差。同时对于非数值型数据样本，不能够计算平均值等实数型变量。</a:t>
            </a:r>
          </a:p>
        </p:txBody>
      </p:sp>
    </p:spTree>
    <p:extLst>
      <p:ext uri="{BB962C8B-B14F-4D97-AF65-F5344CB8AC3E}">
        <p14:creationId xmlns:p14="http://schemas.microsoft.com/office/powerpoint/2010/main" val="2314647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428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74998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0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316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915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6601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https://blog.csdn.net/u012102306/article/details/52423074?utm_medium=distribute.pc_relevant.none-task-blog-BlogCommendFromMachineLearnPai2-2.nonecase&amp;depth_1-utm_source=distribute.pc_relevant.none-task-blog-BlogCommendFromMachineLearnPai2-2.nonecase</a:t>
            </a:r>
            <a:endParaRPr lang="zh-CN" altLang="en-US" dirty="0"/>
          </a:p>
        </p:txBody>
      </p:sp>
    </p:spTree>
    <p:extLst>
      <p:ext uri="{BB962C8B-B14F-4D97-AF65-F5344CB8AC3E}">
        <p14:creationId xmlns:p14="http://schemas.microsoft.com/office/powerpoint/2010/main" val="1091161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Scikit-learn</a:t>
            </a:r>
            <a:r>
              <a:rPr lang="zh-CN" altLang="en-US" dirty="0"/>
              <a:t>，要翻墙下载，</a:t>
            </a:r>
            <a:r>
              <a:rPr lang="en-US" altLang="zh-CN" dirty="0"/>
              <a:t>Weka</a:t>
            </a:r>
            <a:r>
              <a:rPr lang="zh-CN" altLang="en-US" dirty="0"/>
              <a:t>可以调用</a:t>
            </a:r>
            <a:r>
              <a:rPr lang="en-US" altLang="zh-CN" dirty="0" err="1"/>
              <a:t>Scikitlearn</a:t>
            </a:r>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https://www.cnblogs.com/LittleHann/p/6595148.html</a:t>
            </a:r>
            <a:endParaRPr lang="zh-CN" altLang="en-US" dirty="0"/>
          </a:p>
          <a:p>
            <a:endParaRPr lang="zh-CN" altLang="en-US" dirty="0"/>
          </a:p>
        </p:txBody>
      </p:sp>
    </p:spTree>
    <p:extLst>
      <p:ext uri="{BB962C8B-B14F-4D97-AF65-F5344CB8AC3E}">
        <p14:creationId xmlns:p14="http://schemas.microsoft.com/office/powerpoint/2010/main" val="149675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等边三角关系</a:t>
            </a:r>
          </a:p>
        </p:txBody>
      </p:sp>
    </p:spTree>
    <p:extLst>
      <p:ext uri="{BB962C8B-B14F-4D97-AF65-F5344CB8AC3E}">
        <p14:creationId xmlns:p14="http://schemas.microsoft.com/office/powerpoint/2010/main" val="69461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k-means</a:t>
            </a:r>
            <a:r>
              <a:rPr lang="zh-CN" altLang="en-US" dirty="0"/>
              <a:t>与</a:t>
            </a:r>
            <a:r>
              <a:rPr lang="en-US" altLang="zh-CN" dirty="0"/>
              <a:t>k-medoids</a:t>
            </a:r>
            <a:r>
              <a:rPr lang="zh-CN" altLang="en-US" dirty="0"/>
              <a:t>之间的差异就是可以理解为对于数据样本的平均值和中位数之间的差异：前者的取值范围可以是连续空间中的任意值，而后者的取值却只能是数据样本范围中的样本。这个原因就是</a:t>
            </a:r>
            <a:r>
              <a:rPr lang="en-US" altLang="zh-CN" dirty="0"/>
              <a:t>k-means</a:t>
            </a:r>
            <a:r>
              <a:rPr lang="zh-CN" altLang="en-US" dirty="0"/>
              <a:t>对于数据样本的要求太高了，要求所有数据样本处在一个欧式空间中，对于有很多噪声的数据就会造成极大的误差。同时对于非数值型数据样本，不能够计算平均值等实数型变量。</a:t>
            </a:r>
          </a:p>
        </p:txBody>
      </p:sp>
    </p:spTree>
    <p:extLst>
      <p:ext uri="{BB962C8B-B14F-4D97-AF65-F5344CB8AC3E}">
        <p14:creationId xmlns:p14="http://schemas.microsoft.com/office/powerpoint/2010/main" val="1118739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球状类：</a:t>
            </a:r>
          </a:p>
        </p:txBody>
      </p:sp>
    </p:spTree>
    <p:extLst>
      <p:ext uri="{BB962C8B-B14F-4D97-AF65-F5344CB8AC3E}">
        <p14:creationId xmlns:p14="http://schemas.microsoft.com/office/powerpoint/2010/main" val="3966566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4820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703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24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7048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标题文本</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标题文本</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jpeg"/><Relationship Id="rId7"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scikit-learn.org/stable/" TargetMode="External"/><Relationship Id="rId4" Type="http://schemas.openxmlformats.org/officeDocument/2006/relationships/hyperlink" Target="https://www.cs.waikato.ac.nz/ml/weka/"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52746"/>
            <a:ext cx="24445870" cy="11295529"/>
          </a:xfrm>
          <a:prstGeom prst="rect">
            <a:avLst/>
          </a:prstGeom>
          <a:ln w="28575">
            <a:noFill/>
          </a:ln>
        </p:spPr>
      </p:pic>
      <p:pic>
        <p:nvPicPr>
          <p:cNvPr id="29" name="Picture 1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8346" y="4481893"/>
            <a:ext cx="1651647" cy="241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Shape 209"/>
          <p:cNvSpPr/>
          <p:nvPr/>
        </p:nvSpPr>
        <p:spPr>
          <a:xfrm>
            <a:off x="8375748" y="4670627"/>
            <a:ext cx="7181453" cy="222625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r>
              <a:rPr lang="zh-CN" altLang="en-US" sz="13800" b="1" dirty="0">
                <a:solidFill>
                  <a:schemeClr val="bg1"/>
                </a:solidFill>
                <a:latin typeface="微软雅黑" panose="020B0503020204020204" pitchFamily="34" charset="-122"/>
                <a:ea typeface="微软雅黑" panose="020B0503020204020204" pitchFamily="34" charset="-122"/>
              </a:rPr>
              <a:t>聚类算法</a:t>
            </a:r>
            <a:endParaRPr sz="13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292342" cy="2271776"/>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组合情况</a:t>
            </a:r>
            <a:r>
              <a:rPr lang="en-US" altLang="zh-CN" sz="4400" dirty="0">
                <a:latin typeface="宋体" panose="02010600030101010101" pitchFamily="2" charset="-122"/>
                <a:ea typeface="宋体" panose="02010600030101010101" pitchFamily="2" charset="-122"/>
              </a:rPr>
              <a:t>2</a:t>
            </a:r>
            <a:r>
              <a:rPr lang="zh-CN" altLang="en-US" sz="4400" dirty="0">
                <a:latin typeface="宋体" panose="02010600030101010101" pitchFamily="2" charset="-122"/>
                <a:ea typeface="宋体" panose="02010600030101010101" pitchFamily="2" charset="-122"/>
              </a:rPr>
              <a:t>：</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   16</a:t>
            </a:r>
            <a:r>
              <a:rPr lang="zh-CN" altLang="en-US" sz="4000" dirty="0">
                <a:latin typeface="宋体" panose="02010600030101010101" pitchFamily="2" charset="-122"/>
                <a:ea typeface="宋体" panose="02010600030101010101" pitchFamily="2" charset="-122"/>
              </a:rPr>
              <a:t>张扑克牌按照符号相同分成四组</a:t>
            </a:r>
            <a:endParaRPr lang="en-US" altLang="zh-CN" sz="40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906DB35E-AC8D-4753-847F-6B7B6CEB1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351" y="4755923"/>
            <a:ext cx="11005186" cy="8567964"/>
          </a:xfrm>
          <a:prstGeom prst="rect">
            <a:avLst/>
          </a:prstGeom>
        </p:spPr>
      </p:pic>
    </p:spTree>
    <p:extLst>
      <p:ext uri="{BB962C8B-B14F-4D97-AF65-F5344CB8AC3E}">
        <p14:creationId xmlns:p14="http://schemas.microsoft.com/office/powerpoint/2010/main" val="3119169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292342" cy="2271776"/>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组合情况</a:t>
            </a:r>
            <a:r>
              <a:rPr lang="en-US" altLang="zh-CN" sz="4400" dirty="0">
                <a:latin typeface="宋体" panose="02010600030101010101" pitchFamily="2" charset="-122"/>
                <a:ea typeface="宋体" panose="02010600030101010101" pitchFamily="2" charset="-122"/>
              </a:rPr>
              <a:t>3</a:t>
            </a:r>
            <a:r>
              <a:rPr lang="zh-CN" altLang="en-US" sz="4400" dirty="0">
                <a:latin typeface="宋体" panose="02010600030101010101" pitchFamily="2" charset="-122"/>
                <a:ea typeface="宋体" panose="02010600030101010101" pitchFamily="2" charset="-122"/>
              </a:rPr>
              <a:t>：</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   16</a:t>
            </a:r>
            <a:r>
              <a:rPr lang="zh-CN" altLang="en-US" sz="4000" dirty="0">
                <a:latin typeface="宋体" panose="02010600030101010101" pitchFamily="2" charset="-122"/>
                <a:ea typeface="宋体" panose="02010600030101010101" pitchFamily="2" charset="-122"/>
              </a:rPr>
              <a:t>张扑克牌按照颜色相同分成二组</a:t>
            </a:r>
            <a:endParaRPr lang="en-US" altLang="zh-CN" sz="40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F4D30814-8F32-48FB-B24C-CCF51E63B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333" y="4830327"/>
            <a:ext cx="10794409" cy="8493560"/>
          </a:xfrm>
          <a:prstGeom prst="rect">
            <a:avLst/>
          </a:prstGeom>
        </p:spPr>
      </p:pic>
    </p:spTree>
    <p:extLst>
      <p:ext uri="{BB962C8B-B14F-4D97-AF65-F5344CB8AC3E}">
        <p14:creationId xmlns:p14="http://schemas.microsoft.com/office/powerpoint/2010/main" val="2649228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8904361"/>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统计学角度的相似性（</a:t>
            </a:r>
            <a:r>
              <a:rPr lang="en-US" altLang="zh-CN" sz="4400" dirty="0">
                <a:latin typeface="宋体" panose="02010600030101010101" pitchFamily="2" charset="-122"/>
                <a:ea typeface="宋体" panose="02010600030101010101" pitchFamily="2" charset="-122"/>
              </a:rPr>
              <a:t>similarity</a:t>
            </a:r>
            <a:r>
              <a:rPr lang="zh-CN" altLang="en-US" sz="4400" dirty="0">
                <a:latin typeface="宋体" panose="02010600030101010101" pitchFamily="2" charset="-122"/>
                <a:ea typeface="宋体" panose="02010600030101010101" pitchFamily="2" charset="-122"/>
              </a:rPr>
              <a:t>）度量：</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400" dirty="0">
                <a:latin typeface="宋体" panose="02010600030101010101" pitchFamily="2" charset="-122"/>
                <a:ea typeface="宋体" panose="02010600030101010101" pitchFamily="2" charset="-122"/>
              </a:rPr>
              <a:t>1.</a:t>
            </a:r>
            <a:r>
              <a:rPr lang="en-US" altLang="zh-CN" sz="4000" dirty="0">
                <a:latin typeface="宋体" panose="02010600030101010101" pitchFamily="2" charset="-122"/>
                <a:ea typeface="宋体" panose="02010600030101010101" pitchFamily="2" charset="-122"/>
              </a:rPr>
              <a:t>R</a:t>
            </a:r>
            <a:r>
              <a:rPr lang="zh-CN" altLang="en-US" sz="4000" dirty="0">
                <a:latin typeface="宋体" panose="02010600030101010101" pitchFamily="2" charset="-122"/>
                <a:ea typeface="宋体" panose="02010600030101010101" pitchFamily="2" charset="-122"/>
              </a:rPr>
              <a:t>型聚类：相似系数</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用于对变量（或指标）分类，可以用变量之间的相似系数的变形如</a:t>
            </a:r>
            <a:r>
              <a:rPr lang="en-US" altLang="zh-CN" sz="4000" dirty="0">
                <a:latin typeface="宋体" panose="02010600030101010101" pitchFamily="2" charset="-122"/>
                <a:ea typeface="宋体" panose="02010600030101010101" pitchFamily="2" charset="-122"/>
              </a:rPr>
              <a:t>1-r</a:t>
            </a:r>
            <a:r>
              <a:rPr lang="en-US" altLang="zh-CN" sz="4000" baseline="-25000" dirty="0">
                <a:latin typeface="宋体" panose="02010600030101010101" pitchFamily="2" charset="-122"/>
                <a:ea typeface="宋体" panose="02010600030101010101" pitchFamily="2" charset="-122"/>
              </a:rPr>
              <a:t>ij</a:t>
            </a:r>
            <a:r>
              <a:rPr lang="zh-CN" altLang="en-US" sz="4000" dirty="0">
                <a:latin typeface="宋体" panose="02010600030101010101" pitchFamily="2" charset="-122"/>
                <a:ea typeface="宋体" panose="02010600030101010101" pitchFamily="2" charset="-122"/>
              </a:rPr>
              <a:t>定义距离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000" dirty="0">
                <a:latin typeface="宋体" panose="02010600030101010101" pitchFamily="2" charset="-122"/>
                <a:ea typeface="宋体" panose="02010600030101010101" pitchFamily="2" charset="-122"/>
              </a:rPr>
              <a:t>Pearson</a:t>
            </a:r>
            <a:r>
              <a:rPr lang="zh-CN" altLang="en-US" sz="4000" dirty="0">
                <a:latin typeface="宋体" panose="02010600030101010101" pitchFamily="2" charset="-122"/>
                <a:ea typeface="宋体" panose="02010600030101010101" pitchFamily="2" charset="-122"/>
              </a:rPr>
              <a:t>相关系数：两个连续变量间呈线性相关</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000" dirty="0">
                <a:latin typeface="宋体" panose="02010600030101010101" pitchFamily="2" charset="-122"/>
                <a:ea typeface="宋体" panose="02010600030101010101" pitchFamily="2" charset="-122"/>
              </a:rPr>
              <a:t>Spearman</a:t>
            </a:r>
            <a:r>
              <a:rPr lang="zh-CN" altLang="en-US" sz="4000" dirty="0">
                <a:latin typeface="宋体" panose="02010600030101010101" pitchFamily="2" charset="-122"/>
                <a:ea typeface="宋体" panose="02010600030101010101" pitchFamily="2" charset="-122"/>
              </a:rPr>
              <a:t>相关系数：利用两变量的秩次大小作线性相关</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000" dirty="0">
                <a:latin typeface="宋体" panose="02010600030101010101" pitchFamily="2" charset="-122"/>
                <a:ea typeface="宋体" panose="02010600030101010101" pitchFamily="2" charset="-122"/>
              </a:rPr>
              <a:t>Kendall</a:t>
            </a:r>
            <a:r>
              <a:rPr lang="zh-CN" altLang="en-US" sz="4000" dirty="0">
                <a:latin typeface="宋体" panose="02010600030101010101" pitchFamily="2" charset="-122"/>
                <a:ea typeface="宋体" panose="02010600030101010101" pitchFamily="2" charset="-122"/>
              </a:rPr>
              <a:t>等级相关系数：利用两个变量的一致性作线性相关</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000" dirty="0">
                <a:latin typeface="宋体" panose="02010600030101010101" pitchFamily="2" charset="-122"/>
                <a:ea typeface="宋体" panose="02010600030101010101" pitchFamily="2" charset="-122"/>
              </a:rPr>
              <a:t>Cosine</a:t>
            </a:r>
            <a:r>
              <a:rPr lang="zh-CN" altLang="en-US" sz="4000" dirty="0">
                <a:latin typeface="宋体" panose="02010600030101010101" pitchFamily="2" charset="-122"/>
                <a:ea typeface="宋体" panose="02010600030101010101" pitchFamily="2" charset="-122"/>
              </a:rPr>
              <a:t>相关系数</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利用两个变量的向量夹角余弦作线性相关</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813728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8904361"/>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统计学角度的相似性（</a:t>
            </a:r>
            <a:r>
              <a:rPr lang="en-US" altLang="zh-CN" sz="4400" dirty="0">
                <a:latin typeface="宋体" panose="02010600030101010101" pitchFamily="2" charset="-122"/>
                <a:ea typeface="宋体" panose="02010600030101010101" pitchFamily="2" charset="-122"/>
              </a:rPr>
              <a:t>similarity</a:t>
            </a:r>
            <a:r>
              <a:rPr lang="zh-CN" altLang="en-US" sz="4400" dirty="0">
                <a:latin typeface="宋体" panose="02010600030101010101" pitchFamily="2" charset="-122"/>
                <a:ea typeface="宋体" panose="02010600030101010101" pitchFamily="2" charset="-122"/>
              </a:rPr>
              <a:t>）度量：</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400" dirty="0">
                <a:latin typeface="宋体" panose="02010600030101010101" pitchFamily="2" charset="-122"/>
                <a:ea typeface="宋体" panose="02010600030101010101" pitchFamily="2" charset="-122"/>
              </a:rPr>
              <a:t>1.Q</a:t>
            </a:r>
            <a:r>
              <a:rPr lang="zh-CN" altLang="en-US" sz="4400" dirty="0">
                <a:latin typeface="宋体" panose="02010600030101010101" pitchFamily="2" charset="-122"/>
                <a:ea typeface="宋体" panose="02010600030101010101" pitchFamily="2" charset="-122"/>
              </a:rPr>
              <a:t>型聚类：距离</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用于对样品（或事件）分类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欧式距离：两点之间的直线距离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切比雪夫距离：两个向量之间的最大距离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曼哈顿距离</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两个向量的绝对距离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马氏距离：数据的协方差距离</a:t>
            </a:r>
            <a:endParaRPr lang="en-US" altLang="zh-CN" sz="4000" dirty="0">
              <a:latin typeface="宋体" panose="02010600030101010101" pitchFamily="2" charset="-122"/>
              <a:ea typeface="宋体" panose="02010600030101010101" pitchFamily="2" charset="-122"/>
            </a:endParaRPr>
          </a:p>
        </p:txBody>
      </p:sp>
      <p:pic>
        <p:nvPicPr>
          <p:cNvPr id="15" name="图片 14">
            <a:extLst>
              <a:ext uri="{FF2B5EF4-FFF2-40B4-BE49-F238E27FC236}">
                <a16:creationId xmlns:a16="http://schemas.microsoft.com/office/drawing/2014/main" id="{AB347022-6312-4C3C-B598-46E8998FC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1701" y="9752938"/>
            <a:ext cx="7203301" cy="1379356"/>
          </a:xfrm>
          <a:prstGeom prst="rect">
            <a:avLst/>
          </a:prstGeom>
        </p:spPr>
      </p:pic>
      <p:grpSp>
        <p:nvGrpSpPr>
          <p:cNvPr id="17" name="组合 16">
            <a:extLst>
              <a:ext uri="{FF2B5EF4-FFF2-40B4-BE49-F238E27FC236}">
                <a16:creationId xmlns:a16="http://schemas.microsoft.com/office/drawing/2014/main" id="{4D2C0C30-E01D-4055-8D91-2A1D7D72AA4B}"/>
              </a:ext>
            </a:extLst>
          </p:cNvPr>
          <p:cNvGrpSpPr/>
          <p:nvPr/>
        </p:nvGrpSpPr>
        <p:grpSpPr>
          <a:xfrm>
            <a:off x="11229975" y="4568272"/>
            <a:ext cx="9912729" cy="4978067"/>
            <a:chOff x="11229975" y="5072768"/>
            <a:chExt cx="9912729" cy="4978067"/>
          </a:xfrm>
        </p:grpSpPr>
        <p:grpSp>
          <p:nvGrpSpPr>
            <p:cNvPr id="13" name="组合 12">
              <a:extLst>
                <a:ext uri="{FF2B5EF4-FFF2-40B4-BE49-F238E27FC236}">
                  <a16:creationId xmlns:a16="http://schemas.microsoft.com/office/drawing/2014/main" id="{C7A0F6DD-9D6E-4792-98A9-A83B82515602}"/>
                </a:ext>
              </a:extLst>
            </p:cNvPr>
            <p:cNvGrpSpPr/>
            <p:nvPr/>
          </p:nvGrpSpPr>
          <p:grpSpPr>
            <a:xfrm>
              <a:off x="13021701" y="5072768"/>
              <a:ext cx="8121003" cy="4978067"/>
              <a:chOff x="13081646" y="4960016"/>
              <a:chExt cx="9220039" cy="6045856"/>
            </a:xfrm>
          </p:grpSpPr>
          <p:pic>
            <p:nvPicPr>
              <p:cNvPr id="8" name="图片 7">
                <a:extLst>
                  <a:ext uri="{FF2B5EF4-FFF2-40B4-BE49-F238E27FC236}">
                    <a16:creationId xmlns:a16="http://schemas.microsoft.com/office/drawing/2014/main" id="{FC3C6F97-667A-44E0-8C0E-26484EAB69B9}"/>
                  </a:ext>
                </a:extLst>
              </p:cNvPr>
              <p:cNvPicPr>
                <a:picLocks noChangeAspect="1"/>
              </p:cNvPicPr>
              <p:nvPr/>
            </p:nvPicPr>
            <p:blipFill>
              <a:blip r:embed="rId4"/>
              <a:stretch>
                <a:fillRect/>
              </a:stretch>
            </p:blipFill>
            <p:spPr>
              <a:xfrm>
                <a:off x="13170780" y="4960016"/>
                <a:ext cx="7627403" cy="2414178"/>
              </a:xfrm>
              <a:prstGeom prst="rect">
                <a:avLst/>
              </a:prstGeom>
            </p:spPr>
          </p:pic>
          <p:pic>
            <p:nvPicPr>
              <p:cNvPr id="12" name="图片 11">
                <a:extLst>
                  <a:ext uri="{FF2B5EF4-FFF2-40B4-BE49-F238E27FC236}">
                    <a16:creationId xmlns:a16="http://schemas.microsoft.com/office/drawing/2014/main" id="{94E4DCEF-68AF-4B3B-90E4-107CB3302781}"/>
                  </a:ext>
                </a:extLst>
              </p:cNvPr>
              <p:cNvPicPr>
                <a:picLocks noChangeAspect="1"/>
              </p:cNvPicPr>
              <p:nvPr/>
            </p:nvPicPr>
            <p:blipFill rotWithShape="1">
              <a:blip r:embed="rId5">
                <a:extLst>
                  <a:ext uri="{28A0092B-C50C-407E-A947-70E740481C1C}">
                    <a14:useLocalDpi xmlns:a14="http://schemas.microsoft.com/office/drawing/2010/main" val="0"/>
                  </a:ext>
                </a:extLst>
              </a:blip>
              <a:srcRect l="21968" t="-20298" r="53374" b="1"/>
              <a:stretch/>
            </p:blipFill>
            <p:spPr>
              <a:xfrm>
                <a:off x="13081646" y="7356351"/>
                <a:ext cx="7716537" cy="1416767"/>
              </a:xfrm>
              <a:prstGeom prst="rect">
                <a:avLst/>
              </a:prstGeom>
            </p:spPr>
          </p:pic>
          <p:pic>
            <p:nvPicPr>
              <p:cNvPr id="19" name="图片 18">
                <a:extLst>
                  <a:ext uri="{FF2B5EF4-FFF2-40B4-BE49-F238E27FC236}">
                    <a16:creationId xmlns:a16="http://schemas.microsoft.com/office/drawing/2014/main" id="{0F379E6C-8B92-4A23-B9BC-D46A54D112B4}"/>
                  </a:ext>
                </a:extLst>
              </p:cNvPr>
              <p:cNvPicPr>
                <a:picLocks noChangeAspect="1"/>
              </p:cNvPicPr>
              <p:nvPr/>
            </p:nvPicPr>
            <p:blipFill rotWithShape="1">
              <a:blip r:embed="rId5">
                <a:extLst>
                  <a:ext uri="{28A0092B-C50C-407E-A947-70E740481C1C}">
                    <a14:useLocalDpi xmlns:a14="http://schemas.microsoft.com/office/drawing/2010/main" val="0"/>
                  </a:ext>
                </a:extLst>
              </a:blip>
              <a:srcRect l="46611" t="3159" r="29353"/>
              <a:stretch/>
            </p:blipFill>
            <p:spPr>
              <a:xfrm>
                <a:off x="13081646" y="8758583"/>
                <a:ext cx="7521679" cy="1140508"/>
              </a:xfrm>
              <a:prstGeom prst="rect">
                <a:avLst/>
              </a:prstGeom>
            </p:spPr>
          </p:pic>
          <p:pic>
            <p:nvPicPr>
              <p:cNvPr id="20" name="图片 19">
                <a:extLst>
                  <a:ext uri="{FF2B5EF4-FFF2-40B4-BE49-F238E27FC236}">
                    <a16:creationId xmlns:a16="http://schemas.microsoft.com/office/drawing/2014/main" id="{F84181A8-3A75-4849-AB7E-C3C183CF5B8F}"/>
                  </a:ext>
                </a:extLst>
              </p:cNvPr>
              <p:cNvPicPr>
                <a:picLocks noChangeAspect="1"/>
              </p:cNvPicPr>
              <p:nvPr/>
            </p:nvPicPr>
            <p:blipFill rotWithShape="1">
              <a:blip r:embed="rId5">
                <a:extLst>
                  <a:ext uri="{28A0092B-C50C-407E-A947-70E740481C1C}">
                    <a14:useLocalDpi xmlns:a14="http://schemas.microsoft.com/office/drawing/2010/main" val="0"/>
                  </a:ext>
                </a:extLst>
              </a:blip>
              <a:srcRect l="70537" t="6023" b="1"/>
              <a:stretch/>
            </p:blipFill>
            <p:spPr>
              <a:xfrm>
                <a:off x="13081646" y="9899091"/>
                <a:ext cx="9220039" cy="1106781"/>
              </a:xfrm>
              <a:prstGeom prst="rect">
                <a:avLst/>
              </a:prstGeom>
            </p:spPr>
          </p:pic>
        </p:grpSp>
        <p:sp>
          <p:nvSpPr>
            <p:cNvPr id="16" name="右大括号 15">
              <a:extLst>
                <a:ext uri="{FF2B5EF4-FFF2-40B4-BE49-F238E27FC236}">
                  <a16:creationId xmlns:a16="http://schemas.microsoft.com/office/drawing/2014/main" id="{237DFE13-5B59-4742-AB19-C64634D02B48}"/>
                </a:ext>
              </a:extLst>
            </p:cNvPr>
            <p:cNvSpPr/>
            <p:nvPr/>
          </p:nvSpPr>
          <p:spPr>
            <a:xfrm flipH="1">
              <a:off x="11229975" y="5957659"/>
              <a:ext cx="870596" cy="4042657"/>
            </a:xfrm>
            <a:prstGeom prst="rightBrace">
              <a:avLst>
                <a:gd name="adj1" fmla="val 8333"/>
                <a:gd name="adj2"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grpSp>
    </p:spTree>
    <p:extLst>
      <p:ext uri="{BB962C8B-B14F-4D97-AF65-F5344CB8AC3E}">
        <p14:creationId xmlns:p14="http://schemas.microsoft.com/office/powerpoint/2010/main" val="1413595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8904361"/>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变量按测量尺度分类：</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4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间隔尺度变量</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ü"/>
            </a:pPr>
            <a:r>
              <a:rPr lang="zh-CN" altLang="en-US" sz="4000" dirty="0">
                <a:latin typeface="宋体" panose="02010600030101010101" pitchFamily="2" charset="-122"/>
                <a:ea typeface="宋体" panose="02010600030101010101" pitchFamily="2" charset="-122"/>
              </a:rPr>
              <a:t>连续变量，如长度、重量、速度、温度等</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a:t>
            </a:r>
            <a:r>
              <a:rPr lang="zh-CN" altLang="en-US" sz="4000" dirty="0">
                <a:latin typeface="宋体" panose="02010600030101010101" pitchFamily="2" charset="-122"/>
                <a:ea typeface="宋体" panose="02010600030101010101" pitchFamily="2" charset="-122"/>
              </a:rPr>
              <a:t>有序尺度变量</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ü"/>
            </a:pPr>
            <a:r>
              <a:rPr lang="zh-CN" altLang="en-US" sz="4000" dirty="0">
                <a:latin typeface="宋体" panose="02010600030101010101" pitchFamily="2" charset="-122"/>
                <a:ea typeface="宋体" panose="02010600030101010101" pitchFamily="2" charset="-122"/>
              </a:rPr>
              <a:t>等级变量，不可加，但可比，如一等、二等、三等奖学金</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名义尺度变量</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ü"/>
            </a:pPr>
            <a:r>
              <a:rPr lang="zh-CN" altLang="en-US" sz="4000" dirty="0">
                <a:latin typeface="宋体" panose="02010600030101010101" pitchFamily="2" charset="-122"/>
                <a:ea typeface="宋体" panose="02010600030101010101" pitchFamily="2" charset="-122"/>
              </a:rPr>
              <a:t>类别变量，不可加也不可比，如性别、职业等</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684242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pic>
        <p:nvPicPr>
          <p:cNvPr id="5" name="图片 4">
            <a:extLst>
              <a:ext uri="{FF2B5EF4-FFF2-40B4-BE49-F238E27FC236}">
                <a16:creationId xmlns:a16="http://schemas.microsoft.com/office/drawing/2014/main" id="{5B49349E-389E-48E6-982F-716AD026F189}"/>
              </a:ext>
            </a:extLst>
          </p:cNvPr>
          <p:cNvPicPr>
            <a:picLocks noChangeAspect="1"/>
          </p:cNvPicPr>
          <p:nvPr/>
        </p:nvPicPr>
        <p:blipFill>
          <a:blip r:embed="rId3"/>
          <a:stretch>
            <a:fillRect/>
          </a:stretch>
        </p:blipFill>
        <p:spPr>
          <a:xfrm>
            <a:off x="5840411" y="1846263"/>
            <a:ext cx="10234615" cy="11869737"/>
          </a:xfrm>
          <a:prstGeom prst="rect">
            <a:avLst/>
          </a:prstGeom>
        </p:spPr>
      </p:pic>
    </p:spTree>
    <p:extLst>
      <p:ext uri="{BB962C8B-B14F-4D97-AF65-F5344CB8AC3E}">
        <p14:creationId xmlns:p14="http://schemas.microsoft.com/office/powerpoint/2010/main" val="129430613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11428128"/>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：聚类算法</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chemeClr val="tx1"/>
                </a:solidFill>
                <a:latin typeface="宋体" panose="02010600030101010101" pitchFamily="2" charset="-122"/>
                <a:ea typeface="宋体" panose="02010600030101010101" pitchFamily="2" charset="-122"/>
              </a:rPr>
              <a:t>划分聚类算法</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partitioning method</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chemeClr val="tx1"/>
                </a:solidFill>
                <a:latin typeface="宋体" panose="02010600030101010101" pitchFamily="2" charset="-122"/>
                <a:ea typeface="宋体" panose="02010600030101010101" pitchFamily="2" charset="-122"/>
              </a:rPr>
              <a:t>层次聚类算法</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hierarchical method</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chemeClr val="tx1"/>
                </a:solidFill>
                <a:latin typeface="宋体" panose="02010600030101010101" pitchFamily="2" charset="-122"/>
                <a:ea typeface="宋体" panose="02010600030101010101" pitchFamily="2" charset="-122"/>
              </a:rPr>
              <a:t>密度聚类算法</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density-based method</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chemeClr val="tx1"/>
                </a:solidFill>
                <a:latin typeface="宋体" panose="02010600030101010101" pitchFamily="2" charset="-122"/>
                <a:ea typeface="宋体" panose="02010600030101010101" pitchFamily="2" charset="-122"/>
              </a:rPr>
              <a:t>网格聚类算法</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grid-based method</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latin typeface="宋体" panose="02010600030101010101" pitchFamily="2" charset="-122"/>
                <a:ea typeface="宋体" panose="02010600030101010101" pitchFamily="2" charset="-122"/>
              </a:rPr>
              <a:t>模型聚类算法</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model-based method</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rgbClr val="00B0F0"/>
                </a:solidFill>
                <a:latin typeface="宋体" panose="02010600030101010101" pitchFamily="2" charset="-122"/>
                <a:ea typeface="宋体" panose="02010600030101010101" pitchFamily="2" charset="-122"/>
              </a:rPr>
              <a:t>聚类高维数据</a:t>
            </a:r>
            <a:endParaRPr lang="en-US" altLang="zh-CN" sz="4000" b="1" dirty="0">
              <a:solidFill>
                <a:srgbClr val="00B0F0"/>
              </a:solidFill>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rgbClr val="00B0F0"/>
                </a:solidFill>
                <a:latin typeface="宋体" panose="02010600030101010101" pitchFamily="2" charset="-122"/>
                <a:ea typeface="宋体" panose="02010600030101010101" pitchFamily="2" charset="-122"/>
              </a:rPr>
              <a:t>基于约束的聚类分析</a:t>
            </a:r>
            <a:endParaRPr lang="en-US" altLang="zh-CN" sz="4000" b="1" dirty="0">
              <a:solidFill>
                <a:srgbClr val="00B0F0"/>
              </a:solidFill>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b="1" dirty="0">
                <a:solidFill>
                  <a:srgbClr val="00B0F0"/>
                </a:solidFill>
                <a:latin typeface="宋体" panose="02010600030101010101" pitchFamily="2" charset="-122"/>
                <a:ea typeface="宋体" panose="02010600030101010101" pitchFamily="2" charset="-122"/>
              </a:rPr>
              <a:t>离群点分析</a:t>
            </a:r>
            <a:endParaRPr lang="en-US" altLang="zh-CN" sz="4000" b="1" dirty="0">
              <a:solidFill>
                <a:srgbClr val="00B0F0"/>
              </a:solidFill>
              <a:latin typeface="宋体" panose="02010600030101010101" pitchFamily="2" charset="-122"/>
              <a:ea typeface="宋体" panose="02010600030101010101" pitchFamily="2" charset="-122"/>
            </a:endParaRPr>
          </a:p>
        </p:txBody>
      </p:sp>
      <p:sp>
        <p:nvSpPr>
          <p:cNvPr id="5" name="右大括号 4">
            <a:extLst>
              <a:ext uri="{FF2B5EF4-FFF2-40B4-BE49-F238E27FC236}">
                <a16:creationId xmlns:a16="http://schemas.microsoft.com/office/drawing/2014/main" id="{121910A2-507C-48F1-B7FA-E819E759A109}"/>
              </a:ext>
            </a:extLst>
          </p:cNvPr>
          <p:cNvSpPr/>
          <p:nvPr/>
        </p:nvSpPr>
        <p:spPr>
          <a:xfrm>
            <a:off x="10033627" y="3542329"/>
            <a:ext cx="657225" cy="1908176"/>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6" name="文本框 5">
            <a:extLst>
              <a:ext uri="{FF2B5EF4-FFF2-40B4-BE49-F238E27FC236}">
                <a16:creationId xmlns:a16="http://schemas.microsoft.com/office/drawing/2014/main" id="{3576164D-2E26-4EBA-B475-A14D75CE4D6D}"/>
              </a:ext>
            </a:extLst>
          </p:cNvPr>
          <p:cNvSpPr txBox="1"/>
          <p:nvPr/>
        </p:nvSpPr>
        <p:spPr>
          <a:xfrm>
            <a:off x="11098621" y="4137344"/>
            <a:ext cx="728404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利用统计学定义的距离进行度量</a:t>
            </a:r>
          </a:p>
        </p:txBody>
      </p:sp>
    </p:spTree>
    <p:extLst>
      <p:ext uri="{BB962C8B-B14F-4D97-AF65-F5344CB8AC3E}">
        <p14:creationId xmlns:p14="http://schemas.microsoft.com/office/powerpoint/2010/main" val="26599208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8042586"/>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：划分聚类算法：任务是将数据划分成</a:t>
            </a:r>
            <a:r>
              <a:rPr lang="en-US" altLang="zh-CN" sz="4400" dirty="0">
                <a:latin typeface="宋体" panose="02010600030101010101" pitchFamily="2" charset="-122"/>
                <a:ea typeface="宋体" panose="02010600030101010101" pitchFamily="2" charset="-122"/>
              </a:rPr>
              <a:t>K</a:t>
            </a:r>
            <a:r>
              <a:rPr lang="zh-CN" altLang="en-US" sz="4400" dirty="0">
                <a:latin typeface="宋体" panose="02010600030101010101" pitchFamily="2" charset="-122"/>
                <a:ea typeface="宋体" panose="02010600030101010101" pitchFamily="2" charset="-122"/>
              </a:rPr>
              <a:t>个不相交的点集，使得每个子集中的点尽可能同质</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基本思想：随机选择</a:t>
            </a:r>
            <a:r>
              <a:rPr lang="en-US" altLang="zh-CN" sz="4000" dirty="0">
                <a:latin typeface="宋体" panose="02010600030101010101" pitchFamily="2" charset="-122"/>
                <a:ea typeface="宋体" panose="02010600030101010101" pitchFamily="2" charset="-122"/>
              </a:rPr>
              <a:t>K</a:t>
            </a:r>
            <a:r>
              <a:rPr lang="zh-CN" altLang="en-US" sz="4000" dirty="0">
                <a:latin typeface="宋体" panose="02010600030101010101" pitchFamily="2" charset="-122"/>
                <a:ea typeface="宋体" panose="02010600030101010101" pitchFamily="2" charset="-122"/>
              </a:rPr>
              <a:t>个对象，每个对象初始地代表一个类的平均值或中心，对剩余每个对象，根据其到类中心的距离，被划分到最近的类；然后重新计算每个类的平均值。不断重复这个过程，直到所有的样本都不能再分配为止。</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常用聚类算法：</a:t>
            </a:r>
            <a:r>
              <a:rPr lang="en-US" altLang="zh-CN" sz="4000" dirty="0">
                <a:latin typeface="宋体" panose="02010600030101010101" pitchFamily="2" charset="-122"/>
                <a:ea typeface="宋体" panose="02010600030101010101" pitchFamily="2" charset="-122"/>
              </a:rPr>
              <a:t>K-Means</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K-Medoids</a:t>
            </a: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1.K-Means:</a:t>
            </a:r>
            <a:r>
              <a:rPr lang="zh-CN" altLang="en-US" sz="4000" dirty="0">
                <a:latin typeface="宋体" panose="02010600030101010101" pitchFamily="2" charset="-122"/>
                <a:ea typeface="宋体" panose="02010600030101010101" pitchFamily="2" charset="-122"/>
              </a:rPr>
              <a:t>硬聚类；计算每个类的中心值（平均值）</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2.K-Medoids</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K-Means</a:t>
            </a:r>
            <a:r>
              <a:rPr lang="zh-CN" altLang="en-US" sz="4000" dirty="0">
                <a:latin typeface="宋体" panose="02010600030101010101" pitchFamily="2" charset="-122"/>
                <a:ea typeface="宋体" panose="02010600030101010101" pitchFamily="2" charset="-122"/>
              </a:rPr>
              <a:t>算法的改进；计算过程类似于</a:t>
            </a:r>
            <a:r>
              <a:rPr lang="en-US" altLang="zh-CN" sz="4000" dirty="0">
                <a:latin typeface="宋体" panose="02010600030101010101" pitchFamily="2" charset="-122"/>
                <a:ea typeface="宋体" panose="02010600030101010101" pitchFamily="2" charset="-122"/>
              </a:rPr>
              <a:t>K-Means</a:t>
            </a:r>
          </a:p>
        </p:txBody>
      </p:sp>
    </p:spTree>
    <p:extLst>
      <p:ext uri="{BB962C8B-B14F-4D97-AF65-F5344CB8AC3E}">
        <p14:creationId xmlns:p14="http://schemas.microsoft.com/office/powerpoint/2010/main" val="404715923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pic>
        <p:nvPicPr>
          <p:cNvPr id="8" name="图片 7">
            <a:extLst>
              <a:ext uri="{FF2B5EF4-FFF2-40B4-BE49-F238E27FC236}">
                <a16:creationId xmlns:a16="http://schemas.microsoft.com/office/drawing/2014/main" id="{A7C73C0A-3F54-4F6E-9F68-9AF8C4D7C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08" y="2566144"/>
            <a:ext cx="12237047" cy="3778524"/>
          </a:xfrm>
          <a:prstGeom prst="rect">
            <a:avLst/>
          </a:prstGeom>
        </p:spPr>
      </p:pic>
      <p:pic>
        <p:nvPicPr>
          <p:cNvPr id="12" name="图片 11">
            <a:extLst>
              <a:ext uri="{FF2B5EF4-FFF2-40B4-BE49-F238E27FC236}">
                <a16:creationId xmlns:a16="http://schemas.microsoft.com/office/drawing/2014/main" id="{EC187699-927D-48DC-8A3B-4E46BE708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810" y="7653828"/>
            <a:ext cx="15226672" cy="3496028"/>
          </a:xfrm>
          <a:prstGeom prst="rect">
            <a:avLst/>
          </a:prstGeom>
        </p:spPr>
      </p:pic>
    </p:spTree>
    <p:extLst>
      <p:ext uri="{BB962C8B-B14F-4D97-AF65-F5344CB8AC3E}">
        <p14:creationId xmlns:p14="http://schemas.microsoft.com/office/powerpoint/2010/main" val="4636768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11966737"/>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：层次聚类算法（系统聚类算法）：对给定的数据进行层次分解，分为凝聚和分类两类</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基本思想：</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凝聚的方法</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自底向上，一开始将每个对象作为单独的一组，然后根据同类相近，异类相异的原则，合并对象，直到素有的组合并成一个，或达到一个终止条件。</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a:t>
            </a:r>
            <a:r>
              <a:rPr lang="zh-CN" altLang="en-US" sz="4000" dirty="0">
                <a:latin typeface="宋体" panose="02010600030101010101" pitchFamily="2" charset="-122"/>
                <a:ea typeface="宋体" panose="02010600030101010101" pitchFamily="2" charset="-122"/>
              </a:rPr>
              <a:t>分裂的方法：自顶向下，一开始将所有对象置于一类，在迭代的每一步中，一个类不断地分为更小的类，直到每个对象在单独的一个类中，或达到一个终止条件。</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常用聚类算法：</a:t>
            </a:r>
            <a:r>
              <a:rPr lang="en-US" altLang="zh-CN" sz="4000" dirty="0">
                <a:latin typeface="宋体" panose="02010600030101010101" pitchFamily="2" charset="-122"/>
                <a:ea typeface="宋体" panose="02010600030101010101" pitchFamily="2" charset="-122"/>
              </a:rPr>
              <a:t>BIRCH</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ROCK</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Chameleon</a:t>
            </a: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1.BIRCH:</a:t>
            </a:r>
            <a:r>
              <a:rPr lang="zh-CN" altLang="en-US" sz="4000" dirty="0">
                <a:latin typeface="宋体" panose="02010600030101010101" pitchFamily="2" charset="-122"/>
                <a:ea typeface="宋体" panose="02010600030101010101" pitchFamily="2" charset="-122"/>
              </a:rPr>
              <a:t>利用层次方法的平衡迭代规约和聚类</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2.ROCK</a:t>
            </a:r>
            <a:r>
              <a:rPr lang="zh-CN" altLang="en-US" sz="4000" dirty="0">
                <a:latin typeface="宋体" panose="02010600030101010101" pitchFamily="2" charset="-122"/>
                <a:ea typeface="宋体" panose="02010600030101010101" pitchFamily="2" charset="-122"/>
              </a:rPr>
              <a:t>：分类属性的层次聚类算法</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3.Chameleon</a:t>
            </a:r>
            <a:r>
              <a:rPr lang="zh-CN" altLang="en-US" sz="4000" dirty="0">
                <a:latin typeface="宋体" panose="02010600030101010101" pitchFamily="2" charset="-122"/>
                <a:ea typeface="宋体" panose="02010600030101010101" pitchFamily="2" charset="-122"/>
              </a:rPr>
              <a:t>：利用动态建模的层次聚类算法</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15368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2328267" y="392113"/>
            <a:ext cx="4624664"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课程报告提纲</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8255907" y="2721643"/>
            <a:ext cx="7872073" cy="8535029"/>
          </a:xfrm>
          <a:prstGeom prst="rect">
            <a:avLst/>
          </a:prstGeom>
          <a:noFill/>
          <a:ln w="9525">
            <a:noFill/>
            <a:miter lim="800000"/>
            <a:headEnd/>
            <a:tailEnd/>
          </a:ln>
        </p:spPr>
        <p:txBody>
          <a:bodyPr wrap="square">
            <a:spAutoFit/>
          </a:bodyPr>
          <a:lstStyle/>
          <a:p>
            <a:pPr algn="l">
              <a:lnSpc>
                <a:spcPct val="200000"/>
              </a:lnSpc>
              <a:spcBef>
                <a:spcPts val="1800"/>
              </a:spcBef>
              <a:buClr>
                <a:srgbClr val="FF0000"/>
              </a:buClr>
              <a:buFont typeface="Wingdings" pitchFamily="2" charset="2"/>
              <a:buChar char="p"/>
            </a:pPr>
            <a:r>
              <a:rPr lang="zh-CN" altLang="en-US" sz="4400" dirty="0">
                <a:latin typeface="黑体" panose="02010609060101010101" pitchFamily="49" charset="-122"/>
                <a:ea typeface="黑体" panose="02010609060101010101" pitchFamily="49" charset="-122"/>
              </a:rPr>
              <a:t>  </a:t>
            </a:r>
            <a:r>
              <a:rPr lang="zh-CN" altLang="en-US" sz="4000" dirty="0">
                <a:latin typeface="黑体" panose="02010609060101010101" pitchFamily="49" charset="-122"/>
                <a:ea typeface="黑体" panose="02010609060101010101" pitchFamily="49" charset="-122"/>
              </a:rPr>
              <a:t>聚类分析概述</a:t>
            </a:r>
            <a:endParaRPr lang="en-US" altLang="zh-CN" sz="4000" dirty="0">
              <a:latin typeface="黑体" panose="02010609060101010101" pitchFamily="49" charset="-122"/>
              <a:ea typeface="黑体" panose="02010609060101010101" pitchFamily="49" charset="-122"/>
            </a:endParaRPr>
          </a:p>
          <a:p>
            <a:pPr algn="l">
              <a:lnSpc>
                <a:spcPct val="200000"/>
              </a:lnSpc>
              <a:spcBef>
                <a:spcPts val="1800"/>
              </a:spcBef>
              <a:buClr>
                <a:srgbClr val="FF0000"/>
              </a:buClr>
              <a:buFont typeface="Wingdings" pitchFamily="2" charset="2"/>
              <a:buChar char="p"/>
            </a:pPr>
            <a:r>
              <a:rPr lang="zh-CN" altLang="en-US" sz="4000" dirty="0">
                <a:latin typeface="黑体" panose="02010609060101010101" pitchFamily="49" charset="-122"/>
                <a:ea typeface="黑体" panose="02010609060101010101" pitchFamily="49" charset="-122"/>
              </a:rPr>
              <a:t>  聚类分析原理</a:t>
            </a:r>
            <a:endParaRPr lang="en-US" altLang="zh-CN" sz="4000" dirty="0">
              <a:latin typeface="黑体" panose="02010609060101010101" pitchFamily="49" charset="-122"/>
              <a:ea typeface="黑体" panose="02010609060101010101" pitchFamily="49" charset="-122"/>
            </a:endParaRPr>
          </a:p>
          <a:p>
            <a:pPr algn="l">
              <a:lnSpc>
                <a:spcPct val="200000"/>
              </a:lnSpc>
              <a:spcBef>
                <a:spcPts val="1800"/>
              </a:spcBef>
              <a:buClr>
                <a:srgbClr val="FF0000"/>
              </a:buClr>
              <a:buFont typeface="Wingdings" pitchFamily="2" charset="2"/>
              <a:buChar char="p"/>
            </a:pPr>
            <a:r>
              <a:rPr lang="zh-CN" altLang="en-US" sz="4000" dirty="0">
                <a:latin typeface="黑体" panose="02010609060101010101" pitchFamily="49" charset="-122"/>
                <a:ea typeface="黑体" panose="02010609060101010101" pitchFamily="49" charset="-122"/>
              </a:rPr>
              <a:t>  聚类算法的分类</a:t>
            </a:r>
            <a:endParaRPr lang="en-US" altLang="zh-CN" sz="4000" dirty="0">
              <a:latin typeface="黑体" panose="02010609060101010101" pitchFamily="49" charset="-122"/>
              <a:ea typeface="黑体" panose="02010609060101010101" pitchFamily="49" charset="-122"/>
            </a:endParaRPr>
          </a:p>
          <a:p>
            <a:pPr algn="l">
              <a:lnSpc>
                <a:spcPct val="200000"/>
              </a:lnSpc>
              <a:spcBef>
                <a:spcPts val="1800"/>
              </a:spcBef>
              <a:buClr>
                <a:srgbClr val="FF0000"/>
              </a:buClr>
              <a:buFont typeface="Wingdings" pitchFamily="2" charset="2"/>
              <a:buChar char="p"/>
            </a:pPr>
            <a:r>
              <a:rPr lang="zh-CN" altLang="en-US" sz="4000" dirty="0">
                <a:latin typeface="黑体" panose="02010609060101010101" pitchFamily="49" charset="-122"/>
                <a:ea typeface="黑体" panose="02010609060101010101" pitchFamily="49" charset="-122"/>
              </a:rPr>
              <a:t>  典型的聚类算法</a:t>
            </a:r>
            <a:r>
              <a:rPr lang="en-US" altLang="zh-CN" sz="4000" dirty="0">
                <a:latin typeface="黑体" panose="02010609060101010101" pitchFamily="49" charset="-122"/>
                <a:ea typeface="黑体" panose="02010609060101010101" pitchFamily="49" charset="-122"/>
              </a:rPr>
              <a:t>-K-Means</a:t>
            </a:r>
          </a:p>
          <a:p>
            <a:pPr algn="l">
              <a:lnSpc>
                <a:spcPct val="200000"/>
              </a:lnSpc>
              <a:spcBef>
                <a:spcPts val="1800"/>
              </a:spcBef>
              <a:buClr>
                <a:srgbClr val="FF0000"/>
              </a:buClr>
              <a:buFont typeface="Wingdings" pitchFamily="2" charset="2"/>
              <a:buChar char="p"/>
            </a:pPr>
            <a:r>
              <a:rPr lang="en-US" altLang="zh-CN" sz="4000" dirty="0">
                <a:latin typeface="黑体" panose="02010609060101010101" pitchFamily="49" charset="-122"/>
                <a:ea typeface="黑体" panose="02010609060101010101" pitchFamily="49" charset="-122"/>
              </a:rPr>
              <a:t>  </a:t>
            </a:r>
            <a:r>
              <a:rPr lang="zh-CN" altLang="en-US" sz="4000" dirty="0">
                <a:latin typeface="黑体" panose="02010609060101010101" pitchFamily="49" charset="-122"/>
                <a:ea typeface="黑体" panose="02010609060101010101" pitchFamily="49" charset="-122"/>
              </a:rPr>
              <a:t>典型的聚类算法</a:t>
            </a:r>
            <a:r>
              <a:rPr lang="en-US" altLang="zh-CN" sz="4000" dirty="0">
                <a:latin typeface="黑体" panose="02010609060101010101" pitchFamily="49" charset="-122"/>
                <a:ea typeface="黑体" panose="02010609060101010101" pitchFamily="49" charset="-122"/>
              </a:rPr>
              <a:t>-DBSCAN</a:t>
            </a:r>
          </a:p>
          <a:p>
            <a:pPr algn="l">
              <a:lnSpc>
                <a:spcPct val="200000"/>
              </a:lnSpc>
              <a:spcBef>
                <a:spcPts val="1800"/>
              </a:spcBef>
              <a:buClr>
                <a:srgbClr val="FF0000"/>
              </a:buClr>
              <a:buFont typeface="Wingdings" pitchFamily="2" charset="2"/>
              <a:buChar char="p"/>
            </a:pPr>
            <a:r>
              <a:rPr lang="en-US" altLang="zh-CN" sz="4000" dirty="0">
                <a:latin typeface="黑体" panose="02010609060101010101" pitchFamily="49" charset="-122"/>
                <a:ea typeface="黑体" panose="02010609060101010101" pitchFamily="49" charset="-122"/>
              </a:rPr>
              <a:t>  </a:t>
            </a:r>
            <a:r>
              <a:rPr lang="zh-CN" altLang="en-US" sz="4000" dirty="0">
                <a:latin typeface="黑体" panose="02010609060101010101" pitchFamily="49" charset="-122"/>
                <a:ea typeface="黑体" panose="02010609060101010101" pitchFamily="49" charset="-122"/>
              </a:rPr>
              <a:t>聚类分析评测标准数据集</a:t>
            </a:r>
            <a:endParaRPr lang="en-US" altLang="zh-CN" sz="4000" dirty="0">
              <a:latin typeface="黑体" panose="02010609060101010101" pitchFamily="49" charset="-122"/>
              <a:ea typeface="黑体" panose="02010609060101010101" pitchFamily="49"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grpSp>
        <p:nvGrpSpPr>
          <p:cNvPr id="7" name="组合 6">
            <a:extLst>
              <a:ext uri="{FF2B5EF4-FFF2-40B4-BE49-F238E27FC236}">
                <a16:creationId xmlns:a16="http://schemas.microsoft.com/office/drawing/2014/main" id="{BFAD6EA7-13AF-4F30-A29D-E32B85D0364A}"/>
              </a:ext>
            </a:extLst>
          </p:cNvPr>
          <p:cNvGrpSpPr/>
          <p:nvPr/>
        </p:nvGrpSpPr>
        <p:grpSpPr>
          <a:xfrm>
            <a:off x="1733467" y="2711671"/>
            <a:ext cx="7867733" cy="2190529"/>
            <a:chOff x="1972962" y="3216167"/>
            <a:chExt cx="9276723" cy="3175002"/>
          </a:xfrm>
        </p:grpSpPr>
        <p:pic>
          <p:nvPicPr>
            <p:cNvPr id="6" name="图片 5">
              <a:extLst>
                <a:ext uri="{FF2B5EF4-FFF2-40B4-BE49-F238E27FC236}">
                  <a16:creationId xmlns:a16="http://schemas.microsoft.com/office/drawing/2014/main" id="{4453DFD0-3D39-491E-9E2D-506C4BD88720}"/>
                </a:ext>
              </a:extLst>
            </p:cNvPr>
            <p:cNvPicPr>
              <a:picLocks noChangeAspect="1"/>
            </p:cNvPicPr>
            <p:nvPr/>
          </p:nvPicPr>
          <p:blipFill rotWithShape="1">
            <a:blip r:embed="rId3">
              <a:extLst>
                <a:ext uri="{28A0092B-C50C-407E-A947-70E740481C1C}">
                  <a14:useLocalDpi xmlns:a14="http://schemas.microsoft.com/office/drawing/2010/main" val="0"/>
                </a:ext>
              </a:extLst>
            </a:blip>
            <a:srcRect r="32545" b="76672"/>
            <a:stretch/>
          </p:blipFill>
          <p:spPr>
            <a:xfrm>
              <a:off x="1972962" y="3216167"/>
              <a:ext cx="6855728" cy="725212"/>
            </a:xfrm>
            <a:prstGeom prst="rect">
              <a:avLst/>
            </a:prstGeom>
          </p:spPr>
        </p:pic>
        <p:pic>
          <p:nvPicPr>
            <p:cNvPr id="16" name="图片 15">
              <a:extLst>
                <a:ext uri="{FF2B5EF4-FFF2-40B4-BE49-F238E27FC236}">
                  <a16:creationId xmlns:a16="http://schemas.microsoft.com/office/drawing/2014/main" id="{21B4DF55-176E-4FB4-8582-5E149DD0A038}"/>
                </a:ext>
              </a:extLst>
            </p:cNvPr>
            <p:cNvPicPr>
              <a:picLocks noChangeAspect="1"/>
            </p:cNvPicPr>
            <p:nvPr/>
          </p:nvPicPr>
          <p:blipFill rotWithShape="1">
            <a:blip r:embed="rId3">
              <a:extLst>
                <a:ext uri="{28A0092B-C50C-407E-A947-70E740481C1C}">
                  <a14:useLocalDpi xmlns:a14="http://schemas.microsoft.com/office/drawing/2010/main" val="0"/>
                </a:ext>
              </a:extLst>
            </a:blip>
            <a:srcRect t="23887"/>
            <a:stretch/>
          </p:blipFill>
          <p:spPr>
            <a:xfrm>
              <a:off x="1972962" y="4231397"/>
              <a:ext cx="9276723" cy="2159772"/>
            </a:xfrm>
            <a:prstGeom prst="rect">
              <a:avLst/>
            </a:prstGeom>
          </p:spPr>
        </p:pic>
      </p:grpSp>
      <p:pic>
        <p:nvPicPr>
          <p:cNvPr id="13" name="图片 12">
            <a:extLst>
              <a:ext uri="{FF2B5EF4-FFF2-40B4-BE49-F238E27FC236}">
                <a16:creationId xmlns:a16="http://schemas.microsoft.com/office/drawing/2014/main" id="{087EA253-C4B8-4F16-8705-8238B3592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9113" y="7362497"/>
            <a:ext cx="9082087" cy="2355079"/>
          </a:xfrm>
          <a:prstGeom prst="rect">
            <a:avLst/>
          </a:prstGeom>
        </p:spPr>
      </p:pic>
    </p:spTree>
    <p:extLst>
      <p:ext uri="{BB962C8B-B14F-4D97-AF65-F5344CB8AC3E}">
        <p14:creationId xmlns:p14="http://schemas.microsoft.com/office/powerpoint/2010/main" val="21067521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8812028"/>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：密度聚类算法：</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基本思想：只要临近区域的密度超过一定的阈值，就继续聚类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特点：可以过滤噪声点和孤立点（</a:t>
            </a:r>
            <a:r>
              <a:rPr lang="en-US" altLang="zh-CN" sz="4000" dirty="0">
                <a:latin typeface="宋体" panose="02010600030101010101" pitchFamily="2" charset="-122"/>
                <a:ea typeface="宋体" panose="02010600030101010101" pitchFamily="2" charset="-122"/>
              </a:rPr>
              <a:t>outlier</a:t>
            </a:r>
            <a:r>
              <a:rPr lang="zh-CN" altLang="en-US" sz="4000" dirty="0">
                <a:latin typeface="宋体" panose="02010600030101010101" pitchFamily="2" charset="-122"/>
                <a:ea typeface="宋体" panose="02010600030101010101" pitchFamily="2" charset="-122"/>
              </a:rPr>
              <a:t>），发现任何形状的类</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常用聚类算法：</a:t>
            </a:r>
            <a:r>
              <a:rPr lang="en-US" altLang="zh-CN" sz="4000" dirty="0">
                <a:latin typeface="宋体" panose="02010600030101010101" pitchFamily="2" charset="-122"/>
                <a:ea typeface="宋体" panose="02010600030101010101" pitchFamily="2" charset="-122"/>
              </a:rPr>
              <a:t>DBSCAN</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OPTICS</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DENCLUE</a:t>
            </a: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1.DBSCAN</a:t>
            </a:r>
            <a:r>
              <a:rPr lang="zh-CN" altLang="en-US" sz="4000" dirty="0">
                <a:latin typeface="宋体" panose="02010600030101010101" pitchFamily="2" charset="-122"/>
                <a:ea typeface="宋体" panose="02010600030101010101" pitchFamily="2" charset="-122"/>
              </a:rPr>
              <a:t>：一种基于高密度连通的聚类</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2.OPTICS</a:t>
            </a:r>
            <a:r>
              <a:rPr lang="zh-CN" altLang="en-US" sz="4000" dirty="0">
                <a:latin typeface="宋体" panose="02010600030101010101" pitchFamily="2" charset="-122"/>
                <a:ea typeface="宋体" panose="02010600030101010101" pitchFamily="2" charset="-122"/>
              </a:rPr>
              <a:t>：通过点排序识别聚类结构</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3.DENCLUE</a:t>
            </a:r>
            <a:r>
              <a:rPr lang="zh-CN" altLang="en-US" sz="4000" dirty="0">
                <a:latin typeface="宋体" panose="02010600030101010101" pitchFamily="2" charset="-122"/>
                <a:ea typeface="宋体" panose="02010600030101010101" pitchFamily="2" charset="-122"/>
              </a:rPr>
              <a:t>：通过密度分布函数的聚类</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76084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58146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：网格聚类算法：</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p"/>
            </a:pPr>
            <a:r>
              <a:rPr lang="zh-CN" altLang="en-US" sz="4000" dirty="0">
                <a:latin typeface="宋体" panose="02010600030101010101" pitchFamily="2" charset="-122"/>
                <a:ea typeface="宋体" panose="02010600030101010101" pitchFamily="2" charset="-122"/>
              </a:rPr>
              <a:t>基本思想：把样本空间量化为有限数目的单元，形成一个网络结构，聚类操作都在这个网格结构（即量化空间）上进行。</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特点：处理速度很快，其处理时间通常独立于数据对象的数目，仅依赖于量化空间中每一维的单元数目。</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常用聚类算法：</a:t>
            </a:r>
            <a:r>
              <a:rPr lang="en-US" altLang="zh-CN" sz="4000" dirty="0">
                <a:latin typeface="宋体" panose="02010600030101010101" pitchFamily="2" charset="-122"/>
                <a:ea typeface="宋体" panose="02010600030101010101" pitchFamily="2" charset="-122"/>
              </a:rPr>
              <a:t>STING</a:t>
            </a:r>
            <a:r>
              <a:rPr lang="zh-CN" altLang="en-US" sz="4000" dirty="0">
                <a:latin typeface="宋体" panose="02010600030101010101" pitchFamily="2" charset="-122"/>
                <a:ea typeface="宋体" panose="02010600030101010101" pitchFamily="2" charset="-122"/>
              </a:rPr>
              <a:t>，</a:t>
            </a:r>
            <a:r>
              <a:rPr lang="en-US" altLang="zh-CN" sz="4000" dirty="0" err="1">
                <a:latin typeface="宋体" panose="02010600030101010101" pitchFamily="2" charset="-122"/>
                <a:ea typeface="宋体" panose="02010600030101010101" pitchFamily="2" charset="-122"/>
              </a:rPr>
              <a:t>WaveCluster</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1.STING</a:t>
            </a:r>
            <a:r>
              <a:rPr lang="zh-CN" altLang="en-US" sz="4000" dirty="0">
                <a:latin typeface="宋体" panose="02010600030101010101" pitchFamily="2" charset="-122"/>
                <a:ea typeface="宋体" panose="02010600030101010101" pitchFamily="2" charset="-122"/>
              </a:rPr>
              <a:t>：利用网格单元保存数据统计信息，从而实现多分辨率的聚类</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2.WaveCluster</a:t>
            </a:r>
            <a:r>
              <a:rPr lang="zh-CN" altLang="en-US" sz="4000" dirty="0">
                <a:latin typeface="宋体" panose="02010600030101010101" pitchFamily="2" charset="-122"/>
                <a:ea typeface="宋体" panose="02010600030101010101" pitchFamily="2" charset="-122"/>
              </a:rPr>
              <a:t>：利用小波变换的聚类</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18857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865813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：模型聚类算法：</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p"/>
            </a:pPr>
            <a:r>
              <a:rPr lang="zh-CN" altLang="en-US" sz="4000" dirty="0">
                <a:latin typeface="宋体" panose="02010600030101010101" pitchFamily="2" charset="-122"/>
                <a:ea typeface="宋体" panose="02010600030101010101" pitchFamily="2" charset="-122"/>
              </a:rPr>
              <a:t>基本思想：为每个类假定一个模型，寻找数据对应模型的最佳拟合。</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常用聚类算法：</a:t>
            </a:r>
            <a:r>
              <a:rPr lang="en-US" altLang="zh-CN" sz="4000" dirty="0">
                <a:latin typeface="宋体" panose="02010600030101010101" pitchFamily="2" charset="-122"/>
                <a:ea typeface="宋体" panose="02010600030101010101" pitchFamily="2" charset="-122"/>
              </a:rPr>
              <a:t>EM</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COBWEB</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SOM</a:t>
            </a: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1.EM</a:t>
            </a:r>
            <a:r>
              <a:rPr lang="zh-CN" altLang="en-US" sz="4000" dirty="0">
                <a:latin typeface="宋体" panose="02010600030101010101" pitchFamily="2" charset="-122"/>
                <a:ea typeface="宋体" panose="02010600030101010101" pitchFamily="2" charset="-122"/>
              </a:rPr>
              <a:t>：每个对象按照权重指派到每个簇，其中权重表示对象的隶属概率，优化隶属概率</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2.COBWEB</a:t>
            </a:r>
            <a:r>
              <a:rPr lang="zh-CN" altLang="en-US" sz="4000" dirty="0">
                <a:latin typeface="宋体" panose="02010600030101010101" pitchFamily="2" charset="-122"/>
                <a:ea typeface="宋体" panose="02010600030101010101" pitchFamily="2" charset="-122"/>
              </a:rPr>
              <a:t>：一个通用的概念聚类方法，它用分类树的形式表现层次聚类</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3.SOM</a:t>
            </a:r>
            <a:r>
              <a:rPr lang="zh-CN" altLang="en-US" sz="4000" dirty="0">
                <a:latin typeface="宋体" panose="02010600030101010101" pitchFamily="2" charset="-122"/>
                <a:ea typeface="宋体" panose="02010600030101010101" pitchFamily="2" charset="-122"/>
              </a:rPr>
              <a:t>：由外界输入不同的样本到人工的自组织映射网络中，一开始时，输入样本引起输出兴奋细胞的位置各不相同，但自组织后会形成一些细胞群，它们分别代表了输入样本，反映了输入样本的特征</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04424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2"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聚类算法的分类</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1964961"/>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：几种常用的聚类算法从可伸缩性、适合的数据类型、高维性、异常数据的抗干扰度、聚类形状和算法效率等</a:t>
            </a:r>
            <a:r>
              <a:rPr lang="en-US" altLang="zh-CN" sz="4400" dirty="0">
                <a:latin typeface="宋体" panose="02010600030101010101" pitchFamily="2" charset="-122"/>
                <a:ea typeface="宋体" panose="02010600030101010101" pitchFamily="2" charset="-122"/>
              </a:rPr>
              <a:t>6</a:t>
            </a:r>
            <a:r>
              <a:rPr lang="zh-CN" altLang="en-US" sz="4400" dirty="0">
                <a:latin typeface="宋体" panose="02010600030101010101" pitchFamily="2" charset="-122"/>
                <a:ea typeface="宋体" panose="02010600030101010101" pitchFamily="2" charset="-122"/>
              </a:rPr>
              <a:t>个方面进行综合性能评价。</a:t>
            </a:r>
            <a:endParaRPr lang="en-US" altLang="zh-CN" sz="40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BA5036F4-A363-439D-A75F-4669F99B8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5232" y="4035474"/>
            <a:ext cx="20446645" cy="9074634"/>
          </a:xfrm>
          <a:prstGeom prst="rect">
            <a:avLst/>
          </a:prstGeom>
        </p:spPr>
      </p:pic>
    </p:spTree>
    <p:extLst>
      <p:ext uri="{BB962C8B-B14F-4D97-AF65-F5344CB8AC3E}">
        <p14:creationId xmlns:p14="http://schemas.microsoft.com/office/powerpoint/2010/main" val="10445781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583128" cy="11428128"/>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输入</a:t>
            </a:r>
            <a:r>
              <a:rPr lang="en-US" altLang="zh-CN" sz="4000" dirty="0">
                <a:latin typeface="宋体" panose="02010600030101010101" pitchFamily="2" charset="-122"/>
                <a:ea typeface="宋体" panose="02010600030101010101" pitchFamily="2" charset="-122"/>
              </a:rPr>
              <a:t>-K</a:t>
            </a:r>
            <a:r>
              <a:rPr lang="zh-CN" altLang="en-US" sz="4000" dirty="0">
                <a:latin typeface="宋体" panose="02010600030101010101" pitchFamily="2" charset="-122"/>
                <a:ea typeface="宋体" panose="02010600030101010101" pitchFamily="2" charset="-122"/>
              </a:rPr>
              <a:t>：簇的数目，</a:t>
            </a:r>
            <a:r>
              <a:rPr lang="en-US" altLang="zh-CN" sz="4000" dirty="0">
                <a:latin typeface="宋体" panose="02010600030101010101" pitchFamily="2" charset="-122"/>
                <a:ea typeface="宋体" panose="02010600030101010101" pitchFamily="2" charset="-122"/>
              </a:rPr>
              <a:t>D</a:t>
            </a:r>
            <a:r>
              <a:rPr lang="zh-CN" altLang="en-US" sz="4000" dirty="0">
                <a:latin typeface="宋体" panose="02010600030101010101" pitchFamily="2" charset="-122"/>
                <a:ea typeface="宋体" panose="02010600030101010101" pitchFamily="2" charset="-122"/>
              </a:rPr>
              <a:t>：包含</a:t>
            </a:r>
            <a:r>
              <a:rPr lang="en-US" altLang="zh-CN" sz="4000" dirty="0">
                <a:latin typeface="宋体" panose="02010600030101010101" pitchFamily="2" charset="-122"/>
                <a:ea typeface="宋体" panose="02010600030101010101" pitchFamily="2" charset="-122"/>
              </a:rPr>
              <a:t>N</a:t>
            </a:r>
            <a:r>
              <a:rPr lang="zh-CN" altLang="en-US" sz="4000" dirty="0">
                <a:latin typeface="宋体" panose="02010600030101010101" pitchFamily="2" charset="-122"/>
                <a:ea typeface="宋体" panose="02010600030101010101" pitchFamily="2" charset="-122"/>
              </a:rPr>
              <a:t>个对象的数据集</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输出</a:t>
            </a:r>
            <a:r>
              <a:rPr lang="en-US" altLang="zh-CN" sz="4000" dirty="0">
                <a:latin typeface="宋体" panose="02010600030101010101" pitchFamily="2" charset="-122"/>
                <a:ea typeface="宋体" panose="02010600030101010101" pitchFamily="2" charset="-122"/>
              </a:rPr>
              <a:t>-K</a:t>
            </a:r>
            <a:r>
              <a:rPr lang="zh-CN" altLang="en-US" sz="4000" dirty="0">
                <a:latin typeface="宋体" panose="02010600030101010101" pitchFamily="2" charset="-122"/>
                <a:ea typeface="宋体" panose="02010600030101010101" pitchFamily="2" charset="-122"/>
              </a:rPr>
              <a:t>个簇的集合</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方法：</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从</a:t>
            </a:r>
            <a:r>
              <a:rPr lang="en-US" altLang="zh-CN" sz="4000" dirty="0">
                <a:latin typeface="宋体" panose="02010600030101010101" pitchFamily="2" charset="-122"/>
                <a:ea typeface="宋体" panose="02010600030101010101" pitchFamily="2" charset="-122"/>
              </a:rPr>
              <a:t>D</a:t>
            </a:r>
            <a:r>
              <a:rPr lang="zh-CN" altLang="en-US" sz="4000" dirty="0">
                <a:latin typeface="宋体" panose="02010600030101010101" pitchFamily="2" charset="-122"/>
                <a:ea typeface="宋体" panose="02010600030101010101" pitchFamily="2" charset="-122"/>
              </a:rPr>
              <a:t>中任意选择</a:t>
            </a:r>
            <a:r>
              <a:rPr lang="en-US" altLang="zh-CN" sz="4000" dirty="0">
                <a:latin typeface="宋体" panose="02010600030101010101" pitchFamily="2" charset="-122"/>
                <a:ea typeface="宋体" panose="02010600030101010101" pitchFamily="2" charset="-122"/>
              </a:rPr>
              <a:t>K</a:t>
            </a:r>
            <a:r>
              <a:rPr lang="zh-CN" altLang="en-US" sz="4000" dirty="0">
                <a:latin typeface="宋体" panose="02010600030101010101" pitchFamily="2" charset="-122"/>
                <a:ea typeface="宋体" panose="02010600030101010101" pitchFamily="2" charset="-122"/>
              </a:rPr>
              <a:t>个对象作为初始质心；</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2.Repeat</a:t>
            </a: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根据簇中对象的均值，讲每个对象指派到最近的簇；</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4.</a:t>
            </a:r>
            <a:r>
              <a:rPr lang="zh-CN" altLang="en-US" sz="4000" dirty="0">
                <a:latin typeface="宋体" panose="02010600030101010101" pitchFamily="2" charset="-122"/>
                <a:ea typeface="宋体" panose="02010600030101010101" pitchFamily="2" charset="-122"/>
              </a:rPr>
              <a:t>更新簇均值，即计算每个簇中对象的均值；</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5.Until </a:t>
            </a:r>
            <a:r>
              <a:rPr lang="zh-CN" altLang="en-US" sz="4000" dirty="0">
                <a:latin typeface="宋体" panose="02010600030101010101" pitchFamily="2" charset="-122"/>
                <a:ea typeface="宋体" panose="02010600030101010101" pitchFamily="2" charset="-122"/>
              </a:rPr>
              <a:t>不在发生变化</a:t>
            </a:r>
            <a:endParaRPr lang="en-US" altLang="zh-CN" sz="40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9621489A-FF2F-4823-81CE-8A5161222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1914" y="7271379"/>
            <a:ext cx="12692086" cy="5021480"/>
          </a:xfrm>
          <a:prstGeom prst="rect">
            <a:avLst/>
          </a:prstGeom>
        </p:spPr>
      </p:pic>
    </p:spTree>
    <p:extLst>
      <p:ext uri="{BB962C8B-B14F-4D97-AF65-F5344CB8AC3E}">
        <p14:creationId xmlns:p14="http://schemas.microsoft.com/office/powerpoint/2010/main" val="60279613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算法的示例：</a:t>
            </a:r>
            <a:endParaRPr lang="en-US" altLang="zh-CN" sz="4400" dirty="0">
              <a:latin typeface="宋体" panose="02010600030101010101" pitchFamily="2" charset="-122"/>
              <a:ea typeface="宋体" panose="02010600030101010101" pitchFamily="2" charset="-122"/>
            </a:endParaRPr>
          </a:p>
        </p:txBody>
      </p:sp>
      <p:sp>
        <p:nvSpPr>
          <p:cNvPr id="16" name="Shape 209">
            <a:extLst>
              <a:ext uri="{FF2B5EF4-FFF2-40B4-BE49-F238E27FC236}">
                <a16:creationId xmlns:a16="http://schemas.microsoft.com/office/drawing/2014/main" id="{AF5023A8-2B0F-4B06-B31E-FA9D163EE219}"/>
              </a:ext>
            </a:extLst>
          </p:cNvPr>
          <p:cNvSpPr>
            <a:spLocks noChangeArrowheads="1"/>
          </p:cNvSpPr>
          <p:nvPr/>
        </p:nvSpPr>
        <p:spPr bwMode="auto">
          <a:xfrm>
            <a:off x="2065965" y="345882"/>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grpSp>
        <p:nvGrpSpPr>
          <p:cNvPr id="6" name="组合 5">
            <a:extLst>
              <a:ext uri="{FF2B5EF4-FFF2-40B4-BE49-F238E27FC236}">
                <a16:creationId xmlns:a16="http://schemas.microsoft.com/office/drawing/2014/main" id="{B975287B-EE46-4428-A679-A505B049914D}"/>
              </a:ext>
            </a:extLst>
          </p:cNvPr>
          <p:cNvGrpSpPr/>
          <p:nvPr/>
        </p:nvGrpSpPr>
        <p:grpSpPr>
          <a:xfrm>
            <a:off x="7314620" y="4743573"/>
            <a:ext cx="9754759" cy="7135907"/>
            <a:chOff x="7314620" y="4743573"/>
            <a:chExt cx="9754759" cy="7135907"/>
          </a:xfrm>
        </p:grpSpPr>
        <p:pic>
          <p:nvPicPr>
            <p:cNvPr id="7" name="图片 6">
              <a:extLst>
                <a:ext uri="{FF2B5EF4-FFF2-40B4-BE49-F238E27FC236}">
                  <a16:creationId xmlns:a16="http://schemas.microsoft.com/office/drawing/2014/main" id="{286D71F3-7137-49E4-B3C0-21DA3531F96C}"/>
                </a:ext>
              </a:extLst>
            </p:cNvPr>
            <p:cNvPicPr>
              <a:picLocks noChangeAspect="1"/>
            </p:cNvPicPr>
            <p:nvPr/>
          </p:nvPicPr>
          <p:blipFill rotWithShape="1">
            <a:blip r:embed="rId4">
              <a:extLst>
                <a:ext uri="{28A0092B-C50C-407E-A947-70E740481C1C}">
                  <a14:useLocalDpi xmlns:a14="http://schemas.microsoft.com/office/drawing/2010/main" val="0"/>
                </a:ext>
              </a:extLst>
            </a:blip>
            <a:srcRect b="60164"/>
            <a:stretch/>
          </p:blipFill>
          <p:spPr>
            <a:xfrm>
              <a:off x="7314620" y="4743573"/>
              <a:ext cx="9754759" cy="2481076"/>
            </a:xfrm>
            <a:prstGeom prst="rect">
              <a:avLst/>
            </a:prstGeom>
          </p:spPr>
        </p:pic>
        <p:pic>
          <p:nvPicPr>
            <p:cNvPr id="14" name="图片 13">
              <a:extLst>
                <a:ext uri="{FF2B5EF4-FFF2-40B4-BE49-F238E27FC236}">
                  <a16:creationId xmlns:a16="http://schemas.microsoft.com/office/drawing/2014/main" id="{870BDB09-DF70-4BDD-A5D3-620BF3150B70}"/>
                </a:ext>
              </a:extLst>
            </p:cNvPr>
            <p:cNvPicPr>
              <a:picLocks noChangeAspect="1"/>
            </p:cNvPicPr>
            <p:nvPr/>
          </p:nvPicPr>
          <p:blipFill rotWithShape="1">
            <a:blip r:embed="rId4">
              <a:extLst>
                <a:ext uri="{28A0092B-C50C-407E-A947-70E740481C1C}">
                  <a14:useLocalDpi xmlns:a14="http://schemas.microsoft.com/office/drawing/2010/main" val="0"/>
                </a:ext>
              </a:extLst>
            </a:blip>
            <a:srcRect t="52709"/>
            <a:stretch/>
          </p:blipFill>
          <p:spPr>
            <a:xfrm>
              <a:off x="7314620" y="8934051"/>
              <a:ext cx="9754759" cy="2945429"/>
            </a:xfrm>
            <a:prstGeom prst="rect">
              <a:avLst/>
            </a:prstGeom>
          </p:spPr>
        </p:pic>
        <p:sp>
          <p:nvSpPr>
            <p:cNvPr id="5" name="文本框 4">
              <a:extLst>
                <a:ext uri="{FF2B5EF4-FFF2-40B4-BE49-F238E27FC236}">
                  <a16:creationId xmlns:a16="http://schemas.microsoft.com/office/drawing/2014/main" id="{336E4550-CDE5-4AF5-BAC0-68C7ACFA5AE8}"/>
                </a:ext>
              </a:extLst>
            </p:cNvPr>
            <p:cNvSpPr txBox="1"/>
            <p:nvPr/>
          </p:nvSpPr>
          <p:spPr>
            <a:xfrm>
              <a:off x="9017351" y="7751055"/>
              <a:ext cx="518090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C1=</a:t>
              </a:r>
              <a:r>
                <a:rPr kumimoji="0" lang="zh-CN" altLang="en-US"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a:t>
              </a:r>
              <a:r>
                <a:rPr kumimoji="0" lang="en-US" altLang="zh-CN"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3</a:t>
              </a:r>
              <a:r>
                <a:rPr lang="en-US" altLang="zh-CN" sz="3600" dirty="0">
                  <a:latin typeface="宋体" panose="02010600030101010101" pitchFamily="2" charset="-122"/>
                  <a:ea typeface="宋体" panose="02010600030101010101" pitchFamily="2" charset="-122"/>
                </a:rPr>
                <a:t>,7</a:t>
              </a:r>
              <a:r>
                <a:rPr kumimoji="0" lang="zh-CN" altLang="en-US"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a:t>
              </a:r>
              <a:r>
                <a:rPr kumimoji="0" lang="en-US" altLang="zh-CN"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C2=</a:t>
              </a:r>
              <a:r>
                <a:rPr kumimoji="0" lang="zh-CN" altLang="en-US"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a:t>
              </a:r>
              <a:r>
                <a:rPr lang="en-US" altLang="zh-CN" sz="3600" dirty="0">
                  <a:latin typeface="宋体" panose="02010600030101010101" pitchFamily="2" charset="-122"/>
                  <a:ea typeface="宋体" panose="02010600030101010101" pitchFamily="2" charset="-122"/>
                </a:rPr>
                <a:t>7,7</a:t>
              </a:r>
              <a:r>
                <a:rPr kumimoji="0" lang="zh-CN" altLang="en-US" sz="36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a:t>
              </a:r>
            </a:p>
          </p:txBody>
        </p:sp>
      </p:grpSp>
    </p:spTree>
    <p:extLst>
      <p:ext uri="{BB962C8B-B14F-4D97-AF65-F5344CB8AC3E}">
        <p14:creationId xmlns:p14="http://schemas.microsoft.com/office/powerpoint/2010/main" val="133743270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0C71B185-B719-4643-ABA5-CB024C052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689" y="4391275"/>
            <a:ext cx="12322622" cy="7488205"/>
          </a:xfrm>
          <a:prstGeom prst="rect">
            <a:avLst/>
          </a:prstGeom>
        </p:spPr>
      </p:pic>
      <p:sp>
        <p:nvSpPr>
          <p:cNvPr id="8" name="文本框 7">
            <a:extLst>
              <a:ext uri="{FF2B5EF4-FFF2-40B4-BE49-F238E27FC236}">
                <a16:creationId xmlns:a16="http://schemas.microsoft.com/office/drawing/2014/main" id="{3755F31E-9698-4A39-B102-6C0E14279106}"/>
              </a:ext>
            </a:extLst>
          </p:cNvPr>
          <p:cNvSpPr txBox="1"/>
          <p:nvPr/>
        </p:nvSpPr>
        <p:spPr>
          <a:xfrm>
            <a:off x="11845289" y="12633597"/>
            <a:ext cx="493725"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X</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文本框 16">
            <a:extLst>
              <a:ext uri="{FF2B5EF4-FFF2-40B4-BE49-F238E27FC236}">
                <a16:creationId xmlns:a16="http://schemas.microsoft.com/office/drawing/2014/main" id="{264D9884-A0EA-4CDB-89BC-B8F371B02C4B}"/>
              </a:ext>
            </a:extLst>
          </p:cNvPr>
          <p:cNvSpPr txBox="1"/>
          <p:nvPr/>
        </p:nvSpPr>
        <p:spPr>
          <a:xfrm>
            <a:off x="5097202" y="7699360"/>
            <a:ext cx="48410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Y</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8" name="Shape 209">
            <a:extLst>
              <a:ext uri="{FF2B5EF4-FFF2-40B4-BE49-F238E27FC236}">
                <a16:creationId xmlns:a16="http://schemas.microsoft.com/office/drawing/2014/main" id="{E2D54D2F-6810-407E-90A6-AC5F9EA26E47}"/>
              </a:ext>
            </a:extLst>
          </p:cNvPr>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29218914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755F31E-9698-4A39-B102-6C0E14279106}"/>
              </a:ext>
            </a:extLst>
          </p:cNvPr>
          <p:cNvSpPr txBox="1"/>
          <p:nvPr/>
        </p:nvSpPr>
        <p:spPr>
          <a:xfrm>
            <a:off x="11845289" y="12633597"/>
            <a:ext cx="493725"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X</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文本框 16">
            <a:extLst>
              <a:ext uri="{FF2B5EF4-FFF2-40B4-BE49-F238E27FC236}">
                <a16:creationId xmlns:a16="http://schemas.microsoft.com/office/drawing/2014/main" id="{264D9884-A0EA-4CDB-89BC-B8F371B02C4B}"/>
              </a:ext>
            </a:extLst>
          </p:cNvPr>
          <p:cNvSpPr txBox="1"/>
          <p:nvPr/>
        </p:nvSpPr>
        <p:spPr>
          <a:xfrm>
            <a:off x="5097202" y="7699360"/>
            <a:ext cx="48410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Y</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7" name="图片 6">
            <a:extLst>
              <a:ext uri="{FF2B5EF4-FFF2-40B4-BE49-F238E27FC236}">
                <a16:creationId xmlns:a16="http://schemas.microsoft.com/office/drawing/2014/main" id="{855E2D15-C488-4F66-A49D-C0B076740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740" y="4109777"/>
            <a:ext cx="12978822" cy="8051200"/>
          </a:xfrm>
          <a:prstGeom prst="rect">
            <a:avLst/>
          </a:prstGeom>
        </p:spPr>
      </p:pic>
      <p:sp>
        <p:nvSpPr>
          <p:cNvPr id="18" name="Shape 209">
            <a:extLst>
              <a:ext uri="{FF2B5EF4-FFF2-40B4-BE49-F238E27FC236}">
                <a16:creationId xmlns:a16="http://schemas.microsoft.com/office/drawing/2014/main" id="{EACF3FA6-2646-415B-ADE6-0CF6230D9E8D}"/>
              </a:ext>
            </a:extLst>
          </p:cNvPr>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31105933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755F31E-9698-4A39-B102-6C0E14279106}"/>
              </a:ext>
            </a:extLst>
          </p:cNvPr>
          <p:cNvSpPr txBox="1"/>
          <p:nvPr/>
        </p:nvSpPr>
        <p:spPr>
          <a:xfrm>
            <a:off x="11845289" y="12633597"/>
            <a:ext cx="493725"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X</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文本框 16">
            <a:extLst>
              <a:ext uri="{FF2B5EF4-FFF2-40B4-BE49-F238E27FC236}">
                <a16:creationId xmlns:a16="http://schemas.microsoft.com/office/drawing/2014/main" id="{264D9884-A0EA-4CDB-89BC-B8F371B02C4B}"/>
              </a:ext>
            </a:extLst>
          </p:cNvPr>
          <p:cNvSpPr txBox="1"/>
          <p:nvPr/>
        </p:nvSpPr>
        <p:spPr>
          <a:xfrm>
            <a:off x="5097202" y="7699360"/>
            <a:ext cx="48410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Y</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6" name="图片 5">
            <a:extLst>
              <a:ext uri="{FF2B5EF4-FFF2-40B4-BE49-F238E27FC236}">
                <a16:creationId xmlns:a16="http://schemas.microsoft.com/office/drawing/2014/main" id="{A5E31BE0-E4CF-4B3E-8DFA-CB632D889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309" y="3801620"/>
            <a:ext cx="13224238" cy="8077860"/>
          </a:xfrm>
          <a:prstGeom prst="rect">
            <a:avLst/>
          </a:prstGeom>
        </p:spPr>
      </p:pic>
      <p:sp>
        <p:nvSpPr>
          <p:cNvPr id="18" name="Shape 209">
            <a:extLst>
              <a:ext uri="{FF2B5EF4-FFF2-40B4-BE49-F238E27FC236}">
                <a16:creationId xmlns:a16="http://schemas.microsoft.com/office/drawing/2014/main" id="{8C952406-DC2A-4FE5-B920-F2CAA488B7A1}"/>
              </a:ext>
            </a:extLst>
          </p:cNvPr>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15225183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2332037" y="392113"/>
            <a:ext cx="4624664"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聚类分析概述</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292342" cy="4210768"/>
          </a:xfrm>
          <a:prstGeom prst="rect">
            <a:avLst/>
          </a:prstGeom>
          <a:noFill/>
          <a:ln w="9525">
            <a:noFill/>
            <a:miter lim="800000"/>
            <a:headEnd/>
            <a:tailEnd/>
          </a:ln>
        </p:spPr>
        <p:txBody>
          <a:bodyPr wrap="square">
            <a:spAutoFit/>
          </a:bodyPr>
          <a:lstStyle/>
          <a:p>
            <a:pPr marL="457200" indent="-4572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什么是聚类？</a:t>
            </a:r>
            <a:endParaRPr lang="en-US" altLang="zh-CN" sz="4400" dirty="0">
              <a:latin typeface="宋体" panose="02010600030101010101" pitchFamily="2" charset="-122"/>
              <a:ea typeface="宋体" panose="02010600030101010101" pitchFamily="2" charset="-122"/>
            </a:endParaRPr>
          </a:p>
          <a:p>
            <a:pPr algn="just">
              <a:lnSpc>
                <a:spcPct val="150000"/>
              </a:lnSpc>
              <a:spcBef>
                <a:spcPts val="3000"/>
              </a:spcBef>
              <a:buClr>
                <a:srgbClr val="FF0000"/>
              </a:buClr>
            </a:pPr>
            <a:r>
              <a:rPr lang="zh-CN" altLang="en-US" sz="3600" dirty="0">
                <a:latin typeface="宋体" panose="02010600030101010101" pitchFamily="2" charset="-122"/>
                <a:ea typeface="宋体" panose="02010600030101010101" pitchFamily="2" charset="-122"/>
              </a:rPr>
              <a:t>    </a:t>
            </a:r>
            <a:r>
              <a:rPr lang="zh-CN" altLang="en-US" sz="4000" b="1" dirty="0">
                <a:solidFill>
                  <a:schemeClr val="tx1"/>
                </a:solidFill>
                <a:latin typeface="宋体" panose="02010600030101010101" pitchFamily="2" charset="-122"/>
                <a:ea typeface="宋体" panose="02010600030101010101" pitchFamily="2" charset="-122"/>
              </a:rPr>
              <a:t>聚类</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Clustering</a:t>
            </a:r>
            <a:r>
              <a:rPr lang="zh-CN" altLang="en-US" sz="4000" dirty="0">
                <a:latin typeface="宋体" panose="02010600030101010101" pitchFamily="2" charset="-122"/>
                <a:ea typeface="宋体" panose="02010600030101010101" pitchFamily="2" charset="-122"/>
              </a:rPr>
              <a:t>）就是将数据分组成为多个类（</a:t>
            </a:r>
            <a:r>
              <a:rPr lang="en-US" altLang="zh-CN" sz="4000" dirty="0">
                <a:latin typeface="宋体" panose="02010600030101010101" pitchFamily="2" charset="-122"/>
                <a:ea typeface="宋体" panose="02010600030101010101" pitchFamily="2" charset="-122"/>
              </a:rPr>
              <a:t>Cluster</a:t>
            </a:r>
            <a:r>
              <a:rPr lang="zh-CN" altLang="en-US" sz="4000" dirty="0">
                <a:latin typeface="宋体" panose="02010600030101010101" pitchFamily="2" charset="-122"/>
                <a:ea typeface="宋体" panose="02010600030101010101" pitchFamily="2" charset="-122"/>
              </a:rPr>
              <a:t>）。在同一类内对象之间具有较高的相似度，在不同的类之间的对象差别较大。</a:t>
            </a:r>
            <a:endParaRPr lang="en-US" altLang="zh-CN" sz="4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6B99EA8A-74B3-4D8B-AF33-6144A632B753}"/>
              </a:ext>
            </a:extLst>
          </p:cNvPr>
          <p:cNvPicPr>
            <a:picLocks noChangeAspect="1"/>
          </p:cNvPicPr>
          <p:nvPr/>
        </p:nvPicPr>
        <p:blipFill>
          <a:blip r:embed="rId4"/>
          <a:stretch>
            <a:fillRect/>
          </a:stretch>
        </p:blipFill>
        <p:spPr>
          <a:xfrm>
            <a:off x="14354308" y="2479667"/>
            <a:ext cx="9398082" cy="2508077"/>
          </a:xfrm>
          <a:prstGeom prst="rect">
            <a:avLst/>
          </a:prstGeom>
        </p:spPr>
      </p:pic>
      <p:sp>
        <p:nvSpPr>
          <p:cNvPr id="6" name="矩形 5">
            <a:extLst>
              <a:ext uri="{FF2B5EF4-FFF2-40B4-BE49-F238E27FC236}">
                <a16:creationId xmlns:a16="http://schemas.microsoft.com/office/drawing/2014/main" id="{C3A668E3-7AE2-4A72-9B1B-C8C8898539C2}"/>
              </a:ext>
            </a:extLst>
          </p:cNvPr>
          <p:cNvSpPr/>
          <p:nvPr/>
        </p:nvSpPr>
        <p:spPr>
          <a:xfrm>
            <a:off x="431800" y="6030280"/>
            <a:ext cx="23344731" cy="3041217"/>
          </a:xfrm>
          <a:prstGeom prst="rect">
            <a:avLst/>
          </a:prstGeom>
        </p:spPr>
        <p:txBody>
          <a:bodyPr wrap="square">
            <a:spAutoFit/>
          </a:bodyPr>
          <a:lstStyle/>
          <a:p>
            <a:pPr algn="l">
              <a:lnSpc>
                <a:spcPct val="150000"/>
              </a:lnSpc>
              <a:spcBef>
                <a:spcPts val="1800"/>
              </a:spcBef>
              <a:buClr>
                <a:srgbClr val="FF0000"/>
              </a:buClr>
              <a:buFont typeface="Wingdings" pitchFamily="2" charset="2"/>
              <a:buChar char="p"/>
            </a:pPr>
            <a:r>
              <a:rPr lang="zh-CN" altLang="en-US" sz="4000" dirty="0"/>
              <a:t> </a:t>
            </a:r>
            <a:r>
              <a:rPr lang="zh-CN" altLang="en-US" sz="4400" dirty="0">
                <a:latin typeface="宋体" panose="02010600030101010101" pitchFamily="2" charset="-122"/>
                <a:ea typeface="宋体" panose="02010600030101010101" pitchFamily="2" charset="-122"/>
              </a:rPr>
              <a:t>聚类分析</a:t>
            </a:r>
            <a:endParaRPr lang="en-US" altLang="zh-CN" sz="4400" dirty="0">
              <a:latin typeface="宋体" panose="02010600030101010101" pitchFamily="2" charset="-122"/>
              <a:ea typeface="宋体" panose="02010600030101010101" pitchFamily="2" charset="-122"/>
            </a:endParaRPr>
          </a:p>
          <a:p>
            <a:pPr algn="just">
              <a:lnSpc>
                <a:spcPct val="150000"/>
              </a:lnSpc>
              <a:spcBef>
                <a:spcPts val="1800"/>
              </a:spcBef>
              <a:buClr>
                <a:srgbClr val="FF0000"/>
              </a:buClr>
            </a:pPr>
            <a:r>
              <a:rPr lang="en-US" altLang="zh-CN" sz="3600" dirty="0"/>
              <a:t>       </a:t>
            </a:r>
            <a:r>
              <a:rPr lang="zh-CN" altLang="en-US" sz="4000" dirty="0">
                <a:latin typeface="宋体" panose="02010600030101010101" pitchFamily="2" charset="-122"/>
                <a:ea typeface="宋体" panose="02010600030101010101" pitchFamily="2" charset="-122"/>
              </a:rPr>
              <a:t>对于一个数据，人们既可以对变量（指标）进行分类（相当于对数据中的列分类），也可以对观测值（事件、样品等）来分类（相当于对数据中的行分类）。</a:t>
            </a:r>
            <a:r>
              <a:rPr lang="zh-CN" altLang="en-US" sz="4000" b="1" dirty="0">
                <a:solidFill>
                  <a:schemeClr val="tx1"/>
                </a:solidFill>
                <a:latin typeface="宋体" panose="02010600030101010101" pitchFamily="2" charset="-122"/>
                <a:ea typeface="宋体" panose="02010600030101010101" pitchFamily="2" charset="-122"/>
              </a:rPr>
              <a:t>前者为</a:t>
            </a:r>
            <a:r>
              <a:rPr lang="en-US" altLang="zh-CN" sz="4000" b="1" dirty="0">
                <a:solidFill>
                  <a:schemeClr val="tx1"/>
                </a:solidFill>
                <a:latin typeface="宋体" panose="02010600030101010101" pitchFamily="2" charset="-122"/>
                <a:ea typeface="宋体" panose="02010600030101010101" pitchFamily="2" charset="-122"/>
              </a:rPr>
              <a:t>R</a:t>
            </a:r>
            <a:r>
              <a:rPr lang="zh-CN" altLang="en-US" sz="4000" b="1" dirty="0">
                <a:solidFill>
                  <a:schemeClr val="tx1"/>
                </a:solidFill>
                <a:latin typeface="宋体" panose="02010600030101010101" pitchFamily="2" charset="-122"/>
                <a:ea typeface="宋体" panose="02010600030101010101" pitchFamily="2" charset="-122"/>
              </a:rPr>
              <a:t>型聚类，后者为</a:t>
            </a:r>
            <a:r>
              <a:rPr lang="en-US" altLang="zh-CN" sz="4000" b="1" dirty="0">
                <a:solidFill>
                  <a:schemeClr val="tx1"/>
                </a:solidFill>
                <a:latin typeface="宋体" panose="02010600030101010101" pitchFamily="2" charset="-122"/>
                <a:ea typeface="宋体" panose="02010600030101010101" pitchFamily="2" charset="-122"/>
              </a:rPr>
              <a:t>Q</a:t>
            </a:r>
            <a:r>
              <a:rPr lang="zh-CN" altLang="en-US" sz="4000" b="1" dirty="0">
                <a:solidFill>
                  <a:schemeClr val="tx1"/>
                </a:solidFill>
                <a:latin typeface="宋体" panose="02010600030101010101" pitchFamily="2" charset="-122"/>
                <a:ea typeface="宋体" panose="02010600030101010101" pitchFamily="2" charset="-122"/>
              </a:rPr>
              <a:t>型聚类。</a:t>
            </a:r>
            <a:endParaRPr lang="en-US" altLang="zh-CN" sz="4000" b="1" dirty="0">
              <a:solidFill>
                <a:schemeClr val="tx1"/>
              </a:solidFill>
              <a:latin typeface="宋体" panose="02010600030101010101" pitchFamily="2" charset="-122"/>
              <a:ea typeface="宋体" panose="02010600030101010101" pitchFamily="2" charset="-122"/>
            </a:endParaRPr>
          </a:p>
        </p:txBody>
      </p:sp>
      <p:pic>
        <p:nvPicPr>
          <p:cNvPr id="21" name="图片 20">
            <a:extLst>
              <a:ext uri="{FF2B5EF4-FFF2-40B4-BE49-F238E27FC236}">
                <a16:creationId xmlns:a16="http://schemas.microsoft.com/office/drawing/2014/main" id="{8E38F351-96CF-4BB4-A084-41F7855D5E62}"/>
              </a:ext>
            </a:extLst>
          </p:cNvPr>
          <p:cNvPicPr>
            <a:picLocks noChangeAspect="1"/>
          </p:cNvPicPr>
          <p:nvPr/>
        </p:nvPicPr>
        <p:blipFill>
          <a:blip r:embed="rId5"/>
          <a:stretch>
            <a:fillRect/>
          </a:stretch>
        </p:blipFill>
        <p:spPr>
          <a:xfrm>
            <a:off x="4959628" y="9143364"/>
            <a:ext cx="14289074" cy="4542769"/>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755F31E-9698-4A39-B102-6C0E14279106}"/>
              </a:ext>
            </a:extLst>
          </p:cNvPr>
          <p:cNvSpPr txBox="1"/>
          <p:nvPr/>
        </p:nvSpPr>
        <p:spPr>
          <a:xfrm>
            <a:off x="11845289" y="12633597"/>
            <a:ext cx="493725"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X</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文本框 16">
            <a:extLst>
              <a:ext uri="{FF2B5EF4-FFF2-40B4-BE49-F238E27FC236}">
                <a16:creationId xmlns:a16="http://schemas.microsoft.com/office/drawing/2014/main" id="{264D9884-A0EA-4CDB-89BC-B8F371B02C4B}"/>
              </a:ext>
            </a:extLst>
          </p:cNvPr>
          <p:cNvSpPr txBox="1"/>
          <p:nvPr/>
        </p:nvSpPr>
        <p:spPr>
          <a:xfrm>
            <a:off x="5097202" y="7699360"/>
            <a:ext cx="48410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Y</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7" name="图片 6">
            <a:extLst>
              <a:ext uri="{FF2B5EF4-FFF2-40B4-BE49-F238E27FC236}">
                <a16:creationId xmlns:a16="http://schemas.microsoft.com/office/drawing/2014/main" id="{0CA4317B-FB66-4997-AED0-5FF4A1DD3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022" y="4361629"/>
            <a:ext cx="12790695" cy="7877714"/>
          </a:xfrm>
          <a:prstGeom prst="rect">
            <a:avLst/>
          </a:prstGeom>
        </p:spPr>
      </p:pic>
      <p:sp>
        <p:nvSpPr>
          <p:cNvPr id="18" name="Shape 209">
            <a:extLst>
              <a:ext uri="{FF2B5EF4-FFF2-40B4-BE49-F238E27FC236}">
                <a16:creationId xmlns:a16="http://schemas.microsoft.com/office/drawing/2014/main" id="{44E9B1EB-D4FD-488B-8D5B-C4AAEB9BF1B5}"/>
              </a:ext>
            </a:extLst>
          </p:cNvPr>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209772342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755F31E-9698-4A39-B102-6C0E14279106}"/>
              </a:ext>
            </a:extLst>
          </p:cNvPr>
          <p:cNvSpPr txBox="1"/>
          <p:nvPr/>
        </p:nvSpPr>
        <p:spPr>
          <a:xfrm>
            <a:off x="11845289" y="12633597"/>
            <a:ext cx="493725"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X</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文本框 16">
            <a:extLst>
              <a:ext uri="{FF2B5EF4-FFF2-40B4-BE49-F238E27FC236}">
                <a16:creationId xmlns:a16="http://schemas.microsoft.com/office/drawing/2014/main" id="{264D9884-A0EA-4CDB-89BC-B8F371B02C4B}"/>
              </a:ext>
            </a:extLst>
          </p:cNvPr>
          <p:cNvSpPr txBox="1"/>
          <p:nvPr/>
        </p:nvSpPr>
        <p:spPr>
          <a:xfrm>
            <a:off x="5097202" y="7699360"/>
            <a:ext cx="48410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Y</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6" name="图片 5">
            <a:extLst>
              <a:ext uri="{FF2B5EF4-FFF2-40B4-BE49-F238E27FC236}">
                <a16:creationId xmlns:a16="http://schemas.microsoft.com/office/drawing/2014/main" id="{5DED9D9D-99A5-45D2-A6D3-93E77ADF2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2482" y="3999393"/>
            <a:ext cx="13453064" cy="8271968"/>
          </a:xfrm>
          <a:prstGeom prst="rect">
            <a:avLst/>
          </a:prstGeom>
        </p:spPr>
      </p:pic>
      <p:sp>
        <p:nvSpPr>
          <p:cNvPr id="18" name="Shape 209">
            <a:extLst>
              <a:ext uri="{FF2B5EF4-FFF2-40B4-BE49-F238E27FC236}">
                <a16:creationId xmlns:a16="http://schemas.microsoft.com/office/drawing/2014/main" id="{A680680C-2E51-4578-8244-446116B9969A}"/>
              </a:ext>
            </a:extLst>
          </p:cNvPr>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116571287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3515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算法的特点：</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400" dirty="0">
                <a:latin typeface="宋体" panose="02010600030101010101" pitchFamily="2" charset="-122"/>
                <a:ea typeface="宋体" panose="02010600030101010101" pitchFamily="2" charset="-122"/>
              </a:rPr>
              <a:t>算法复杂度：</a:t>
            </a:r>
            <a:r>
              <a:rPr lang="en-US" altLang="zh-CN" sz="4400" dirty="0">
                <a:latin typeface="宋体" panose="02010600030101010101" pitchFamily="2" charset="-122"/>
                <a:ea typeface="宋体" panose="02010600030101010101" pitchFamily="2" charset="-122"/>
              </a:rPr>
              <a:t>O</a:t>
            </a: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K</a:t>
            </a: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N</a:t>
            </a: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a:t>
            </a: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T)</a:t>
            </a:r>
          </a:p>
          <a:p>
            <a:pPr marL="571500" indent="-571500" algn="l">
              <a:lnSpc>
                <a:spcPct val="150000"/>
              </a:lnSpc>
              <a:spcBef>
                <a:spcPts val="3000"/>
              </a:spcBef>
              <a:buClr>
                <a:srgbClr val="FF0000"/>
              </a:buClr>
              <a:buFont typeface="Wingdings" panose="05000000000000000000" pitchFamily="2" charset="2"/>
              <a:buChar char="Ø"/>
            </a:pPr>
            <a:r>
              <a:rPr lang="zh-CN" altLang="en-US" sz="4400" dirty="0">
                <a:latin typeface="宋体" panose="02010600030101010101" pitchFamily="2" charset="-122"/>
                <a:ea typeface="宋体" panose="02010600030101010101" pitchFamily="2" charset="-122"/>
              </a:rPr>
              <a:t>优点：实现简单、广泛应用于实际问题</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400" dirty="0">
                <a:latin typeface="宋体" panose="02010600030101010101" pitchFamily="2" charset="-122"/>
                <a:ea typeface="宋体" panose="02010600030101010101" pitchFamily="2" charset="-122"/>
              </a:rPr>
              <a:t>缺点：</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400" dirty="0">
                <a:latin typeface="宋体" panose="02010600030101010101" pitchFamily="2" charset="-122"/>
                <a:ea typeface="宋体" panose="02010600030101010101" pitchFamily="2" charset="-122"/>
              </a:rPr>
              <a:t>1.K</a:t>
            </a:r>
            <a:r>
              <a:rPr lang="zh-CN" altLang="en-US" sz="4400" dirty="0">
                <a:latin typeface="宋体" panose="02010600030101010101" pitchFamily="2" charset="-122"/>
                <a:ea typeface="宋体" panose="02010600030101010101" pitchFamily="2" charset="-122"/>
              </a:rPr>
              <a:t>值即输入参数选择对结果影响大且需要人工给定</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400" dirty="0">
                <a:latin typeface="宋体" panose="02010600030101010101" pitchFamily="2" charset="-122"/>
                <a:ea typeface="宋体" panose="02010600030101010101" pitchFamily="2" charset="-122"/>
              </a:rPr>
              <a:t>2.</a:t>
            </a:r>
            <a:r>
              <a:rPr lang="zh-CN" altLang="en-US" sz="4400" dirty="0">
                <a:latin typeface="宋体" panose="02010600030101010101" pitchFamily="2" charset="-122"/>
                <a:ea typeface="宋体" panose="02010600030101010101" pitchFamily="2" charset="-122"/>
              </a:rPr>
              <a:t>对噪声和离群点敏感</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400" dirty="0">
                <a:latin typeface="宋体" panose="02010600030101010101" pitchFamily="2" charset="-122"/>
                <a:ea typeface="宋体" panose="02010600030101010101" pitchFamily="2" charset="-122"/>
              </a:rPr>
              <a:t>3.</a:t>
            </a:r>
            <a:r>
              <a:rPr lang="zh-CN" altLang="en-US" sz="4400" dirty="0">
                <a:latin typeface="宋体" panose="02010600030101010101" pitchFamily="2" charset="-122"/>
                <a:ea typeface="宋体" panose="02010600030101010101" pitchFamily="2" charset="-122"/>
              </a:rPr>
              <a:t>很难处理非球状簇</a:t>
            </a:r>
            <a:endParaRPr lang="en-US" altLang="zh-CN" sz="4400" dirty="0">
              <a:latin typeface="宋体" panose="02010600030101010101" pitchFamily="2" charset="-122"/>
              <a:ea typeface="宋体" panose="02010600030101010101" pitchFamily="2" charset="-122"/>
            </a:endParaRPr>
          </a:p>
        </p:txBody>
      </p:sp>
      <p:sp>
        <p:nvSpPr>
          <p:cNvPr id="16" name="Shape 209">
            <a:extLst>
              <a:ext uri="{FF2B5EF4-FFF2-40B4-BE49-F238E27FC236}">
                <a16:creationId xmlns:a16="http://schemas.microsoft.com/office/drawing/2014/main" id="{E41E1A50-AAE9-453E-A668-F8608C1F8486}"/>
              </a:ext>
            </a:extLst>
          </p:cNvPr>
          <p:cNvSpPr>
            <a:spLocks noChangeArrowheads="1"/>
          </p:cNvSpPr>
          <p:nvPr/>
        </p:nvSpPr>
        <p:spPr bwMode="auto">
          <a:xfrm>
            <a:off x="1936638" y="327157"/>
            <a:ext cx="8487901"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-K-Means</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125545655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647334"/>
            <a:ext cx="23146024" cy="12671802"/>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000" dirty="0">
                <a:latin typeface="宋体" panose="02010600030101010101" pitchFamily="2" charset="-122"/>
                <a:ea typeface="宋体" panose="02010600030101010101" pitchFamily="2" charset="-122"/>
              </a:rPr>
              <a:t>概念</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核心点：给定对象的半径</a:t>
            </a:r>
            <a:r>
              <a:rPr lang="en-US" altLang="zh-CN" sz="4000" dirty="0">
                <a:latin typeface="宋体" panose="02010600030101010101" pitchFamily="2" charset="-122"/>
                <a:ea typeface="宋体" panose="02010600030101010101" pitchFamily="2" charset="-122"/>
              </a:rPr>
              <a:t>Eps</a:t>
            </a:r>
            <a:r>
              <a:rPr lang="zh-CN" altLang="en-US" sz="4000" dirty="0">
                <a:latin typeface="宋体" panose="02010600030101010101" pitchFamily="2" charset="-122"/>
                <a:ea typeface="宋体" panose="02010600030101010101" pitchFamily="2" charset="-122"/>
              </a:rPr>
              <a:t>领域内样本数量超过阈值</a:t>
            </a:r>
            <a:r>
              <a:rPr lang="en-US" altLang="zh-CN" sz="4000" dirty="0" err="1">
                <a:latin typeface="宋体" panose="02010600030101010101" pitchFamily="2" charset="-122"/>
                <a:ea typeface="宋体" panose="02010600030101010101" pitchFamily="2" charset="-122"/>
              </a:rPr>
              <a:t>MinPts</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a:t>
            </a:r>
            <a:r>
              <a:rPr lang="zh-CN" altLang="en-US" sz="4000" dirty="0">
                <a:latin typeface="宋体" panose="02010600030101010101" pitchFamily="2" charset="-122"/>
                <a:ea typeface="宋体" panose="02010600030101010101" pitchFamily="2" charset="-122"/>
              </a:rPr>
              <a:t>边界点：落在核心点的领域内，在半径</a:t>
            </a:r>
            <a:r>
              <a:rPr lang="en-US" altLang="zh-CN" sz="4000" dirty="0">
                <a:latin typeface="宋体" panose="02010600030101010101" pitchFamily="2" charset="-122"/>
                <a:ea typeface="宋体" panose="02010600030101010101" pitchFamily="2" charset="-122"/>
              </a:rPr>
              <a:t>Eps</a:t>
            </a:r>
            <a:r>
              <a:rPr lang="zh-CN" altLang="en-US" sz="4000" dirty="0">
                <a:latin typeface="宋体" panose="02010600030101010101" pitchFamily="2" charset="-122"/>
                <a:ea typeface="宋体" panose="02010600030101010101" pitchFamily="2" charset="-122"/>
              </a:rPr>
              <a:t>内点的数量下小于</a:t>
            </a:r>
            <a:r>
              <a:rPr lang="en-US" altLang="zh-CN" sz="4000" dirty="0" err="1">
                <a:latin typeface="宋体" panose="02010600030101010101" pitchFamily="2" charset="-122"/>
                <a:ea typeface="宋体" panose="02010600030101010101" pitchFamily="2" charset="-122"/>
              </a:rPr>
              <a:t>MinPts</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噪声点：既不是核心点也不是边界点</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4.</a:t>
            </a:r>
            <a:r>
              <a:rPr lang="zh-CN" altLang="en-US" sz="4000" dirty="0">
                <a:latin typeface="宋体" panose="02010600030101010101" pitchFamily="2" charset="-122"/>
                <a:ea typeface="宋体" panose="02010600030101010101" pitchFamily="2" charset="-122"/>
              </a:rPr>
              <a:t>直接密度可达：如果对象</a:t>
            </a:r>
            <a:r>
              <a:rPr lang="en-US" altLang="zh-CN" sz="4000" dirty="0">
                <a:latin typeface="宋体" panose="02010600030101010101" pitchFamily="2" charset="-122"/>
                <a:ea typeface="宋体" panose="02010600030101010101" pitchFamily="2" charset="-122"/>
              </a:rPr>
              <a:t>q</a:t>
            </a:r>
            <a:r>
              <a:rPr lang="zh-CN" altLang="en-US" sz="4000" dirty="0">
                <a:latin typeface="宋体" panose="02010600030101010101" pitchFamily="2" charset="-122"/>
                <a:ea typeface="宋体" panose="02010600030101010101" pitchFamily="2" charset="-122"/>
              </a:rPr>
              <a:t>在核心对象</a:t>
            </a:r>
            <a:r>
              <a:rPr lang="en-US" altLang="zh-CN" sz="4000" dirty="0">
                <a:latin typeface="宋体" panose="02010600030101010101" pitchFamily="2" charset="-122"/>
                <a:ea typeface="宋体" panose="02010600030101010101" pitchFamily="2" charset="-122"/>
              </a:rPr>
              <a:t>p</a:t>
            </a:r>
            <a:r>
              <a:rPr lang="zh-CN" altLang="en-US" sz="4000" dirty="0">
                <a:latin typeface="宋体" panose="02010600030101010101" pitchFamily="2" charset="-122"/>
                <a:ea typeface="宋体" panose="02010600030101010101" pitchFamily="2" charset="-122"/>
              </a:rPr>
              <a:t>的</a:t>
            </a:r>
            <a:r>
              <a:rPr lang="en-US" altLang="zh-CN" sz="4000" dirty="0">
                <a:latin typeface="宋体" panose="02010600030101010101" pitchFamily="2" charset="-122"/>
                <a:ea typeface="宋体" panose="02010600030101010101" pitchFamily="2" charset="-122"/>
              </a:rPr>
              <a:t>Eps</a:t>
            </a:r>
            <a:r>
              <a:rPr lang="zh-CN" altLang="en-US" sz="4000" dirty="0">
                <a:latin typeface="宋体" panose="02010600030101010101" pitchFamily="2" charset="-122"/>
                <a:ea typeface="宋体" panose="02010600030101010101" pitchFamily="2" charset="-122"/>
              </a:rPr>
              <a:t>邻域内，则称</a:t>
            </a:r>
            <a:r>
              <a:rPr lang="en-US" altLang="zh-CN" sz="4000" dirty="0">
                <a:latin typeface="宋体" panose="02010600030101010101" pitchFamily="2" charset="-122"/>
                <a:ea typeface="宋体" panose="02010600030101010101" pitchFamily="2" charset="-122"/>
              </a:rPr>
              <a:t>q</a:t>
            </a:r>
            <a:r>
              <a:rPr lang="zh-CN" altLang="en-US" sz="4000" dirty="0">
                <a:latin typeface="宋体" panose="02010600030101010101" pitchFamily="2" charset="-122"/>
                <a:ea typeface="宋体" panose="02010600030101010101" pitchFamily="2" charset="-122"/>
              </a:rPr>
              <a:t>从</a:t>
            </a:r>
            <a:r>
              <a:rPr lang="en-US" altLang="zh-CN" sz="4000" dirty="0">
                <a:latin typeface="宋体" panose="02010600030101010101" pitchFamily="2" charset="-122"/>
                <a:ea typeface="宋体" panose="02010600030101010101" pitchFamily="2" charset="-122"/>
              </a:rPr>
              <a:t>p</a:t>
            </a:r>
            <a:r>
              <a:rPr lang="zh-CN" altLang="en-US" sz="4000" dirty="0">
                <a:latin typeface="宋体" panose="02010600030101010101" pitchFamily="2" charset="-122"/>
                <a:ea typeface="宋体" panose="02010600030101010101" pitchFamily="2" charset="-122"/>
              </a:rPr>
              <a:t>出发是直接密度可达的。</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5.</a:t>
            </a:r>
            <a:r>
              <a:rPr lang="zh-CN" altLang="en-US" sz="4000" dirty="0">
                <a:latin typeface="宋体" panose="02010600030101010101" pitchFamily="2" charset="-122"/>
                <a:ea typeface="宋体" panose="02010600030101010101" pitchFamily="2" charset="-122"/>
              </a:rPr>
              <a:t>密度可达：集合中的对象链</a:t>
            </a:r>
            <a:r>
              <a:rPr lang="en-US" altLang="zh-CN" sz="4000" dirty="0">
                <a:latin typeface="宋体" panose="02010600030101010101" pitchFamily="2" charset="-122"/>
                <a:ea typeface="宋体" panose="02010600030101010101" pitchFamily="2" charset="-122"/>
              </a:rPr>
              <a:t>p1</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p2</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p3</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a:t>
            </a:r>
            <a:r>
              <a:rPr lang="en-US" altLang="zh-CN" sz="4000" dirty="0" err="1">
                <a:latin typeface="宋体" panose="02010600030101010101" pitchFamily="2" charset="-122"/>
                <a:ea typeface="宋体" panose="02010600030101010101" pitchFamily="2" charset="-122"/>
              </a:rPr>
              <a:t>pn</a:t>
            </a:r>
            <a:r>
              <a:rPr lang="zh-CN" altLang="en-US" sz="4000" dirty="0">
                <a:latin typeface="宋体" panose="02010600030101010101" pitchFamily="2" charset="-122"/>
                <a:ea typeface="宋体" panose="02010600030101010101" pitchFamily="2" charset="-122"/>
              </a:rPr>
              <a:t>，如果每个对象</a:t>
            </a:r>
            <a:r>
              <a:rPr lang="en-US" altLang="zh-CN" sz="4000" dirty="0">
                <a:latin typeface="宋体" panose="02010600030101010101" pitchFamily="2" charset="-122"/>
                <a:ea typeface="宋体" panose="02010600030101010101" pitchFamily="2" charset="-122"/>
              </a:rPr>
              <a:t>pi+1</a:t>
            </a:r>
            <a:r>
              <a:rPr lang="zh-CN" altLang="en-US" sz="4000" dirty="0">
                <a:latin typeface="宋体" panose="02010600030101010101" pitchFamily="2" charset="-122"/>
                <a:ea typeface="宋体" panose="02010600030101010101" pitchFamily="2" charset="-122"/>
              </a:rPr>
              <a:t>从</a:t>
            </a:r>
            <a:r>
              <a:rPr lang="en-US" altLang="zh-CN" sz="4000" dirty="0">
                <a:latin typeface="宋体" panose="02010600030101010101" pitchFamily="2" charset="-122"/>
                <a:ea typeface="宋体" panose="02010600030101010101" pitchFamily="2" charset="-122"/>
              </a:rPr>
              <a:t>pi</a:t>
            </a:r>
            <a:r>
              <a:rPr lang="zh-CN" altLang="en-US" sz="4000" dirty="0">
                <a:latin typeface="宋体" panose="02010600030101010101" pitchFamily="2" charset="-122"/>
                <a:ea typeface="宋体" panose="02010600030101010101" pitchFamily="2" charset="-122"/>
              </a:rPr>
              <a:t>出发都是直接密度可达的，则称</a:t>
            </a:r>
            <a:r>
              <a:rPr lang="en-US" altLang="zh-CN" sz="4000" dirty="0" err="1">
                <a:latin typeface="宋体" panose="02010600030101010101" pitchFamily="2" charset="-122"/>
                <a:ea typeface="宋体" panose="02010600030101010101" pitchFamily="2" charset="-122"/>
              </a:rPr>
              <a:t>pn</a:t>
            </a:r>
            <a:r>
              <a:rPr lang="zh-CN" altLang="en-US" sz="4000" dirty="0">
                <a:latin typeface="宋体" panose="02010600030101010101" pitchFamily="2" charset="-122"/>
                <a:ea typeface="宋体" panose="02010600030101010101" pitchFamily="2" charset="-122"/>
              </a:rPr>
              <a:t>从</a:t>
            </a:r>
            <a:r>
              <a:rPr lang="en-US" altLang="zh-CN" sz="4000" dirty="0">
                <a:latin typeface="宋体" panose="02010600030101010101" pitchFamily="2" charset="-122"/>
                <a:ea typeface="宋体" panose="02010600030101010101" pitchFamily="2" charset="-122"/>
              </a:rPr>
              <a:t>p1</a:t>
            </a:r>
            <a:r>
              <a:rPr lang="zh-CN" altLang="en-US" sz="4000" dirty="0">
                <a:latin typeface="宋体" panose="02010600030101010101" pitchFamily="2" charset="-122"/>
                <a:ea typeface="宋体" panose="02010600030101010101" pitchFamily="2" charset="-122"/>
              </a:rPr>
              <a:t>出发是密度可达的</a:t>
            </a:r>
            <a:r>
              <a:rPr lang="zh-CN" altLang="en-US" dirty="0"/>
              <a:t>。</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6.</a:t>
            </a:r>
            <a:r>
              <a:rPr lang="zh-CN" altLang="en-US" sz="4000" dirty="0">
                <a:latin typeface="宋体" panose="02010600030101010101" pitchFamily="2" charset="-122"/>
                <a:ea typeface="宋体" panose="02010600030101010101" pitchFamily="2" charset="-122"/>
              </a:rPr>
              <a:t>密度相连：集合中如果存在对象</a:t>
            </a:r>
            <a:r>
              <a:rPr lang="en-US" altLang="zh-CN" sz="4000" dirty="0">
                <a:latin typeface="宋体" panose="02010600030101010101" pitchFamily="2" charset="-122"/>
                <a:ea typeface="宋体" panose="02010600030101010101" pitchFamily="2" charset="-122"/>
              </a:rPr>
              <a:t>o</a:t>
            </a:r>
            <a:r>
              <a:rPr lang="zh-CN" altLang="en-US" sz="4000" dirty="0">
                <a:latin typeface="宋体" panose="02010600030101010101" pitchFamily="2" charset="-122"/>
                <a:ea typeface="宋体" panose="02010600030101010101" pitchFamily="2" charset="-122"/>
              </a:rPr>
              <a:t>使得对象</a:t>
            </a:r>
            <a:r>
              <a:rPr lang="en-US" altLang="zh-CN" sz="4000" dirty="0">
                <a:latin typeface="宋体" panose="02010600030101010101" pitchFamily="2" charset="-122"/>
                <a:ea typeface="宋体" panose="02010600030101010101" pitchFamily="2" charset="-122"/>
              </a:rPr>
              <a:t>p</a:t>
            </a:r>
            <a:r>
              <a:rPr lang="zh-CN" altLang="en-US" sz="4000" dirty="0">
                <a:latin typeface="宋体" panose="02010600030101010101" pitchFamily="2" charset="-122"/>
                <a:ea typeface="宋体" panose="02010600030101010101" pitchFamily="2" charset="-122"/>
              </a:rPr>
              <a:t>和</a:t>
            </a:r>
            <a:r>
              <a:rPr lang="en-US" altLang="zh-CN" sz="4000" dirty="0">
                <a:latin typeface="宋体" panose="02010600030101010101" pitchFamily="2" charset="-122"/>
                <a:ea typeface="宋体" panose="02010600030101010101" pitchFamily="2" charset="-122"/>
              </a:rPr>
              <a:t>q</a:t>
            </a:r>
            <a:r>
              <a:rPr lang="zh-CN" altLang="en-US" sz="4000" dirty="0">
                <a:latin typeface="宋体" panose="02010600030101010101" pitchFamily="2" charset="-122"/>
                <a:ea typeface="宋体" panose="02010600030101010101" pitchFamily="2" charset="-122"/>
              </a:rPr>
              <a:t>从</a:t>
            </a:r>
            <a:r>
              <a:rPr lang="en-US" altLang="zh-CN" sz="4000" dirty="0">
                <a:latin typeface="宋体" panose="02010600030101010101" pitchFamily="2" charset="-122"/>
                <a:ea typeface="宋体" panose="02010600030101010101" pitchFamily="2" charset="-122"/>
              </a:rPr>
              <a:t>o</a:t>
            </a:r>
            <a:r>
              <a:rPr lang="zh-CN" altLang="en-US" sz="4000" dirty="0">
                <a:latin typeface="宋体" panose="02010600030101010101" pitchFamily="2" charset="-122"/>
                <a:ea typeface="宋体" panose="02010600030101010101" pitchFamily="2" charset="-122"/>
              </a:rPr>
              <a:t>出发都是密度可达的，则称对象</a:t>
            </a:r>
            <a:r>
              <a:rPr lang="en-US" altLang="zh-CN" sz="4000" dirty="0">
                <a:latin typeface="宋体" panose="02010600030101010101" pitchFamily="2" charset="-122"/>
                <a:ea typeface="宋体" panose="02010600030101010101" pitchFamily="2" charset="-122"/>
              </a:rPr>
              <a:t>p</a:t>
            </a:r>
            <a:r>
              <a:rPr lang="zh-CN" altLang="en-US" sz="4000" dirty="0">
                <a:latin typeface="宋体" panose="02010600030101010101" pitchFamily="2" charset="-122"/>
                <a:ea typeface="宋体" panose="02010600030101010101" pitchFamily="2" charset="-122"/>
              </a:rPr>
              <a:t>和</a:t>
            </a:r>
            <a:r>
              <a:rPr lang="en-US" altLang="zh-CN" sz="4000" dirty="0">
                <a:latin typeface="宋体" panose="02010600030101010101" pitchFamily="2" charset="-122"/>
                <a:ea typeface="宋体" panose="02010600030101010101" pitchFamily="2" charset="-122"/>
              </a:rPr>
              <a:t>q</a:t>
            </a:r>
            <a:r>
              <a:rPr lang="zh-CN" altLang="en-US" sz="4000" dirty="0">
                <a:latin typeface="宋体" panose="02010600030101010101" pitchFamily="2" charset="-122"/>
                <a:ea typeface="宋体" panose="02010600030101010101" pitchFamily="2" charset="-122"/>
              </a:rPr>
              <a:t>是互相密度相连的。</a:t>
            </a:r>
            <a:endParaRPr lang="en-US" altLang="zh-CN" sz="4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01F41418-3B51-4B5B-A877-B61E2C155D14}"/>
              </a:ext>
            </a:extLst>
          </p:cNvPr>
          <p:cNvSpPr/>
          <p:nvPr/>
        </p:nvSpPr>
        <p:spPr>
          <a:xfrm>
            <a:off x="2014538" y="285463"/>
            <a:ext cx="8206093" cy="923330"/>
          </a:xfrm>
          <a:prstGeom prst="rect">
            <a:avLst/>
          </a:prstGeom>
        </p:spPr>
        <p:txBody>
          <a:bodyPr wrap="none">
            <a:spAutoFit/>
          </a:bodyPr>
          <a:lstStyle/>
          <a:p>
            <a:r>
              <a:rPr lang="zh-CN" altLang="en-US" sz="5400" dirty="0">
                <a:solidFill>
                  <a:schemeClr val="bg1"/>
                </a:solidFill>
                <a:latin typeface="微软雅黑" pitchFamily="34" charset="-122"/>
                <a:ea typeface="微软雅黑" pitchFamily="34" charset="-122"/>
              </a:rPr>
              <a:t>典型的聚类算法</a:t>
            </a:r>
            <a:r>
              <a:rPr lang="en-US" altLang="zh-CN" sz="5400" dirty="0">
                <a:solidFill>
                  <a:schemeClr val="bg1"/>
                </a:solidFill>
                <a:latin typeface="微软雅黑" pitchFamily="34" charset="-122"/>
                <a:ea typeface="微软雅黑" pitchFamily="34" charset="-122"/>
              </a:rPr>
              <a:t>-DBSCAN</a:t>
            </a:r>
            <a:endParaRPr lang="zh-CN" altLang="zh-CN" sz="5400" dirty="0">
              <a:solidFill>
                <a:schemeClr val="bg1"/>
              </a:solidFill>
              <a:latin typeface="微软雅黑" pitchFamily="34" charset="-122"/>
              <a:ea typeface="微软雅黑" pitchFamily="34" charset="-122"/>
              <a:sym typeface="Chalkduster"/>
            </a:endParaRPr>
          </a:p>
        </p:txBody>
      </p:sp>
      <p:pic>
        <p:nvPicPr>
          <p:cNvPr id="7" name="图片 6">
            <a:extLst>
              <a:ext uri="{FF2B5EF4-FFF2-40B4-BE49-F238E27FC236}">
                <a16:creationId xmlns:a16="http://schemas.microsoft.com/office/drawing/2014/main" id="{7415FB1A-311F-4E86-A659-4D35B333314A}"/>
              </a:ext>
            </a:extLst>
          </p:cNvPr>
          <p:cNvPicPr>
            <a:picLocks noChangeAspect="1"/>
          </p:cNvPicPr>
          <p:nvPr/>
        </p:nvPicPr>
        <p:blipFill rotWithShape="1">
          <a:blip r:embed="rId4"/>
          <a:srcRect l="7017" t="5475" r="9125"/>
          <a:stretch/>
        </p:blipFill>
        <p:spPr>
          <a:xfrm>
            <a:off x="16093472" y="1751171"/>
            <a:ext cx="8290528" cy="6712929"/>
          </a:xfrm>
          <a:prstGeom prst="rect">
            <a:avLst/>
          </a:prstGeom>
        </p:spPr>
      </p:pic>
    </p:spTree>
    <p:extLst>
      <p:ext uri="{BB962C8B-B14F-4D97-AF65-F5344CB8AC3E}">
        <p14:creationId xmlns:p14="http://schemas.microsoft.com/office/powerpoint/2010/main" val="394511360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23146024" cy="11428128"/>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算法：</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输入</a:t>
            </a:r>
            <a:r>
              <a:rPr lang="en-US" altLang="zh-CN" sz="4000" dirty="0">
                <a:latin typeface="宋体" panose="02010600030101010101" pitchFamily="2" charset="-122"/>
                <a:ea typeface="宋体" panose="02010600030101010101" pitchFamily="2" charset="-122"/>
              </a:rPr>
              <a:t>-D</a:t>
            </a:r>
            <a:r>
              <a:rPr lang="zh-CN" altLang="en-US" sz="4000" dirty="0">
                <a:latin typeface="宋体" panose="02010600030101010101" pitchFamily="2" charset="-122"/>
                <a:ea typeface="宋体" panose="02010600030101010101" pitchFamily="2" charset="-122"/>
              </a:rPr>
              <a:t>：包含</a:t>
            </a:r>
            <a:r>
              <a:rPr lang="en-US" altLang="zh-CN" sz="4000" dirty="0">
                <a:latin typeface="宋体" panose="02010600030101010101" pitchFamily="2" charset="-122"/>
                <a:ea typeface="宋体" panose="02010600030101010101" pitchFamily="2" charset="-122"/>
              </a:rPr>
              <a:t>N</a:t>
            </a:r>
            <a:r>
              <a:rPr lang="zh-CN" altLang="en-US" sz="4000" dirty="0">
                <a:latin typeface="宋体" panose="02010600030101010101" pitchFamily="2" charset="-122"/>
                <a:ea typeface="宋体" panose="02010600030101010101" pitchFamily="2" charset="-122"/>
              </a:rPr>
              <a:t>个对象的数据集，</a:t>
            </a:r>
            <a:r>
              <a:rPr lang="en-US" altLang="zh-CN" sz="4000" dirty="0">
                <a:latin typeface="宋体" panose="02010600030101010101" pitchFamily="2" charset="-122"/>
                <a:ea typeface="宋体" panose="02010600030101010101" pitchFamily="2" charset="-122"/>
              </a:rPr>
              <a:t>Eps</a:t>
            </a:r>
            <a:r>
              <a:rPr lang="zh-CN" altLang="en-US" sz="4000" dirty="0">
                <a:latin typeface="宋体" panose="02010600030101010101" pitchFamily="2" charset="-122"/>
                <a:ea typeface="宋体" panose="02010600030101010101" pitchFamily="2" charset="-122"/>
              </a:rPr>
              <a:t>；扫描半径，</a:t>
            </a:r>
            <a:r>
              <a:rPr lang="en-US" altLang="zh-CN" sz="4000" dirty="0" err="1">
                <a:latin typeface="宋体" panose="02010600030101010101" pitchFamily="2" charset="-122"/>
                <a:ea typeface="宋体" panose="02010600030101010101" pitchFamily="2" charset="-122"/>
              </a:rPr>
              <a:t>MinPts</a:t>
            </a:r>
            <a:r>
              <a:rPr lang="zh-CN" altLang="en-US" sz="4000" dirty="0">
                <a:latin typeface="宋体" panose="02010600030101010101" pitchFamily="2" charset="-122"/>
                <a:ea typeface="宋体" panose="02010600030101010101" pitchFamily="2" charset="-122"/>
              </a:rPr>
              <a:t>：密度阈值</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输出</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簇的集合，满足密度要求</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方法：</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1.Repeat</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2.</a:t>
            </a:r>
            <a:r>
              <a:rPr lang="zh-CN" altLang="en-US" sz="4000" dirty="0">
                <a:latin typeface="宋体" panose="02010600030101010101" pitchFamily="2" charset="-122"/>
                <a:ea typeface="宋体" panose="02010600030101010101" pitchFamily="2" charset="-122"/>
              </a:rPr>
              <a:t>从数据集中抽出一个未处理的对象；</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3.IF</a:t>
            </a:r>
            <a:r>
              <a:rPr lang="zh-CN" altLang="en-US" sz="4000" dirty="0">
                <a:latin typeface="宋体" panose="02010600030101010101" pitchFamily="2" charset="-122"/>
                <a:ea typeface="宋体" panose="02010600030101010101" pitchFamily="2" charset="-122"/>
              </a:rPr>
              <a:t>抽出的对象是核心点（核心对象），</a:t>
            </a:r>
            <a:r>
              <a:rPr lang="en-US" altLang="zh-CN" sz="4000" dirty="0">
                <a:latin typeface="宋体" panose="02010600030101010101" pitchFamily="2" charset="-122"/>
                <a:ea typeface="宋体" panose="02010600030101010101" pitchFamily="2" charset="-122"/>
              </a:rPr>
              <a:t>THEN</a:t>
            </a:r>
            <a:r>
              <a:rPr lang="zh-CN" altLang="en-US" sz="4000" dirty="0">
                <a:latin typeface="宋体" panose="02010600030101010101" pitchFamily="2" charset="-122"/>
                <a:ea typeface="宋体" panose="02010600030101010101" pitchFamily="2" charset="-122"/>
              </a:rPr>
              <a:t>找出所有从该点密度可达的对象，形成一个簇；</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4.ELSE</a:t>
            </a:r>
            <a:r>
              <a:rPr lang="zh-CN" altLang="en-US" sz="4000" dirty="0">
                <a:latin typeface="宋体" panose="02010600030101010101" pitchFamily="2" charset="-122"/>
                <a:ea typeface="宋体" panose="02010600030101010101" pitchFamily="2" charset="-122"/>
              </a:rPr>
              <a:t>抽出的点是边缘点（非核心对象），跳出本次循环，寻找下一个对象；</a:t>
            </a:r>
            <a:endParaRPr lang="en-US" altLang="zh-CN" sz="40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5.Until </a:t>
            </a:r>
            <a:r>
              <a:rPr lang="zh-CN" altLang="en-US" sz="4000" dirty="0">
                <a:latin typeface="宋体" panose="02010600030101010101" pitchFamily="2" charset="-122"/>
                <a:ea typeface="宋体" panose="02010600030101010101" pitchFamily="2" charset="-122"/>
              </a:rPr>
              <a:t>所有的对象都被处理。</a:t>
            </a:r>
            <a:endParaRPr lang="en-US" altLang="zh-CN" sz="4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01F41418-3B51-4B5B-A877-B61E2C155D14}"/>
              </a:ext>
            </a:extLst>
          </p:cNvPr>
          <p:cNvSpPr/>
          <p:nvPr/>
        </p:nvSpPr>
        <p:spPr>
          <a:xfrm>
            <a:off x="2014538" y="285463"/>
            <a:ext cx="8206093" cy="923330"/>
          </a:xfrm>
          <a:prstGeom prst="rect">
            <a:avLst/>
          </a:prstGeom>
        </p:spPr>
        <p:txBody>
          <a:bodyPr wrap="none">
            <a:spAutoFit/>
          </a:bodyPr>
          <a:lstStyle/>
          <a:p>
            <a:r>
              <a:rPr lang="zh-CN" altLang="en-US" sz="5400" dirty="0">
                <a:solidFill>
                  <a:schemeClr val="bg1"/>
                </a:solidFill>
                <a:latin typeface="微软雅黑" pitchFamily="34" charset="-122"/>
                <a:ea typeface="微软雅黑" pitchFamily="34" charset="-122"/>
              </a:rPr>
              <a:t>典型的聚类算法</a:t>
            </a:r>
            <a:r>
              <a:rPr lang="en-US" altLang="zh-CN" sz="5400" dirty="0">
                <a:solidFill>
                  <a:schemeClr val="bg1"/>
                </a:solidFill>
                <a:latin typeface="微软雅黑" pitchFamily="34" charset="-122"/>
                <a:ea typeface="微软雅黑" pitchFamily="34" charset="-122"/>
              </a:rPr>
              <a:t>-DBSCAN</a:t>
            </a:r>
            <a:endParaRPr lang="zh-CN" altLang="zh-CN" sz="54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120098306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算法步骤</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119DD9EA-5342-4A6F-8858-C30505875911}"/>
              </a:ext>
            </a:extLst>
          </p:cNvPr>
          <p:cNvSpPr>
            <a:spLocks noChangeArrowheads="1"/>
          </p:cNvSpPr>
          <p:nvPr/>
        </p:nvSpPr>
        <p:spPr bwMode="auto">
          <a:xfrm>
            <a:off x="1969498" y="327157"/>
            <a:ext cx="842217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-DBSCAN</a:t>
            </a:r>
            <a:endParaRPr lang="zh-CN" altLang="zh-CN" sz="5600" dirty="0">
              <a:solidFill>
                <a:schemeClr val="bg1"/>
              </a:solidFill>
              <a:latin typeface="微软雅黑" pitchFamily="34" charset="-122"/>
              <a:ea typeface="微软雅黑" pitchFamily="34" charset="-122"/>
              <a:sym typeface="Chalkduster"/>
            </a:endParaRPr>
          </a:p>
        </p:txBody>
      </p:sp>
      <p:pic>
        <p:nvPicPr>
          <p:cNvPr id="5" name="图片 4">
            <a:extLst>
              <a:ext uri="{FF2B5EF4-FFF2-40B4-BE49-F238E27FC236}">
                <a16:creationId xmlns:a16="http://schemas.microsoft.com/office/drawing/2014/main" id="{4D43E8A8-8CB8-4E4D-9767-95FBEB50D6B3}"/>
              </a:ext>
            </a:extLst>
          </p:cNvPr>
          <p:cNvPicPr>
            <a:picLocks noChangeAspect="1"/>
          </p:cNvPicPr>
          <p:nvPr/>
        </p:nvPicPr>
        <p:blipFill rotWithShape="1">
          <a:blip r:embed="rId4"/>
          <a:srcRect r="1982"/>
          <a:stretch/>
        </p:blipFill>
        <p:spPr>
          <a:xfrm>
            <a:off x="0" y="3522250"/>
            <a:ext cx="16075810" cy="8747175"/>
          </a:xfrm>
          <a:prstGeom prst="rect">
            <a:avLst/>
          </a:prstGeom>
        </p:spPr>
      </p:pic>
      <p:pic>
        <p:nvPicPr>
          <p:cNvPr id="6" name="图片 5">
            <a:extLst>
              <a:ext uri="{FF2B5EF4-FFF2-40B4-BE49-F238E27FC236}">
                <a16:creationId xmlns:a16="http://schemas.microsoft.com/office/drawing/2014/main" id="{46F1AECD-989B-4130-8F23-C201A383C019}"/>
              </a:ext>
            </a:extLst>
          </p:cNvPr>
          <p:cNvPicPr>
            <a:picLocks noChangeAspect="1"/>
          </p:cNvPicPr>
          <p:nvPr/>
        </p:nvPicPr>
        <p:blipFill>
          <a:blip r:embed="rId5"/>
          <a:stretch>
            <a:fillRect/>
          </a:stretch>
        </p:blipFill>
        <p:spPr>
          <a:xfrm>
            <a:off x="15218092" y="1846263"/>
            <a:ext cx="9102846" cy="6576925"/>
          </a:xfrm>
          <a:prstGeom prst="rect">
            <a:avLst/>
          </a:prstGeom>
        </p:spPr>
      </p:pic>
    </p:spTree>
    <p:extLst>
      <p:ext uri="{BB962C8B-B14F-4D97-AF65-F5344CB8AC3E}">
        <p14:creationId xmlns:p14="http://schemas.microsoft.com/office/powerpoint/2010/main" val="259213976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算法伪码</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119DD9EA-5342-4A6F-8858-C30505875911}"/>
              </a:ext>
            </a:extLst>
          </p:cNvPr>
          <p:cNvSpPr>
            <a:spLocks noChangeArrowheads="1"/>
          </p:cNvSpPr>
          <p:nvPr/>
        </p:nvSpPr>
        <p:spPr bwMode="auto">
          <a:xfrm>
            <a:off x="1969498" y="327157"/>
            <a:ext cx="842217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-DBSCAN</a:t>
            </a:r>
            <a:endParaRPr lang="zh-CN" altLang="zh-CN" sz="5600" dirty="0">
              <a:solidFill>
                <a:schemeClr val="bg1"/>
              </a:solidFill>
              <a:latin typeface="微软雅黑" pitchFamily="34" charset="-122"/>
              <a:ea typeface="微软雅黑" pitchFamily="34" charset="-122"/>
              <a:sym typeface="Chalkduster"/>
            </a:endParaRPr>
          </a:p>
        </p:txBody>
      </p:sp>
      <p:pic>
        <p:nvPicPr>
          <p:cNvPr id="8" name="图片 7">
            <a:extLst>
              <a:ext uri="{FF2B5EF4-FFF2-40B4-BE49-F238E27FC236}">
                <a16:creationId xmlns:a16="http://schemas.microsoft.com/office/drawing/2014/main" id="{48268DD9-92FB-48E7-8377-7D48B3FF668F}"/>
              </a:ext>
            </a:extLst>
          </p:cNvPr>
          <p:cNvPicPr>
            <a:picLocks noChangeAspect="1"/>
          </p:cNvPicPr>
          <p:nvPr/>
        </p:nvPicPr>
        <p:blipFill rotWithShape="1">
          <a:blip r:embed="rId4">
            <a:extLst>
              <a:ext uri="{28A0092B-C50C-407E-A947-70E740481C1C}">
                <a14:useLocalDpi xmlns:a14="http://schemas.microsoft.com/office/drawing/2010/main" val="0"/>
              </a:ext>
            </a:extLst>
          </a:blip>
          <a:srcRect r="20397" b="28904"/>
          <a:stretch/>
        </p:blipFill>
        <p:spPr>
          <a:xfrm>
            <a:off x="40017" y="3611868"/>
            <a:ext cx="10811358" cy="9543745"/>
          </a:xfrm>
          <a:prstGeom prst="rect">
            <a:avLst/>
          </a:prstGeom>
        </p:spPr>
      </p:pic>
      <p:pic>
        <p:nvPicPr>
          <p:cNvPr id="15" name="图片 14">
            <a:extLst>
              <a:ext uri="{FF2B5EF4-FFF2-40B4-BE49-F238E27FC236}">
                <a16:creationId xmlns:a16="http://schemas.microsoft.com/office/drawing/2014/main" id="{9202C03B-6883-4444-B6B6-B0BF8F6089DE}"/>
              </a:ext>
            </a:extLst>
          </p:cNvPr>
          <p:cNvPicPr>
            <a:picLocks noChangeAspect="1"/>
          </p:cNvPicPr>
          <p:nvPr/>
        </p:nvPicPr>
        <p:blipFill rotWithShape="1">
          <a:blip r:embed="rId5">
            <a:extLst>
              <a:ext uri="{28A0092B-C50C-407E-A947-70E740481C1C}">
                <a14:useLocalDpi xmlns:a14="http://schemas.microsoft.com/office/drawing/2010/main" val="0"/>
              </a:ext>
            </a:extLst>
          </a:blip>
          <a:srcRect r="2080"/>
          <a:stretch/>
        </p:blipFill>
        <p:spPr>
          <a:xfrm>
            <a:off x="11040562" y="3611868"/>
            <a:ext cx="13301398" cy="9543745"/>
          </a:xfrm>
          <a:prstGeom prst="rect">
            <a:avLst/>
          </a:prstGeom>
        </p:spPr>
      </p:pic>
    </p:spTree>
    <p:extLst>
      <p:ext uri="{BB962C8B-B14F-4D97-AF65-F5344CB8AC3E}">
        <p14:creationId xmlns:p14="http://schemas.microsoft.com/office/powerpoint/2010/main" val="292178762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492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算法伪码</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119DD9EA-5342-4A6F-8858-C30505875911}"/>
              </a:ext>
            </a:extLst>
          </p:cNvPr>
          <p:cNvSpPr>
            <a:spLocks noChangeArrowheads="1"/>
          </p:cNvSpPr>
          <p:nvPr/>
        </p:nvSpPr>
        <p:spPr bwMode="auto">
          <a:xfrm>
            <a:off x="1969498" y="327157"/>
            <a:ext cx="842217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-DBSCAN</a:t>
            </a:r>
            <a:endParaRPr lang="zh-CN" altLang="zh-CN" sz="5600" dirty="0">
              <a:solidFill>
                <a:schemeClr val="bg1"/>
              </a:solidFill>
              <a:latin typeface="微软雅黑" pitchFamily="34" charset="-122"/>
              <a:ea typeface="微软雅黑" pitchFamily="34" charset="-122"/>
              <a:sym typeface="Chalkduster"/>
            </a:endParaRPr>
          </a:p>
        </p:txBody>
      </p:sp>
      <p:pic>
        <p:nvPicPr>
          <p:cNvPr id="6" name="图片 5">
            <a:extLst>
              <a:ext uri="{FF2B5EF4-FFF2-40B4-BE49-F238E27FC236}">
                <a16:creationId xmlns:a16="http://schemas.microsoft.com/office/drawing/2014/main" id="{53E51793-9FC1-477B-ABE4-026C0011C09A}"/>
              </a:ext>
            </a:extLst>
          </p:cNvPr>
          <p:cNvPicPr>
            <a:picLocks noChangeAspect="1"/>
          </p:cNvPicPr>
          <p:nvPr/>
        </p:nvPicPr>
        <p:blipFill rotWithShape="1">
          <a:blip r:embed="rId4">
            <a:extLst>
              <a:ext uri="{28A0092B-C50C-407E-A947-70E740481C1C}">
                <a14:useLocalDpi xmlns:a14="http://schemas.microsoft.com/office/drawing/2010/main" val="0"/>
              </a:ext>
            </a:extLst>
          </a:blip>
          <a:srcRect t="41235" r="30616"/>
          <a:stretch/>
        </p:blipFill>
        <p:spPr>
          <a:xfrm>
            <a:off x="14675362" y="2785819"/>
            <a:ext cx="9577349" cy="10003699"/>
          </a:xfrm>
          <a:prstGeom prst="rect">
            <a:avLst/>
          </a:prstGeom>
        </p:spPr>
      </p:pic>
      <p:pic>
        <p:nvPicPr>
          <p:cNvPr id="17" name="图片 16">
            <a:extLst>
              <a:ext uri="{FF2B5EF4-FFF2-40B4-BE49-F238E27FC236}">
                <a16:creationId xmlns:a16="http://schemas.microsoft.com/office/drawing/2014/main" id="{E42932A4-67DE-4CF6-8FE9-F4D9C52435CF}"/>
              </a:ext>
            </a:extLst>
          </p:cNvPr>
          <p:cNvPicPr>
            <a:picLocks noChangeAspect="1"/>
          </p:cNvPicPr>
          <p:nvPr/>
        </p:nvPicPr>
        <p:blipFill rotWithShape="1">
          <a:blip r:embed="rId4">
            <a:extLst>
              <a:ext uri="{28A0092B-C50C-407E-A947-70E740481C1C}">
                <a14:useLocalDpi xmlns:a14="http://schemas.microsoft.com/office/drawing/2010/main" val="0"/>
              </a:ext>
            </a:extLst>
          </a:blip>
          <a:srcRect b="57824"/>
          <a:stretch/>
        </p:blipFill>
        <p:spPr>
          <a:xfrm>
            <a:off x="0" y="4184023"/>
            <a:ext cx="14267593" cy="7421035"/>
          </a:xfrm>
          <a:prstGeom prst="rect">
            <a:avLst/>
          </a:prstGeom>
        </p:spPr>
      </p:pic>
    </p:spTree>
    <p:extLst>
      <p:ext uri="{BB962C8B-B14F-4D97-AF65-F5344CB8AC3E}">
        <p14:creationId xmlns:p14="http://schemas.microsoft.com/office/powerpoint/2010/main" val="226606007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13" name="Shape 209">
            <a:extLst>
              <a:ext uri="{FF2B5EF4-FFF2-40B4-BE49-F238E27FC236}">
                <a16:creationId xmlns:a16="http://schemas.microsoft.com/office/drawing/2014/main" id="{8701FF98-CEB5-4F84-B67F-99457F88904C}"/>
              </a:ext>
            </a:extLst>
          </p:cNvPr>
          <p:cNvSpPr>
            <a:spLocks noChangeArrowheads="1"/>
          </p:cNvSpPr>
          <p:nvPr/>
        </p:nvSpPr>
        <p:spPr bwMode="auto">
          <a:xfrm>
            <a:off x="1969498" y="327157"/>
            <a:ext cx="842217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-DBSCAN</a:t>
            </a:r>
            <a:endParaRPr lang="zh-CN" altLang="zh-CN" sz="5600" dirty="0">
              <a:solidFill>
                <a:schemeClr val="bg1"/>
              </a:solidFill>
              <a:latin typeface="微软雅黑" pitchFamily="34" charset="-122"/>
              <a:ea typeface="微软雅黑" pitchFamily="34" charset="-122"/>
              <a:sym typeface="Chalkduster"/>
            </a:endParaRPr>
          </a:p>
        </p:txBody>
      </p:sp>
      <p:grpSp>
        <p:nvGrpSpPr>
          <p:cNvPr id="12" name="组合 11">
            <a:extLst>
              <a:ext uri="{FF2B5EF4-FFF2-40B4-BE49-F238E27FC236}">
                <a16:creationId xmlns:a16="http://schemas.microsoft.com/office/drawing/2014/main" id="{36B0CC96-6043-45DB-9C12-54AA62EA2FE8}"/>
              </a:ext>
            </a:extLst>
          </p:cNvPr>
          <p:cNvGrpSpPr/>
          <p:nvPr/>
        </p:nvGrpSpPr>
        <p:grpSpPr>
          <a:xfrm>
            <a:off x="0" y="2080439"/>
            <a:ext cx="24056781" cy="10664413"/>
            <a:chOff x="0" y="2080439"/>
            <a:chExt cx="24056781" cy="10664413"/>
          </a:xfrm>
        </p:grpSpPr>
        <p:grpSp>
          <p:nvGrpSpPr>
            <p:cNvPr id="7" name="组合 6">
              <a:extLst>
                <a:ext uri="{FF2B5EF4-FFF2-40B4-BE49-F238E27FC236}">
                  <a16:creationId xmlns:a16="http://schemas.microsoft.com/office/drawing/2014/main" id="{C6CEB302-B319-4073-89E5-3940EC8D4B50}"/>
                </a:ext>
              </a:extLst>
            </p:cNvPr>
            <p:cNvGrpSpPr/>
            <p:nvPr/>
          </p:nvGrpSpPr>
          <p:grpSpPr>
            <a:xfrm>
              <a:off x="0" y="2080439"/>
              <a:ext cx="14257741" cy="10664413"/>
              <a:chOff x="4701392" y="3413911"/>
              <a:chExt cx="13008127" cy="9304526"/>
            </a:xfrm>
          </p:grpSpPr>
          <p:pic>
            <p:nvPicPr>
              <p:cNvPr id="6" name="图片 5">
                <a:extLst>
                  <a:ext uri="{FF2B5EF4-FFF2-40B4-BE49-F238E27FC236}">
                    <a16:creationId xmlns:a16="http://schemas.microsoft.com/office/drawing/2014/main" id="{705C15DA-8C9A-42CC-AD53-BB23FABE2854}"/>
                  </a:ext>
                </a:extLst>
              </p:cNvPr>
              <p:cNvPicPr>
                <a:picLocks noChangeAspect="1"/>
              </p:cNvPicPr>
              <p:nvPr/>
            </p:nvPicPr>
            <p:blipFill rotWithShape="1">
              <a:blip r:embed="rId4">
                <a:extLst>
                  <a:ext uri="{28A0092B-C50C-407E-A947-70E740481C1C}">
                    <a14:useLocalDpi xmlns:a14="http://schemas.microsoft.com/office/drawing/2010/main" val="0"/>
                  </a:ext>
                </a:extLst>
              </a:blip>
              <a:srcRect r="50980" b="14639"/>
              <a:stretch/>
            </p:blipFill>
            <p:spPr>
              <a:xfrm>
                <a:off x="4701392" y="3413911"/>
                <a:ext cx="7393250" cy="7236607"/>
              </a:xfrm>
              <a:prstGeom prst="rect">
                <a:avLst/>
              </a:prstGeom>
            </p:spPr>
          </p:pic>
          <p:pic>
            <p:nvPicPr>
              <p:cNvPr id="14" name="图片 13">
                <a:extLst>
                  <a:ext uri="{FF2B5EF4-FFF2-40B4-BE49-F238E27FC236}">
                    <a16:creationId xmlns:a16="http://schemas.microsoft.com/office/drawing/2014/main" id="{2236EEB9-D7A6-4039-936C-FF8CF917D714}"/>
                  </a:ext>
                </a:extLst>
              </p:cNvPr>
              <p:cNvPicPr>
                <a:picLocks noChangeAspect="1"/>
              </p:cNvPicPr>
              <p:nvPr/>
            </p:nvPicPr>
            <p:blipFill rotWithShape="1">
              <a:blip r:embed="rId4">
                <a:extLst>
                  <a:ext uri="{28A0092B-C50C-407E-A947-70E740481C1C}">
                    <a14:useLocalDpi xmlns:a14="http://schemas.microsoft.com/office/drawing/2010/main" val="0"/>
                  </a:ext>
                </a:extLst>
              </a:blip>
              <a:srcRect l="37119" t="86087" r="36699" b="1619"/>
              <a:stretch/>
            </p:blipFill>
            <p:spPr>
              <a:xfrm>
                <a:off x="13326704" y="11561757"/>
                <a:ext cx="4382815" cy="1156680"/>
              </a:xfrm>
              <a:prstGeom prst="rect">
                <a:avLst/>
              </a:prstGeom>
            </p:spPr>
          </p:pic>
        </p:grpSp>
        <p:pic>
          <p:nvPicPr>
            <p:cNvPr id="9" name="图片 8">
              <a:extLst>
                <a:ext uri="{FF2B5EF4-FFF2-40B4-BE49-F238E27FC236}">
                  <a16:creationId xmlns:a16="http://schemas.microsoft.com/office/drawing/2014/main" id="{A8EA28F2-F990-41C8-A62B-BE35B06F222D}"/>
                </a:ext>
              </a:extLst>
            </p:cNvPr>
            <p:cNvPicPr>
              <a:picLocks noChangeAspect="1"/>
            </p:cNvPicPr>
            <p:nvPr/>
          </p:nvPicPr>
          <p:blipFill rotWithShape="1">
            <a:blip r:embed="rId5">
              <a:extLst>
                <a:ext uri="{28A0092B-C50C-407E-A947-70E740481C1C}">
                  <a14:useLocalDpi xmlns:a14="http://schemas.microsoft.com/office/drawing/2010/main" val="0"/>
                </a:ext>
              </a:extLst>
            </a:blip>
            <a:srcRect b="11698"/>
            <a:stretch/>
          </p:blipFill>
          <p:spPr>
            <a:xfrm>
              <a:off x="15914031" y="2419675"/>
              <a:ext cx="8142750" cy="6188297"/>
            </a:xfrm>
            <a:prstGeom prst="rect">
              <a:avLst/>
            </a:prstGeom>
          </p:spPr>
        </p:pic>
        <p:pic>
          <p:nvPicPr>
            <p:cNvPr id="18" name="图片 17">
              <a:extLst>
                <a:ext uri="{FF2B5EF4-FFF2-40B4-BE49-F238E27FC236}">
                  <a16:creationId xmlns:a16="http://schemas.microsoft.com/office/drawing/2014/main" id="{36D8D5C6-1367-4AFE-BF86-F54E2ABBA686}"/>
                </a:ext>
              </a:extLst>
            </p:cNvPr>
            <p:cNvPicPr>
              <a:picLocks noChangeAspect="1"/>
            </p:cNvPicPr>
            <p:nvPr/>
          </p:nvPicPr>
          <p:blipFill rotWithShape="1">
            <a:blip r:embed="rId4">
              <a:extLst>
                <a:ext uri="{28A0092B-C50C-407E-A947-70E740481C1C}">
                  <a14:useLocalDpi xmlns:a14="http://schemas.microsoft.com/office/drawing/2010/main" val="0"/>
                </a:ext>
              </a:extLst>
            </a:blip>
            <a:srcRect l="50305" b="14639"/>
            <a:stretch/>
          </p:blipFill>
          <p:spPr>
            <a:xfrm>
              <a:off x="7804081" y="2296881"/>
              <a:ext cx="8103475" cy="8181444"/>
            </a:xfrm>
            <a:prstGeom prst="rect">
              <a:avLst/>
            </a:prstGeom>
          </p:spPr>
        </p:pic>
      </p:grpSp>
      <p:pic>
        <p:nvPicPr>
          <p:cNvPr id="20" name="图片 19">
            <a:extLst>
              <a:ext uri="{FF2B5EF4-FFF2-40B4-BE49-F238E27FC236}">
                <a16:creationId xmlns:a16="http://schemas.microsoft.com/office/drawing/2014/main" id="{8572B73F-F549-46EA-9E6A-2ED9B33C4E7F}"/>
              </a:ext>
            </a:extLst>
          </p:cNvPr>
          <p:cNvPicPr>
            <a:picLocks noChangeAspect="1"/>
          </p:cNvPicPr>
          <p:nvPr/>
        </p:nvPicPr>
        <p:blipFill rotWithShape="1">
          <a:blip r:embed="rId5">
            <a:extLst>
              <a:ext uri="{28A0092B-C50C-407E-A947-70E740481C1C}">
                <a14:useLocalDpi xmlns:a14="http://schemas.microsoft.com/office/drawing/2010/main" val="0"/>
              </a:ext>
            </a:extLst>
          </a:blip>
          <a:srcRect t="88827"/>
          <a:stretch/>
        </p:blipFill>
        <p:spPr>
          <a:xfrm>
            <a:off x="15907556" y="9248766"/>
            <a:ext cx="8142750" cy="783020"/>
          </a:xfrm>
          <a:prstGeom prst="rect">
            <a:avLst/>
          </a:prstGeom>
        </p:spPr>
      </p:pic>
    </p:spTree>
    <p:extLst>
      <p:ext uri="{BB962C8B-B14F-4D97-AF65-F5344CB8AC3E}">
        <p14:creationId xmlns:p14="http://schemas.microsoft.com/office/powerpoint/2010/main" val="426265890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7566495"/>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两种算法对比：</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400" dirty="0">
                <a:latin typeface="宋体" panose="02010600030101010101" pitchFamily="2" charset="-122"/>
                <a:ea typeface="宋体" panose="02010600030101010101" pitchFamily="2" charset="-122"/>
              </a:rPr>
              <a:t>与</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相比，</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不需要事先知道要形成的簇类的数量</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400" dirty="0">
                <a:latin typeface="宋体" panose="02010600030101010101" pitchFamily="2" charset="-122"/>
                <a:ea typeface="宋体" panose="02010600030101010101" pitchFamily="2" charset="-122"/>
              </a:rPr>
              <a:t>与</a:t>
            </a:r>
            <a:r>
              <a:rPr lang="en-US" altLang="zh-CN" sz="4400" dirty="0">
                <a:latin typeface="宋体" panose="02010600030101010101" pitchFamily="2" charset="-122"/>
                <a:ea typeface="宋体" panose="02010600030101010101" pitchFamily="2" charset="-122"/>
              </a:rPr>
              <a:t>K-Means</a:t>
            </a:r>
            <a:r>
              <a:rPr lang="zh-CN" altLang="en-US" sz="4400" dirty="0">
                <a:latin typeface="宋体" panose="02010600030101010101" pitchFamily="2" charset="-122"/>
                <a:ea typeface="宋体" panose="02010600030101010101" pitchFamily="2" charset="-122"/>
              </a:rPr>
              <a:t>相比，</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可以发现任意形状的簇类</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zh-CN" altLang="en-US" sz="4400" dirty="0">
                <a:latin typeface="宋体" panose="02010600030101010101" pitchFamily="2" charset="-122"/>
                <a:ea typeface="宋体" panose="02010600030101010101" pitchFamily="2" charset="-122"/>
              </a:rPr>
              <a:t>同时，</a:t>
            </a: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能够识别出噪声点</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400" dirty="0">
                <a:latin typeface="宋体" panose="02010600030101010101" pitchFamily="2" charset="-122"/>
                <a:ea typeface="宋体" panose="02010600030101010101" pitchFamily="2" charset="-122"/>
              </a:rPr>
              <a:t>DBSCAN</a:t>
            </a:r>
            <a:r>
              <a:rPr lang="zh-CN" altLang="en-US" sz="4400" dirty="0">
                <a:latin typeface="宋体" panose="02010600030101010101" pitchFamily="2" charset="-122"/>
                <a:ea typeface="宋体" panose="02010600030101010101" pitchFamily="2" charset="-122"/>
              </a:rPr>
              <a:t>对于数据样本的顺序不敏感，即</a:t>
            </a:r>
            <a:r>
              <a:rPr lang="en-US" altLang="zh-CN" sz="4400" dirty="0">
                <a:latin typeface="宋体" panose="02010600030101010101" pitchFamily="2" charset="-122"/>
                <a:ea typeface="宋体" panose="02010600030101010101" pitchFamily="2" charset="-122"/>
              </a:rPr>
              <a:t>Pattern</a:t>
            </a:r>
            <a:r>
              <a:rPr lang="zh-CN" altLang="en-US" sz="4400" dirty="0">
                <a:latin typeface="宋体" panose="02010600030101010101" pitchFamily="2" charset="-122"/>
                <a:ea typeface="宋体" panose="02010600030101010101" pitchFamily="2" charset="-122"/>
              </a:rPr>
              <a:t>的输入顺序对结果的影响不大。但是，对于处于簇类之间边界样本，可能会根据哪个簇类优先被探测到而其归属有所摆动</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8701FF98-CEB5-4F84-B67F-99457F88904C}"/>
              </a:ext>
            </a:extLst>
          </p:cNvPr>
          <p:cNvSpPr>
            <a:spLocks noChangeArrowheads="1"/>
          </p:cNvSpPr>
          <p:nvPr/>
        </p:nvSpPr>
        <p:spPr bwMode="auto">
          <a:xfrm>
            <a:off x="1969498" y="327157"/>
            <a:ext cx="842217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典型的聚类算法</a:t>
            </a:r>
            <a:r>
              <a:rPr lang="en-US" altLang="zh-CN" sz="5600" dirty="0">
                <a:solidFill>
                  <a:schemeClr val="bg1"/>
                </a:solidFill>
                <a:latin typeface="微软雅黑" pitchFamily="34" charset="-122"/>
                <a:ea typeface="微软雅黑" pitchFamily="34" charset="-122"/>
              </a:rPr>
              <a:t>-DBSCAN</a:t>
            </a:r>
            <a:endParaRPr lang="zh-CN" altLang="zh-CN" sz="5600" dirty="0">
              <a:solidFill>
                <a:schemeClr val="bg1"/>
              </a:solidFill>
              <a:latin typeface="微软雅黑" pitchFamily="34" charset="-122"/>
              <a:ea typeface="微软雅黑" pitchFamily="34" charset="-122"/>
              <a:sym typeface="Chalkduster"/>
            </a:endParaRPr>
          </a:p>
        </p:txBody>
      </p:sp>
    </p:spTree>
    <p:extLst>
      <p:ext uri="{BB962C8B-B14F-4D97-AF65-F5344CB8AC3E}">
        <p14:creationId xmlns:p14="http://schemas.microsoft.com/office/powerpoint/2010/main" val="29009464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7463" y="-5429"/>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2332037" y="392113"/>
            <a:ext cx="5129610"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聚类分析的应用</a:t>
            </a:r>
            <a:endParaRPr lang="zh-CN" altLang="zh-CN" sz="56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1306288" y="2389188"/>
            <a:ext cx="9980838" cy="10370788"/>
          </a:xfrm>
          <a:prstGeom prst="rect">
            <a:avLst/>
          </a:prstGeom>
          <a:noFill/>
          <a:ln w="9525">
            <a:noFill/>
            <a:miter lim="800000"/>
            <a:headEnd/>
            <a:tailEnd/>
          </a:ln>
        </p:spPr>
        <p:txBody>
          <a:bodyPr wrap="square">
            <a:spAutoFit/>
          </a:bodyPr>
          <a:lstStyle/>
          <a:p>
            <a:pPr marL="457200" indent="-457200" algn="l">
              <a:lnSpc>
                <a:spcPct val="150000"/>
              </a:lnSpc>
              <a:spcBef>
                <a:spcPts val="18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经济领域</a:t>
            </a:r>
            <a:endParaRPr lang="en-US" altLang="zh-CN" sz="4400" dirty="0">
              <a:latin typeface="宋体" panose="02010600030101010101" pitchFamily="2" charset="-122"/>
              <a:ea typeface="宋体" panose="02010600030101010101" pitchFamily="2" charset="-122"/>
            </a:endParaRPr>
          </a:p>
          <a:p>
            <a:pPr marL="742950" indent="-742950" algn="just">
              <a:lnSpc>
                <a:spcPct val="150000"/>
              </a:lnSpc>
              <a:spcBef>
                <a:spcPts val="1800"/>
              </a:spcBef>
              <a:buClr>
                <a:srgbClr val="FF0000"/>
              </a:buClr>
              <a:buAutoNum type="arabicPeriod"/>
            </a:pPr>
            <a:r>
              <a:rPr lang="zh-CN" altLang="en-US" sz="4000" dirty="0">
                <a:latin typeface="宋体" panose="02010600030101010101" pitchFamily="2" charset="-122"/>
                <a:ea typeface="宋体" panose="02010600030101010101" pitchFamily="2" charset="-122"/>
              </a:rPr>
              <a:t>帮助市场分析人员从客户数据库中发现不同的客户群，并且用购买模式来刻画不同用户群的特征；</a:t>
            </a:r>
            <a:endParaRPr lang="en-US" altLang="zh-CN" sz="4000" dirty="0">
              <a:latin typeface="宋体" panose="02010600030101010101" pitchFamily="2" charset="-122"/>
              <a:ea typeface="宋体" panose="02010600030101010101" pitchFamily="2" charset="-122"/>
            </a:endParaRPr>
          </a:p>
          <a:p>
            <a:pPr marL="742950" indent="-742950" algn="just">
              <a:lnSpc>
                <a:spcPct val="150000"/>
              </a:lnSpc>
              <a:spcBef>
                <a:spcPts val="1800"/>
              </a:spcBef>
              <a:buClr>
                <a:srgbClr val="FF0000"/>
              </a:buClr>
              <a:buAutoNum type="arabicPeriod"/>
            </a:pPr>
            <a:r>
              <a:rPr lang="zh-CN" altLang="en-US" sz="4000" dirty="0">
                <a:latin typeface="宋体" panose="02010600030101010101" pitchFamily="2" charset="-122"/>
                <a:ea typeface="宋体" panose="02010600030101010101" pitchFamily="2" charset="-122"/>
              </a:rPr>
              <a:t>对住宅区进行聚类，确定自动提款机（</a:t>
            </a:r>
            <a:r>
              <a:rPr lang="en-US" altLang="zh-CN" sz="4000" dirty="0">
                <a:latin typeface="宋体" panose="02010600030101010101" pitchFamily="2" charset="-122"/>
                <a:ea typeface="宋体" panose="02010600030101010101" pitchFamily="2" charset="-122"/>
              </a:rPr>
              <a:t>ATM</a:t>
            </a:r>
            <a:r>
              <a:rPr lang="zh-CN" altLang="en-US" sz="4000" dirty="0">
                <a:latin typeface="宋体" panose="02010600030101010101" pitchFamily="2" charset="-122"/>
                <a:ea typeface="宋体" panose="02010600030101010101" pitchFamily="2" charset="-122"/>
              </a:rPr>
              <a:t>）的安放位置</a:t>
            </a:r>
            <a:endParaRPr lang="en-US" altLang="zh-CN" sz="4000" dirty="0">
              <a:latin typeface="宋体" panose="02010600030101010101" pitchFamily="2" charset="-122"/>
              <a:ea typeface="宋体" panose="02010600030101010101" pitchFamily="2" charset="-122"/>
            </a:endParaRPr>
          </a:p>
          <a:p>
            <a:pPr marL="742950" indent="-742950" algn="just">
              <a:lnSpc>
                <a:spcPct val="150000"/>
              </a:lnSpc>
              <a:spcBef>
                <a:spcPts val="1800"/>
              </a:spcBef>
              <a:buClr>
                <a:srgbClr val="FF0000"/>
              </a:buClr>
              <a:buAutoNum type="arabicPeriod"/>
            </a:pPr>
            <a:r>
              <a:rPr lang="zh-CN" altLang="en-US" sz="4000" dirty="0">
                <a:latin typeface="宋体" panose="02010600030101010101" pitchFamily="2" charset="-122"/>
                <a:ea typeface="宋体" panose="02010600030101010101" pitchFamily="2" charset="-122"/>
              </a:rPr>
              <a:t>股票市场板块分析，找出最具活力的板块龙头股</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spcBef>
                <a:spcPts val="1800"/>
              </a:spcBef>
              <a:buClr>
                <a:srgbClr val="FF0000"/>
              </a:buClr>
              <a:buAutoNum type="arabicPeriod"/>
            </a:pPr>
            <a:r>
              <a:rPr lang="en-US" altLang="zh-CN" sz="4000" dirty="0">
                <a:latin typeface="宋体" panose="02010600030101010101" pitchFamily="2" charset="-122"/>
                <a:ea typeface="宋体" panose="02010600030101010101" pitchFamily="2" charset="-122"/>
              </a:rPr>
              <a:t>…</a:t>
            </a:r>
          </a:p>
          <a:p>
            <a:pPr marL="742950" indent="-742950" algn="l">
              <a:lnSpc>
                <a:spcPct val="150000"/>
              </a:lnSpc>
              <a:spcBef>
                <a:spcPts val="1800"/>
              </a:spcBef>
              <a:buClr>
                <a:srgbClr val="FF0000"/>
              </a:buClr>
              <a:buAutoNum type="arabicPeriod"/>
            </a:pPr>
            <a:endParaRPr lang="en-US" altLang="zh-CN" sz="4000" dirty="0">
              <a:latin typeface="华文中宋" pitchFamily="2" charset="-122"/>
              <a:ea typeface="华文中宋" pitchFamily="2" charset="-122"/>
            </a:endParaRPr>
          </a:p>
        </p:txBody>
      </p:sp>
      <p:pic>
        <p:nvPicPr>
          <p:cNvPr id="43010" name="Picture 2">
            <a:extLst>
              <a:ext uri="{FF2B5EF4-FFF2-40B4-BE49-F238E27FC236}">
                <a16:creationId xmlns:a16="http://schemas.microsoft.com/office/drawing/2014/main" id="{5C2123B6-AFD8-4E83-87CC-3C986FC0B8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830"/>
          <a:stretch/>
        </p:blipFill>
        <p:spPr bwMode="auto">
          <a:xfrm>
            <a:off x="11739563" y="3625056"/>
            <a:ext cx="12444412" cy="6465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31800" y="1858043"/>
            <a:ext cx="23138141" cy="4288675"/>
          </a:xfrm>
          <a:prstGeom prst="rect">
            <a:avLst/>
          </a:prstGeom>
          <a:noFill/>
          <a:ln w="9525">
            <a:noFill/>
            <a:miter lim="800000"/>
            <a:headEnd/>
            <a:tailEnd/>
          </a:ln>
        </p:spPr>
        <p:txBody>
          <a:bodyPr wrap="square">
            <a:spAutoFit/>
          </a:bodyPr>
          <a:lstStyle/>
          <a:p>
            <a:pPr algn="l">
              <a:lnSpc>
                <a:spcPct val="150000"/>
              </a:lnSpc>
              <a:spcBef>
                <a:spcPts val="3000"/>
              </a:spcBef>
              <a:buClr>
                <a:srgbClr val="FF0000"/>
              </a:buClr>
            </a:pPr>
            <a:r>
              <a:rPr lang="zh-CN" altLang="en-US" sz="4800" b="1" dirty="0">
                <a:latin typeface="宋体" panose="02010600030101010101" pitchFamily="2" charset="-122"/>
                <a:ea typeface="宋体" panose="02010600030101010101" pitchFamily="2" charset="-122"/>
              </a:rPr>
              <a:t>评测数据集：</a:t>
            </a:r>
            <a:endParaRPr lang="en-US" altLang="zh-CN" sz="4800" b="1"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p"/>
            </a:pPr>
            <a:r>
              <a:rPr lang="en-US" altLang="zh-CN" sz="4000" dirty="0">
                <a:latin typeface="宋体" panose="02010600030101010101" pitchFamily="2" charset="-122"/>
                <a:ea typeface="宋体" panose="02010600030101010101" pitchFamily="2" charset="-122"/>
              </a:rPr>
              <a:t>SP500</a:t>
            </a:r>
            <a:r>
              <a:rPr lang="zh-CN" altLang="en-US" sz="4000" dirty="0">
                <a:latin typeface="宋体" panose="02010600030101010101" pitchFamily="2" charset="-122"/>
                <a:ea typeface="宋体" panose="02010600030101010101" pitchFamily="2" charset="-122"/>
              </a:rPr>
              <a:t>成分股：美国标准普尔</a:t>
            </a:r>
            <a:r>
              <a:rPr lang="en-US" altLang="zh-CN" sz="4000" dirty="0">
                <a:latin typeface="宋体" panose="02010600030101010101" pitchFamily="2" charset="-122"/>
                <a:ea typeface="宋体" panose="02010600030101010101" pitchFamily="2" charset="-122"/>
              </a:rPr>
              <a:t>500</a:t>
            </a:r>
            <a:r>
              <a:rPr lang="zh-CN" altLang="en-US" sz="4000" dirty="0">
                <a:latin typeface="宋体" panose="02010600030101010101" pitchFamily="2" charset="-122"/>
                <a:ea typeface="宋体" panose="02010600030101010101" pitchFamily="2" charset="-122"/>
              </a:rPr>
              <a:t>指数部分成分股，每只股票对应单文件，数据采样频率是半小时，周期是一年，每只股票给出对应的行业类别。研究目标，通过股票价格涨落特征对股票进行聚类，并判定聚类效果</a:t>
            </a:r>
            <a:r>
              <a:rPr lang="zh-CN" altLang="en-US" sz="4400" dirty="0">
                <a:latin typeface="宋体" panose="02010600030101010101" pitchFamily="2" charset="-122"/>
                <a:ea typeface="宋体" panose="02010600030101010101" pitchFamily="2" charset="-122"/>
              </a:rPr>
              <a:t>。</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8701FF98-CEB5-4F84-B67F-99457F88904C}"/>
              </a:ext>
            </a:extLst>
          </p:cNvPr>
          <p:cNvSpPr>
            <a:spLocks noChangeArrowheads="1"/>
          </p:cNvSpPr>
          <p:nvPr/>
        </p:nvSpPr>
        <p:spPr bwMode="auto">
          <a:xfrm>
            <a:off x="2035316" y="482603"/>
            <a:ext cx="1015662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Microsoft YaHei Light" panose="020B0502040204020203" pitchFamily="34" charset="-122"/>
                <a:ea typeface="Microsoft YaHei Light" panose="020B0502040204020203" pitchFamily="34" charset="-122"/>
              </a:rPr>
              <a:t>聚类分析平台与评测标准数据集</a:t>
            </a:r>
            <a:endParaRPr lang="zh-CN" altLang="zh-CN" sz="5600" dirty="0">
              <a:solidFill>
                <a:schemeClr val="bg1"/>
              </a:solidFill>
              <a:latin typeface="Microsoft YaHei Light" panose="020B0502040204020203" pitchFamily="34" charset="-122"/>
              <a:ea typeface="Microsoft YaHei Light" panose="020B0502040204020203" pitchFamily="34" charset="-122"/>
              <a:sym typeface="Chalkduster"/>
            </a:endParaRPr>
          </a:p>
        </p:txBody>
      </p:sp>
      <p:grpSp>
        <p:nvGrpSpPr>
          <p:cNvPr id="8" name="组合 7">
            <a:extLst>
              <a:ext uri="{FF2B5EF4-FFF2-40B4-BE49-F238E27FC236}">
                <a16:creationId xmlns:a16="http://schemas.microsoft.com/office/drawing/2014/main" id="{7F0AF1BD-F7FA-4992-9986-C101C740A7B2}"/>
              </a:ext>
            </a:extLst>
          </p:cNvPr>
          <p:cNvGrpSpPr/>
          <p:nvPr/>
        </p:nvGrpSpPr>
        <p:grpSpPr>
          <a:xfrm>
            <a:off x="229859" y="6284142"/>
            <a:ext cx="11123535" cy="7431858"/>
            <a:chOff x="8058046" y="5689518"/>
            <a:chExt cx="11123535" cy="7431858"/>
          </a:xfrm>
        </p:grpSpPr>
        <p:pic>
          <p:nvPicPr>
            <p:cNvPr id="6" name="图片 5">
              <a:extLst>
                <a:ext uri="{FF2B5EF4-FFF2-40B4-BE49-F238E27FC236}">
                  <a16:creationId xmlns:a16="http://schemas.microsoft.com/office/drawing/2014/main" id="{3A390E0E-60EB-4CDE-8F2E-E46B87532D24}"/>
                </a:ext>
              </a:extLst>
            </p:cNvPr>
            <p:cNvPicPr>
              <a:picLocks noChangeAspect="1"/>
            </p:cNvPicPr>
            <p:nvPr/>
          </p:nvPicPr>
          <p:blipFill rotWithShape="1">
            <a:blip r:embed="rId4">
              <a:extLst>
                <a:ext uri="{28A0092B-C50C-407E-A947-70E740481C1C}">
                  <a14:useLocalDpi xmlns:a14="http://schemas.microsoft.com/office/drawing/2010/main" val="0"/>
                </a:ext>
              </a:extLst>
            </a:blip>
            <a:srcRect l="2112"/>
            <a:stretch/>
          </p:blipFill>
          <p:spPr>
            <a:xfrm>
              <a:off x="8129629" y="5689518"/>
              <a:ext cx="10516558" cy="6509182"/>
            </a:xfrm>
            <a:prstGeom prst="rect">
              <a:avLst/>
            </a:prstGeom>
          </p:spPr>
        </p:pic>
        <p:sp>
          <p:nvSpPr>
            <p:cNvPr id="7" name="文本框 6">
              <a:extLst>
                <a:ext uri="{FF2B5EF4-FFF2-40B4-BE49-F238E27FC236}">
                  <a16:creationId xmlns:a16="http://schemas.microsoft.com/office/drawing/2014/main" id="{727CFEC0-5752-47DB-BF9A-1F1848F4BCA6}"/>
                </a:ext>
              </a:extLst>
            </p:cNvPr>
            <p:cNvSpPr txBox="1"/>
            <p:nvPr/>
          </p:nvSpPr>
          <p:spPr>
            <a:xfrm>
              <a:off x="8058046" y="12403229"/>
              <a:ext cx="112851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rPr>
                <a:t>序号</a:t>
              </a:r>
            </a:p>
          </p:txBody>
        </p:sp>
        <p:sp>
          <p:nvSpPr>
            <p:cNvPr id="16" name="文本框 15">
              <a:extLst>
                <a:ext uri="{FF2B5EF4-FFF2-40B4-BE49-F238E27FC236}">
                  <a16:creationId xmlns:a16="http://schemas.microsoft.com/office/drawing/2014/main" id="{B9802418-7245-40D0-A311-5A4303D83F53}"/>
                </a:ext>
              </a:extLst>
            </p:cNvPr>
            <p:cNvSpPr txBox="1"/>
            <p:nvPr/>
          </p:nvSpPr>
          <p:spPr>
            <a:xfrm>
              <a:off x="11487908" y="12403229"/>
              <a:ext cx="215443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4000" dirty="0">
                  <a:latin typeface="宋体" panose="02010600030101010101" pitchFamily="2" charset="-122"/>
                  <a:ea typeface="宋体" panose="02010600030101010101" pitchFamily="2" charset="-122"/>
                </a:rPr>
                <a:t>价格差异</a:t>
              </a:r>
              <a:endParaRPr kumimoji="0" lang="zh-CN" altLang="en-US" sz="40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endParaRPr>
            </a:p>
          </p:txBody>
        </p:sp>
        <p:sp>
          <p:nvSpPr>
            <p:cNvPr id="17" name="文本框 16">
              <a:extLst>
                <a:ext uri="{FF2B5EF4-FFF2-40B4-BE49-F238E27FC236}">
                  <a16:creationId xmlns:a16="http://schemas.microsoft.com/office/drawing/2014/main" id="{EDFBC86E-0554-4515-9F46-C32CD88663F4}"/>
                </a:ext>
              </a:extLst>
            </p:cNvPr>
            <p:cNvSpPr txBox="1"/>
            <p:nvPr/>
          </p:nvSpPr>
          <p:spPr>
            <a:xfrm>
              <a:off x="13768001" y="12403231"/>
              <a:ext cx="2410916"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4000" dirty="0">
                  <a:latin typeface="宋体" panose="02010600030101010101" pitchFamily="2" charset="-122"/>
                  <a:ea typeface="宋体" panose="02010600030101010101" pitchFamily="2" charset="-122"/>
                </a:rPr>
                <a:t>T</a:t>
              </a:r>
              <a:r>
                <a:rPr lang="zh-CN" altLang="en-US" sz="4000" dirty="0">
                  <a:latin typeface="宋体" panose="02010600030101010101" pitchFamily="2" charset="-122"/>
                  <a:ea typeface="宋体" panose="02010600030101010101" pitchFamily="2" charset="-122"/>
                </a:rPr>
                <a:t>时刻价格</a:t>
              </a:r>
              <a:endParaRPr kumimoji="0" lang="zh-CN" altLang="en-US" sz="40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endParaRPr>
            </a:p>
          </p:txBody>
        </p:sp>
        <p:sp>
          <p:nvSpPr>
            <p:cNvPr id="18" name="文本框 17">
              <a:extLst>
                <a:ext uri="{FF2B5EF4-FFF2-40B4-BE49-F238E27FC236}">
                  <a16:creationId xmlns:a16="http://schemas.microsoft.com/office/drawing/2014/main" id="{6EBC274E-F5E9-4D9B-BFA4-43FB95F1F21D}"/>
                </a:ext>
              </a:extLst>
            </p:cNvPr>
            <p:cNvSpPr txBox="1"/>
            <p:nvPr/>
          </p:nvSpPr>
          <p:spPr>
            <a:xfrm>
              <a:off x="16257704" y="12403230"/>
              <a:ext cx="292387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4000" dirty="0">
                  <a:latin typeface="宋体" panose="02010600030101010101" pitchFamily="2" charset="-122"/>
                  <a:ea typeface="宋体" panose="02010600030101010101" pitchFamily="2" charset="-122"/>
                </a:rPr>
                <a:t>T+1</a:t>
              </a:r>
              <a:r>
                <a:rPr lang="zh-CN" altLang="en-US" sz="4000" dirty="0">
                  <a:latin typeface="宋体" panose="02010600030101010101" pitchFamily="2" charset="-122"/>
                  <a:ea typeface="宋体" panose="02010600030101010101" pitchFamily="2" charset="-122"/>
                </a:rPr>
                <a:t>时刻价格</a:t>
              </a:r>
              <a:endParaRPr kumimoji="0" lang="zh-CN" altLang="en-US" sz="40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endParaRPr>
            </a:p>
          </p:txBody>
        </p:sp>
        <p:sp>
          <p:nvSpPr>
            <p:cNvPr id="19" name="文本框 18">
              <a:extLst>
                <a:ext uri="{FF2B5EF4-FFF2-40B4-BE49-F238E27FC236}">
                  <a16:creationId xmlns:a16="http://schemas.microsoft.com/office/drawing/2014/main" id="{958F0111-36C7-4015-A402-E2195AF589F2}"/>
                </a:ext>
              </a:extLst>
            </p:cNvPr>
            <p:cNvSpPr txBox="1"/>
            <p:nvPr/>
          </p:nvSpPr>
          <p:spPr>
            <a:xfrm>
              <a:off x="9613257" y="12403229"/>
              <a:ext cx="112851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4000" dirty="0">
                  <a:latin typeface="宋体" panose="02010600030101010101" pitchFamily="2" charset="-122"/>
                  <a:ea typeface="宋体" panose="02010600030101010101" pitchFamily="2" charset="-122"/>
                </a:rPr>
                <a:t>日期</a:t>
              </a:r>
              <a:endParaRPr kumimoji="0" lang="zh-CN" altLang="en-US" sz="4000" b="0" i="0" u="none" strike="noStrike" cap="none" spc="0" normalizeH="0" baseline="0" dirty="0">
                <a:ln>
                  <a:noFill/>
                </a:ln>
                <a:solidFill>
                  <a:srgbClr val="000000"/>
                </a:solidFill>
                <a:effectLst/>
                <a:uFillTx/>
                <a:latin typeface="宋体" panose="02010600030101010101" pitchFamily="2" charset="-122"/>
                <a:ea typeface="宋体" panose="02010600030101010101" pitchFamily="2" charset="-122"/>
                <a:sym typeface="Helvetica Light"/>
              </a:endParaRPr>
            </a:p>
          </p:txBody>
        </p:sp>
      </p:grpSp>
      <p:pic>
        <p:nvPicPr>
          <p:cNvPr id="12" name="图片 11">
            <a:extLst>
              <a:ext uri="{FF2B5EF4-FFF2-40B4-BE49-F238E27FC236}">
                <a16:creationId xmlns:a16="http://schemas.microsoft.com/office/drawing/2014/main" id="{599B5B62-006A-4C8A-86C3-8C17458D71A6}"/>
              </a:ext>
            </a:extLst>
          </p:cNvPr>
          <p:cNvPicPr>
            <a:picLocks noChangeAspect="1"/>
          </p:cNvPicPr>
          <p:nvPr/>
        </p:nvPicPr>
        <p:blipFill rotWithShape="1">
          <a:blip r:embed="rId5">
            <a:extLst>
              <a:ext uri="{28A0092B-C50C-407E-A947-70E740481C1C}">
                <a14:useLocalDpi xmlns:a14="http://schemas.microsoft.com/office/drawing/2010/main" val="0"/>
              </a:ext>
            </a:extLst>
          </a:blip>
          <a:srcRect r="2273"/>
          <a:stretch/>
        </p:blipFill>
        <p:spPr>
          <a:xfrm>
            <a:off x="11121033" y="6324518"/>
            <a:ext cx="12961525" cy="6468806"/>
          </a:xfrm>
          <a:prstGeom prst="rect">
            <a:avLst/>
          </a:prstGeom>
        </p:spPr>
      </p:pic>
    </p:spTree>
    <p:extLst>
      <p:ext uri="{BB962C8B-B14F-4D97-AF65-F5344CB8AC3E}">
        <p14:creationId xmlns:p14="http://schemas.microsoft.com/office/powerpoint/2010/main" val="3537322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8" y="1836520"/>
            <a:ext cx="23138141" cy="9351599"/>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评测标准：</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400" dirty="0">
                <a:latin typeface="宋体" panose="02010600030101010101" pitchFamily="2" charset="-122"/>
                <a:ea typeface="宋体" panose="02010600030101010101" pitchFamily="2" charset="-122"/>
              </a:rPr>
              <a:t>Purity</a:t>
            </a:r>
            <a:r>
              <a:rPr lang="zh-CN" altLang="en-US" sz="4400" dirty="0">
                <a:latin typeface="宋体" panose="02010600030101010101" pitchFamily="2" charset="-122"/>
                <a:ea typeface="宋体" panose="02010600030101010101" pitchFamily="2" charset="-122"/>
              </a:rPr>
              <a:t>（纯度）：计算正确聚类的文档树占总文档书的比例</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400" dirty="0">
                <a:latin typeface="宋体" panose="02010600030101010101" pitchFamily="2" charset="-122"/>
                <a:ea typeface="宋体" panose="02010600030101010101" pitchFamily="2" charset="-122"/>
              </a:rPr>
              <a:t>Rand Index</a:t>
            </a:r>
            <a:r>
              <a:rPr lang="zh-CN" altLang="en-US" sz="4400" dirty="0">
                <a:latin typeface="宋体" panose="02010600030101010101" pitchFamily="2" charset="-122"/>
                <a:ea typeface="宋体" panose="02010600030101010101" pitchFamily="2" charset="-122"/>
              </a:rPr>
              <a:t>（兰德指数）、</a:t>
            </a:r>
            <a:r>
              <a:rPr lang="en-US" altLang="zh-CN" sz="4400" dirty="0">
                <a:latin typeface="宋体" panose="02010600030101010101" pitchFamily="2" charset="-122"/>
                <a:ea typeface="宋体" panose="02010600030101010101" pitchFamily="2" charset="-122"/>
              </a:rPr>
              <a:t>Adjusted Rand Index</a:t>
            </a:r>
            <a:r>
              <a:rPr lang="zh-CN" altLang="en-US" sz="4400" dirty="0">
                <a:latin typeface="宋体" panose="02010600030101010101" pitchFamily="2" charset="-122"/>
                <a:ea typeface="宋体" panose="02010600030101010101" pitchFamily="2" charset="-122"/>
              </a:rPr>
              <a:t>（调整兰德指数）</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400" dirty="0">
                <a:latin typeface="宋体" panose="02010600030101010101" pitchFamily="2" charset="-122"/>
                <a:ea typeface="宋体" panose="02010600030101010101" pitchFamily="2" charset="-122"/>
              </a:rPr>
              <a:t>Normalized Mutual Information</a:t>
            </a:r>
            <a:r>
              <a:rPr lang="zh-CN" altLang="en-US" sz="4400" dirty="0">
                <a:latin typeface="宋体" panose="02010600030101010101" pitchFamily="2" charset="-122"/>
                <a:ea typeface="宋体" panose="02010600030101010101" pitchFamily="2" charset="-122"/>
              </a:rPr>
              <a:t>（标准互信息）</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Ø"/>
            </a:pPr>
            <a:r>
              <a:rPr lang="en-US" altLang="zh-CN" sz="4400" dirty="0">
                <a:latin typeface="宋体" panose="02010600030101010101" pitchFamily="2" charset="-122"/>
                <a:ea typeface="宋体" panose="02010600030101010101" pitchFamily="2" charset="-122"/>
              </a:rPr>
              <a:t>Cluster Accuracy</a:t>
            </a:r>
            <a:r>
              <a:rPr lang="zh-CN" altLang="en-US" sz="4400" dirty="0">
                <a:latin typeface="宋体" panose="02010600030101010101" pitchFamily="2" charset="-122"/>
                <a:ea typeface="宋体" panose="02010600030101010101" pitchFamily="2" charset="-122"/>
              </a:rPr>
              <a:t>（准确性）</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8701FF98-CEB5-4F84-B67F-99457F88904C}"/>
              </a:ext>
            </a:extLst>
          </p:cNvPr>
          <p:cNvSpPr>
            <a:spLocks noChangeArrowheads="1"/>
          </p:cNvSpPr>
          <p:nvPr/>
        </p:nvSpPr>
        <p:spPr bwMode="auto">
          <a:xfrm>
            <a:off x="1960669" y="372930"/>
            <a:ext cx="5847756"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微软雅黑" pitchFamily="34" charset="-122"/>
                <a:ea typeface="微软雅黑" pitchFamily="34" charset="-122"/>
              </a:rPr>
              <a:t>聚类算法评测标准</a:t>
            </a:r>
            <a:endParaRPr lang="zh-CN" altLang="zh-CN" sz="5600" dirty="0">
              <a:solidFill>
                <a:schemeClr val="bg1"/>
              </a:solidFill>
              <a:latin typeface="微软雅黑" pitchFamily="34" charset="-122"/>
              <a:ea typeface="微软雅黑" pitchFamily="34" charset="-122"/>
              <a:sym typeface="Chalkduster"/>
            </a:endParaRPr>
          </a:p>
        </p:txBody>
      </p:sp>
      <p:pic>
        <p:nvPicPr>
          <p:cNvPr id="6" name="图片 5">
            <a:extLst>
              <a:ext uri="{FF2B5EF4-FFF2-40B4-BE49-F238E27FC236}">
                <a16:creationId xmlns:a16="http://schemas.microsoft.com/office/drawing/2014/main" id="{2449C474-96C3-485A-984D-A4A0D8143F7E}"/>
              </a:ext>
            </a:extLst>
          </p:cNvPr>
          <p:cNvPicPr>
            <a:picLocks noChangeAspect="1"/>
          </p:cNvPicPr>
          <p:nvPr/>
        </p:nvPicPr>
        <p:blipFill>
          <a:blip r:embed="rId4"/>
          <a:stretch>
            <a:fillRect/>
          </a:stretch>
        </p:blipFill>
        <p:spPr>
          <a:xfrm>
            <a:off x="8320087" y="9726244"/>
            <a:ext cx="5857040" cy="1908176"/>
          </a:xfrm>
          <a:prstGeom prst="rect">
            <a:avLst/>
          </a:prstGeom>
        </p:spPr>
      </p:pic>
      <p:grpSp>
        <p:nvGrpSpPr>
          <p:cNvPr id="15" name="组合 14">
            <a:extLst>
              <a:ext uri="{FF2B5EF4-FFF2-40B4-BE49-F238E27FC236}">
                <a16:creationId xmlns:a16="http://schemas.microsoft.com/office/drawing/2014/main" id="{973ED7B5-D333-43FE-AF49-2E3FA53C77F2}"/>
              </a:ext>
            </a:extLst>
          </p:cNvPr>
          <p:cNvGrpSpPr/>
          <p:nvPr/>
        </p:nvGrpSpPr>
        <p:grpSpPr>
          <a:xfrm>
            <a:off x="13198792" y="4304613"/>
            <a:ext cx="8734108" cy="5561282"/>
            <a:chOff x="13198792" y="4304613"/>
            <a:chExt cx="8734108" cy="5561282"/>
          </a:xfrm>
        </p:grpSpPr>
        <p:grpSp>
          <p:nvGrpSpPr>
            <p:cNvPr id="14" name="组合 13">
              <a:extLst>
                <a:ext uri="{FF2B5EF4-FFF2-40B4-BE49-F238E27FC236}">
                  <a16:creationId xmlns:a16="http://schemas.microsoft.com/office/drawing/2014/main" id="{FD3DE4EC-BCEB-4F8F-815F-A4519249C8A3}"/>
                </a:ext>
              </a:extLst>
            </p:cNvPr>
            <p:cNvGrpSpPr/>
            <p:nvPr/>
          </p:nvGrpSpPr>
          <p:grpSpPr>
            <a:xfrm>
              <a:off x="17186275" y="4304613"/>
              <a:ext cx="4746625" cy="2257850"/>
              <a:chOff x="17186275" y="4304613"/>
              <a:chExt cx="4746625" cy="2257850"/>
            </a:xfrm>
          </p:grpSpPr>
          <p:pic>
            <p:nvPicPr>
              <p:cNvPr id="7" name="图片 6">
                <a:extLst>
                  <a:ext uri="{FF2B5EF4-FFF2-40B4-BE49-F238E27FC236}">
                    <a16:creationId xmlns:a16="http://schemas.microsoft.com/office/drawing/2014/main" id="{EB38C015-CC83-46CD-B131-13799D112797}"/>
                  </a:ext>
                </a:extLst>
              </p:cNvPr>
              <p:cNvPicPr>
                <a:picLocks noChangeAspect="1"/>
              </p:cNvPicPr>
              <p:nvPr/>
            </p:nvPicPr>
            <p:blipFill>
              <a:blip r:embed="rId5"/>
              <a:stretch>
                <a:fillRect/>
              </a:stretch>
            </p:blipFill>
            <p:spPr>
              <a:xfrm>
                <a:off x="17491075" y="4304613"/>
                <a:ext cx="3196802" cy="1066800"/>
              </a:xfrm>
              <a:prstGeom prst="rect">
                <a:avLst/>
              </a:prstGeom>
            </p:spPr>
          </p:pic>
          <p:pic>
            <p:nvPicPr>
              <p:cNvPr id="8" name="图片 7">
                <a:extLst>
                  <a:ext uri="{FF2B5EF4-FFF2-40B4-BE49-F238E27FC236}">
                    <a16:creationId xmlns:a16="http://schemas.microsoft.com/office/drawing/2014/main" id="{D67140C3-C6F9-4842-B54E-2CE8BFBE001C}"/>
                  </a:ext>
                </a:extLst>
              </p:cNvPr>
              <p:cNvPicPr>
                <a:picLocks noChangeAspect="1"/>
              </p:cNvPicPr>
              <p:nvPr/>
            </p:nvPicPr>
            <p:blipFill>
              <a:blip r:embed="rId6"/>
              <a:stretch>
                <a:fillRect/>
              </a:stretch>
            </p:blipFill>
            <p:spPr>
              <a:xfrm>
                <a:off x="17186275" y="5394063"/>
                <a:ext cx="4746625" cy="1168400"/>
              </a:xfrm>
              <a:prstGeom prst="rect">
                <a:avLst/>
              </a:prstGeom>
            </p:spPr>
          </p:pic>
        </p:grpSp>
        <p:pic>
          <p:nvPicPr>
            <p:cNvPr id="9" name="图片 8">
              <a:extLst>
                <a:ext uri="{FF2B5EF4-FFF2-40B4-BE49-F238E27FC236}">
                  <a16:creationId xmlns:a16="http://schemas.microsoft.com/office/drawing/2014/main" id="{E9759FCF-D688-490E-B230-A16BD7308E41}"/>
                </a:ext>
              </a:extLst>
            </p:cNvPr>
            <p:cNvPicPr>
              <a:picLocks noChangeAspect="1"/>
            </p:cNvPicPr>
            <p:nvPr/>
          </p:nvPicPr>
          <p:blipFill>
            <a:blip r:embed="rId7"/>
            <a:stretch>
              <a:fillRect/>
            </a:stretch>
          </p:blipFill>
          <p:spPr>
            <a:xfrm>
              <a:off x="13198792" y="7060616"/>
              <a:ext cx="6360795" cy="1177925"/>
            </a:xfrm>
            <a:prstGeom prst="rect">
              <a:avLst/>
            </a:prstGeom>
          </p:spPr>
        </p:pic>
        <p:pic>
          <p:nvPicPr>
            <p:cNvPr id="12" name="图片 11">
              <a:extLst>
                <a:ext uri="{FF2B5EF4-FFF2-40B4-BE49-F238E27FC236}">
                  <a16:creationId xmlns:a16="http://schemas.microsoft.com/office/drawing/2014/main" id="{7D201EF4-334F-4A82-B6E1-6105E7D43419}"/>
                </a:ext>
              </a:extLst>
            </p:cNvPr>
            <p:cNvPicPr>
              <a:picLocks noChangeAspect="1"/>
            </p:cNvPicPr>
            <p:nvPr/>
          </p:nvPicPr>
          <p:blipFill>
            <a:blip r:embed="rId8"/>
            <a:stretch>
              <a:fillRect/>
            </a:stretch>
          </p:blipFill>
          <p:spPr>
            <a:xfrm>
              <a:off x="13198792" y="8364166"/>
              <a:ext cx="7138989" cy="1501729"/>
            </a:xfrm>
            <a:prstGeom prst="rect">
              <a:avLst/>
            </a:prstGeom>
          </p:spPr>
        </p:pic>
      </p:grpSp>
    </p:spTree>
    <p:extLst>
      <p:ext uri="{BB962C8B-B14F-4D97-AF65-F5344CB8AC3E}">
        <p14:creationId xmlns:p14="http://schemas.microsoft.com/office/powerpoint/2010/main" val="417961543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31800" y="2035843"/>
            <a:ext cx="23672800" cy="3842399"/>
          </a:xfrm>
          <a:prstGeom prst="rect">
            <a:avLst/>
          </a:prstGeom>
          <a:noFill/>
          <a:ln w="9525">
            <a:noFill/>
            <a:miter lim="800000"/>
            <a:headEnd/>
            <a:tailEnd/>
          </a:ln>
        </p:spPr>
        <p:txBody>
          <a:bodyPr wrap="square">
            <a:spAutoFit/>
          </a:bodyPr>
          <a:lstStyle/>
          <a:p>
            <a:pPr algn="l">
              <a:lnSpc>
                <a:spcPct val="150000"/>
              </a:lnSpc>
              <a:spcBef>
                <a:spcPts val="3000"/>
              </a:spcBef>
              <a:buClr>
                <a:srgbClr val="FF0000"/>
              </a:buClr>
            </a:pPr>
            <a:r>
              <a:rPr lang="zh-CN" altLang="en-US" sz="4800" b="1" dirty="0">
                <a:latin typeface="宋体" panose="02010600030101010101" pitchFamily="2" charset="-122"/>
                <a:ea typeface="宋体" panose="02010600030101010101" pitchFamily="2" charset="-122"/>
              </a:rPr>
              <a:t>聚类分析平台：</a:t>
            </a:r>
            <a:endParaRPr lang="en-US" altLang="zh-CN" sz="4800" b="1"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p"/>
            </a:pPr>
            <a:r>
              <a:rPr lang="en-US" altLang="zh-CN" sz="4400" dirty="0">
                <a:latin typeface="宋体" panose="02010600030101010101" pitchFamily="2" charset="-122"/>
                <a:ea typeface="宋体" panose="02010600030101010101" pitchFamily="2" charset="-122"/>
              </a:rPr>
              <a:t>Weka</a:t>
            </a:r>
            <a:r>
              <a:rPr lang="zh-CN" altLang="en-US" sz="4400" dirty="0">
                <a:latin typeface="宋体" panose="02010600030101010101" pitchFamily="2" charset="-122"/>
                <a:ea typeface="宋体" panose="02010600030101010101" pitchFamily="2" charset="-122"/>
              </a:rPr>
              <a:t>：基于</a:t>
            </a:r>
            <a:r>
              <a:rPr lang="en-US" altLang="zh-CN" sz="4400" dirty="0">
                <a:latin typeface="宋体" panose="02010600030101010101" pitchFamily="2" charset="-122"/>
                <a:ea typeface="宋体" panose="02010600030101010101" pitchFamily="2" charset="-122"/>
              </a:rPr>
              <a:t>JAVA</a:t>
            </a:r>
            <a:r>
              <a:rPr lang="zh-CN" altLang="en-US" sz="4400" dirty="0">
                <a:latin typeface="宋体" panose="02010600030101010101" pitchFamily="2" charset="-122"/>
                <a:ea typeface="宋体" panose="02010600030101010101" pitchFamily="2" charset="-122"/>
              </a:rPr>
              <a:t>环境下开源的机器学习模块，</a:t>
            </a:r>
            <a:r>
              <a:rPr lang="en-US" altLang="zh-CN" sz="4400" dirty="0">
                <a:latin typeface="宋体" panose="02010600030101010101" pitchFamily="2" charset="-122"/>
                <a:ea typeface="宋体" panose="02010600030101010101" pitchFamily="2" charset="-122"/>
                <a:hlinkClick r:id="rId4"/>
              </a:rPr>
              <a:t>https://www.cs.waikato.ac.nz/ml/weka/</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spcBef>
                <a:spcPts val="3000"/>
              </a:spcBef>
              <a:buClr>
                <a:srgbClr val="FF0000"/>
              </a:buClr>
              <a:buFont typeface="Wingdings" panose="05000000000000000000" pitchFamily="2" charset="2"/>
              <a:buChar char="p"/>
            </a:pPr>
            <a:r>
              <a:rPr lang="en-US" altLang="zh-CN" sz="4400" dirty="0">
                <a:latin typeface="宋体" panose="02010600030101010101" pitchFamily="2" charset="-122"/>
                <a:ea typeface="宋体" panose="02010600030101010101" pitchFamily="2" charset="-122"/>
              </a:rPr>
              <a:t>Scikit-learn</a:t>
            </a:r>
            <a:r>
              <a:rPr lang="zh-CN" altLang="en-US" sz="4400" dirty="0">
                <a:latin typeface="宋体" panose="02010600030101010101" pitchFamily="2" charset="-122"/>
                <a:ea typeface="宋体" panose="02010600030101010101" pitchFamily="2" charset="-122"/>
              </a:rPr>
              <a:t>：基于</a:t>
            </a:r>
            <a:r>
              <a:rPr lang="en-US" altLang="zh-CN" sz="4400" dirty="0">
                <a:latin typeface="宋体" panose="02010600030101010101" pitchFamily="2" charset="-122"/>
                <a:ea typeface="宋体" panose="02010600030101010101" pitchFamily="2" charset="-122"/>
              </a:rPr>
              <a:t>Python</a:t>
            </a:r>
            <a:r>
              <a:rPr lang="zh-CN" altLang="en-US" sz="4400" dirty="0">
                <a:latin typeface="宋体" panose="02010600030101010101" pitchFamily="2" charset="-122"/>
                <a:ea typeface="宋体" panose="02010600030101010101" pitchFamily="2" charset="-122"/>
              </a:rPr>
              <a:t>环境下开源的机器学习模块，</a:t>
            </a:r>
            <a:r>
              <a:rPr lang="en-US" altLang="zh-CN" sz="4400" dirty="0">
                <a:latin typeface="宋体" panose="02010600030101010101" pitchFamily="2" charset="-122"/>
                <a:ea typeface="宋体" panose="02010600030101010101" pitchFamily="2" charset="-122"/>
                <a:hlinkClick r:id="rId5"/>
              </a:rPr>
              <a:t>https://scikit-learn.org/stable/</a:t>
            </a:r>
            <a:endParaRPr lang="en-US" altLang="zh-CN" sz="4400" dirty="0">
              <a:latin typeface="宋体" panose="02010600030101010101" pitchFamily="2" charset="-122"/>
              <a:ea typeface="宋体" panose="02010600030101010101" pitchFamily="2" charset="-122"/>
            </a:endParaRPr>
          </a:p>
        </p:txBody>
      </p:sp>
      <p:sp>
        <p:nvSpPr>
          <p:cNvPr id="13" name="Shape 209">
            <a:extLst>
              <a:ext uri="{FF2B5EF4-FFF2-40B4-BE49-F238E27FC236}">
                <a16:creationId xmlns:a16="http://schemas.microsoft.com/office/drawing/2014/main" id="{8701FF98-CEB5-4F84-B67F-99457F88904C}"/>
              </a:ext>
            </a:extLst>
          </p:cNvPr>
          <p:cNvSpPr>
            <a:spLocks noChangeArrowheads="1"/>
          </p:cNvSpPr>
          <p:nvPr/>
        </p:nvSpPr>
        <p:spPr bwMode="auto">
          <a:xfrm>
            <a:off x="2035316" y="482603"/>
            <a:ext cx="10156628" cy="964367"/>
          </a:xfrm>
          <a:prstGeom prst="rect">
            <a:avLst/>
          </a:prstGeom>
          <a:noFill/>
          <a:ln w="12700">
            <a:noFill/>
            <a:miter lim="400000"/>
            <a:headEnd/>
            <a:tailEnd/>
          </a:ln>
        </p:spPr>
        <p:txBody>
          <a:bodyPr wrap="none" lIns="50800" tIns="50800" rIns="50800" bIns="50800">
            <a:spAutoFit/>
          </a:bodyPr>
          <a:lstStyle/>
          <a:p>
            <a:r>
              <a:rPr lang="zh-CN" altLang="en-US" sz="5600" dirty="0">
                <a:solidFill>
                  <a:schemeClr val="bg1"/>
                </a:solidFill>
                <a:latin typeface="Microsoft YaHei Light" panose="020B0502040204020203" pitchFamily="34" charset="-122"/>
                <a:ea typeface="Microsoft YaHei Light" panose="020B0502040204020203" pitchFamily="34" charset="-122"/>
              </a:rPr>
              <a:t>聚类分析平台与评测标准数据集</a:t>
            </a:r>
            <a:endParaRPr lang="zh-CN" altLang="zh-CN" sz="5600" dirty="0">
              <a:solidFill>
                <a:schemeClr val="bg1"/>
              </a:solidFill>
              <a:latin typeface="Microsoft YaHei Light" panose="020B0502040204020203" pitchFamily="34" charset="-122"/>
              <a:ea typeface="Microsoft YaHei Light" panose="020B0502040204020203" pitchFamily="34" charset="-122"/>
              <a:sym typeface="Chalkduster"/>
            </a:endParaRPr>
          </a:p>
        </p:txBody>
      </p:sp>
    </p:spTree>
    <p:extLst>
      <p:ext uri="{BB962C8B-B14F-4D97-AF65-F5344CB8AC3E}">
        <p14:creationId xmlns:p14="http://schemas.microsoft.com/office/powerpoint/2010/main" val="300227296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52746"/>
            <a:ext cx="24445870" cy="13768746"/>
          </a:xfrm>
          <a:prstGeom prst="rect">
            <a:avLst/>
          </a:prstGeom>
          <a:ln w="28575">
            <a:noFill/>
          </a:ln>
        </p:spPr>
      </p:pic>
      <p:sp>
        <p:nvSpPr>
          <p:cNvPr id="8" name="Shape 209"/>
          <p:cNvSpPr/>
          <p:nvPr/>
        </p:nvSpPr>
        <p:spPr>
          <a:xfrm>
            <a:off x="10093344" y="5318620"/>
            <a:ext cx="4259179" cy="222625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r>
              <a:rPr lang="zh-CN" altLang="en-US" sz="13800" b="1" dirty="0">
                <a:solidFill>
                  <a:schemeClr val="bg1"/>
                </a:solidFill>
                <a:latin typeface="微软雅黑" panose="020B0503020204020204" pitchFamily="34" charset="-122"/>
                <a:ea typeface="微软雅黑" panose="020B0503020204020204" pitchFamily="34" charset="-122"/>
              </a:rPr>
              <a:t>谢谢</a:t>
            </a:r>
            <a:r>
              <a:rPr lang="en-US" altLang="zh-CN" sz="13800" b="1" dirty="0">
                <a:solidFill>
                  <a:schemeClr val="bg1"/>
                </a:solidFill>
                <a:latin typeface="微软雅黑" panose="020B0503020204020204" pitchFamily="34" charset="-122"/>
                <a:ea typeface="微软雅黑" panose="020B0503020204020204" pitchFamily="34" charset="-122"/>
              </a:rPr>
              <a:t>!</a:t>
            </a:r>
            <a:endParaRPr sz="13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514387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7463" y="-5429"/>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2332037" y="392113"/>
            <a:ext cx="5129610"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聚类分析的应用</a:t>
            </a:r>
            <a:endParaRPr lang="zh-CN" altLang="zh-CN" sz="56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1306286" y="2389188"/>
            <a:ext cx="10380889" cy="4461478"/>
          </a:xfrm>
          <a:prstGeom prst="rect">
            <a:avLst/>
          </a:prstGeom>
          <a:noFill/>
          <a:ln w="9525">
            <a:noFill/>
            <a:miter lim="800000"/>
            <a:headEnd/>
            <a:tailEnd/>
          </a:ln>
        </p:spPr>
        <p:txBody>
          <a:bodyPr wrap="square">
            <a:spAutoFit/>
          </a:bodyPr>
          <a:lstStyle/>
          <a:p>
            <a:pPr marL="457200" indent="-457200" algn="l">
              <a:lnSpc>
                <a:spcPct val="150000"/>
              </a:lnSpc>
              <a:spcBef>
                <a:spcPts val="18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生物学领域</a:t>
            </a:r>
            <a:endParaRPr lang="en-US" altLang="zh-CN" sz="4400" dirty="0">
              <a:latin typeface="宋体" panose="02010600030101010101" pitchFamily="2" charset="-122"/>
              <a:ea typeface="宋体" panose="02010600030101010101" pitchFamily="2" charset="-122"/>
            </a:endParaRPr>
          </a:p>
          <a:p>
            <a:pPr marL="514350" indent="-514350" algn="l">
              <a:lnSpc>
                <a:spcPct val="150000"/>
              </a:lnSpc>
              <a:spcBef>
                <a:spcPts val="1800"/>
              </a:spcBef>
              <a:buClr>
                <a:srgbClr val="FF0000"/>
              </a:buClr>
              <a:buAutoNum type="arabicPeriod"/>
            </a:pPr>
            <a:r>
              <a:rPr lang="zh-CN" altLang="en-US" sz="4000" dirty="0">
                <a:latin typeface="宋体" panose="02010600030101010101" pitchFamily="2" charset="-122"/>
                <a:ea typeface="宋体" panose="02010600030101010101" pitchFamily="2" charset="-122"/>
              </a:rPr>
              <a:t>推导植物和动物的分类；</a:t>
            </a:r>
            <a:endParaRPr lang="en-US" altLang="zh-CN" sz="4000" dirty="0">
              <a:latin typeface="宋体" panose="02010600030101010101" pitchFamily="2" charset="-122"/>
              <a:ea typeface="宋体" panose="02010600030101010101" pitchFamily="2" charset="-122"/>
            </a:endParaRPr>
          </a:p>
          <a:p>
            <a:pPr marL="514350" indent="-514350" algn="l">
              <a:lnSpc>
                <a:spcPct val="150000"/>
              </a:lnSpc>
              <a:spcBef>
                <a:spcPts val="1800"/>
              </a:spcBef>
              <a:buClr>
                <a:srgbClr val="FF0000"/>
              </a:buClr>
              <a:buAutoNum type="arabicPeriod"/>
            </a:pPr>
            <a:r>
              <a:rPr lang="zh-CN" altLang="en-US" sz="4000" dirty="0">
                <a:latin typeface="宋体" panose="02010600030101010101" pitchFamily="2" charset="-122"/>
                <a:ea typeface="宋体" panose="02010600030101010101" pitchFamily="2" charset="-122"/>
              </a:rPr>
              <a:t>对基因</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蛋白质聚类，获得对种群的认识</a:t>
            </a:r>
            <a:endParaRPr lang="en-US" altLang="zh-CN" sz="4000" dirty="0">
              <a:latin typeface="宋体" panose="02010600030101010101" pitchFamily="2" charset="-122"/>
              <a:ea typeface="宋体" panose="02010600030101010101" pitchFamily="2" charset="-122"/>
            </a:endParaRPr>
          </a:p>
          <a:p>
            <a:pPr marL="514350" indent="-514350" algn="l">
              <a:lnSpc>
                <a:spcPct val="150000"/>
              </a:lnSpc>
              <a:spcBef>
                <a:spcPts val="1800"/>
              </a:spcBef>
              <a:buClr>
                <a:srgbClr val="FF0000"/>
              </a:buClr>
              <a:buAutoNum type="arabicPeriod"/>
            </a:pPr>
            <a:r>
              <a:rPr lang="en-US" altLang="zh-CN" sz="4000" dirty="0">
                <a:latin typeface="宋体" panose="02010600030101010101" pitchFamily="2" charset="-122"/>
                <a:ea typeface="宋体" panose="02010600030101010101" pitchFamily="2" charset="-122"/>
              </a:rPr>
              <a:t>…</a:t>
            </a:r>
          </a:p>
        </p:txBody>
      </p:sp>
      <p:pic>
        <p:nvPicPr>
          <p:cNvPr id="5" name="图片 4">
            <a:extLst>
              <a:ext uri="{FF2B5EF4-FFF2-40B4-BE49-F238E27FC236}">
                <a16:creationId xmlns:a16="http://schemas.microsoft.com/office/drawing/2014/main" id="{097C6189-0B08-44D4-972A-C3401271B46E}"/>
              </a:ext>
            </a:extLst>
          </p:cNvPr>
          <p:cNvPicPr>
            <a:picLocks noChangeAspect="1"/>
          </p:cNvPicPr>
          <p:nvPr/>
        </p:nvPicPr>
        <p:blipFill>
          <a:blip r:embed="rId3"/>
          <a:stretch>
            <a:fillRect/>
          </a:stretch>
        </p:blipFill>
        <p:spPr>
          <a:xfrm>
            <a:off x="8404622" y="6858000"/>
            <a:ext cx="15510661" cy="6126162"/>
          </a:xfrm>
          <a:prstGeom prst="rect">
            <a:avLst/>
          </a:prstGeom>
        </p:spPr>
      </p:pic>
    </p:spTree>
    <p:extLst>
      <p:ext uri="{BB962C8B-B14F-4D97-AF65-F5344CB8AC3E}">
        <p14:creationId xmlns:p14="http://schemas.microsoft.com/office/powerpoint/2010/main" val="65852307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7463" y="-5429"/>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2332037" y="392113"/>
            <a:ext cx="5129610"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聚类分析的应用</a:t>
            </a:r>
            <a:endParaRPr lang="zh-CN" altLang="zh-CN" sz="56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1306286" y="2389188"/>
            <a:ext cx="22468114" cy="3076483"/>
          </a:xfrm>
          <a:prstGeom prst="rect">
            <a:avLst/>
          </a:prstGeom>
          <a:noFill/>
          <a:ln w="9525">
            <a:noFill/>
            <a:miter lim="800000"/>
            <a:headEnd/>
            <a:tailEnd/>
          </a:ln>
        </p:spPr>
        <p:txBody>
          <a:bodyPr wrap="square">
            <a:spAutoFit/>
          </a:bodyPr>
          <a:lstStyle/>
          <a:p>
            <a:pPr marL="457200" indent="-457200" algn="l">
              <a:lnSpc>
                <a:spcPct val="150000"/>
              </a:lnSpc>
              <a:spcBef>
                <a:spcPts val="18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数据挖掘领域</a:t>
            </a:r>
            <a:endParaRPr lang="en-US" altLang="zh-CN" sz="4400" dirty="0">
              <a:latin typeface="宋体" panose="02010600030101010101" pitchFamily="2" charset="-122"/>
              <a:ea typeface="宋体" panose="02010600030101010101" pitchFamily="2" charset="-122"/>
            </a:endParaRPr>
          </a:p>
          <a:p>
            <a:pPr algn="l">
              <a:lnSpc>
                <a:spcPct val="150000"/>
              </a:lnSpc>
              <a:spcBef>
                <a:spcPts val="1800"/>
              </a:spcBef>
              <a:buClr>
                <a:srgbClr val="FF0000"/>
              </a:buClr>
            </a:pPr>
            <a:r>
              <a:rPr lang="en-US" altLang="zh-CN" sz="3200" dirty="0">
                <a:latin typeface="华文中宋" pitchFamily="2" charset="-122"/>
                <a:ea typeface="华文中宋" pitchFamily="2" charset="-122"/>
              </a:rPr>
              <a:t>     </a:t>
            </a:r>
            <a:r>
              <a:rPr lang="zh-CN" altLang="en-US" sz="4000" dirty="0">
                <a:latin typeface="宋体" panose="02010600030101010101" pitchFamily="2" charset="-122"/>
                <a:ea typeface="宋体" panose="02010600030101010101" pitchFamily="2" charset="-122"/>
              </a:rPr>
              <a:t>作为数据挖掘中的无监督学习，其可以作为其他数学算法的预处理步骤，获得数据分布状况，集中对特定的类做进一步的研究。</a:t>
            </a:r>
            <a:endParaRPr lang="en-US" altLang="zh-CN" sz="40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731B762A-B93E-4CE7-A408-D8706E590F28}"/>
              </a:ext>
            </a:extLst>
          </p:cNvPr>
          <p:cNvPicPr>
            <a:picLocks noChangeAspect="1"/>
          </p:cNvPicPr>
          <p:nvPr/>
        </p:nvPicPr>
        <p:blipFill>
          <a:blip r:embed="rId3"/>
          <a:stretch>
            <a:fillRect/>
          </a:stretch>
        </p:blipFill>
        <p:spPr>
          <a:xfrm>
            <a:off x="1733467" y="6176727"/>
            <a:ext cx="9321800" cy="6978887"/>
          </a:xfrm>
          <a:prstGeom prst="rect">
            <a:avLst/>
          </a:prstGeom>
        </p:spPr>
      </p:pic>
      <p:pic>
        <p:nvPicPr>
          <p:cNvPr id="7" name="图片 6">
            <a:extLst>
              <a:ext uri="{FF2B5EF4-FFF2-40B4-BE49-F238E27FC236}">
                <a16:creationId xmlns:a16="http://schemas.microsoft.com/office/drawing/2014/main" id="{E4662C5A-89C6-4C38-B8B0-F29BBC21CDB6}"/>
              </a:ext>
            </a:extLst>
          </p:cNvPr>
          <p:cNvPicPr>
            <a:picLocks noChangeAspect="1"/>
          </p:cNvPicPr>
          <p:nvPr/>
        </p:nvPicPr>
        <p:blipFill>
          <a:blip r:embed="rId4"/>
          <a:stretch>
            <a:fillRect/>
          </a:stretch>
        </p:blipFill>
        <p:spPr>
          <a:xfrm>
            <a:off x="11763374" y="5812134"/>
            <a:ext cx="10277427" cy="7708071"/>
          </a:xfrm>
          <a:prstGeom prst="rect">
            <a:avLst/>
          </a:prstGeom>
        </p:spPr>
      </p:pic>
    </p:spTree>
    <p:extLst>
      <p:ext uri="{BB962C8B-B14F-4D97-AF65-F5344CB8AC3E}">
        <p14:creationId xmlns:p14="http://schemas.microsoft.com/office/powerpoint/2010/main" val="21384405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292342" cy="4537461"/>
          </a:xfrm>
          <a:prstGeom prst="rect">
            <a:avLst/>
          </a:prstGeom>
          <a:noFill/>
          <a:ln w="9525">
            <a:noFill/>
            <a:miter lim="800000"/>
            <a:headEnd/>
            <a:tailEnd/>
          </a:ln>
        </p:spPr>
        <p:txBody>
          <a:bodyPr wrap="square">
            <a:spAutoFit/>
          </a:bodyPr>
          <a:lstStyle/>
          <a:p>
            <a:pPr marL="457200" indent="-457200" algn="l">
              <a:lnSpc>
                <a:spcPct val="150000"/>
              </a:lnSpc>
              <a:spcBef>
                <a:spcPts val="3000"/>
              </a:spcBef>
              <a:buClr>
                <a:srgbClr val="FF0000"/>
              </a:buClr>
              <a:buFont typeface="Wingdings" panose="05000000000000000000" pitchFamily="2" charset="2"/>
              <a:buChar char="p"/>
            </a:pPr>
            <a:r>
              <a:rPr lang="zh-CN" altLang="en-US" sz="4400" dirty="0"/>
              <a:t>聚类分析中“类”的特征：</a:t>
            </a:r>
            <a:endParaRPr lang="en-US" altLang="zh-CN" sz="4400" dirty="0"/>
          </a:p>
          <a:p>
            <a:pPr algn="just">
              <a:lnSpc>
                <a:spcPct val="150000"/>
              </a:lnSpc>
              <a:spcBef>
                <a:spcPts val="3000"/>
              </a:spcBef>
              <a:buClr>
                <a:srgbClr val="FF0000"/>
              </a:buClr>
            </a:pPr>
            <a:r>
              <a:rPr lang="zh-CN" altLang="en-US" sz="3600" dirty="0"/>
              <a:t>         </a:t>
            </a:r>
            <a:r>
              <a:rPr lang="zh-CN" altLang="en-US" sz="4000" dirty="0">
                <a:solidFill>
                  <a:schemeClr val="tx1"/>
                </a:solidFill>
                <a:latin typeface="宋体" panose="02010600030101010101" pitchFamily="2" charset="-122"/>
                <a:ea typeface="宋体" panose="02010600030101010101" pitchFamily="2" charset="-122"/>
              </a:rPr>
              <a:t>聚类所说的类不是事先划定的，而是依据数据的相似性和距离来划分</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algn="just">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    聚类的数目和结构都没有事先假定</a:t>
            </a:r>
            <a:endParaRPr lang="en-US" altLang="zh-CN" sz="40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C3A668E3-7AE2-4A72-9B1B-C8C8898539C2}"/>
              </a:ext>
            </a:extLst>
          </p:cNvPr>
          <p:cNvSpPr/>
          <p:nvPr/>
        </p:nvSpPr>
        <p:spPr>
          <a:xfrm>
            <a:off x="407659" y="7342020"/>
            <a:ext cx="23344731" cy="3075522"/>
          </a:xfrm>
          <a:prstGeom prst="rect">
            <a:avLst/>
          </a:prstGeom>
        </p:spPr>
        <p:txBody>
          <a:bodyPr wrap="square">
            <a:spAutoFit/>
          </a:bodyPr>
          <a:lstStyle/>
          <a:p>
            <a:pPr algn="l">
              <a:lnSpc>
                <a:spcPct val="150000"/>
              </a:lnSpc>
              <a:spcBef>
                <a:spcPts val="1800"/>
              </a:spcBef>
              <a:buClr>
                <a:srgbClr val="FF0000"/>
              </a:buClr>
              <a:buFont typeface="Wingdings" pitchFamily="2" charset="2"/>
              <a:buChar char="p"/>
            </a:pPr>
            <a:r>
              <a:rPr lang="zh-CN" altLang="en-US" sz="4400" dirty="0"/>
              <a:t> 聚类分析的目的：</a:t>
            </a:r>
            <a:endParaRPr lang="en-US" altLang="zh-CN" sz="4400" dirty="0"/>
          </a:p>
          <a:p>
            <a:pPr algn="l">
              <a:lnSpc>
                <a:spcPct val="150000"/>
              </a:lnSpc>
              <a:spcBef>
                <a:spcPts val="1800"/>
              </a:spcBef>
              <a:buClr>
                <a:srgbClr val="FF0000"/>
              </a:buClr>
            </a:pP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聚类分析是寻找数据中潜在的“自然分组结构”（</a:t>
            </a:r>
            <a:r>
              <a:rPr lang="en-US" altLang="zh-CN" sz="4000" dirty="0">
                <a:latin typeface="宋体" panose="02010600030101010101" pitchFamily="2" charset="-122"/>
                <a:ea typeface="宋体" panose="02010600030101010101" pitchFamily="2" charset="-122"/>
              </a:rPr>
              <a:t>a structure of natural grouping</a:t>
            </a:r>
            <a:r>
              <a:rPr lang="zh-CN" altLang="en-US" sz="4000" dirty="0">
                <a:latin typeface="宋体" panose="02010600030101010101" pitchFamily="2" charset="-122"/>
                <a:ea typeface="宋体" panose="02010600030101010101" pitchFamily="2" charset="-122"/>
              </a:rPr>
              <a:t>）和感兴趣的“关系”（</a:t>
            </a:r>
            <a:r>
              <a:rPr lang="en-US" altLang="zh-CN" sz="4000" dirty="0">
                <a:latin typeface="宋体" panose="02010600030101010101" pitchFamily="2" charset="-122"/>
                <a:ea typeface="宋体" panose="02010600030101010101" pitchFamily="2" charset="-122"/>
              </a:rPr>
              <a:t>relation</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CB1BF9C-2CE6-4053-8BF3-41D16DF13F21}"/>
              </a:ext>
            </a:extLst>
          </p:cNvPr>
          <p:cNvPicPr>
            <a:picLocks noChangeAspect="1"/>
          </p:cNvPicPr>
          <p:nvPr/>
        </p:nvPicPr>
        <p:blipFill>
          <a:blip r:embed="rId3"/>
          <a:stretch>
            <a:fillRect/>
          </a:stretch>
        </p:blipFill>
        <p:spPr>
          <a:xfrm>
            <a:off x="13329387" y="2678934"/>
            <a:ext cx="10423003" cy="4983498"/>
          </a:xfrm>
          <a:prstGeom prst="rect">
            <a:avLst/>
          </a:prstGeom>
        </p:spPr>
      </p:pic>
    </p:spTree>
    <p:extLst>
      <p:ext uri="{BB962C8B-B14F-4D97-AF65-F5344CB8AC3E}">
        <p14:creationId xmlns:p14="http://schemas.microsoft.com/office/powerpoint/2010/main" val="18460827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292342" cy="2271776"/>
          </a:xfrm>
          <a:prstGeom prst="rect">
            <a:avLst/>
          </a:prstGeom>
          <a:noFill/>
          <a:ln w="9525">
            <a:noFill/>
            <a:miter lim="800000"/>
            <a:headEnd/>
            <a:tailEnd/>
          </a:ln>
        </p:spPr>
        <p:txBody>
          <a:bodyPr wrap="square">
            <a:spAutoFit/>
          </a:bodyPr>
          <a:lstStyle/>
          <a:p>
            <a:pPr marL="457200" indent="-457200" algn="l">
              <a:lnSpc>
                <a:spcPct val="150000"/>
              </a:lnSpc>
              <a:spcBef>
                <a:spcPts val="3000"/>
              </a:spcBef>
              <a:buClr>
                <a:srgbClr val="FF0000"/>
              </a:buClr>
              <a:buFont typeface="Wingdings" panose="05000000000000000000" pitchFamily="2" charset="2"/>
              <a:buChar char="p"/>
            </a:pPr>
            <a:r>
              <a:rPr lang="zh-CN" altLang="en-US" sz="4400" dirty="0"/>
              <a:t>什么是自然分组结构？</a:t>
            </a:r>
            <a:endParaRPr lang="en-US" altLang="zh-CN" sz="4400" dirty="0"/>
          </a:p>
          <a:p>
            <a:pPr algn="just">
              <a:lnSpc>
                <a:spcPct val="150000"/>
              </a:lnSpc>
              <a:spcBef>
                <a:spcPts val="3000"/>
              </a:spcBef>
              <a:buClr>
                <a:srgbClr val="FF0000"/>
              </a:buClr>
            </a:pPr>
            <a:r>
              <a:rPr lang="zh-CN" altLang="en-US" sz="4000" dirty="0">
                <a:latin typeface="宋体" panose="02010600030101010101" pitchFamily="2" charset="-122"/>
                <a:ea typeface="宋体" panose="02010600030101010101" pitchFamily="2" charset="-122"/>
              </a:rPr>
              <a:t>    有</a:t>
            </a:r>
            <a:r>
              <a:rPr lang="en-US" altLang="zh-CN" sz="4000" dirty="0">
                <a:latin typeface="宋体" panose="02010600030101010101" pitchFamily="2" charset="-122"/>
                <a:ea typeface="宋体" panose="02010600030101010101" pitchFamily="2" charset="-122"/>
              </a:rPr>
              <a:t>16</a:t>
            </a:r>
            <a:r>
              <a:rPr lang="zh-CN" altLang="en-US" sz="4000" dirty="0">
                <a:latin typeface="宋体" panose="02010600030101010101" pitchFamily="2" charset="-122"/>
                <a:ea typeface="宋体" panose="02010600030101010101" pitchFamily="2" charset="-122"/>
              </a:rPr>
              <a:t>张扑克牌如何将它们分为不同的组合？</a:t>
            </a:r>
            <a:endParaRPr lang="en-US" altLang="zh-CN" sz="4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9199D7B-55EC-4F59-8722-834FFF7EAA5C}"/>
              </a:ext>
            </a:extLst>
          </p:cNvPr>
          <p:cNvPicPr>
            <a:picLocks noChangeAspect="1"/>
          </p:cNvPicPr>
          <p:nvPr/>
        </p:nvPicPr>
        <p:blipFill>
          <a:blip r:embed="rId3"/>
          <a:stretch>
            <a:fillRect/>
          </a:stretch>
        </p:blipFill>
        <p:spPr>
          <a:xfrm>
            <a:off x="7327050" y="5124450"/>
            <a:ext cx="9729788" cy="7640018"/>
          </a:xfrm>
          <a:prstGeom prst="rect">
            <a:avLst/>
          </a:prstGeom>
        </p:spPr>
      </p:pic>
    </p:spTree>
    <p:extLst>
      <p:ext uri="{BB962C8B-B14F-4D97-AF65-F5344CB8AC3E}">
        <p14:creationId xmlns:p14="http://schemas.microsoft.com/office/powerpoint/2010/main" val="32852631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4925" y="-61913"/>
            <a:ext cx="24418925" cy="1908176"/>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32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100" name="Shape 209"/>
          <p:cNvSpPr>
            <a:spLocks noChangeArrowheads="1"/>
          </p:cNvSpPr>
          <p:nvPr/>
        </p:nvSpPr>
        <p:spPr bwMode="auto">
          <a:xfrm>
            <a:off x="1972964" y="392113"/>
            <a:ext cx="5342809" cy="964367"/>
          </a:xfrm>
          <a:prstGeom prst="rect">
            <a:avLst/>
          </a:prstGeom>
          <a:noFill/>
          <a:ln w="12700">
            <a:noFill/>
            <a:miter lim="400000"/>
            <a:headEnd/>
            <a:tailEnd/>
          </a:ln>
        </p:spPr>
        <p:txBody>
          <a:bodyPr wrap="none" lIns="50800" tIns="50800" rIns="50800" bIns="50800">
            <a:spAutoFit/>
          </a:bodyPr>
          <a:lstStyle/>
          <a:p>
            <a:pPr algn="ctr" hangingPunct="0"/>
            <a:r>
              <a:rPr lang="zh-CN" altLang="en-US" sz="5600" dirty="0">
                <a:solidFill>
                  <a:schemeClr val="bg1"/>
                </a:solidFill>
                <a:latin typeface="微软雅黑" pitchFamily="34" charset="-122"/>
                <a:ea typeface="微软雅黑" pitchFamily="34" charset="-122"/>
                <a:cs typeface="Chalkduster"/>
                <a:sym typeface="Chalkduster"/>
              </a:rPr>
              <a:t>聚类分析的原理</a:t>
            </a:r>
            <a:r>
              <a:rPr lang="zh-CN" altLang="zh-CN" sz="56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431800" y="188913"/>
            <a:ext cx="1470025" cy="147002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32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3200">
                  <a:latin typeface="Helvetica Light"/>
                  <a:ea typeface="Helvetica Light"/>
                </a:endParaRPr>
              </a:p>
            </p:txBody>
          </p:sp>
        </p:grpSp>
      </p:grpSp>
      <p:sp>
        <p:nvSpPr>
          <p:cNvPr id="4102" name="矩形 46"/>
          <p:cNvSpPr>
            <a:spLocks noChangeArrowheads="1"/>
          </p:cNvSpPr>
          <p:nvPr/>
        </p:nvSpPr>
        <p:spPr bwMode="auto">
          <a:xfrm>
            <a:off x="407659" y="1836520"/>
            <a:ext cx="12292342" cy="2271776"/>
          </a:xfrm>
          <a:prstGeom prst="rect">
            <a:avLst/>
          </a:prstGeom>
          <a:noFill/>
          <a:ln w="9525">
            <a:noFill/>
            <a:miter lim="800000"/>
            <a:headEnd/>
            <a:tailEnd/>
          </a:ln>
        </p:spPr>
        <p:txBody>
          <a:bodyPr wrap="square">
            <a:spAutoFit/>
          </a:bodyPr>
          <a:lstStyle/>
          <a:p>
            <a:pPr marL="571500" indent="-571500" algn="l">
              <a:lnSpc>
                <a:spcPct val="150000"/>
              </a:lnSpc>
              <a:spcBef>
                <a:spcPts val="3000"/>
              </a:spcBef>
              <a:buClr>
                <a:srgbClr val="FF0000"/>
              </a:buClr>
              <a:buFont typeface="Wingdings" panose="05000000000000000000" pitchFamily="2" charset="2"/>
              <a:buChar char="p"/>
            </a:pPr>
            <a:r>
              <a:rPr lang="zh-CN" altLang="en-US" sz="4400" dirty="0">
                <a:latin typeface="宋体" panose="02010600030101010101" pitchFamily="2" charset="-122"/>
                <a:ea typeface="宋体" panose="02010600030101010101" pitchFamily="2" charset="-122"/>
              </a:rPr>
              <a:t>组合情况</a:t>
            </a:r>
            <a:r>
              <a:rPr lang="en-US" altLang="zh-CN" sz="4400" dirty="0">
                <a:latin typeface="宋体" panose="02010600030101010101" pitchFamily="2" charset="-122"/>
                <a:ea typeface="宋体" panose="02010600030101010101" pitchFamily="2" charset="-122"/>
              </a:rPr>
              <a:t>1</a:t>
            </a:r>
            <a:r>
              <a:rPr lang="zh-CN" altLang="en-US" sz="4400" dirty="0">
                <a:latin typeface="宋体" panose="02010600030101010101" pitchFamily="2" charset="-122"/>
                <a:ea typeface="宋体" panose="02010600030101010101" pitchFamily="2" charset="-122"/>
              </a:rPr>
              <a:t>：</a:t>
            </a:r>
            <a:endParaRPr lang="en-US" altLang="zh-CN" sz="4400" dirty="0">
              <a:latin typeface="宋体" panose="02010600030101010101" pitchFamily="2" charset="-122"/>
              <a:ea typeface="宋体" panose="02010600030101010101" pitchFamily="2" charset="-122"/>
            </a:endParaRPr>
          </a:p>
          <a:p>
            <a:pPr algn="l">
              <a:lnSpc>
                <a:spcPct val="150000"/>
              </a:lnSpc>
              <a:spcBef>
                <a:spcPts val="3000"/>
              </a:spcBef>
              <a:buClr>
                <a:srgbClr val="FF0000"/>
              </a:buClr>
            </a:pPr>
            <a:r>
              <a:rPr lang="en-US" altLang="zh-CN" sz="4000" dirty="0">
                <a:latin typeface="宋体" panose="02010600030101010101" pitchFamily="2" charset="-122"/>
                <a:ea typeface="宋体" panose="02010600030101010101" pitchFamily="2" charset="-122"/>
              </a:rPr>
              <a:t>   16</a:t>
            </a:r>
            <a:r>
              <a:rPr lang="zh-CN" altLang="en-US" sz="4000" dirty="0">
                <a:latin typeface="宋体" panose="02010600030101010101" pitchFamily="2" charset="-122"/>
                <a:ea typeface="宋体" panose="02010600030101010101" pitchFamily="2" charset="-122"/>
              </a:rPr>
              <a:t>张扑克牌按照花色相同分成四组</a:t>
            </a:r>
            <a:endParaRPr lang="en-US" altLang="zh-CN" sz="40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5C0EFC13-F048-4C84-A5C4-CF45F28CB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209" y="5218652"/>
            <a:ext cx="10705470" cy="8105235"/>
          </a:xfrm>
          <a:prstGeom prst="rect">
            <a:avLst/>
          </a:prstGeom>
        </p:spPr>
      </p:pic>
    </p:spTree>
    <p:extLst>
      <p:ext uri="{BB962C8B-B14F-4D97-AF65-F5344CB8AC3E}">
        <p14:creationId xmlns:p14="http://schemas.microsoft.com/office/powerpoint/2010/main" val="349335945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a:defRPr kumimoji="0" sz="3200" b="0" i="0" u="none" strike="noStrike" cap="none" spc="0" normalizeH="0" baseline="0" dirty="0" smtClean="0">
            <a:ln>
              <a:noFill/>
            </a:ln>
            <a:solidFill>
              <a:srgbClr val="FFFFFF"/>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6492</TotalTime>
  <Words>2511</Words>
  <Application>Microsoft Office PowerPoint</Application>
  <PresentationFormat>自定义</PresentationFormat>
  <Paragraphs>224</Paragraphs>
  <Slides>43</Slides>
  <Notes>28</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Helvetica Light</vt:lpstr>
      <vt:lpstr>Helvetica Neue</vt:lpstr>
      <vt:lpstr>Microsoft YaHei Light</vt:lpstr>
      <vt:lpstr>黑体</vt:lpstr>
      <vt:lpstr>华文中宋</vt:lpstr>
      <vt:lpstr>宋体</vt:lpstr>
      <vt:lpstr>微软雅黑</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csm-pc</cp:lastModifiedBy>
  <cp:revision>936</cp:revision>
  <dcterms:modified xsi:type="dcterms:W3CDTF">2020-06-07T08:18:19Z</dcterms:modified>
</cp:coreProperties>
</file>