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Pacifico"/>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Wyw6TRGYAxKGQLbLfU7tTsbug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DA1399F-511D-4658-992E-9BCF0626D41D}">
  <a:tblStyle styleId="{9DA1399F-511D-4658-992E-9BCF0626D41D}"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2F5"/>
          </a:solidFill>
        </a:fill>
      </a:tcStyle>
    </a:wholeTbl>
    <a:band1H>
      <a:tcTxStyle/>
      <a:tcStyle>
        <a:fill>
          <a:solidFill>
            <a:srgbClr val="CFE5EB"/>
          </a:solidFill>
        </a:fill>
      </a:tcStyle>
    </a:band1H>
    <a:band2H>
      <a:tcTxStyle/>
    </a:band2H>
    <a:band1V>
      <a:tcTxStyle/>
      <a:tcStyle>
        <a:fill>
          <a:solidFill>
            <a:srgbClr val="CFE5EB"/>
          </a:solidFill>
        </a:fill>
      </a:tcStyle>
    </a:band1V>
    <a:band2V>
      <a:tcTxStyle/>
    </a:band2V>
    <a:lastCol>
      <a:tcTxStyle b="on" i="off">
        <a:font>
          <a:latin typeface="Calibri Light"/>
          <a:ea typeface="Calibri Light"/>
          <a:cs typeface="Calibri Light"/>
        </a:font>
        <a:schemeClr val="lt1"/>
      </a:tcTxStyle>
      <a:tcStyle>
        <a:fill>
          <a:solidFill>
            <a:schemeClr val="accent1"/>
          </a:solidFill>
        </a:fill>
      </a:tcStyle>
    </a:lastCol>
    <a:firstCol>
      <a:tcTxStyle b="on" i="off">
        <a:font>
          <a:latin typeface="Calibri Light"/>
          <a:ea typeface="Calibri Light"/>
          <a:cs typeface="Calibri Light"/>
        </a:font>
        <a:schemeClr val="lt1"/>
      </a:tcTxStyle>
      <a:tcStyle>
        <a:fill>
          <a:solidFill>
            <a:schemeClr val="accent1"/>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acific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highlight>
                  <a:srgbClr val="FFFF00"/>
                </a:highlight>
              </a:rPr>
              <a:t>NEO</a:t>
            </a:r>
            <a:endParaRPr>
              <a:solidFill>
                <a:schemeClr val="dk1"/>
              </a:solidFill>
              <a:highlight>
                <a:srgbClr val="FFFF00"/>
              </a:highlight>
            </a:endParaRPr>
          </a:p>
          <a:p>
            <a:pPr indent="0" lvl="0" marL="0" rtl="0" algn="l">
              <a:spcBef>
                <a:spcPts val="0"/>
              </a:spcBef>
              <a:spcAft>
                <a:spcPts val="0"/>
              </a:spcAft>
              <a:buNone/>
            </a:pPr>
            <a:r>
              <a:rPr lang="en-GB">
                <a:solidFill>
                  <a:schemeClr val="dk1"/>
                </a:solidFill>
                <a:highlight>
                  <a:srgbClr val="00FF00"/>
                </a:highlight>
              </a:rPr>
              <a:t>JEREMY</a:t>
            </a:r>
            <a:endParaRPr>
              <a:solidFill>
                <a:schemeClr val="dk1"/>
              </a:solidFill>
              <a:highlight>
                <a:srgbClr val="00FF00"/>
              </a:highlight>
            </a:endParaRPr>
          </a:p>
          <a:p>
            <a:pPr indent="0" lvl="0" marL="0" rtl="0" algn="l">
              <a:spcBef>
                <a:spcPts val="0"/>
              </a:spcBef>
              <a:spcAft>
                <a:spcPts val="0"/>
              </a:spcAft>
              <a:buNone/>
            </a:pPr>
            <a:r>
              <a:rPr lang="en-GB">
                <a:solidFill>
                  <a:schemeClr val="dk1"/>
                </a:solidFill>
                <a:highlight>
                  <a:srgbClr val="FF00FF"/>
                </a:highlight>
              </a:rPr>
              <a:t>RICARDO</a:t>
            </a:r>
            <a:endParaRPr>
              <a:solidFill>
                <a:schemeClr val="dk1"/>
              </a:solidFill>
              <a:highlight>
                <a:srgbClr val="FF00FF"/>
              </a:highlight>
            </a:endParaRPr>
          </a:p>
          <a:p>
            <a:pPr indent="0" lvl="0" marL="0" rtl="0" algn="l">
              <a:spcBef>
                <a:spcPts val="0"/>
              </a:spcBef>
              <a:spcAft>
                <a:spcPts val="0"/>
              </a:spcAft>
              <a:buNone/>
            </a:pPr>
            <a:r>
              <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highlight>
                <a:srgbClr val="FFFF00"/>
              </a:highlight>
            </a:endParaRPr>
          </a:p>
          <a:p>
            <a:pPr indent="0" lvl="0" marL="0" rtl="0" algn="l">
              <a:spcBef>
                <a:spcPts val="0"/>
              </a:spcBef>
              <a:spcAft>
                <a:spcPts val="0"/>
              </a:spcAft>
              <a:buNone/>
            </a:pPr>
            <a:r>
              <a:rPr lang="en-GB">
                <a:solidFill>
                  <a:schemeClr val="dk1"/>
                </a:solidFill>
                <a:highlight>
                  <a:srgbClr val="FFFF00"/>
                </a:highlight>
              </a:rPr>
              <a:t>Hello everyone and good afternoon. We’d like to take this opportunity to thank you for the time taken to listen to our presentation.</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highlight>
                <a:srgbClr val="FFFF00"/>
              </a:highlight>
            </a:endParaRPr>
          </a:p>
          <a:p>
            <a:pPr indent="0" lvl="0" marL="0" rtl="0" algn="l">
              <a:spcBef>
                <a:spcPts val="0"/>
              </a:spcBef>
              <a:spcAft>
                <a:spcPts val="0"/>
              </a:spcAft>
              <a:buNone/>
            </a:pPr>
            <a:r>
              <a:rPr lang="en-GB">
                <a:solidFill>
                  <a:schemeClr val="dk1"/>
                </a:solidFill>
                <a:highlight>
                  <a:srgbClr val="FFFF00"/>
                </a:highlight>
              </a:rPr>
              <a:t> As part our project, our group, Jeremy, Ricardo and I, focused on the creation of a forecasting model to predict the prices of used cars in Singapore. </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00"/>
                </a:highlight>
              </a:rPr>
              <a:t>This presentation will begin by outlining the objectives of the project. We will then discuss the exploratory data analysis, followed by the prediction of car prices using machine learning models. Finally, we will conclude this presentation by describing the limitations of the model and discuss the potential improvements.</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00FF00"/>
                </a:highlight>
              </a:rPr>
              <a:t>Looking at the predictors used, we realised that there were some improvements that could be made to the data points. Firstly, there were some predictors with high correlation with one another</a:t>
            </a:r>
            <a:r>
              <a:rPr lang="en-GB">
                <a:highlight>
                  <a:srgbClr val="00FF00"/>
                </a:highlight>
              </a:rPr>
              <a:t>, hence we dropped selected predictors in order to reduce multicollinearity.</a:t>
            </a:r>
            <a:r>
              <a:rPr lang="en-GB">
                <a:highlight>
                  <a:srgbClr val="00FF00"/>
                </a:highlight>
              </a:rPr>
              <a:t> Then, we used log transformation to normalize some of the predictors which had a right skew, followed by standardization for the rest of the predictors.</a:t>
            </a:r>
            <a:endParaRPr>
              <a:highlight>
                <a:srgbClr val="00FF00"/>
              </a:highlight>
            </a:endParaRPr>
          </a:p>
        </p:txBody>
      </p:sp>
      <p:sp>
        <p:nvSpPr>
          <p:cNvPr id="206" name="Google Shape;2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342940daf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342940da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00FF00"/>
                </a:highlight>
              </a:rPr>
              <a:t>As seen from the example above</a:t>
            </a:r>
            <a:r>
              <a:rPr lang="en-GB">
                <a:highlight>
                  <a:srgbClr val="00FF00"/>
                </a:highlight>
              </a:rPr>
              <a:t>, the log transformation helped remedy the right skew of the curve, using deregistration curve as an example, and after using standardscaler, for example, the COE curve is shifted to within a range of -1 to 1.</a:t>
            </a:r>
            <a:endParaRPr>
              <a:highlight>
                <a:srgbClr val="00FF00"/>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342940daf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342940da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00FF00"/>
                </a:highlight>
              </a:rPr>
              <a:t>So why did we choose to log transform some of our data? From the first scatterplot, notice that there is a big variance within the data points. As we log transform the predictor or the result, the variance of the points will be reduced. This may improve our results as it brings us closer to the assumption made for OLS.</a:t>
            </a:r>
            <a:endParaRPr>
              <a:highlight>
                <a:srgbClr val="00FF00"/>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342940da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342940d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00FF00"/>
                </a:highlight>
              </a:rPr>
              <a:t>Looking from the results, standardization of the predictors helped us improve the performances of all the models by a decrease of about 0.15 in MSE.</a:t>
            </a:r>
            <a:endParaRPr>
              <a:highlight>
                <a:srgbClr val="00FF00"/>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highlight>
                  <a:srgbClr val="00FF00"/>
                </a:highlight>
              </a:rPr>
              <a:t>We have looked at how accurate the prediction can be when we have all the predictors we need. However, can this really be applied all the time? Say, for example, when someone wants to buy their car, they may not have values like depreciation. Therefore, we decided to try a prediction using the predictors like brand, type of car and mileage predictors that people can easily obtain. The model had an explained variance of 0.89 and MSE of 0.036. The table below shows us a sample of 3 cars, with a prediction error of about 10% to 30% deviation from actual car price. Looking at the results, without sufficient variables, the prediction is not very accurate</a:t>
            </a:r>
            <a:r>
              <a:rPr lang="en-GB">
                <a:highlight>
                  <a:srgbClr val="00FF00"/>
                </a:highlight>
              </a:rPr>
              <a:t> </a:t>
            </a:r>
            <a:r>
              <a:rPr lang="en-GB">
                <a:highlight>
                  <a:srgbClr val="00FF00"/>
                </a:highlight>
              </a:rPr>
              <a:t>at predicting the actual prices of used cars I will now hand the time back to Ricardo to conclude our presentation</a:t>
            </a:r>
            <a:endParaRPr>
              <a:highlight>
                <a:srgbClr val="00FF00"/>
              </a:highlight>
            </a:endParaRPr>
          </a:p>
          <a:p>
            <a:pPr indent="0" lvl="0" marL="0" rtl="0" algn="l">
              <a:lnSpc>
                <a:spcPct val="115000"/>
              </a:lnSpc>
              <a:spcBef>
                <a:spcPts val="1200"/>
              </a:spcBef>
              <a:spcAft>
                <a:spcPts val="0"/>
              </a:spcAft>
              <a:buClr>
                <a:schemeClr val="dk1"/>
              </a:buClr>
              <a:buSzPts val="1100"/>
              <a:buFont typeface="Arial"/>
              <a:buNone/>
            </a:pPr>
            <a:r>
              <a:t/>
            </a:r>
            <a:endParaRPr>
              <a:highlight>
                <a:srgbClr val="00FF00"/>
              </a:highlight>
            </a:endParaRPr>
          </a:p>
          <a:p>
            <a:pPr indent="0" lvl="0" marL="0" rtl="0" algn="l">
              <a:lnSpc>
                <a:spcPct val="115000"/>
              </a:lnSpc>
              <a:spcBef>
                <a:spcPts val="1200"/>
              </a:spcBef>
              <a:spcAft>
                <a:spcPts val="0"/>
              </a:spcAft>
              <a:buClr>
                <a:schemeClr val="dk1"/>
              </a:buClr>
              <a:buSzPts val="1100"/>
              <a:buFont typeface="Arial"/>
              <a:buNone/>
            </a:pPr>
            <a:r>
              <a:t/>
            </a:r>
            <a:endParaRPr>
              <a:highlight>
                <a:srgbClr val="00FF00"/>
              </a:highlight>
            </a:endParaRPr>
          </a:p>
          <a:p>
            <a:pPr indent="0" lvl="0" marL="0" rtl="0" algn="l">
              <a:spcBef>
                <a:spcPts val="120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highlight>
                  <a:srgbClr val="FFFFFF"/>
                </a:highlight>
              </a:rPr>
              <a:t>Though we saw a high accuracy in the results, we recognize that there are some limitations in our data collection and cleaning. As mentioned before, we noticed that a large proportion of the vehicles are luxury sedans and SUVs. In addition, we only have 7 vehicles types in our dataset, when SGCarMart has 14 different types of vehicle. Almost half of the vehicle types are not involved in the prediction.</a:t>
            </a:r>
            <a:endParaRPr>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a:highlight>
                  <a:srgbClr val="FFFFFF"/>
                </a:highlight>
              </a:rPr>
              <a:t>Another limitation was that we decided to drop data with missing values because we felt that most of the missing data points cannot be jus simply replaced with mean or median of the column. For example, we felt that depreciation of a car is dependent on a lot of factors like the customization, economic situation of any particular year, thus making it unsuitable for missing values to just be filled in by mean or median.</a:t>
            </a:r>
            <a:endParaRPr>
              <a:highlight>
                <a:srgbClr val="FFFFFF"/>
              </a:highlight>
            </a:endParaRPr>
          </a:p>
          <a:p>
            <a:pPr indent="0" lvl="0" marL="0" rtl="0" algn="l">
              <a:spcBef>
                <a:spcPts val="1200"/>
              </a:spcBef>
              <a:spcAft>
                <a:spcPts val="0"/>
              </a:spcAft>
              <a:buNone/>
            </a:pPr>
            <a:r>
              <a:t/>
            </a:r>
            <a:endParaRPr/>
          </a:p>
        </p:txBody>
      </p:sp>
      <p:sp>
        <p:nvSpPr>
          <p:cNvPr id="276" name="Google Shape;2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highlight>
                  <a:srgbClr val="FFFFFF"/>
                </a:highlight>
              </a:rPr>
              <a:t>Looking at the limitations, what could we have done better next time round? </a:t>
            </a:r>
            <a:r>
              <a:rPr lang="en-GB">
                <a:solidFill>
                  <a:schemeClr val="dk1"/>
                </a:solidFill>
                <a:highlight>
                  <a:srgbClr val="FFFFFF"/>
                </a:highlight>
              </a:rPr>
              <a:t>In order to fill in missing data such as COE, Open Market Value prices, or Vehicle Emission Scheme rebates, we would need to access government websites, this is because these variables are data which change with time. An example of these</a:t>
            </a:r>
            <a:r>
              <a:rPr lang="en-GB">
                <a:highlight>
                  <a:srgbClr val="FFFFFF"/>
                </a:highlight>
              </a:rPr>
              <a:t> government websites are one motoring and Land Transport Authority, they provide updated and accurate information. Because such websites are not static and require a lot of page interaction to access different information, </a:t>
            </a:r>
            <a:r>
              <a:rPr lang="en-GB">
                <a:solidFill>
                  <a:schemeClr val="dk1"/>
                </a:solidFill>
                <a:highlight>
                  <a:srgbClr val="FFFFFF"/>
                </a:highlight>
              </a:rPr>
              <a:t>we could have explored the use of selenium to systemically scrape these webpages to update our missing data. This way we could collect a more diversified and proportionate dataset as we can control the frequency of the the types of data collected such as car brands and types of vehicles.</a:t>
            </a:r>
            <a:endParaRPr>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a:highlight>
                <a:srgbClr val="EAD1DC"/>
              </a:highlight>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293" name="Google Shape;29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3a3937a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a:highlight>
                <a:srgbClr val="EAD1DC"/>
              </a:highlight>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304" name="Google Shape;304;g73a3937a5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t/>
            </a:r>
            <a:endParaRPr>
              <a:latin typeface="Calibri"/>
              <a:ea typeface="Calibri"/>
              <a:cs typeface="Calibri"/>
              <a:sym typeface="Calibri"/>
            </a:endParaRPr>
          </a:p>
          <a:p>
            <a:pPr indent="0" lvl="0" marL="0" rtl="0" algn="l">
              <a:lnSpc>
                <a:spcPct val="75000"/>
              </a:lnSpc>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lnSpc>
                <a:spcPct val="75000"/>
              </a:lnSpc>
              <a:spcBef>
                <a:spcPts val="0"/>
              </a:spcBef>
              <a:spcAft>
                <a:spcPts val="0"/>
              </a:spcAft>
              <a:buNone/>
            </a:pPr>
            <a:r>
              <a:rPr lang="en-GB" sz="1400">
                <a:solidFill>
                  <a:schemeClr val="dk1"/>
                </a:solidFill>
                <a:highlight>
                  <a:srgbClr val="FFFF00"/>
                </a:highlight>
                <a:latin typeface="Calibri"/>
                <a:ea typeface="Calibri"/>
                <a:cs typeface="Calibri"/>
                <a:sym typeface="Calibri"/>
              </a:rPr>
              <a:t>The expense surrounding the ownership and maintenance of a car in Singapore is among the highest in the world. Despite the fact as locals we are accustomed to this, to the outside world they seem absurd. </a:t>
            </a:r>
            <a:endParaRPr sz="1400">
              <a:solidFill>
                <a:schemeClr val="dk1"/>
              </a:solidFill>
              <a:highlight>
                <a:srgbClr val="FFFF00"/>
              </a:highlight>
              <a:latin typeface="Calibri"/>
              <a:ea typeface="Calibri"/>
              <a:cs typeface="Calibri"/>
              <a:sym typeface="Calibri"/>
            </a:endParaRPr>
          </a:p>
          <a:p>
            <a:pPr indent="0" lvl="0" marL="0" rtl="0" algn="l">
              <a:lnSpc>
                <a:spcPct val="75000"/>
              </a:lnSpc>
              <a:spcBef>
                <a:spcPts val="0"/>
              </a:spcBef>
              <a:spcAft>
                <a:spcPts val="0"/>
              </a:spcAft>
              <a:buNone/>
            </a:pPr>
            <a:r>
              <a:t/>
            </a:r>
            <a:endParaRPr sz="1400">
              <a:solidFill>
                <a:schemeClr val="dk1"/>
              </a:solidFill>
              <a:highlight>
                <a:srgbClr val="FFFF00"/>
              </a:highlight>
              <a:latin typeface="Calibri"/>
              <a:ea typeface="Calibri"/>
              <a:cs typeface="Calibri"/>
              <a:sym typeface="Calibri"/>
            </a:endParaRPr>
          </a:p>
          <a:p>
            <a:pPr indent="0" lvl="0" marL="0" rtl="0" algn="l">
              <a:lnSpc>
                <a:spcPct val="75000"/>
              </a:lnSpc>
              <a:spcBef>
                <a:spcPts val="0"/>
              </a:spcBef>
              <a:spcAft>
                <a:spcPts val="0"/>
              </a:spcAft>
              <a:buNone/>
            </a:pPr>
            <a:r>
              <a:rPr lang="en-GB" sz="1400">
                <a:solidFill>
                  <a:schemeClr val="dk1"/>
                </a:solidFill>
                <a:highlight>
                  <a:srgbClr val="FFFF00"/>
                </a:highlight>
                <a:latin typeface="Calibri"/>
                <a:ea typeface="Calibri"/>
                <a:cs typeface="Calibri"/>
                <a:sym typeface="Calibri"/>
              </a:rPr>
              <a:t>To really help emphasise the inflated price of having a car in Singapore we have developed a comparison between the expenses associated with car maintenance in Singapore vs malaysia.  </a:t>
            </a:r>
            <a:endParaRPr sz="1400">
              <a:solidFill>
                <a:schemeClr val="dk1"/>
              </a:solidFill>
              <a:highlight>
                <a:srgbClr val="FFFF00"/>
              </a:highlight>
              <a:latin typeface="Calibri"/>
              <a:ea typeface="Calibri"/>
              <a:cs typeface="Calibri"/>
              <a:sym typeface="Calibri"/>
            </a:endParaRPr>
          </a:p>
          <a:p>
            <a:pPr indent="0" lvl="0" marL="0" rtl="0" algn="l">
              <a:lnSpc>
                <a:spcPct val="75000"/>
              </a:lnSpc>
              <a:spcBef>
                <a:spcPts val="0"/>
              </a:spcBef>
              <a:spcAft>
                <a:spcPts val="0"/>
              </a:spcAft>
              <a:buNone/>
            </a:pPr>
            <a:r>
              <a:t/>
            </a:r>
            <a:endParaRPr sz="1400">
              <a:solidFill>
                <a:schemeClr val="dk1"/>
              </a:solidFill>
              <a:highlight>
                <a:srgbClr val="FFFF00"/>
              </a:highlight>
              <a:latin typeface="Calibri"/>
              <a:ea typeface="Calibri"/>
              <a:cs typeface="Calibri"/>
              <a:sym typeface="Calibri"/>
            </a:endParaRPr>
          </a:p>
          <a:p>
            <a:pPr indent="0" lvl="0" marL="0" rtl="0" algn="l">
              <a:lnSpc>
                <a:spcPct val="75000"/>
              </a:lnSpc>
              <a:spcBef>
                <a:spcPts val="0"/>
              </a:spcBef>
              <a:spcAft>
                <a:spcPts val="0"/>
              </a:spcAft>
              <a:buClr>
                <a:schemeClr val="dk1"/>
              </a:buClr>
              <a:buSzPts val="1100"/>
              <a:buFont typeface="Arial"/>
              <a:buNone/>
            </a:pPr>
            <a:r>
              <a:rPr lang="en-GB" sz="1400">
                <a:solidFill>
                  <a:schemeClr val="dk1"/>
                </a:solidFill>
                <a:highlight>
                  <a:srgbClr val="FFFF00"/>
                </a:highlight>
                <a:latin typeface="Calibri"/>
                <a:ea typeface="Calibri"/>
                <a:cs typeface="Calibri"/>
                <a:sym typeface="Calibri"/>
              </a:rPr>
              <a:t> It is evident that the price of owning a car in Singapore is almost 3 times compared to that of the price in malaysia .</a:t>
            </a:r>
            <a:endParaRPr sz="1400">
              <a:solidFill>
                <a:schemeClr val="dk1"/>
              </a:solidFill>
              <a:highlight>
                <a:srgbClr val="FFFF00"/>
              </a:highlight>
              <a:latin typeface="Calibri"/>
              <a:ea typeface="Calibri"/>
              <a:cs typeface="Calibri"/>
              <a:sym typeface="Calibri"/>
            </a:endParaRPr>
          </a:p>
          <a:p>
            <a:pPr indent="0" lvl="0" marL="457200" rtl="0" algn="l">
              <a:lnSpc>
                <a:spcPct val="75000"/>
              </a:lnSpc>
              <a:spcBef>
                <a:spcPts val="0"/>
              </a:spcBef>
              <a:spcAft>
                <a:spcPts val="0"/>
              </a:spcAft>
              <a:buClr>
                <a:schemeClr val="dk1"/>
              </a:buClr>
              <a:buSzPts val="1100"/>
              <a:buFont typeface="Arial"/>
              <a:buNone/>
            </a:pPr>
            <a:r>
              <a:t/>
            </a:r>
            <a:endParaRPr sz="1400">
              <a:solidFill>
                <a:schemeClr val="dk1"/>
              </a:solidFill>
              <a:highlight>
                <a:srgbClr val="FFFF00"/>
              </a:highlight>
              <a:latin typeface="Calibri"/>
              <a:ea typeface="Calibri"/>
              <a:cs typeface="Calibri"/>
              <a:sym typeface="Calibri"/>
            </a:endParaRPr>
          </a:p>
          <a:p>
            <a:pPr indent="0" lvl="0" marL="0" rtl="0" algn="l">
              <a:lnSpc>
                <a:spcPct val="75000"/>
              </a:lnSpc>
              <a:spcBef>
                <a:spcPts val="0"/>
              </a:spcBef>
              <a:spcAft>
                <a:spcPts val="0"/>
              </a:spcAft>
              <a:buNone/>
            </a:pPr>
            <a:r>
              <a:rPr lang="en-GB" sz="1400">
                <a:solidFill>
                  <a:schemeClr val="dk1"/>
                </a:solidFill>
                <a:highlight>
                  <a:srgbClr val="FFFF00"/>
                </a:highlight>
                <a:latin typeface="Calibri"/>
                <a:ea typeface="Calibri"/>
                <a:cs typeface="Calibri"/>
                <a:sym typeface="Calibri"/>
              </a:rPr>
              <a:t>Therefore, In our project we made it our aim to help Singaporeans navigate the used car market.</a:t>
            </a:r>
            <a:endParaRPr sz="1400">
              <a:solidFill>
                <a:schemeClr val="dk1"/>
              </a:solidFill>
              <a:highlight>
                <a:srgbClr val="FFFF00"/>
              </a:highlight>
              <a:latin typeface="Calibri"/>
              <a:ea typeface="Calibri"/>
              <a:cs typeface="Calibri"/>
              <a:sym typeface="Calibri"/>
            </a:endParaRPr>
          </a:p>
          <a:p>
            <a:pPr indent="0" lvl="0" marL="0" rtl="0" algn="l">
              <a:lnSpc>
                <a:spcPct val="75000"/>
              </a:lnSpc>
              <a:spcBef>
                <a:spcPts val="0"/>
              </a:spcBef>
              <a:spcAft>
                <a:spcPts val="0"/>
              </a:spcAft>
              <a:buNone/>
            </a:pPr>
            <a:r>
              <a:t/>
            </a:r>
            <a:endParaRPr sz="1400">
              <a:solidFill>
                <a:schemeClr val="dk1"/>
              </a:solidFill>
              <a:highlight>
                <a:srgbClr val="FFFF00"/>
              </a:highlight>
              <a:latin typeface="Calibri"/>
              <a:ea typeface="Calibri"/>
              <a:cs typeface="Calibri"/>
              <a:sym typeface="Calibri"/>
            </a:endParaRPr>
          </a:p>
          <a:p>
            <a:pPr indent="0" lvl="0" marL="0" rtl="0" algn="l">
              <a:lnSpc>
                <a:spcPct val="75000"/>
              </a:lnSpc>
              <a:spcBef>
                <a:spcPts val="0"/>
              </a:spcBef>
              <a:spcAft>
                <a:spcPts val="0"/>
              </a:spcAft>
              <a:buNone/>
            </a:pPr>
            <a:r>
              <a:rPr lang="en-GB" sz="1400">
                <a:solidFill>
                  <a:schemeClr val="dk1"/>
                </a:solidFill>
                <a:highlight>
                  <a:srgbClr val="FFFF00"/>
                </a:highlight>
                <a:latin typeface="Calibri"/>
                <a:ea typeface="Calibri"/>
                <a:cs typeface="Calibri"/>
                <a:sym typeface="Calibri"/>
              </a:rPr>
              <a:t>In order to accomplish this, data analytics techniques were employed to create price forecasting models for pre-owned vehicles, </a:t>
            </a:r>
            <a:endParaRPr sz="1400">
              <a:solidFill>
                <a:schemeClr val="dk1"/>
              </a:solidFill>
              <a:highlight>
                <a:srgbClr val="FFFF00"/>
              </a:highlight>
              <a:latin typeface="Calibri"/>
              <a:ea typeface="Calibri"/>
              <a:cs typeface="Calibri"/>
              <a:sym typeface="Calibri"/>
            </a:endParaRPr>
          </a:p>
          <a:p>
            <a:pPr indent="0" lvl="0" marL="0" rtl="0" algn="l">
              <a:lnSpc>
                <a:spcPct val="75000"/>
              </a:lnSpc>
              <a:spcBef>
                <a:spcPts val="0"/>
              </a:spcBef>
              <a:spcAft>
                <a:spcPts val="0"/>
              </a:spcAft>
              <a:buNone/>
            </a:pPr>
            <a:r>
              <a:t/>
            </a:r>
            <a:endParaRPr sz="1400">
              <a:solidFill>
                <a:schemeClr val="dk1"/>
              </a:solidFill>
              <a:highlight>
                <a:srgbClr val="FFFF00"/>
              </a:highlight>
              <a:latin typeface="Calibri"/>
              <a:ea typeface="Calibri"/>
              <a:cs typeface="Calibri"/>
              <a:sym typeface="Calibri"/>
            </a:endParaRPr>
          </a:p>
          <a:p>
            <a:pPr indent="0" lvl="0" marL="0" rtl="0" algn="l">
              <a:lnSpc>
                <a:spcPct val="75000"/>
              </a:lnSpc>
              <a:spcBef>
                <a:spcPts val="0"/>
              </a:spcBef>
              <a:spcAft>
                <a:spcPts val="0"/>
              </a:spcAft>
              <a:buNone/>
            </a:pPr>
            <a:r>
              <a:rPr lang="en-GB" sz="1400">
                <a:solidFill>
                  <a:schemeClr val="dk1"/>
                </a:solidFill>
                <a:highlight>
                  <a:srgbClr val="FFFF00"/>
                </a:highlight>
                <a:latin typeface="Calibri"/>
                <a:ea typeface="Calibri"/>
                <a:cs typeface="Calibri"/>
                <a:sym typeface="Calibri"/>
              </a:rPr>
              <a:t>with the aim of helping Singaporeans determine whether the price of their desired car is reasonable. </a:t>
            </a:r>
            <a:endParaRPr sz="1400">
              <a:solidFill>
                <a:schemeClr val="dk1"/>
              </a:solidFill>
              <a:highlight>
                <a:srgbClr val="FFFF00"/>
              </a:highlight>
              <a:latin typeface="Calibri"/>
              <a:ea typeface="Calibri"/>
              <a:cs typeface="Calibri"/>
              <a:sym typeface="Calibri"/>
            </a:endParaRPr>
          </a:p>
          <a:p>
            <a:pPr indent="0" lvl="0" marL="0" rtl="0" algn="l">
              <a:lnSpc>
                <a:spcPct val="75000"/>
              </a:lnSpc>
              <a:spcBef>
                <a:spcPts val="1300"/>
              </a:spcBef>
              <a:spcAft>
                <a:spcPts val="0"/>
              </a:spcAft>
              <a:buNone/>
            </a:pPr>
            <a:r>
              <a:rPr lang="en-GB" sz="1400">
                <a:solidFill>
                  <a:schemeClr val="dk1"/>
                </a:solidFill>
                <a:highlight>
                  <a:srgbClr val="FFFF00"/>
                </a:highlight>
                <a:latin typeface="Calibri"/>
                <a:ea typeface="Calibri"/>
                <a:cs typeface="Calibri"/>
                <a:sym typeface="Calibri"/>
              </a:rPr>
              <a:t>In order to meet our objective we extracted data from SGCarMart, a popular car listing site in Singapore. To collate our data from SGCarMart we used the web scraper package, Beautiful soup.  </a:t>
            </a:r>
            <a:endParaRPr sz="1400">
              <a:latin typeface="Calibri"/>
              <a:ea typeface="Calibri"/>
              <a:cs typeface="Calibri"/>
              <a:sym typeface="Calibri"/>
            </a:endParaRPr>
          </a:p>
          <a:p>
            <a:pPr indent="0" lvl="0" marL="0" rtl="0" algn="l">
              <a:lnSpc>
                <a:spcPct val="75000"/>
              </a:lnSpc>
              <a:spcBef>
                <a:spcPts val="0"/>
              </a:spcBef>
              <a:spcAft>
                <a:spcPts val="0"/>
              </a:spcAft>
              <a:buNone/>
            </a:pPr>
            <a:r>
              <a:t/>
            </a:r>
            <a:endParaRPr>
              <a:latin typeface="Calibri"/>
              <a:ea typeface="Calibri"/>
              <a:cs typeface="Calibri"/>
              <a:sym typeface="Calibri"/>
            </a:endParaRPr>
          </a:p>
          <a:p>
            <a:pPr indent="0" lvl="0" marL="0" rtl="0" algn="l">
              <a:lnSpc>
                <a:spcPct val="75000"/>
              </a:lnSpc>
              <a:spcBef>
                <a:spcPts val="0"/>
              </a:spcBef>
              <a:spcAft>
                <a:spcPts val="0"/>
              </a:spcAft>
              <a:buNone/>
            </a:pPr>
            <a:r>
              <a:t/>
            </a:r>
            <a:endParaRPr>
              <a:latin typeface="Calibri"/>
              <a:ea typeface="Calibri"/>
              <a:cs typeface="Calibri"/>
              <a:sym typeface="Calibri"/>
            </a:endParaRPr>
          </a:p>
          <a:p>
            <a:pPr indent="0" lvl="0" marL="457200" rtl="0" algn="l">
              <a:lnSpc>
                <a:spcPct val="75000"/>
              </a:lnSpc>
              <a:spcBef>
                <a:spcPts val="1300"/>
              </a:spcBef>
              <a:spcAft>
                <a:spcPts val="0"/>
              </a:spcAft>
              <a:buNone/>
            </a:pPr>
            <a:r>
              <a:t/>
            </a:r>
            <a:endParaRPr>
              <a:latin typeface="Calibri"/>
              <a:ea typeface="Calibri"/>
              <a:cs typeface="Calibri"/>
              <a:sym typeface="Calibri"/>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highlight>
                  <a:srgbClr val="FFFF00"/>
                </a:highlight>
              </a:rPr>
              <a:t>Here we can see a page from SGCarMart, showing the listing of a used car</a:t>
            </a:r>
            <a:r>
              <a:rPr lang="en-GB" sz="1300">
                <a:solidFill>
                  <a:schemeClr val="dk1"/>
                </a:solidFill>
                <a:highlight>
                  <a:srgbClr val="FFFF00"/>
                </a:highlight>
              </a:rPr>
              <a:t>. On the right of this we see the HTML source code for this particular page. </a:t>
            </a:r>
            <a:endParaRPr sz="1300">
              <a:solidFill>
                <a:schemeClr val="dk1"/>
              </a:solidFill>
              <a:highlight>
                <a:srgbClr val="FFFF00"/>
              </a:highlight>
            </a:endParaRPr>
          </a:p>
          <a:p>
            <a:pPr indent="0" lvl="0" marL="0" rtl="0" algn="l">
              <a:spcBef>
                <a:spcPts val="0"/>
              </a:spcBef>
              <a:spcAft>
                <a:spcPts val="0"/>
              </a:spcAft>
              <a:buNone/>
            </a:pPr>
            <a:r>
              <a:t/>
            </a:r>
            <a:endParaRPr sz="1300">
              <a:solidFill>
                <a:schemeClr val="dk1"/>
              </a:solidFill>
              <a:highlight>
                <a:srgbClr val="FFFF00"/>
              </a:highlight>
            </a:endParaRPr>
          </a:p>
          <a:p>
            <a:pPr indent="0" lvl="0" marL="0" rtl="0" algn="l">
              <a:spcBef>
                <a:spcPts val="0"/>
              </a:spcBef>
              <a:spcAft>
                <a:spcPts val="0"/>
              </a:spcAft>
              <a:buNone/>
            </a:pPr>
            <a:r>
              <a:rPr lang="en-GB" sz="1300">
                <a:solidFill>
                  <a:schemeClr val="dk1"/>
                </a:solidFill>
                <a:highlight>
                  <a:srgbClr val="FFFF00"/>
                </a:highlight>
              </a:rPr>
              <a:t>Web scraping manually can be a very time consuming and laborious process; So we wanted to find a way to automate this. </a:t>
            </a:r>
            <a:endParaRPr sz="1300">
              <a:solidFill>
                <a:schemeClr val="dk1"/>
              </a:solidFill>
              <a:highlight>
                <a:srgbClr val="FFFF00"/>
              </a:highlight>
            </a:endParaRPr>
          </a:p>
          <a:p>
            <a:pPr indent="0" lvl="0" marL="0" rtl="0" algn="l">
              <a:spcBef>
                <a:spcPts val="0"/>
              </a:spcBef>
              <a:spcAft>
                <a:spcPts val="0"/>
              </a:spcAft>
              <a:buNone/>
            </a:pPr>
            <a:r>
              <a:t/>
            </a:r>
            <a:endParaRPr sz="1300">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rPr lang="en-GB" sz="1300">
                <a:solidFill>
                  <a:schemeClr val="dk1"/>
                </a:solidFill>
                <a:highlight>
                  <a:srgbClr val="FFFF00"/>
                </a:highlight>
              </a:rPr>
              <a:t>The solution to this was found in the URL of the car listings. We noticed that the listing follows a certain ID as seen from the red box at the URL. We iterate through a range of numbers using a loop to change the IDs so that we can access different listings.</a:t>
            </a:r>
            <a:endParaRPr sz="1300">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t/>
            </a:r>
            <a:endParaRPr sz="1300">
              <a:solidFill>
                <a:schemeClr val="dk1"/>
              </a:solidFill>
              <a:highlight>
                <a:srgbClr val="FFFF00"/>
              </a:highlight>
            </a:endParaRPr>
          </a:p>
          <a:p>
            <a:pPr indent="0" lvl="0" marL="0" rtl="0" algn="l">
              <a:spcBef>
                <a:spcPts val="0"/>
              </a:spcBef>
              <a:spcAft>
                <a:spcPts val="0"/>
              </a:spcAft>
              <a:buNone/>
            </a:pPr>
            <a:r>
              <a:rPr lang="en-GB" sz="1300">
                <a:solidFill>
                  <a:schemeClr val="dk1"/>
                </a:solidFill>
                <a:highlight>
                  <a:srgbClr val="FFFF00"/>
                </a:highlight>
              </a:rPr>
              <a:t>To collect our data, we made use of the source code as seen on the right and also beautifulsoup to extract the information. We achieved this by creating a function which could be reused for every page.</a:t>
            </a:r>
            <a:endParaRPr sz="1300">
              <a:solidFill>
                <a:schemeClr val="dk1"/>
              </a:solidFill>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solidFill>
                  <a:schemeClr val="dk1"/>
                </a:solidFill>
                <a:highlight>
                  <a:srgbClr val="FFFF00"/>
                </a:highlight>
              </a:rPr>
              <a:t>We collected and cleaned a total of 1291 datasets. The data consists of a  total of 15 predictors, 3 of which are categorical and the rest numerical. Lastly our response or predictant is the car price itself. Ricardo will now go on to discuss the exploratory data analysis in order to better understand our data.</a:t>
            </a:r>
            <a:endParaRPr sz="1300">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My contribution to this project was the exploratory data analysis.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These are the categorical variables. There are 38 vehicle brands in our dataset, here you can see the top 6 most common brand of vehicle in our dataset. Together they represent 65.6% of the total number of vehicle in the data.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vehicle type, we only managed to collect data on 7 out of 14 types of vehicle listed in SGCarMart. This is a major limitation. Luxury sedan and SUV is the most common type of vehicle, not surprising as the more frequent car brands in our data set are Mercedes and BMW, which mainly manufacture these two types of vehicles.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majority of cars in the modern era now run an Automatic transmission, hence it is not surprising that most of our data consist of Automatic vehicle.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342940daf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342940da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These are numerical variables, we have 13 numerical variables including price. As seen from the image above, we have box plot, histogram and violin plot for COE_left and Depreciation.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number of days of COE left is the only predictor which is skewing slightly left out of the 13 numerical variables. It is likely that the number of years of COE left is not directly related to the open market value of that car.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Depreciation value, similar to the rest of our numerical data, are skewed towards the right,  due to the presence of vehicles in our data set with unusually high values of the numerical predictors.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main contributors to the skewing are the luxury cars and sports cars.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It is a valid hypothesis to say luxury cars will depreciate more than cheaper cars, as they have more "room" for depreciation. For example, a 90K car is unlikely to depreciate to $0, because the owner might as well scrap it as he could earn more this way. While on the other hand a 300k car is very likely to devalue to 210k.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From the correlation table above, we can see that there are a few predictors with high correlation with each other, such as Open Market Value and Additional Registration Fee. In this case, Open Market Value is calculated based on a value of Additional Registration Fee, leading to the high correlation between these 2 predictors. Combined with the skew in data from the previous slide, the high correlation between predictors may impact the performance of the machine learning model. I will now pass my time over to Jeremy to show you how we predict car prices.</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highlight>
                  <a:srgbClr val="00FF00"/>
                </a:highlight>
              </a:rPr>
              <a:t>My contribution to this project was the prediction of the used car prices. </a:t>
            </a:r>
            <a:r>
              <a:rPr lang="en-GB" sz="1400">
                <a:highlight>
                  <a:srgbClr val="00FF00"/>
                </a:highlight>
                <a:latin typeface="Calibri"/>
                <a:ea typeface="Calibri"/>
                <a:cs typeface="Calibri"/>
                <a:sym typeface="Calibri"/>
              </a:rPr>
              <a:t>Using the predictors that we collected. We have split our prediction into 3 steps . Firstly, we performed a univariate regression using linear regression, base on the predictor with the highest correlation with price, the deregistration value. Next, we did a multivariate regression with all the predictors, without adjusting any predictors, and lastly, a third regression with some transformation of the predictors which I will explain later on. </a:t>
            </a:r>
            <a:br>
              <a:rPr lang="en-GB">
                <a:highlight>
                  <a:srgbClr val="00FF00"/>
                </a:highlight>
                <a:latin typeface="Calibri"/>
                <a:ea typeface="Calibri"/>
                <a:cs typeface="Calibri"/>
                <a:sym typeface="Calibri"/>
              </a:rPr>
            </a:br>
            <a:endParaRPr>
              <a:highlight>
                <a:srgbClr val="00FF00"/>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174" name="Google Shape;17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highlight>
                  <a:srgbClr val="00FF00"/>
                </a:highlight>
              </a:rPr>
              <a:t>In order to set a benchmark for our predictions, we took deregistration value as the predictor for price, because it had the highest correlation of 0.92. After performing a linear regression, the results are as seen, with an explained variance of 0.85 and a mean-squared error of 0.05</a:t>
            </a:r>
            <a:endParaRPr>
              <a:solidFill>
                <a:schemeClr val="dk1"/>
              </a:solidFill>
              <a:highlight>
                <a:srgbClr val="00FF00"/>
              </a:highlight>
            </a:endParaRPr>
          </a:p>
          <a:p>
            <a:pPr indent="0" lvl="0" marL="0" rtl="0" algn="l">
              <a:spcBef>
                <a:spcPts val="0"/>
              </a:spcBef>
              <a:spcAft>
                <a:spcPts val="0"/>
              </a:spcAft>
              <a:buNone/>
            </a:pPr>
            <a:r>
              <a:t/>
            </a:r>
            <a:endParaRPr>
              <a:highlight>
                <a:srgbClr val="00FF00"/>
              </a:highlight>
            </a:endParaRPr>
          </a:p>
          <a:p>
            <a:pPr indent="0" lvl="0" marL="0" rtl="0" algn="l">
              <a:spcBef>
                <a:spcPts val="0"/>
              </a:spcBef>
              <a:spcAft>
                <a:spcPts val="0"/>
              </a:spcAft>
              <a:buNone/>
            </a:pPr>
            <a:r>
              <a:rPr lang="en-GB">
                <a:highlight>
                  <a:srgbClr val="00FF00"/>
                </a:highlight>
              </a:rPr>
              <a:t>Step 2 we did a </a:t>
            </a:r>
            <a:r>
              <a:rPr lang="en-GB">
                <a:highlight>
                  <a:srgbClr val="00FF00"/>
                </a:highlight>
              </a:rPr>
              <a:t>multivariate</a:t>
            </a:r>
            <a:r>
              <a:rPr lang="en-GB">
                <a:highlight>
                  <a:srgbClr val="00FF00"/>
                </a:highlight>
              </a:rPr>
              <a:t> prediction using linear, ridge and lasso regression and here are the results. As compared to using only deregistration value, there was an improvement in MSE of about 0.03. Furthermore, we noticed that using linear regression had slightly better </a:t>
            </a:r>
            <a:r>
              <a:rPr lang="en-GB">
                <a:highlight>
                  <a:srgbClr val="00FF00"/>
                </a:highlight>
              </a:rPr>
              <a:t>performances</a:t>
            </a:r>
            <a:r>
              <a:rPr lang="en-GB">
                <a:highlight>
                  <a:srgbClr val="00FF00"/>
                </a:highlight>
              </a:rPr>
              <a:t> compared to ridge and lasso.</a:t>
            </a:r>
            <a:br>
              <a:rPr lang="en-GB"/>
            </a:b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1"/>
        </a:solidFill>
      </p:bgPr>
    </p:bg>
    <p:spTree>
      <p:nvGrpSpPr>
        <p:cNvPr id="11" name="Shape 11"/>
        <p:cNvGrpSpPr/>
        <p:nvPr/>
      </p:nvGrpSpPr>
      <p:grpSpPr>
        <a:xfrm>
          <a:off x="0" y="0"/>
          <a:ext cx="0" cy="0"/>
          <a:chOff x="0" y="0"/>
          <a:chExt cx="0" cy="0"/>
        </a:xfrm>
      </p:grpSpPr>
      <p:sp>
        <p:nvSpPr>
          <p:cNvPr id="12" name="Google Shape;12;p15"/>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5"/>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5"/>
          <p:cNvSpPr txBox="1"/>
          <p:nvPr>
            <p:ph idx="1" type="subTitle"/>
          </p:nvPr>
        </p:nvSpPr>
        <p:spPr>
          <a:xfrm>
            <a:off x="667512" y="4206876"/>
            <a:ext cx="9228201" cy="1645920"/>
          </a:xfrm>
          <a:prstGeom prst="rect">
            <a:avLst/>
          </a:prstGeom>
          <a:noFill/>
          <a:ln>
            <a:noFill/>
          </a:ln>
        </p:spPr>
        <p:txBody>
          <a:bodyPr anchorCtr="0" anchor="t" bIns="45700" lIns="91425" spcFirstLastPara="1" rIns="91425" wrap="square" tIns="45700">
            <a:norm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p:txBody>
      </p:sp>
      <p:sp>
        <p:nvSpPr>
          <p:cNvPr id="15" name="Google Shape;15;p15"/>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300" u="none" cap="none" strike="noStrike">
                <a:solidFill>
                  <a:srgbClr val="FFFFFF"/>
                </a:solidFill>
                <a:latin typeface="Calibri"/>
                <a:ea typeface="Calibri"/>
                <a:cs typeface="Calibri"/>
                <a:sym typeface="Calibri"/>
              </a:defRPr>
            </a:lvl1pPr>
            <a:lvl2pPr indent="0" lvl="1" marL="0" algn="r">
              <a:spcBef>
                <a:spcPts val="0"/>
              </a:spcBef>
              <a:buNone/>
              <a:defRPr b="0" i="0" sz="10300" u="none" cap="none" strike="noStrike">
                <a:solidFill>
                  <a:srgbClr val="FFFFFF"/>
                </a:solidFill>
                <a:latin typeface="Calibri"/>
                <a:ea typeface="Calibri"/>
                <a:cs typeface="Calibri"/>
                <a:sym typeface="Calibri"/>
              </a:defRPr>
            </a:lvl2pPr>
            <a:lvl3pPr indent="0" lvl="2" marL="0" algn="r">
              <a:spcBef>
                <a:spcPts val="0"/>
              </a:spcBef>
              <a:buNone/>
              <a:defRPr b="0" i="0" sz="10300" u="none" cap="none" strike="noStrike">
                <a:solidFill>
                  <a:srgbClr val="FFFFFF"/>
                </a:solidFill>
                <a:latin typeface="Calibri"/>
                <a:ea typeface="Calibri"/>
                <a:cs typeface="Calibri"/>
                <a:sym typeface="Calibri"/>
              </a:defRPr>
            </a:lvl3pPr>
            <a:lvl4pPr indent="0" lvl="3" marL="0" algn="r">
              <a:spcBef>
                <a:spcPts val="0"/>
              </a:spcBef>
              <a:buNone/>
              <a:defRPr b="0" i="0" sz="10300" u="none" cap="none" strike="noStrike">
                <a:solidFill>
                  <a:srgbClr val="FFFFFF"/>
                </a:solidFill>
                <a:latin typeface="Calibri"/>
                <a:ea typeface="Calibri"/>
                <a:cs typeface="Calibri"/>
                <a:sym typeface="Calibri"/>
              </a:defRPr>
            </a:lvl4pPr>
            <a:lvl5pPr indent="0" lvl="4" marL="0" algn="r">
              <a:spcBef>
                <a:spcPts val="0"/>
              </a:spcBef>
              <a:buNone/>
              <a:defRPr b="0" i="0" sz="10300" u="none" cap="none" strike="noStrike">
                <a:solidFill>
                  <a:srgbClr val="FFFFFF"/>
                </a:solidFill>
                <a:latin typeface="Calibri"/>
                <a:ea typeface="Calibri"/>
                <a:cs typeface="Calibri"/>
                <a:sym typeface="Calibri"/>
              </a:defRPr>
            </a:lvl5pPr>
            <a:lvl6pPr indent="0" lvl="5" marL="0" algn="r">
              <a:spcBef>
                <a:spcPts val="0"/>
              </a:spcBef>
              <a:buNone/>
              <a:defRPr b="0" i="0" sz="10300" u="none" cap="none" strike="noStrike">
                <a:solidFill>
                  <a:srgbClr val="FFFFFF"/>
                </a:solidFill>
                <a:latin typeface="Calibri"/>
                <a:ea typeface="Calibri"/>
                <a:cs typeface="Calibri"/>
                <a:sym typeface="Calibri"/>
              </a:defRPr>
            </a:lvl6pPr>
            <a:lvl7pPr indent="0" lvl="6" marL="0" algn="r">
              <a:spcBef>
                <a:spcPts val="0"/>
              </a:spcBef>
              <a:buNone/>
              <a:defRPr b="0" i="0" sz="10300" u="none" cap="none" strike="noStrike">
                <a:solidFill>
                  <a:srgbClr val="FFFFFF"/>
                </a:solidFill>
                <a:latin typeface="Calibri"/>
                <a:ea typeface="Calibri"/>
                <a:cs typeface="Calibri"/>
                <a:sym typeface="Calibri"/>
              </a:defRPr>
            </a:lvl7pPr>
            <a:lvl8pPr indent="0" lvl="7" marL="0" algn="r">
              <a:spcBef>
                <a:spcPts val="0"/>
              </a:spcBef>
              <a:buNone/>
              <a:defRPr b="0" i="0" sz="10300" u="none" cap="none" strike="noStrike">
                <a:solidFill>
                  <a:srgbClr val="FFFFFF"/>
                </a:solidFill>
                <a:latin typeface="Calibri"/>
                <a:ea typeface="Calibri"/>
                <a:cs typeface="Calibri"/>
                <a:sym typeface="Calibri"/>
              </a:defRPr>
            </a:lvl8pPr>
            <a:lvl9pPr indent="0" lvl="8" marL="0" algn="r">
              <a:spcBef>
                <a:spcPts val="0"/>
              </a:spcBef>
              <a:buNone/>
              <a:defRPr b="0" i="0" sz="103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24"/>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4"/>
          <p:cNvSpPr txBox="1"/>
          <p:nvPr>
            <p:ph idx="1" type="body"/>
          </p:nvPr>
        </p:nvSpPr>
        <p:spPr>
          <a:xfrm rot="5400000">
            <a:off x="4170426" y="-1482090"/>
            <a:ext cx="3766185" cy="1075372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73" name="Google Shape;73;p24"/>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5"/>
          <p:cNvSpPr txBox="1"/>
          <p:nvPr>
            <p:ph type="title"/>
          </p:nvPr>
        </p:nvSpPr>
        <p:spPr>
          <a:xfrm rot="5400000">
            <a:off x="7658100" y="1781175"/>
            <a:ext cx="4800600" cy="262890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5"/>
          <p:cNvSpPr txBox="1"/>
          <p:nvPr>
            <p:ph idx="1" type="body"/>
          </p:nvPr>
        </p:nvSpPr>
        <p:spPr>
          <a:xfrm rot="5400000">
            <a:off x="1938338" y="-452437"/>
            <a:ext cx="5400675"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79" name="Google Shape;79;p25"/>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16"/>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6"/>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21" name="Google Shape;21;p16"/>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17"/>
          <p:cNvSpPr txBox="1"/>
          <p:nvPr>
            <p:ph type="title"/>
          </p:nvPr>
        </p:nvSpPr>
        <p:spPr>
          <a:xfrm>
            <a:off x="603504" y="767419"/>
            <a:ext cx="10780776" cy="3355848"/>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8800"/>
              <a:buFont typeface="Calibri"/>
              <a:buNone/>
              <a:defRPr b="0" sz="8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7"/>
          <p:cNvSpPr txBox="1"/>
          <p:nvPr>
            <p:ph idx="1" type="body"/>
          </p:nvPr>
        </p:nvSpPr>
        <p:spPr>
          <a:xfrm>
            <a:off x="667512" y="4204209"/>
            <a:ext cx="9226296" cy="1645920"/>
          </a:xfrm>
          <a:prstGeom prst="rect">
            <a:avLst/>
          </a:prstGeom>
          <a:noFill/>
          <a:ln>
            <a:noFill/>
          </a:ln>
        </p:spPr>
        <p:txBody>
          <a:bodyPr anchorCtr="0" anchor="t" bIns="45700" lIns="91425" spcFirstLastPara="1" rIns="91425" wrap="square" tIns="45700">
            <a:normAutofit/>
          </a:bodyPr>
          <a:lstStyle>
            <a:lvl1pPr indent="-228600" lvl="0" marL="4572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indent="-228600" lvl="1" marL="914400" algn="l">
              <a:lnSpc>
                <a:spcPct val="85000"/>
              </a:lnSpc>
              <a:spcBef>
                <a:spcPts val="600"/>
              </a:spcBef>
              <a:spcAft>
                <a:spcPts val="0"/>
              </a:spcAft>
              <a:buClr>
                <a:srgbClr val="888888"/>
              </a:buClr>
              <a:buSzPts val="1800"/>
              <a:buNone/>
              <a:defRPr sz="1800">
                <a:solidFill>
                  <a:srgbClr val="888888"/>
                </a:solidFill>
              </a:defRPr>
            </a:lvl2pPr>
            <a:lvl3pPr indent="-228600" lvl="2" marL="1371600" algn="l">
              <a:lnSpc>
                <a:spcPct val="85000"/>
              </a:lnSpc>
              <a:spcBef>
                <a:spcPts val="600"/>
              </a:spcBef>
              <a:spcAft>
                <a:spcPts val="0"/>
              </a:spcAft>
              <a:buClr>
                <a:srgbClr val="888888"/>
              </a:buClr>
              <a:buSzPts val="1600"/>
              <a:buNone/>
              <a:defRPr sz="1600">
                <a:solidFill>
                  <a:srgbClr val="888888"/>
                </a:solidFill>
              </a:defRPr>
            </a:lvl3pPr>
            <a:lvl4pPr indent="-228600" lvl="3" marL="1828800" algn="l">
              <a:lnSpc>
                <a:spcPct val="85000"/>
              </a:lnSpc>
              <a:spcBef>
                <a:spcPts val="600"/>
              </a:spcBef>
              <a:spcAft>
                <a:spcPts val="0"/>
              </a:spcAft>
              <a:buClr>
                <a:srgbClr val="888888"/>
              </a:buClr>
              <a:buSzPts val="1400"/>
              <a:buNone/>
              <a:defRPr sz="1400">
                <a:solidFill>
                  <a:srgbClr val="888888"/>
                </a:solidFill>
              </a:defRPr>
            </a:lvl4pPr>
            <a:lvl5pPr indent="-228600" lvl="4" marL="2286000" algn="l">
              <a:lnSpc>
                <a:spcPct val="85000"/>
              </a:lnSpc>
              <a:spcBef>
                <a:spcPts val="600"/>
              </a:spcBef>
              <a:spcAft>
                <a:spcPts val="0"/>
              </a:spcAft>
              <a:buClr>
                <a:srgbClr val="888888"/>
              </a:buClr>
              <a:buSzPts val="1400"/>
              <a:buNone/>
              <a:defRPr sz="1400">
                <a:solidFill>
                  <a:srgbClr val="888888"/>
                </a:solidFill>
              </a:defRPr>
            </a:lvl5pPr>
            <a:lvl6pPr indent="-228600" lvl="5" marL="2743200" algn="l">
              <a:lnSpc>
                <a:spcPct val="85000"/>
              </a:lnSpc>
              <a:spcBef>
                <a:spcPts val="600"/>
              </a:spcBef>
              <a:spcAft>
                <a:spcPts val="0"/>
              </a:spcAft>
              <a:buClr>
                <a:srgbClr val="888888"/>
              </a:buClr>
              <a:buSzPts val="1400"/>
              <a:buNone/>
              <a:defRPr sz="1400">
                <a:solidFill>
                  <a:srgbClr val="888888"/>
                </a:solidFill>
              </a:defRPr>
            </a:lvl6pPr>
            <a:lvl7pPr indent="-228600" lvl="6" marL="3200400" algn="l">
              <a:lnSpc>
                <a:spcPct val="85000"/>
              </a:lnSpc>
              <a:spcBef>
                <a:spcPts val="600"/>
              </a:spcBef>
              <a:spcAft>
                <a:spcPts val="0"/>
              </a:spcAft>
              <a:buClr>
                <a:srgbClr val="888888"/>
              </a:buClr>
              <a:buSzPts val="1400"/>
              <a:buNone/>
              <a:defRPr sz="1400">
                <a:solidFill>
                  <a:srgbClr val="888888"/>
                </a:solidFill>
              </a:defRPr>
            </a:lvl7pPr>
            <a:lvl8pPr indent="-228600" lvl="7" marL="3657600" algn="l">
              <a:lnSpc>
                <a:spcPct val="85000"/>
              </a:lnSpc>
              <a:spcBef>
                <a:spcPts val="600"/>
              </a:spcBef>
              <a:spcAft>
                <a:spcPts val="0"/>
              </a:spcAft>
              <a:buClr>
                <a:srgbClr val="888888"/>
              </a:buClr>
              <a:buSzPts val="1400"/>
              <a:buNone/>
              <a:defRPr sz="1400">
                <a:solidFill>
                  <a:srgbClr val="888888"/>
                </a:solidFill>
              </a:defRPr>
            </a:lvl8pPr>
            <a:lvl9pPr indent="-228600" lvl="8" marL="4114800" algn="l">
              <a:lnSpc>
                <a:spcPct val="85000"/>
              </a:lnSpc>
              <a:spcBef>
                <a:spcPts val="600"/>
              </a:spcBef>
              <a:spcAft>
                <a:spcPts val="0"/>
              </a:spcAft>
              <a:buClr>
                <a:srgbClr val="888888"/>
              </a:buClr>
              <a:buSzPts val="1400"/>
              <a:buNone/>
              <a:defRPr sz="1400">
                <a:solidFill>
                  <a:srgbClr val="888888"/>
                </a:solidFill>
              </a:defRPr>
            </a:lvl9pPr>
          </a:lstStyle>
          <a:p/>
        </p:txBody>
      </p:sp>
      <p:sp>
        <p:nvSpPr>
          <p:cNvPr id="27" name="Google Shape;27;p17"/>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Google Shape;31;p18"/>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8"/>
          <p:cNvSpPr txBox="1"/>
          <p:nvPr>
            <p:ph idx="1" type="body"/>
          </p:nvPr>
        </p:nvSpPr>
        <p:spPr>
          <a:xfrm>
            <a:off x="676656" y="1998134"/>
            <a:ext cx="4663440" cy="3767328"/>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33" name="Google Shape;33;p18"/>
          <p:cNvSpPr txBox="1"/>
          <p:nvPr>
            <p:ph idx="2" type="body"/>
          </p:nvPr>
        </p:nvSpPr>
        <p:spPr>
          <a:xfrm>
            <a:off x="6011330" y="1998134"/>
            <a:ext cx="4663440" cy="3767328"/>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34" name="Google Shape;34;p18"/>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Google Shape;38;p19"/>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
          <p:cNvSpPr txBox="1"/>
          <p:nvPr>
            <p:ph idx="1" type="body"/>
          </p:nvPr>
        </p:nvSpPr>
        <p:spPr>
          <a:xfrm>
            <a:off x="676656" y="2040467"/>
            <a:ext cx="4663440" cy="723400"/>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40" name="Google Shape;40;p19"/>
          <p:cNvSpPr txBox="1"/>
          <p:nvPr>
            <p:ph idx="2" type="body"/>
          </p:nvPr>
        </p:nvSpPr>
        <p:spPr>
          <a:xfrm>
            <a:off x="676656" y="2753084"/>
            <a:ext cx="4663440" cy="3200400"/>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41" name="Google Shape;41;p19"/>
          <p:cNvSpPr txBox="1"/>
          <p:nvPr>
            <p:ph idx="3" type="body"/>
          </p:nvPr>
        </p:nvSpPr>
        <p:spPr>
          <a:xfrm>
            <a:off x="6007608" y="2038435"/>
            <a:ext cx="4663440" cy="722376"/>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42" name="Google Shape;42;p19"/>
          <p:cNvSpPr txBox="1"/>
          <p:nvPr>
            <p:ph idx="4" type="body"/>
          </p:nvPr>
        </p:nvSpPr>
        <p:spPr>
          <a:xfrm>
            <a:off x="6007608" y="2750990"/>
            <a:ext cx="4663440" cy="3200400"/>
          </a:xfrm>
          <a:prstGeom prst="rect">
            <a:avLst/>
          </a:prstGeom>
          <a:noFill/>
          <a:ln>
            <a:noFill/>
          </a:ln>
        </p:spPr>
        <p:txBody>
          <a:bodyPr anchorCtr="0" anchor="t" bIns="45700" lIns="91425" spcFirstLastPara="1" rIns="91425" wrap="square" tIns="45700">
            <a:normAutofit/>
          </a:bodyPr>
          <a:lstStyle>
            <a:lvl1pPr indent="-381000" lvl="0" marL="457200" algn="l">
              <a:lnSpc>
                <a:spcPct val="85000"/>
              </a:lnSpc>
              <a:spcBef>
                <a:spcPts val="1300"/>
              </a:spcBef>
              <a:spcAft>
                <a:spcPts val="0"/>
              </a:spcAft>
              <a:buClr>
                <a:srgbClr val="262626"/>
              </a:buClr>
              <a:buSzPts val="2400"/>
              <a:buChar char=" "/>
              <a:defRPr sz="2400"/>
            </a:lvl1pPr>
            <a:lvl2pPr indent="-355600" lvl="1" marL="914400" algn="l">
              <a:lnSpc>
                <a:spcPct val="85000"/>
              </a:lnSpc>
              <a:spcBef>
                <a:spcPts val="600"/>
              </a:spcBef>
              <a:spcAft>
                <a:spcPts val="0"/>
              </a:spcAft>
              <a:buClr>
                <a:srgbClr val="262626"/>
              </a:buClr>
              <a:buSzPts val="2000"/>
              <a:buChar char=" "/>
              <a:defRPr sz="2000"/>
            </a:lvl2pPr>
            <a:lvl3pPr indent="-342900" lvl="2" marL="1371600" algn="l">
              <a:lnSpc>
                <a:spcPct val="85000"/>
              </a:lnSpc>
              <a:spcBef>
                <a:spcPts val="600"/>
              </a:spcBef>
              <a:spcAft>
                <a:spcPts val="0"/>
              </a:spcAft>
              <a:buClr>
                <a:srgbClr val="262626"/>
              </a:buClr>
              <a:buSzPts val="1800"/>
              <a:buChar char=" "/>
              <a:defRPr sz="1800"/>
            </a:lvl3pPr>
            <a:lvl4pPr indent="-330200" lvl="3" marL="1828800" algn="l">
              <a:lnSpc>
                <a:spcPct val="85000"/>
              </a:lnSpc>
              <a:spcBef>
                <a:spcPts val="600"/>
              </a:spcBef>
              <a:spcAft>
                <a:spcPts val="0"/>
              </a:spcAft>
              <a:buClr>
                <a:srgbClr val="262626"/>
              </a:buClr>
              <a:buSzPts val="1600"/>
              <a:buChar char=" "/>
              <a:defRPr sz="1600"/>
            </a:lvl4pPr>
            <a:lvl5pPr indent="-330200" lvl="4" marL="2286000" algn="l">
              <a:lnSpc>
                <a:spcPct val="85000"/>
              </a:lnSpc>
              <a:spcBef>
                <a:spcPts val="600"/>
              </a:spcBef>
              <a:spcAft>
                <a:spcPts val="0"/>
              </a:spcAft>
              <a:buClr>
                <a:srgbClr val="262626"/>
              </a:buClr>
              <a:buSzPts val="1600"/>
              <a:buChar char=" "/>
              <a:defRPr sz="1600"/>
            </a:lvl5pPr>
            <a:lvl6pPr indent="-330200" lvl="5" marL="2743200" algn="l">
              <a:lnSpc>
                <a:spcPct val="85000"/>
              </a:lnSpc>
              <a:spcBef>
                <a:spcPts val="600"/>
              </a:spcBef>
              <a:spcAft>
                <a:spcPts val="0"/>
              </a:spcAft>
              <a:buClr>
                <a:srgbClr val="262626"/>
              </a:buClr>
              <a:buSzPts val="1600"/>
              <a:buChar char=" "/>
              <a:defRPr sz="1600"/>
            </a:lvl6pPr>
            <a:lvl7pPr indent="-330200" lvl="6" marL="3200400" algn="l">
              <a:lnSpc>
                <a:spcPct val="85000"/>
              </a:lnSpc>
              <a:spcBef>
                <a:spcPts val="600"/>
              </a:spcBef>
              <a:spcAft>
                <a:spcPts val="0"/>
              </a:spcAft>
              <a:buClr>
                <a:srgbClr val="262626"/>
              </a:buClr>
              <a:buSzPts val="1600"/>
              <a:buChar char=" "/>
              <a:defRPr sz="1600"/>
            </a:lvl7pPr>
            <a:lvl8pPr indent="-330200" lvl="7" marL="3657600" algn="l">
              <a:lnSpc>
                <a:spcPct val="85000"/>
              </a:lnSpc>
              <a:spcBef>
                <a:spcPts val="600"/>
              </a:spcBef>
              <a:spcAft>
                <a:spcPts val="0"/>
              </a:spcAft>
              <a:buClr>
                <a:srgbClr val="262626"/>
              </a:buClr>
              <a:buSzPts val="1600"/>
              <a:buChar char=" "/>
              <a:defRPr sz="1600"/>
            </a:lvl8pPr>
            <a:lvl9pPr indent="-330200" lvl="8" marL="4114800" algn="l">
              <a:lnSpc>
                <a:spcPct val="85000"/>
              </a:lnSpc>
              <a:spcBef>
                <a:spcPts val="600"/>
              </a:spcBef>
              <a:spcAft>
                <a:spcPts val="0"/>
              </a:spcAft>
              <a:buClr>
                <a:srgbClr val="262626"/>
              </a:buClr>
              <a:buSzPts val="1600"/>
              <a:buChar char=" "/>
              <a:defRPr sz="1600"/>
            </a:lvl9pPr>
          </a:lstStyle>
          <a:p/>
        </p:txBody>
      </p:sp>
      <p:sp>
        <p:nvSpPr>
          <p:cNvPr id="43" name="Google Shape;43;p19"/>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20"/>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0"/>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2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5" name="Shape 55"/>
        <p:cNvGrpSpPr/>
        <p:nvPr/>
      </p:nvGrpSpPr>
      <p:grpSpPr>
        <a:xfrm>
          <a:off x="0" y="0"/>
          <a:ext cx="0" cy="0"/>
          <a:chOff x="0" y="0"/>
          <a:chExt cx="0" cy="0"/>
        </a:xfrm>
      </p:grpSpPr>
      <p:sp>
        <p:nvSpPr>
          <p:cNvPr id="56" name="Google Shape;56;p22"/>
          <p:cNvSpPr/>
          <p:nvPr/>
        </p:nvSpPr>
        <p:spPr>
          <a:xfrm>
            <a:off x="7620000" y="0"/>
            <a:ext cx="457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2"/>
          <p:cNvSpPr txBox="1"/>
          <p:nvPr>
            <p:ph type="title"/>
          </p:nvPr>
        </p:nvSpPr>
        <p:spPr>
          <a:xfrm>
            <a:off x="8261404" y="542282"/>
            <a:ext cx="3383280" cy="192024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2"/>
          <p:cNvSpPr txBox="1"/>
          <p:nvPr>
            <p:ph idx="1" type="body"/>
          </p:nvPr>
        </p:nvSpPr>
        <p:spPr>
          <a:xfrm>
            <a:off x="762000" y="762000"/>
            <a:ext cx="6096000" cy="4572000"/>
          </a:xfrm>
          <a:prstGeom prst="rect">
            <a:avLst/>
          </a:prstGeom>
          <a:noFill/>
          <a:ln>
            <a:noFill/>
          </a:ln>
        </p:spPr>
        <p:txBody>
          <a:bodyPr anchorCtr="0" anchor="t" bIns="45700" lIns="91425" spcFirstLastPara="1" rIns="91425" wrap="square" tIns="45700">
            <a:normAutofit/>
          </a:bodyPr>
          <a:lstStyle>
            <a:lvl1pPr indent="-431800" lvl="0" marL="457200" algn="l">
              <a:lnSpc>
                <a:spcPct val="85000"/>
              </a:lnSpc>
              <a:spcBef>
                <a:spcPts val="1300"/>
              </a:spcBef>
              <a:spcAft>
                <a:spcPts val="0"/>
              </a:spcAft>
              <a:buClr>
                <a:srgbClr val="262626"/>
              </a:buClr>
              <a:buSzPts val="3200"/>
              <a:buChar char=" "/>
              <a:defRPr sz="3200"/>
            </a:lvl1pPr>
            <a:lvl2pPr indent="-406400" lvl="1" marL="914400" algn="l">
              <a:lnSpc>
                <a:spcPct val="85000"/>
              </a:lnSpc>
              <a:spcBef>
                <a:spcPts val="600"/>
              </a:spcBef>
              <a:spcAft>
                <a:spcPts val="0"/>
              </a:spcAft>
              <a:buClr>
                <a:srgbClr val="262626"/>
              </a:buClr>
              <a:buSzPts val="2800"/>
              <a:buChar char=" "/>
              <a:defRPr sz="2800"/>
            </a:lvl2pPr>
            <a:lvl3pPr indent="-381000" lvl="2" marL="1371600" algn="l">
              <a:lnSpc>
                <a:spcPct val="85000"/>
              </a:lnSpc>
              <a:spcBef>
                <a:spcPts val="600"/>
              </a:spcBef>
              <a:spcAft>
                <a:spcPts val="0"/>
              </a:spcAft>
              <a:buClr>
                <a:srgbClr val="262626"/>
              </a:buClr>
              <a:buSzPts val="2400"/>
              <a:buChar char=" "/>
              <a:defRPr sz="2400"/>
            </a:lvl3pPr>
            <a:lvl4pPr indent="-355600" lvl="3" marL="1828800" algn="l">
              <a:lnSpc>
                <a:spcPct val="85000"/>
              </a:lnSpc>
              <a:spcBef>
                <a:spcPts val="600"/>
              </a:spcBef>
              <a:spcAft>
                <a:spcPts val="0"/>
              </a:spcAft>
              <a:buClr>
                <a:srgbClr val="262626"/>
              </a:buClr>
              <a:buSzPts val="2000"/>
              <a:buChar char=" "/>
              <a:defRPr sz="2000"/>
            </a:lvl4pPr>
            <a:lvl5pPr indent="-355600" lvl="4" marL="2286000" algn="l">
              <a:lnSpc>
                <a:spcPct val="85000"/>
              </a:lnSpc>
              <a:spcBef>
                <a:spcPts val="600"/>
              </a:spcBef>
              <a:spcAft>
                <a:spcPts val="0"/>
              </a:spcAft>
              <a:buClr>
                <a:srgbClr val="262626"/>
              </a:buClr>
              <a:buSzPts val="2000"/>
              <a:buChar char=" "/>
              <a:defRPr sz="2000"/>
            </a:lvl5pPr>
            <a:lvl6pPr indent="-355600" lvl="5" marL="2743200" algn="l">
              <a:lnSpc>
                <a:spcPct val="85000"/>
              </a:lnSpc>
              <a:spcBef>
                <a:spcPts val="600"/>
              </a:spcBef>
              <a:spcAft>
                <a:spcPts val="0"/>
              </a:spcAft>
              <a:buClr>
                <a:srgbClr val="262626"/>
              </a:buClr>
              <a:buSzPts val="2000"/>
              <a:buChar char=" "/>
              <a:defRPr sz="2000"/>
            </a:lvl6pPr>
            <a:lvl7pPr indent="-355600" lvl="6" marL="3200400" algn="l">
              <a:lnSpc>
                <a:spcPct val="85000"/>
              </a:lnSpc>
              <a:spcBef>
                <a:spcPts val="600"/>
              </a:spcBef>
              <a:spcAft>
                <a:spcPts val="0"/>
              </a:spcAft>
              <a:buClr>
                <a:srgbClr val="262626"/>
              </a:buClr>
              <a:buSzPts val="2000"/>
              <a:buChar char=" "/>
              <a:defRPr sz="2000"/>
            </a:lvl7pPr>
            <a:lvl8pPr indent="-355600" lvl="7" marL="3657600" algn="l">
              <a:lnSpc>
                <a:spcPct val="85000"/>
              </a:lnSpc>
              <a:spcBef>
                <a:spcPts val="600"/>
              </a:spcBef>
              <a:spcAft>
                <a:spcPts val="0"/>
              </a:spcAft>
              <a:buClr>
                <a:srgbClr val="262626"/>
              </a:buClr>
              <a:buSzPts val="2000"/>
              <a:buChar char=" "/>
              <a:defRPr sz="2000"/>
            </a:lvl8pPr>
            <a:lvl9pPr indent="-355600" lvl="8" marL="4114800" algn="l">
              <a:lnSpc>
                <a:spcPct val="85000"/>
              </a:lnSpc>
              <a:spcBef>
                <a:spcPts val="600"/>
              </a:spcBef>
              <a:spcAft>
                <a:spcPts val="0"/>
              </a:spcAft>
              <a:buClr>
                <a:srgbClr val="262626"/>
              </a:buClr>
              <a:buSzPts val="2000"/>
              <a:buChar char=" "/>
              <a:defRPr sz="2000"/>
            </a:lvl9pPr>
          </a:lstStyle>
          <a:p/>
        </p:txBody>
      </p:sp>
      <p:sp>
        <p:nvSpPr>
          <p:cNvPr id="59" name="Google Shape;59;p22"/>
          <p:cNvSpPr txBox="1"/>
          <p:nvPr>
            <p:ph idx="2" type="body"/>
          </p:nvPr>
        </p:nvSpPr>
        <p:spPr>
          <a:xfrm>
            <a:off x="8275982" y="2511813"/>
            <a:ext cx="3398520" cy="3126987"/>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1200"/>
              </a:spcBef>
              <a:spcAft>
                <a:spcPts val="0"/>
              </a:spcAft>
              <a:buClr>
                <a:srgbClr val="262626"/>
              </a:buClr>
              <a:buSzPts val="1800"/>
              <a:buFont typeface="Calibri"/>
              <a:buNone/>
              <a:defRPr sz="18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60" name="Google Shape;60;p2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solidFill>
          <a:schemeClr val="accent1"/>
        </a:solidFill>
      </p:bgPr>
    </p:bg>
    <p:spTree>
      <p:nvGrpSpPr>
        <p:cNvPr id="63" name="Shape 63"/>
        <p:cNvGrpSpPr/>
        <p:nvPr/>
      </p:nvGrpSpPr>
      <p:grpSpPr>
        <a:xfrm>
          <a:off x="0" y="0"/>
          <a:ext cx="0" cy="0"/>
          <a:chOff x="0" y="0"/>
          <a:chExt cx="0" cy="0"/>
        </a:xfrm>
      </p:grpSpPr>
      <p:sp>
        <p:nvSpPr>
          <p:cNvPr id="64" name="Google Shape;64;p23"/>
          <p:cNvSpPr txBox="1"/>
          <p:nvPr>
            <p:ph type="title"/>
          </p:nvPr>
        </p:nvSpPr>
        <p:spPr>
          <a:xfrm>
            <a:off x="649224" y="5418667"/>
            <a:ext cx="10780776" cy="61328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200"/>
              <a:buFont typeface="Calibri"/>
              <a:buNone/>
              <a:defRPr b="0" sz="3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3"/>
          <p:cNvSpPr/>
          <p:nvPr>
            <p:ph idx="2" type="pic"/>
          </p:nvPr>
        </p:nvSpPr>
        <p:spPr>
          <a:xfrm>
            <a:off x="0" y="0"/>
            <a:ext cx="12192000" cy="5330952"/>
          </a:xfrm>
          <a:prstGeom prst="rect">
            <a:avLst/>
          </a:prstGeom>
          <a:solidFill>
            <a:srgbClr val="B7E0E9"/>
          </a:solidFill>
          <a:ln>
            <a:noFill/>
          </a:ln>
        </p:spPr>
        <p:txBody>
          <a:bodyPr anchorCtr="0" anchor="t" bIns="45700" lIns="91425" spcFirstLastPara="1" rIns="91425" wrap="square" tIns="45700">
            <a:normAutofit/>
          </a:bodyPr>
          <a:lstStyle>
            <a:lvl1pPr lvl="0" marR="0" rtl="0" algn="ctr">
              <a:lnSpc>
                <a:spcPct val="85000"/>
              </a:lnSpc>
              <a:spcBef>
                <a:spcPts val="800"/>
              </a:spcBef>
              <a:spcAft>
                <a:spcPts val="0"/>
              </a:spcAft>
              <a:buClr>
                <a:srgbClr val="3F3F3F"/>
              </a:buClr>
              <a:buSzPts val="3200"/>
              <a:buFont typeface="Arial"/>
              <a:buNone/>
              <a:defRPr b="0" i="0" sz="3200" u="none" cap="none" strike="noStrike">
                <a:solidFill>
                  <a:srgbClr val="3F3F3F"/>
                </a:solidFill>
                <a:latin typeface="Calibri"/>
                <a:ea typeface="Calibri"/>
                <a:cs typeface="Calibri"/>
                <a:sym typeface="Calibri"/>
              </a:defRPr>
            </a:lvl1pPr>
            <a:lvl2pPr lvl="1" marR="0" rtl="0" algn="l">
              <a:lnSpc>
                <a:spcPct val="85000"/>
              </a:lnSpc>
              <a:spcBef>
                <a:spcPts val="600"/>
              </a:spcBef>
              <a:spcAft>
                <a:spcPts val="0"/>
              </a:spcAft>
              <a:buClr>
                <a:srgbClr val="262626"/>
              </a:buClr>
              <a:buSzPts val="2800"/>
              <a:buFont typeface="Arial"/>
              <a:buNone/>
              <a:defRPr b="0" i="0" sz="2800" u="none" cap="none" strike="noStrike">
                <a:solidFill>
                  <a:srgbClr val="262626"/>
                </a:solidFill>
                <a:latin typeface="Calibri"/>
                <a:ea typeface="Calibri"/>
                <a:cs typeface="Calibri"/>
                <a:sym typeface="Calibri"/>
              </a:defRPr>
            </a:lvl2pPr>
            <a:lvl3pPr lvl="2" marR="0" rtl="0" algn="l">
              <a:lnSpc>
                <a:spcPct val="85000"/>
              </a:lnSpc>
              <a:spcBef>
                <a:spcPts val="600"/>
              </a:spcBef>
              <a:spcAft>
                <a:spcPts val="0"/>
              </a:spcAft>
              <a:buClr>
                <a:srgbClr val="262626"/>
              </a:buClr>
              <a:buSzPts val="2400"/>
              <a:buFont typeface="Arial"/>
              <a:buNone/>
              <a:defRPr b="0" i="1" sz="2400" u="none" cap="none" strike="noStrike">
                <a:solidFill>
                  <a:srgbClr val="262626"/>
                </a:solidFill>
                <a:latin typeface="Calibri"/>
                <a:ea typeface="Calibri"/>
                <a:cs typeface="Calibri"/>
                <a:sym typeface="Calibri"/>
              </a:defRPr>
            </a:lvl3pPr>
            <a:lvl4pPr lvl="3"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4pPr>
            <a:lvl5pPr lvl="4"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5pPr>
            <a:lvl6pPr lvl="5"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6pPr>
            <a:lvl7pPr lvl="6"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7pPr>
            <a:lvl8pPr lvl="7"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8pPr>
            <a:lvl9pPr lvl="8"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9pPr>
          </a:lstStyle>
          <a:p/>
        </p:txBody>
      </p:sp>
      <p:sp>
        <p:nvSpPr>
          <p:cNvPr id="66" name="Google Shape;66;p23"/>
          <p:cNvSpPr txBox="1"/>
          <p:nvPr>
            <p:ph idx="1" type="body"/>
          </p:nvPr>
        </p:nvSpPr>
        <p:spPr>
          <a:xfrm>
            <a:off x="676656" y="5909735"/>
            <a:ext cx="9229344"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00"/>
              </a:spcBef>
              <a:spcAft>
                <a:spcPts val="0"/>
              </a:spcAft>
              <a:buClr>
                <a:srgbClr val="262626"/>
              </a:buClr>
              <a:buSzPts val="1400"/>
              <a:buNone/>
              <a:defRPr sz="1400">
                <a:solidFill>
                  <a:srgbClr val="262626"/>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67" name="Google Shape;67;p23"/>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300">
                <a:solidFill>
                  <a:srgbClr val="FFFFFF"/>
                </a:solidFill>
                <a:latin typeface="Calibri"/>
                <a:ea typeface="Calibri"/>
                <a:cs typeface="Calibri"/>
                <a:sym typeface="Calibri"/>
              </a:defRPr>
            </a:lvl1pPr>
            <a:lvl2pPr indent="0" lvl="1" marL="0" algn="r">
              <a:spcBef>
                <a:spcPts val="0"/>
              </a:spcBef>
              <a:buNone/>
              <a:defRPr b="0" sz="10300">
                <a:solidFill>
                  <a:srgbClr val="FFFFFF"/>
                </a:solidFill>
                <a:latin typeface="Calibri"/>
                <a:ea typeface="Calibri"/>
                <a:cs typeface="Calibri"/>
                <a:sym typeface="Calibri"/>
              </a:defRPr>
            </a:lvl2pPr>
            <a:lvl3pPr indent="0" lvl="2" marL="0" algn="r">
              <a:spcBef>
                <a:spcPts val="0"/>
              </a:spcBef>
              <a:buNone/>
              <a:defRPr b="0" sz="10300">
                <a:solidFill>
                  <a:srgbClr val="FFFFFF"/>
                </a:solidFill>
                <a:latin typeface="Calibri"/>
                <a:ea typeface="Calibri"/>
                <a:cs typeface="Calibri"/>
                <a:sym typeface="Calibri"/>
              </a:defRPr>
            </a:lvl3pPr>
            <a:lvl4pPr indent="0" lvl="3" marL="0" algn="r">
              <a:spcBef>
                <a:spcPts val="0"/>
              </a:spcBef>
              <a:buNone/>
              <a:defRPr b="0" sz="10300">
                <a:solidFill>
                  <a:srgbClr val="FFFFFF"/>
                </a:solidFill>
                <a:latin typeface="Calibri"/>
                <a:ea typeface="Calibri"/>
                <a:cs typeface="Calibri"/>
                <a:sym typeface="Calibri"/>
              </a:defRPr>
            </a:lvl4pPr>
            <a:lvl5pPr indent="0" lvl="4" marL="0" algn="r">
              <a:spcBef>
                <a:spcPts val="0"/>
              </a:spcBef>
              <a:buNone/>
              <a:defRPr b="0" sz="10300">
                <a:solidFill>
                  <a:srgbClr val="FFFFFF"/>
                </a:solidFill>
                <a:latin typeface="Calibri"/>
                <a:ea typeface="Calibri"/>
                <a:cs typeface="Calibri"/>
                <a:sym typeface="Calibri"/>
              </a:defRPr>
            </a:lvl5pPr>
            <a:lvl6pPr indent="0" lvl="5" marL="0" algn="r">
              <a:spcBef>
                <a:spcPts val="0"/>
              </a:spcBef>
              <a:buNone/>
              <a:defRPr b="0" sz="10300">
                <a:solidFill>
                  <a:srgbClr val="FFFFFF"/>
                </a:solidFill>
                <a:latin typeface="Calibri"/>
                <a:ea typeface="Calibri"/>
                <a:cs typeface="Calibri"/>
                <a:sym typeface="Calibri"/>
              </a:defRPr>
            </a:lvl6pPr>
            <a:lvl7pPr indent="0" lvl="6" marL="0" algn="r">
              <a:spcBef>
                <a:spcPts val="0"/>
              </a:spcBef>
              <a:buNone/>
              <a:defRPr b="0" sz="10300">
                <a:solidFill>
                  <a:srgbClr val="FFFFFF"/>
                </a:solidFill>
                <a:latin typeface="Calibri"/>
                <a:ea typeface="Calibri"/>
                <a:cs typeface="Calibri"/>
                <a:sym typeface="Calibri"/>
              </a:defRPr>
            </a:lvl7pPr>
            <a:lvl8pPr indent="0" lvl="7" marL="0" algn="r">
              <a:spcBef>
                <a:spcPts val="0"/>
              </a:spcBef>
              <a:buNone/>
              <a:defRPr b="0" sz="10300">
                <a:solidFill>
                  <a:srgbClr val="FFFFFF"/>
                </a:solidFill>
                <a:latin typeface="Calibri"/>
                <a:ea typeface="Calibri"/>
                <a:cs typeface="Calibri"/>
                <a:sym typeface="Calibri"/>
              </a:defRPr>
            </a:lvl8pPr>
            <a:lvl9pPr indent="0" lvl="8" mar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57224" y="499533"/>
            <a:ext cx="10772775" cy="1658198"/>
          </a:xfrm>
          <a:prstGeom prst="rect">
            <a:avLst/>
          </a:prstGeom>
          <a:noFill/>
          <a:ln>
            <a:noFill/>
          </a:ln>
        </p:spPr>
        <p:txBody>
          <a:bodyPr anchorCtr="0" anchor="ctr" bIns="45700" lIns="91425" spcFirstLastPara="1" rIns="91425" wrap="square" tIns="45700">
            <a:normAutofit/>
          </a:bodyPr>
          <a:lstStyle>
            <a:lvl1pPr lvl="0" marR="0" rtl="0" algn="l">
              <a:lnSpc>
                <a:spcPct val="85000"/>
              </a:lnSpc>
              <a:spcBef>
                <a:spcPts val="0"/>
              </a:spcBef>
              <a:spcAft>
                <a:spcPts val="0"/>
              </a:spcAft>
              <a:buClr>
                <a:schemeClr val="accent1"/>
              </a:buClr>
              <a:buSzPts val="5400"/>
              <a:buFont typeface="Calibri"/>
              <a:buNone/>
              <a:defRPr b="0" i="0" sz="5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676656" y="2011680"/>
            <a:ext cx="10753725" cy="376618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85000"/>
              </a:lnSpc>
              <a:spcBef>
                <a:spcPts val="13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1pPr>
            <a:lvl2pPr indent="-381000" lvl="1" marL="914400" marR="0" rtl="0" algn="l">
              <a:lnSpc>
                <a:spcPct val="85000"/>
              </a:lnSpc>
              <a:spcBef>
                <a:spcPts val="6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2pPr>
            <a:lvl3pPr indent="-355600" lvl="2" marL="1371600" marR="0" rtl="0" algn="l">
              <a:lnSpc>
                <a:spcPct val="85000"/>
              </a:lnSpc>
              <a:spcBef>
                <a:spcPts val="600"/>
              </a:spcBef>
              <a:spcAft>
                <a:spcPts val="0"/>
              </a:spcAft>
              <a:buClr>
                <a:srgbClr val="262626"/>
              </a:buClr>
              <a:buSzPts val="2000"/>
              <a:buFont typeface="Arial"/>
              <a:buChar char=" "/>
              <a:defRPr b="0" i="1" sz="2000" u="none" cap="none" strike="noStrike">
                <a:solidFill>
                  <a:srgbClr val="262626"/>
                </a:solidFill>
                <a:latin typeface="Calibri"/>
                <a:ea typeface="Calibri"/>
                <a:cs typeface="Calibri"/>
                <a:sym typeface="Calibri"/>
              </a:defRPr>
            </a:lvl3pPr>
            <a:lvl4pPr indent="-342900" lvl="3" marL="1828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4pPr>
            <a:lvl5pPr indent="-342900" lvl="4" marL="22860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5pPr>
            <a:lvl6pPr indent="-342900" lvl="5" marL="27432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6pPr>
            <a:lvl7pPr indent="-342900" lvl="6" marL="32004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7pPr>
            <a:lvl8pPr indent="-342900" lvl="7" marL="36576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8pPr>
            <a:lvl9pPr indent="-342900" lvl="8" marL="4114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9pPr>
          </a:lstStyle>
          <a:p/>
        </p:txBody>
      </p:sp>
      <p:sp>
        <p:nvSpPr>
          <p:cNvPr id="8" name="Google Shape;8;p14"/>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accent1"/>
                </a:solidFill>
                <a:latin typeface="Calibri"/>
                <a:ea typeface="Calibri"/>
                <a:cs typeface="Calibri"/>
                <a:sym typeface="Calibri"/>
              </a:defRPr>
            </a:lvl1pPr>
            <a:lvl2pPr indent="0" lvl="1" marL="0" marR="0" rtl="0" algn="r">
              <a:spcBef>
                <a:spcPts val="0"/>
              </a:spcBef>
              <a:buNone/>
              <a:defRPr b="0" i="0" sz="10300" u="none" cap="none" strike="noStrike">
                <a:solidFill>
                  <a:schemeClr val="accent1"/>
                </a:solidFill>
                <a:latin typeface="Calibri"/>
                <a:ea typeface="Calibri"/>
                <a:cs typeface="Calibri"/>
                <a:sym typeface="Calibri"/>
              </a:defRPr>
            </a:lvl2pPr>
            <a:lvl3pPr indent="0" lvl="2" marL="0" marR="0" rtl="0" algn="r">
              <a:spcBef>
                <a:spcPts val="0"/>
              </a:spcBef>
              <a:buNone/>
              <a:defRPr b="0" i="0" sz="10300" u="none" cap="none" strike="noStrike">
                <a:solidFill>
                  <a:schemeClr val="accent1"/>
                </a:solidFill>
                <a:latin typeface="Calibri"/>
                <a:ea typeface="Calibri"/>
                <a:cs typeface="Calibri"/>
                <a:sym typeface="Calibri"/>
              </a:defRPr>
            </a:lvl3pPr>
            <a:lvl4pPr indent="0" lvl="3" marL="0" marR="0" rtl="0" algn="r">
              <a:spcBef>
                <a:spcPts val="0"/>
              </a:spcBef>
              <a:buNone/>
              <a:defRPr b="0" i="0" sz="10300" u="none" cap="none" strike="noStrike">
                <a:solidFill>
                  <a:schemeClr val="accent1"/>
                </a:solidFill>
                <a:latin typeface="Calibri"/>
                <a:ea typeface="Calibri"/>
                <a:cs typeface="Calibri"/>
                <a:sym typeface="Calibri"/>
              </a:defRPr>
            </a:lvl4pPr>
            <a:lvl5pPr indent="0" lvl="4" marL="0" marR="0" rtl="0" algn="r">
              <a:spcBef>
                <a:spcPts val="0"/>
              </a:spcBef>
              <a:buNone/>
              <a:defRPr b="0" i="0" sz="10300" u="none" cap="none" strike="noStrike">
                <a:solidFill>
                  <a:schemeClr val="accent1"/>
                </a:solidFill>
                <a:latin typeface="Calibri"/>
                <a:ea typeface="Calibri"/>
                <a:cs typeface="Calibri"/>
                <a:sym typeface="Calibri"/>
              </a:defRPr>
            </a:lvl5pPr>
            <a:lvl6pPr indent="0" lvl="5" marL="0" marR="0" rtl="0" algn="r">
              <a:spcBef>
                <a:spcPts val="0"/>
              </a:spcBef>
              <a:buNone/>
              <a:defRPr b="0" i="0" sz="10300" u="none" cap="none" strike="noStrike">
                <a:solidFill>
                  <a:schemeClr val="accent1"/>
                </a:solidFill>
                <a:latin typeface="Calibri"/>
                <a:ea typeface="Calibri"/>
                <a:cs typeface="Calibri"/>
                <a:sym typeface="Calibri"/>
              </a:defRPr>
            </a:lvl6pPr>
            <a:lvl7pPr indent="0" lvl="6" marL="0" marR="0" rtl="0" algn="r">
              <a:spcBef>
                <a:spcPts val="0"/>
              </a:spcBef>
              <a:buNone/>
              <a:defRPr b="0" i="0" sz="10300" u="none" cap="none" strike="noStrike">
                <a:solidFill>
                  <a:schemeClr val="accent1"/>
                </a:solidFill>
                <a:latin typeface="Calibri"/>
                <a:ea typeface="Calibri"/>
                <a:cs typeface="Calibri"/>
                <a:sym typeface="Calibri"/>
              </a:defRPr>
            </a:lvl7pPr>
            <a:lvl8pPr indent="0" lvl="7" marL="0" marR="0" rtl="0" algn="r">
              <a:spcBef>
                <a:spcPts val="0"/>
              </a:spcBef>
              <a:buNone/>
              <a:defRPr b="0" i="0" sz="10300" u="none" cap="none" strike="noStrike">
                <a:solidFill>
                  <a:schemeClr val="accent1"/>
                </a:solidFill>
                <a:latin typeface="Calibri"/>
                <a:ea typeface="Calibri"/>
                <a:cs typeface="Calibri"/>
                <a:sym typeface="Calibri"/>
              </a:defRPr>
            </a:lvl8pPr>
            <a:lvl9pPr indent="0" lvl="8" marL="0" marR="0" rtl="0" algn="r">
              <a:spcBef>
                <a:spcPts val="0"/>
              </a:spcBef>
              <a:buNone/>
              <a:defRPr b="0" i="0" sz="103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2.png"/><Relationship Id="rId5"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jpg"/><Relationship Id="rId4" Type="http://schemas.openxmlformats.org/officeDocument/2006/relationships/image" Target="../media/image19.jp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33.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
          <p:cNvSpPr txBox="1"/>
          <p:nvPr>
            <p:ph type="ctrTitle"/>
          </p:nvPr>
        </p:nvSpPr>
        <p:spPr>
          <a:xfrm>
            <a:off x="11" y="-4"/>
            <a:ext cx="7868700" cy="24651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rgbClr val="FFFFFF"/>
              </a:buClr>
              <a:buSzPts val="6600"/>
              <a:buFont typeface="Arial"/>
              <a:buNone/>
            </a:pPr>
            <a:r>
              <a:rPr b="1" lang="en-GB" sz="6600">
                <a:latin typeface="Arial"/>
                <a:ea typeface="Arial"/>
                <a:cs typeface="Arial"/>
                <a:sym typeface="Arial"/>
              </a:rPr>
              <a:t>Predicting Used Car Prices In Singapore</a:t>
            </a:r>
            <a:endParaRPr/>
          </a:p>
        </p:txBody>
      </p:sp>
      <p:pic>
        <p:nvPicPr>
          <p:cNvPr id="87" name="Google Shape;87;p1"/>
          <p:cNvPicPr preferRelativeResize="0"/>
          <p:nvPr/>
        </p:nvPicPr>
        <p:blipFill rotWithShape="1">
          <a:blip r:embed="rId3">
            <a:alphaModFix/>
          </a:blip>
          <a:srcRect b="0" l="0" r="0" t="0"/>
          <a:stretch/>
        </p:blipFill>
        <p:spPr>
          <a:xfrm>
            <a:off x="10218820" y="70199"/>
            <a:ext cx="1973179" cy="706398"/>
          </a:xfrm>
          <a:prstGeom prst="rect">
            <a:avLst/>
          </a:prstGeom>
          <a:noFill/>
          <a:ln>
            <a:noFill/>
          </a:ln>
        </p:spPr>
      </p:pic>
      <p:sp>
        <p:nvSpPr>
          <p:cNvPr id="88" name="Google Shape;88;p1"/>
          <p:cNvSpPr/>
          <p:nvPr/>
        </p:nvSpPr>
        <p:spPr>
          <a:xfrm>
            <a:off x="2089096" y="3700843"/>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108498" y="2628552"/>
            <a:ext cx="1626600" cy="1463700"/>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nvSpPr>
        <p:spPr>
          <a:xfrm>
            <a:off x="1217981" y="2968925"/>
            <a:ext cx="26715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Objectives</a:t>
            </a:r>
            <a:endParaRPr/>
          </a:p>
        </p:txBody>
      </p:sp>
      <p:sp>
        <p:nvSpPr>
          <p:cNvPr id="91" name="Google Shape;91;p1"/>
          <p:cNvSpPr/>
          <p:nvPr/>
        </p:nvSpPr>
        <p:spPr>
          <a:xfrm>
            <a:off x="7867017" y="5052779"/>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1"/>
          <p:cNvSpPr txBox="1"/>
          <p:nvPr/>
        </p:nvSpPr>
        <p:spPr>
          <a:xfrm>
            <a:off x="8680305" y="5549518"/>
            <a:ext cx="37052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Prediction</a:t>
            </a:r>
            <a:endParaRPr/>
          </a:p>
        </p:txBody>
      </p:sp>
      <p:sp>
        <p:nvSpPr>
          <p:cNvPr id="93" name="Google Shape;93;p1"/>
          <p:cNvSpPr/>
          <p:nvPr/>
        </p:nvSpPr>
        <p:spPr>
          <a:xfrm>
            <a:off x="9028132" y="2968922"/>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1"/>
          <p:cNvSpPr txBox="1"/>
          <p:nvPr/>
        </p:nvSpPr>
        <p:spPr>
          <a:xfrm>
            <a:off x="9580173" y="3451740"/>
            <a:ext cx="37052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Conclusion</a:t>
            </a:r>
            <a:endParaRPr/>
          </a:p>
        </p:txBody>
      </p:sp>
      <p:sp>
        <p:nvSpPr>
          <p:cNvPr id="95" name="Google Shape;95;p1"/>
          <p:cNvSpPr txBox="1"/>
          <p:nvPr/>
        </p:nvSpPr>
        <p:spPr>
          <a:xfrm>
            <a:off x="9793120" y="923193"/>
            <a:ext cx="2325644"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2000">
                <a:solidFill>
                  <a:schemeClr val="lt1"/>
                </a:solidFill>
                <a:latin typeface="Calibri"/>
                <a:ea typeface="Calibri"/>
                <a:cs typeface="Calibri"/>
                <a:sym typeface="Calibri"/>
              </a:rPr>
              <a:t>CZ1016 Project:</a:t>
            </a:r>
            <a:endParaRPr/>
          </a:p>
          <a:p>
            <a:pPr indent="0" lvl="0" marL="0" marR="0" rtl="0" algn="l">
              <a:spcBef>
                <a:spcPts val="0"/>
              </a:spcBef>
              <a:spcAft>
                <a:spcPts val="0"/>
              </a:spcAft>
              <a:buNone/>
            </a:pPr>
            <a:r>
              <a:rPr b="1" i="1" lang="en-GB" sz="2000">
                <a:solidFill>
                  <a:schemeClr val="lt1"/>
                </a:solidFill>
                <a:latin typeface="Calibri"/>
                <a:ea typeface="Calibri"/>
                <a:cs typeface="Calibri"/>
                <a:sym typeface="Calibri"/>
              </a:rPr>
              <a:t>Jeremy Pong Zhi Jun</a:t>
            </a:r>
            <a:endParaRPr/>
          </a:p>
          <a:p>
            <a:pPr indent="0" lvl="0" marL="0" marR="0" rtl="0" algn="l">
              <a:spcBef>
                <a:spcPts val="0"/>
              </a:spcBef>
              <a:spcAft>
                <a:spcPts val="0"/>
              </a:spcAft>
              <a:buNone/>
            </a:pPr>
            <a:r>
              <a:rPr b="1" i="1" lang="en-GB" sz="2000">
                <a:solidFill>
                  <a:schemeClr val="lt1"/>
                </a:solidFill>
                <a:latin typeface="Calibri"/>
                <a:ea typeface="Calibri"/>
                <a:cs typeface="Calibri"/>
                <a:sym typeface="Calibri"/>
              </a:rPr>
              <a:t>Neo Qi Xiang</a:t>
            </a:r>
            <a:endParaRPr/>
          </a:p>
          <a:p>
            <a:pPr indent="0" lvl="0" marL="0" marR="0" rtl="0" algn="l">
              <a:spcBef>
                <a:spcPts val="0"/>
              </a:spcBef>
              <a:spcAft>
                <a:spcPts val="0"/>
              </a:spcAft>
              <a:buNone/>
            </a:pPr>
            <a:r>
              <a:rPr b="1" i="1" lang="en-GB" sz="2000">
                <a:solidFill>
                  <a:schemeClr val="lt1"/>
                </a:solidFill>
                <a:latin typeface="Calibri"/>
                <a:ea typeface="Calibri"/>
                <a:cs typeface="Calibri"/>
                <a:sym typeface="Calibri"/>
              </a:rPr>
              <a:t>Ricardo Rodrigues</a:t>
            </a:r>
            <a:endParaRPr/>
          </a:p>
        </p:txBody>
      </p:sp>
      <p:sp>
        <p:nvSpPr>
          <p:cNvPr id="96" name="Google Shape;96;p1"/>
          <p:cNvSpPr/>
          <p:nvPr/>
        </p:nvSpPr>
        <p:spPr>
          <a:xfrm>
            <a:off x="4288564" y="5202886"/>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
          <p:cNvSpPr txBox="1"/>
          <p:nvPr/>
        </p:nvSpPr>
        <p:spPr>
          <a:xfrm>
            <a:off x="3138730" y="3894155"/>
            <a:ext cx="370526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Data Collection </a:t>
            </a:r>
            <a:endParaRPr/>
          </a:p>
          <a:p>
            <a:pPr indent="0" lvl="0" marL="0" marR="0" rtl="0" algn="l">
              <a:spcBef>
                <a:spcPts val="0"/>
              </a:spcBef>
              <a:spcAft>
                <a:spcPts val="0"/>
              </a:spcAft>
              <a:buNone/>
            </a:pPr>
            <a:r>
              <a:rPr b="1" i="1" lang="en-GB" sz="3200">
                <a:solidFill>
                  <a:schemeClr val="lt1"/>
                </a:solidFill>
                <a:latin typeface="Calibri"/>
                <a:ea typeface="Calibri"/>
                <a:cs typeface="Calibri"/>
                <a:sym typeface="Calibri"/>
              </a:rPr>
              <a:t>&amp; Cleaning</a:t>
            </a:r>
            <a:endParaRPr/>
          </a:p>
        </p:txBody>
      </p:sp>
      <p:sp>
        <p:nvSpPr>
          <p:cNvPr id="98" name="Google Shape;98;p1"/>
          <p:cNvSpPr txBox="1"/>
          <p:nvPr/>
        </p:nvSpPr>
        <p:spPr>
          <a:xfrm>
            <a:off x="5129942" y="5453117"/>
            <a:ext cx="2811914"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Exploratory Data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descr="A picture containing table&#10;&#10;Description automatically generated" id="208" name="Google Shape;208;p7"/>
          <p:cNvPicPr preferRelativeResize="0"/>
          <p:nvPr/>
        </p:nvPicPr>
        <p:blipFill rotWithShape="1">
          <a:blip r:embed="rId3">
            <a:alphaModFix/>
          </a:blip>
          <a:srcRect b="0" l="0" r="0" t="0"/>
          <a:stretch/>
        </p:blipFill>
        <p:spPr>
          <a:xfrm>
            <a:off x="-1" y="0"/>
            <a:ext cx="12164527" cy="2209800"/>
          </a:xfrm>
          <a:prstGeom prst="rect">
            <a:avLst/>
          </a:prstGeom>
          <a:noFill/>
          <a:ln>
            <a:noFill/>
          </a:ln>
        </p:spPr>
      </p:pic>
      <p:sp>
        <p:nvSpPr>
          <p:cNvPr id="209" name="Google Shape;209;p7"/>
          <p:cNvSpPr/>
          <p:nvPr/>
        </p:nvSpPr>
        <p:spPr>
          <a:xfrm>
            <a:off x="331783" y="362051"/>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7"/>
          <p:cNvSpPr txBox="1"/>
          <p:nvPr/>
        </p:nvSpPr>
        <p:spPr>
          <a:xfrm>
            <a:off x="1016735" y="555363"/>
            <a:ext cx="37052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Data Cleaning cont.</a:t>
            </a:r>
            <a:endParaRPr/>
          </a:p>
        </p:txBody>
      </p:sp>
      <p:sp>
        <p:nvSpPr>
          <p:cNvPr id="211" name="Google Shape;211;p7"/>
          <p:cNvSpPr/>
          <p:nvPr/>
        </p:nvSpPr>
        <p:spPr>
          <a:xfrm>
            <a:off x="435784" y="3568468"/>
            <a:ext cx="1561284" cy="683493"/>
          </a:xfrm>
          <a:prstGeom prst="rect">
            <a:avLst/>
          </a:prstGeom>
          <a:solidFill>
            <a:srgbClr val="DBEFF3"/>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sz="1400">
              <a:solidFill>
                <a:schemeClr val="dk2"/>
              </a:solidFill>
              <a:latin typeface="Calibri"/>
              <a:ea typeface="Calibri"/>
              <a:cs typeface="Calibri"/>
              <a:sym typeface="Calibri"/>
            </a:endParaRPr>
          </a:p>
        </p:txBody>
      </p:sp>
      <p:sp>
        <p:nvSpPr>
          <p:cNvPr id="212" name="Google Shape;212;p7"/>
          <p:cNvSpPr/>
          <p:nvPr/>
        </p:nvSpPr>
        <p:spPr>
          <a:xfrm>
            <a:off x="435783" y="4482868"/>
            <a:ext cx="1826153" cy="683493"/>
          </a:xfrm>
          <a:prstGeom prst="rect">
            <a:avLst/>
          </a:prstGeom>
          <a:solidFill>
            <a:srgbClr val="B1D8DE"/>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sz="1400">
              <a:solidFill>
                <a:schemeClr val="dk2"/>
              </a:solidFill>
              <a:latin typeface="Calibri"/>
              <a:ea typeface="Calibri"/>
              <a:cs typeface="Calibri"/>
              <a:sym typeface="Calibri"/>
            </a:endParaRPr>
          </a:p>
        </p:txBody>
      </p:sp>
      <p:sp>
        <p:nvSpPr>
          <p:cNvPr id="213" name="Google Shape;213;p7"/>
          <p:cNvSpPr/>
          <p:nvPr/>
        </p:nvSpPr>
        <p:spPr>
          <a:xfrm>
            <a:off x="435784" y="5382028"/>
            <a:ext cx="1561284" cy="693420"/>
          </a:xfrm>
          <a:prstGeom prst="rect">
            <a:avLst/>
          </a:prstGeom>
          <a:solidFill>
            <a:srgbClr val="35757F"/>
          </a:solidFill>
          <a:ln cap="flat" cmpd="sng" w="127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sz="1400">
              <a:solidFill>
                <a:schemeClr val="dk2"/>
              </a:solidFill>
              <a:latin typeface="Calibri"/>
              <a:ea typeface="Calibri"/>
              <a:cs typeface="Calibri"/>
              <a:sym typeface="Calibri"/>
            </a:endParaRPr>
          </a:p>
        </p:txBody>
      </p:sp>
      <p:sp>
        <p:nvSpPr>
          <p:cNvPr id="214" name="Google Shape;214;p7"/>
          <p:cNvSpPr/>
          <p:nvPr/>
        </p:nvSpPr>
        <p:spPr>
          <a:xfrm rot="-5400000">
            <a:off x="1497096" y="5575476"/>
            <a:ext cx="246381" cy="753562"/>
          </a:xfrm>
          <a:prstGeom prst="triangle">
            <a:avLst>
              <a:gd fmla="val 50000" name="adj"/>
            </a:avLst>
          </a:prstGeom>
          <a:solidFill>
            <a:srgbClr val="323B44"/>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1400">
              <a:solidFill>
                <a:schemeClr val="dk2"/>
              </a:solidFill>
              <a:latin typeface="Calibri"/>
              <a:ea typeface="Calibri"/>
              <a:cs typeface="Calibri"/>
              <a:sym typeface="Calibri"/>
            </a:endParaRPr>
          </a:p>
        </p:txBody>
      </p:sp>
      <p:sp>
        <p:nvSpPr>
          <p:cNvPr id="215" name="Google Shape;215;p7"/>
          <p:cNvSpPr/>
          <p:nvPr/>
        </p:nvSpPr>
        <p:spPr>
          <a:xfrm rot="5400000">
            <a:off x="5977666" y="568159"/>
            <a:ext cx="673101" cy="10141428"/>
          </a:xfrm>
          <a:prstGeom prst="round2SameRect">
            <a:avLst>
              <a:gd fmla="val 50000" name="adj1"/>
              <a:gd fmla="val 0" name="adj2"/>
            </a:avLst>
          </a:prstGeom>
          <a:solidFill>
            <a:srgbClr val="35757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b="0" sz="2000">
              <a:solidFill>
                <a:schemeClr val="lt1"/>
              </a:solidFill>
              <a:latin typeface="Calibri"/>
              <a:ea typeface="Calibri"/>
              <a:cs typeface="Calibri"/>
              <a:sym typeface="Calibri"/>
            </a:endParaRPr>
          </a:p>
        </p:txBody>
      </p:sp>
      <p:sp>
        <p:nvSpPr>
          <p:cNvPr id="216" name="Google Shape;216;p7"/>
          <p:cNvSpPr/>
          <p:nvPr/>
        </p:nvSpPr>
        <p:spPr>
          <a:xfrm rot="-5400000">
            <a:off x="1497097" y="4676316"/>
            <a:ext cx="246381" cy="753562"/>
          </a:xfrm>
          <a:prstGeom prst="triangle">
            <a:avLst>
              <a:gd fmla="val 50000" name="adj"/>
            </a:avLst>
          </a:prstGeom>
          <a:solidFill>
            <a:srgbClr val="4D492A"/>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1400">
              <a:solidFill>
                <a:schemeClr val="dk2"/>
              </a:solidFill>
              <a:latin typeface="Calibri"/>
              <a:ea typeface="Calibri"/>
              <a:cs typeface="Calibri"/>
              <a:sym typeface="Calibri"/>
            </a:endParaRPr>
          </a:p>
        </p:txBody>
      </p:sp>
      <p:sp>
        <p:nvSpPr>
          <p:cNvPr id="217" name="Google Shape;217;p7"/>
          <p:cNvSpPr/>
          <p:nvPr/>
        </p:nvSpPr>
        <p:spPr>
          <a:xfrm rot="5400000">
            <a:off x="5977666" y="-373849"/>
            <a:ext cx="673101" cy="10141428"/>
          </a:xfrm>
          <a:prstGeom prst="round2SameRect">
            <a:avLst>
              <a:gd fmla="val 50000" name="adj1"/>
              <a:gd fmla="val 0" name="adj2"/>
            </a:avLst>
          </a:prstGeom>
          <a:solidFill>
            <a:srgbClr val="B1D8D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b="0" sz="2000">
              <a:solidFill>
                <a:schemeClr val="lt1"/>
              </a:solidFill>
              <a:latin typeface="Calibri"/>
              <a:ea typeface="Calibri"/>
              <a:cs typeface="Calibri"/>
              <a:sym typeface="Calibri"/>
            </a:endParaRPr>
          </a:p>
        </p:txBody>
      </p:sp>
      <p:sp>
        <p:nvSpPr>
          <p:cNvPr id="218" name="Google Shape;218;p7"/>
          <p:cNvSpPr/>
          <p:nvPr/>
        </p:nvSpPr>
        <p:spPr>
          <a:xfrm rot="-5400000">
            <a:off x="1497098" y="3761916"/>
            <a:ext cx="246381" cy="753562"/>
          </a:xfrm>
          <a:prstGeom prst="triangle">
            <a:avLst>
              <a:gd fmla="val 50000" name="adj"/>
            </a:avLst>
          </a:prstGeom>
          <a:solidFill>
            <a:srgbClr val="5B6345"/>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t/>
            </a:r>
            <a:endParaRPr sz="1400">
              <a:solidFill>
                <a:schemeClr val="dk2"/>
              </a:solidFill>
              <a:latin typeface="Calibri"/>
              <a:ea typeface="Calibri"/>
              <a:cs typeface="Calibri"/>
              <a:sym typeface="Calibri"/>
            </a:endParaRPr>
          </a:p>
        </p:txBody>
      </p:sp>
      <p:sp>
        <p:nvSpPr>
          <p:cNvPr id="219" name="Google Shape;219;p7"/>
          <p:cNvSpPr/>
          <p:nvPr/>
        </p:nvSpPr>
        <p:spPr>
          <a:xfrm rot="5400000">
            <a:off x="5977667" y="-1276184"/>
            <a:ext cx="673101" cy="10141428"/>
          </a:xfrm>
          <a:prstGeom prst="round2SameRect">
            <a:avLst>
              <a:gd fmla="val 50000" name="adj1"/>
              <a:gd fmla="val 0" name="adj2"/>
            </a:avLst>
          </a:prstGeom>
          <a:solidFill>
            <a:srgbClr val="DBEF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b="0" sz="2000">
              <a:solidFill>
                <a:schemeClr val="lt1"/>
              </a:solidFill>
              <a:latin typeface="Calibri"/>
              <a:ea typeface="Calibri"/>
              <a:cs typeface="Calibri"/>
              <a:sym typeface="Calibri"/>
            </a:endParaRPr>
          </a:p>
        </p:txBody>
      </p:sp>
      <p:sp>
        <p:nvSpPr>
          <p:cNvPr id="220" name="Google Shape;220;p7"/>
          <p:cNvSpPr txBox="1"/>
          <p:nvPr/>
        </p:nvSpPr>
        <p:spPr>
          <a:xfrm>
            <a:off x="455109" y="3537770"/>
            <a:ext cx="849136" cy="7386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4800">
                <a:solidFill>
                  <a:schemeClr val="dk1"/>
                </a:solidFill>
                <a:latin typeface="Calibri"/>
                <a:ea typeface="Calibri"/>
                <a:cs typeface="Calibri"/>
                <a:sym typeface="Calibri"/>
              </a:rPr>
              <a:t>1</a:t>
            </a:r>
            <a:endParaRPr/>
          </a:p>
        </p:txBody>
      </p:sp>
      <p:sp>
        <p:nvSpPr>
          <p:cNvPr id="221" name="Google Shape;221;p7"/>
          <p:cNvSpPr txBox="1"/>
          <p:nvPr/>
        </p:nvSpPr>
        <p:spPr>
          <a:xfrm>
            <a:off x="359992" y="4479867"/>
            <a:ext cx="1020598" cy="7386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4800">
                <a:solidFill>
                  <a:schemeClr val="dk1"/>
                </a:solidFill>
                <a:latin typeface="Calibri"/>
                <a:ea typeface="Calibri"/>
                <a:cs typeface="Calibri"/>
                <a:sym typeface="Calibri"/>
              </a:rPr>
              <a:t>2</a:t>
            </a:r>
            <a:endParaRPr/>
          </a:p>
        </p:txBody>
      </p:sp>
      <p:sp>
        <p:nvSpPr>
          <p:cNvPr id="222" name="Google Shape;222;p7"/>
          <p:cNvSpPr txBox="1"/>
          <p:nvPr/>
        </p:nvSpPr>
        <p:spPr>
          <a:xfrm>
            <a:off x="424587" y="5354492"/>
            <a:ext cx="1020598" cy="7386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4800">
                <a:solidFill>
                  <a:schemeClr val="dk1"/>
                </a:solidFill>
                <a:latin typeface="Calibri"/>
                <a:ea typeface="Calibri"/>
                <a:cs typeface="Calibri"/>
                <a:sym typeface="Calibri"/>
              </a:rPr>
              <a:t>3</a:t>
            </a:r>
            <a:endParaRPr/>
          </a:p>
        </p:txBody>
      </p:sp>
      <p:sp>
        <p:nvSpPr>
          <p:cNvPr id="223" name="Google Shape;223;p7"/>
          <p:cNvSpPr txBox="1"/>
          <p:nvPr/>
        </p:nvSpPr>
        <p:spPr>
          <a:xfrm>
            <a:off x="331783" y="2571851"/>
            <a:ext cx="415464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accent1"/>
                </a:solidFill>
                <a:latin typeface="Calibri"/>
                <a:ea typeface="Calibri"/>
                <a:cs typeface="Calibri"/>
                <a:sym typeface="Calibri"/>
              </a:rPr>
              <a:t>Data Cleaning Procedure</a:t>
            </a:r>
            <a:endParaRPr/>
          </a:p>
        </p:txBody>
      </p:sp>
      <p:sp>
        <p:nvSpPr>
          <p:cNvPr id="224" name="Google Shape;224;p7"/>
          <p:cNvSpPr txBox="1"/>
          <p:nvPr/>
        </p:nvSpPr>
        <p:spPr>
          <a:xfrm>
            <a:off x="1409036" y="3569976"/>
            <a:ext cx="9607596" cy="7232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300">
                <a:solidFill>
                  <a:schemeClr val="dk1"/>
                </a:solidFill>
                <a:latin typeface="Calibri"/>
                <a:ea typeface="Calibri"/>
                <a:cs typeface="Calibri"/>
                <a:sym typeface="Calibri"/>
              </a:rPr>
              <a:t>Drop selected predictors with high correlation with one another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7"/>
          <p:cNvSpPr txBox="1"/>
          <p:nvPr/>
        </p:nvSpPr>
        <p:spPr>
          <a:xfrm>
            <a:off x="1348859" y="4452888"/>
            <a:ext cx="9607596" cy="1000274"/>
          </a:xfrm>
          <a:prstGeom prst="rect">
            <a:avLst/>
          </a:prstGeom>
          <a:noFill/>
          <a:ln>
            <a:noFill/>
          </a:ln>
        </p:spPr>
        <p:txBody>
          <a:bodyPr anchorCtr="0" anchor="t" bIns="45700" lIns="91425" spcFirstLastPara="1" rIns="91425" wrap="square" tIns="45700">
            <a:spAutoFit/>
          </a:bodyPr>
          <a:lstStyle/>
          <a:p>
            <a:pPr indent="0" lvl="0" marL="0" marR="0" rtl="0" algn="l">
              <a:lnSpc>
                <a:spcPct val="75000"/>
              </a:lnSpc>
              <a:spcBef>
                <a:spcPts val="0"/>
              </a:spcBef>
              <a:spcAft>
                <a:spcPts val="0"/>
              </a:spcAft>
              <a:buNone/>
            </a:pPr>
            <a:r>
              <a:rPr lang="en-GB" sz="2400">
                <a:solidFill>
                  <a:schemeClr val="dk1"/>
                </a:solidFill>
                <a:latin typeface="Calibri"/>
                <a:ea typeface="Calibri"/>
                <a:cs typeface="Calibri"/>
                <a:sym typeface="Calibri"/>
              </a:rPr>
              <a:t>Log transform for 3 predictors (OMV, depreciation, deregistration value) and the response price.</a:t>
            </a:r>
            <a:endParaRPr/>
          </a:p>
          <a:p>
            <a:pPr indent="0" lvl="0" marL="0" marR="0" rtl="0" algn="l">
              <a:spcBef>
                <a:spcPts val="0"/>
              </a:spcBef>
              <a:spcAft>
                <a:spcPts val="0"/>
              </a:spcAft>
              <a:buNone/>
            </a:pPr>
            <a:r>
              <a:t/>
            </a:r>
            <a:endParaRPr sz="2300">
              <a:solidFill>
                <a:schemeClr val="dk1"/>
              </a:solidFill>
              <a:latin typeface="Calibri"/>
              <a:ea typeface="Calibri"/>
              <a:cs typeface="Calibri"/>
              <a:sym typeface="Calibri"/>
            </a:endParaRPr>
          </a:p>
        </p:txBody>
      </p:sp>
      <p:sp>
        <p:nvSpPr>
          <p:cNvPr id="226" name="Google Shape;226;p7"/>
          <p:cNvSpPr txBox="1"/>
          <p:nvPr/>
        </p:nvSpPr>
        <p:spPr>
          <a:xfrm>
            <a:off x="1370651" y="5381744"/>
            <a:ext cx="960759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Standardise remaining predictors using StandardScaler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descr="A picture containing table&#10;&#10;Description automatically generated" id="231" name="Google Shape;231;g8342940daf_0_19"/>
          <p:cNvPicPr preferRelativeResize="0"/>
          <p:nvPr/>
        </p:nvPicPr>
        <p:blipFill rotWithShape="1">
          <a:blip r:embed="rId3">
            <a:alphaModFix/>
          </a:blip>
          <a:srcRect b="0" l="0" r="0" t="0"/>
          <a:stretch/>
        </p:blipFill>
        <p:spPr>
          <a:xfrm>
            <a:off x="-1" y="0"/>
            <a:ext cx="12164526" cy="2209800"/>
          </a:xfrm>
          <a:prstGeom prst="rect">
            <a:avLst/>
          </a:prstGeom>
          <a:noFill/>
          <a:ln>
            <a:noFill/>
          </a:ln>
        </p:spPr>
      </p:pic>
      <p:sp>
        <p:nvSpPr>
          <p:cNvPr id="232" name="Google Shape;232;g8342940daf_0_19"/>
          <p:cNvSpPr/>
          <p:nvPr/>
        </p:nvSpPr>
        <p:spPr>
          <a:xfrm>
            <a:off x="331783" y="362051"/>
            <a:ext cx="1626600" cy="1463700"/>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g8342940daf_0_19"/>
          <p:cNvSpPr txBox="1"/>
          <p:nvPr/>
        </p:nvSpPr>
        <p:spPr>
          <a:xfrm>
            <a:off x="1016735" y="555363"/>
            <a:ext cx="37053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Data Cleaning cont.</a:t>
            </a:r>
            <a:endParaRPr/>
          </a:p>
        </p:txBody>
      </p:sp>
      <p:pic>
        <p:nvPicPr>
          <p:cNvPr id="234" name="Google Shape;234;g8342940daf_0_19"/>
          <p:cNvPicPr preferRelativeResize="0"/>
          <p:nvPr/>
        </p:nvPicPr>
        <p:blipFill>
          <a:blip r:embed="rId4">
            <a:alphaModFix/>
          </a:blip>
          <a:stretch>
            <a:fillRect/>
          </a:stretch>
        </p:blipFill>
        <p:spPr>
          <a:xfrm>
            <a:off x="152400" y="2362200"/>
            <a:ext cx="5822376" cy="2568900"/>
          </a:xfrm>
          <a:prstGeom prst="rect">
            <a:avLst/>
          </a:prstGeom>
          <a:noFill/>
          <a:ln>
            <a:noFill/>
          </a:ln>
        </p:spPr>
      </p:pic>
      <p:pic>
        <p:nvPicPr>
          <p:cNvPr id="235" name="Google Shape;235;g8342940daf_0_19"/>
          <p:cNvPicPr preferRelativeResize="0"/>
          <p:nvPr/>
        </p:nvPicPr>
        <p:blipFill>
          <a:blip r:embed="rId5">
            <a:alphaModFix/>
          </a:blip>
          <a:stretch>
            <a:fillRect/>
          </a:stretch>
        </p:blipFill>
        <p:spPr>
          <a:xfrm>
            <a:off x="6279575" y="4289100"/>
            <a:ext cx="5912426" cy="2568900"/>
          </a:xfrm>
          <a:prstGeom prst="rect">
            <a:avLst/>
          </a:prstGeom>
          <a:noFill/>
          <a:ln>
            <a:noFill/>
          </a:ln>
        </p:spPr>
      </p:pic>
      <p:sp>
        <p:nvSpPr>
          <p:cNvPr id="236" name="Google Shape;236;g8342940daf_0_19"/>
          <p:cNvSpPr txBox="1"/>
          <p:nvPr/>
        </p:nvSpPr>
        <p:spPr>
          <a:xfrm>
            <a:off x="7360225" y="2904000"/>
            <a:ext cx="3030600" cy="10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Calibri"/>
                <a:ea typeface="Calibri"/>
                <a:cs typeface="Calibri"/>
                <a:sym typeface="Calibri"/>
              </a:rPr>
              <a:t>Log Transformation</a:t>
            </a:r>
            <a:endParaRPr sz="2400">
              <a:latin typeface="Calibri"/>
              <a:ea typeface="Calibri"/>
              <a:cs typeface="Calibri"/>
              <a:sym typeface="Calibri"/>
            </a:endParaRPr>
          </a:p>
        </p:txBody>
      </p:sp>
      <p:sp>
        <p:nvSpPr>
          <p:cNvPr id="237" name="Google Shape;237;g8342940daf_0_19"/>
          <p:cNvSpPr txBox="1"/>
          <p:nvPr/>
        </p:nvSpPr>
        <p:spPr>
          <a:xfrm>
            <a:off x="1731824" y="5363625"/>
            <a:ext cx="3515700" cy="10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Calibri"/>
                <a:ea typeface="Calibri"/>
                <a:cs typeface="Calibri"/>
                <a:sym typeface="Calibri"/>
              </a:rPr>
              <a:t>Standardization using StandardScaler</a:t>
            </a:r>
            <a:endParaRPr sz="2400">
              <a:latin typeface="Calibri"/>
              <a:ea typeface="Calibri"/>
              <a:cs typeface="Calibri"/>
              <a:sym typeface="Calibri"/>
            </a:endParaRPr>
          </a:p>
        </p:txBody>
      </p:sp>
      <p:sp>
        <p:nvSpPr>
          <p:cNvPr id="238" name="Google Shape;238;g8342940daf_0_19"/>
          <p:cNvSpPr/>
          <p:nvPr/>
        </p:nvSpPr>
        <p:spPr>
          <a:xfrm>
            <a:off x="5974775" y="2993400"/>
            <a:ext cx="1316100" cy="5121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8342940daf_0_19"/>
          <p:cNvSpPr/>
          <p:nvPr/>
        </p:nvSpPr>
        <p:spPr>
          <a:xfrm rot="10800000">
            <a:off x="4722025" y="5518375"/>
            <a:ext cx="1316100" cy="5121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g8342940daf_0_41"/>
          <p:cNvSpPr txBox="1"/>
          <p:nvPr>
            <p:ph type="title"/>
          </p:nvPr>
        </p:nvSpPr>
        <p:spPr>
          <a:xfrm>
            <a:off x="657224" y="499533"/>
            <a:ext cx="10772700" cy="1658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A picture containing table&#10;&#10;Description automatically generated" id="245" name="Google Shape;245;g8342940daf_0_41"/>
          <p:cNvPicPr preferRelativeResize="0"/>
          <p:nvPr/>
        </p:nvPicPr>
        <p:blipFill rotWithShape="1">
          <a:blip r:embed="rId3">
            <a:alphaModFix/>
          </a:blip>
          <a:srcRect b="0" l="0" r="0" t="0"/>
          <a:stretch/>
        </p:blipFill>
        <p:spPr>
          <a:xfrm>
            <a:off x="0" y="0"/>
            <a:ext cx="12192000" cy="2209800"/>
          </a:xfrm>
          <a:prstGeom prst="rect">
            <a:avLst/>
          </a:prstGeom>
          <a:noFill/>
          <a:ln>
            <a:noFill/>
          </a:ln>
        </p:spPr>
      </p:pic>
      <p:sp>
        <p:nvSpPr>
          <p:cNvPr id="246" name="Google Shape;246;g8342940daf_0_41"/>
          <p:cNvSpPr/>
          <p:nvPr/>
        </p:nvSpPr>
        <p:spPr>
          <a:xfrm>
            <a:off x="331783" y="362051"/>
            <a:ext cx="1626600" cy="1463700"/>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g8342940daf_0_41"/>
          <p:cNvSpPr txBox="1"/>
          <p:nvPr/>
        </p:nvSpPr>
        <p:spPr>
          <a:xfrm>
            <a:off x="1016735" y="555363"/>
            <a:ext cx="37053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Data Cleaning cont.</a:t>
            </a:r>
            <a:endParaRPr/>
          </a:p>
        </p:txBody>
      </p:sp>
      <p:pic>
        <p:nvPicPr>
          <p:cNvPr id="248" name="Google Shape;248;g8342940daf_0_41"/>
          <p:cNvPicPr preferRelativeResize="0"/>
          <p:nvPr/>
        </p:nvPicPr>
        <p:blipFill>
          <a:blip r:embed="rId4">
            <a:alphaModFix/>
          </a:blip>
          <a:stretch>
            <a:fillRect/>
          </a:stretch>
        </p:blipFill>
        <p:spPr>
          <a:xfrm>
            <a:off x="0" y="2209800"/>
            <a:ext cx="12282975" cy="4648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g8342940daf_0_5"/>
          <p:cNvPicPr preferRelativeResize="0"/>
          <p:nvPr/>
        </p:nvPicPr>
        <p:blipFill>
          <a:blip r:embed="rId3">
            <a:alphaModFix/>
          </a:blip>
          <a:stretch>
            <a:fillRect/>
          </a:stretch>
        </p:blipFill>
        <p:spPr>
          <a:xfrm>
            <a:off x="1864975" y="2525975"/>
            <a:ext cx="8434575" cy="4188725"/>
          </a:xfrm>
          <a:prstGeom prst="rect">
            <a:avLst/>
          </a:prstGeom>
          <a:noFill/>
          <a:ln>
            <a:noFill/>
          </a:ln>
        </p:spPr>
      </p:pic>
      <p:pic>
        <p:nvPicPr>
          <p:cNvPr descr="A picture containing table&#10;&#10;Description automatically generated" id="254" name="Google Shape;254;g8342940daf_0_5"/>
          <p:cNvPicPr preferRelativeResize="0"/>
          <p:nvPr/>
        </p:nvPicPr>
        <p:blipFill rotWithShape="1">
          <a:blip r:embed="rId4">
            <a:alphaModFix/>
          </a:blip>
          <a:srcRect b="0" l="0" r="0" t="0"/>
          <a:stretch/>
        </p:blipFill>
        <p:spPr>
          <a:xfrm>
            <a:off x="-1" y="0"/>
            <a:ext cx="12164526" cy="2209800"/>
          </a:xfrm>
          <a:prstGeom prst="rect">
            <a:avLst/>
          </a:prstGeom>
          <a:noFill/>
          <a:ln>
            <a:noFill/>
          </a:ln>
        </p:spPr>
      </p:pic>
      <p:sp>
        <p:nvSpPr>
          <p:cNvPr id="255" name="Google Shape;255;g8342940daf_0_5"/>
          <p:cNvSpPr/>
          <p:nvPr/>
        </p:nvSpPr>
        <p:spPr>
          <a:xfrm>
            <a:off x="331783" y="362051"/>
            <a:ext cx="1626600" cy="1463700"/>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g8342940daf_0_5"/>
          <p:cNvSpPr txBox="1"/>
          <p:nvPr/>
        </p:nvSpPr>
        <p:spPr>
          <a:xfrm>
            <a:off x="1226259" y="815835"/>
            <a:ext cx="37053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Prediction</a:t>
            </a:r>
            <a:endParaRPr/>
          </a:p>
        </p:txBody>
      </p:sp>
      <p:sp>
        <p:nvSpPr>
          <p:cNvPr id="257" name="Google Shape;257;g8342940daf_0_5"/>
          <p:cNvSpPr txBox="1"/>
          <p:nvPr/>
        </p:nvSpPr>
        <p:spPr>
          <a:xfrm>
            <a:off x="8003648" y="877390"/>
            <a:ext cx="3856500" cy="5232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lt1"/>
              </a:buClr>
              <a:buSzPts val="2800"/>
              <a:buFont typeface="Noto Sans Symbols"/>
              <a:buChar char="⮚"/>
            </a:pPr>
            <a:r>
              <a:rPr b="1" i="1" lang="en-GB" sz="2800">
                <a:solidFill>
                  <a:schemeClr val="lt1"/>
                </a:solidFill>
                <a:latin typeface="Calibri"/>
                <a:ea typeface="Calibri"/>
                <a:cs typeface="Calibri"/>
                <a:sym typeface="Calibri"/>
              </a:rPr>
              <a:t>Comparing The Results</a:t>
            </a:r>
            <a:endParaRPr/>
          </a:p>
        </p:txBody>
      </p:sp>
      <p:sp>
        <p:nvSpPr>
          <p:cNvPr id="258" name="Google Shape;258;g8342940daf_0_5"/>
          <p:cNvSpPr/>
          <p:nvPr/>
        </p:nvSpPr>
        <p:spPr>
          <a:xfrm>
            <a:off x="7708524" y="3563627"/>
            <a:ext cx="2506800" cy="523200"/>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g8342940daf_0_5"/>
          <p:cNvSpPr/>
          <p:nvPr/>
        </p:nvSpPr>
        <p:spPr>
          <a:xfrm>
            <a:off x="7708524" y="5108102"/>
            <a:ext cx="2506800" cy="523200"/>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0"/>
            <a:ext cx="405908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1"/>
          <p:cNvSpPr/>
          <p:nvPr/>
        </p:nvSpPr>
        <p:spPr>
          <a:xfrm>
            <a:off x="93658" y="85826"/>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66" name="Google Shape;266;p11"/>
          <p:cNvGraphicFramePr/>
          <p:nvPr/>
        </p:nvGraphicFramePr>
        <p:xfrm>
          <a:off x="4258726" y="4167664"/>
          <a:ext cx="3000000" cy="3000000"/>
        </p:xfrm>
        <a:graphic>
          <a:graphicData uri="http://schemas.openxmlformats.org/drawingml/2006/table">
            <a:tbl>
              <a:tblPr bandRow="1" firstRow="1">
                <a:noFill/>
                <a:tableStyleId>{9DA1399F-511D-4658-992E-9BCF0626D41D}</a:tableStyleId>
              </a:tblPr>
              <a:tblGrid>
                <a:gridCol w="1109200"/>
                <a:gridCol w="981425"/>
                <a:gridCol w="1057025"/>
                <a:gridCol w="998300"/>
                <a:gridCol w="1216400"/>
                <a:gridCol w="1292850"/>
                <a:gridCol w="1109200"/>
              </a:tblGrid>
              <a:tr h="521600">
                <a:tc>
                  <a:txBody>
                    <a:bodyPr/>
                    <a:lstStyle/>
                    <a:p>
                      <a:pPr indent="0" lvl="0" marL="0" marR="0" rtl="0" algn="ctr">
                        <a:spcBef>
                          <a:spcPts val="0"/>
                        </a:spcBef>
                        <a:spcAft>
                          <a:spcPts val="0"/>
                        </a:spcAft>
                        <a:buNone/>
                      </a:pPr>
                      <a:r>
                        <a:t/>
                      </a:r>
                      <a:endParaRPr sz="1800"/>
                    </a:p>
                  </a:txBody>
                  <a:tcPr marT="45725" marB="45725" marR="91450" marL="91450" anchor="ctr"/>
                </a:tc>
                <a:tc>
                  <a:txBody>
                    <a:bodyPr/>
                    <a:lstStyle/>
                    <a:p>
                      <a:pPr indent="0" lvl="0" marL="0" marR="0" rtl="0" algn="ctr">
                        <a:spcBef>
                          <a:spcPts val="0"/>
                        </a:spcBef>
                        <a:spcAft>
                          <a:spcPts val="0"/>
                        </a:spcAft>
                        <a:buNone/>
                      </a:pPr>
                      <a:r>
                        <a:rPr lang="en-GB" sz="1800"/>
                        <a:t>Price</a:t>
                      </a:r>
                      <a:endParaRPr/>
                    </a:p>
                  </a:txBody>
                  <a:tcPr marT="45725" marB="45725" marR="91450" marL="91450" anchor="ctr"/>
                </a:tc>
                <a:tc>
                  <a:txBody>
                    <a:bodyPr/>
                    <a:lstStyle/>
                    <a:p>
                      <a:pPr indent="0" lvl="0" marL="0" marR="0" rtl="0" algn="ctr">
                        <a:spcBef>
                          <a:spcPts val="0"/>
                        </a:spcBef>
                        <a:spcAft>
                          <a:spcPts val="0"/>
                        </a:spcAft>
                        <a:buNone/>
                      </a:pPr>
                      <a:r>
                        <a:rPr lang="en-GB" sz="1800"/>
                        <a:t>PredPrice</a:t>
                      </a:r>
                      <a:endParaRPr sz="1800"/>
                    </a:p>
                  </a:txBody>
                  <a:tcPr marT="45725" marB="45725" marR="91450" marL="91450" anchor="ctr"/>
                </a:tc>
                <a:tc>
                  <a:txBody>
                    <a:bodyPr/>
                    <a:lstStyle/>
                    <a:p>
                      <a:pPr indent="0" lvl="0" marL="0" marR="0" rtl="0" algn="ctr">
                        <a:spcBef>
                          <a:spcPts val="0"/>
                        </a:spcBef>
                        <a:spcAft>
                          <a:spcPts val="0"/>
                        </a:spcAft>
                        <a:buNone/>
                      </a:pPr>
                      <a:r>
                        <a:rPr lang="en-GB" sz="1800"/>
                        <a:t>Error</a:t>
                      </a:r>
                      <a:endParaRPr/>
                    </a:p>
                  </a:txBody>
                  <a:tcPr marT="45725" marB="45725" marR="91450" marL="91450" anchor="ctr"/>
                </a:tc>
                <a:tc>
                  <a:txBody>
                    <a:bodyPr/>
                    <a:lstStyle/>
                    <a:p>
                      <a:pPr indent="0" lvl="0" marL="0" marR="0" rtl="0" algn="ctr">
                        <a:spcBef>
                          <a:spcPts val="0"/>
                        </a:spcBef>
                        <a:spcAft>
                          <a:spcPts val="0"/>
                        </a:spcAft>
                        <a:buNone/>
                      </a:pPr>
                      <a:r>
                        <a:rPr lang="en-GB" sz="1800"/>
                        <a:t>Price</a:t>
                      </a:r>
                      <a:endParaRPr/>
                    </a:p>
                  </a:txBody>
                  <a:tcPr marT="45725" marB="45725" marR="91450" marL="91450" anchor="ctr"/>
                </a:tc>
                <a:tc>
                  <a:txBody>
                    <a:bodyPr/>
                    <a:lstStyle/>
                    <a:p>
                      <a:pPr indent="0" lvl="0" marL="0" marR="0" rtl="0" algn="ctr">
                        <a:spcBef>
                          <a:spcPts val="0"/>
                        </a:spcBef>
                        <a:spcAft>
                          <a:spcPts val="0"/>
                        </a:spcAft>
                        <a:buNone/>
                      </a:pPr>
                      <a:r>
                        <a:rPr lang="en-GB" sz="1800"/>
                        <a:t>PredPrice</a:t>
                      </a:r>
                      <a:endParaRPr sz="1800"/>
                    </a:p>
                  </a:txBody>
                  <a:tcPr marT="45725" marB="45725" marR="91450" marL="91450" anchor="ctr"/>
                </a:tc>
                <a:tc>
                  <a:txBody>
                    <a:bodyPr/>
                    <a:lstStyle/>
                    <a:p>
                      <a:pPr indent="0" lvl="0" marL="0" marR="0" rtl="0" algn="ctr">
                        <a:spcBef>
                          <a:spcPts val="0"/>
                        </a:spcBef>
                        <a:spcAft>
                          <a:spcPts val="0"/>
                        </a:spcAft>
                        <a:buNone/>
                      </a:pPr>
                      <a:r>
                        <a:rPr lang="en-GB" sz="1800"/>
                        <a:t>Error</a:t>
                      </a:r>
                      <a:endParaRPr/>
                    </a:p>
                  </a:txBody>
                  <a:tcPr marT="45725" marB="45725" marR="91450" marL="91450" anchor="ctr"/>
                </a:tc>
              </a:tr>
              <a:tr h="781975">
                <a:tc>
                  <a:txBody>
                    <a:bodyPr/>
                    <a:lstStyle/>
                    <a:p>
                      <a:pPr indent="0" lvl="0" marL="0" marR="0" rtl="0" algn="ctr">
                        <a:spcBef>
                          <a:spcPts val="0"/>
                        </a:spcBef>
                        <a:spcAft>
                          <a:spcPts val="0"/>
                        </a:spcAft>
                        <a:buNone/>
                      </a:pPr>
                      <a:r>
                        <a:rPr lang="en-GB" sz="1800"/>
                        <a:t>3637</a:t>
                      </a:r>
                      <a:endParaRPr/>
                    </a:p>
                  </a:txBody>
                  <a:tcPr marT="45725" marB="45725" marR="91450" marL="91450" anchor="ctr"/>
                </a:tc>
                <a:tc>
                  <a:txBody>
                    <a:bodyPr/>
                    <a:lstStyle/>
                    <a:p>
                      <a:pPr indent="0" lvl="0" marL="0" marR="0" rtl="0" algn="ctr">
                        <a:spcBef>
                          <a:spcPts val="0"/>
                        </a:spcBef>
                        <a:spcAft>
                          <a:spcPts val="0"/>
                        </a:spcAft>
                        <a:buNone/>
                      </a:pPr>
                      <a:r>
                        <a:rPr lang="en-GB" sz="1800"/>
                        <a:t>11.83</a:t>
                      </a:r>
                      <a:endParaRPr/>
                    </a:p>
                  </a:txBody>
                  <a:tcPr marT="45725" marB="45725" marR="91450" marL="91450" anchor="ctr"/>
                </a:tc>
                <a:tc>
                  <a:txBody>
                    <a:bodyPr/>
                    <a:lstStyle/>
                    <a:p>
                      <a:pPr indent="0" lvl="0" marL="0" marR="0" rtl="0" algn="ctr">
                        <a:spcBef>
                          <a:spcPts val="0"/>
                        </a:spcBef>
                        <a:spcAft>
                          <a:spcPts val="0"/>
                        </a:spcAft>
                        <a:buNone/>
                      </a:pPr>
                      <a:r>
                        <a:rPr lang="en-GB" sz="1800"/>
                        <a:t>11.98</a:t>
                      </a:r>
                      <a:endParaRPr/>
                    </a:p>
                  </a:txBody>
                  <a:tcPr marT="45725" marB="45725" marR="91450" marL="91450" anchor="ctr"/>
                </a:tc>
                <a:tc>
                  <a:txBody>
                    <a:bodyPr/>
                    <a:lstStyle/>
                    <a:p>
                      <a:pPr indent="0" lvl="0" marL="0" marR="0" rtl="0" algn="ctr">
                        <a:spcBef>
                          <a:spcPts val="0"/>
                        </a:spcBef>
                        <a:spcAft>
                          <a:spcPts val="0"/>
                        </a:spcAft>
                        <a:buNone/>
                      </a:pPr>
                      <a:r>
                        <a:rPr lang="en-GB" sz="1800"/>
                        <a:t>1.28</a:t>
                      </a:r>
                      <a:endParaRPr/>
                    </a:p>
                  </a:txBody>
                  <a:tcPr marT="45725" marB="45725" marR="91450" marL="91450" anchor="ctr"/>
                </a:tc>
                <a:tc>
                  <a:txBody>
                    <a:bodyPr/>
                    <a:lstStyle/>
                    <a:p>
                      <a:pPr indent="0" lvl="0" marL="0" marR="0" rtl="0" algn="ctr">
                        <a:spcBef>
                          <a:spcPts val="0"/>
                        </a:spcBef>
                        <a:spcAft>
                          <a:spcPts val="0"/>
                        </a:spcAft>
                        <a:buNone/>
                      </a:pPr>
                      <a:r>
                        <a:rPr lang="en-GB" sz="1800"/>
                        <a:t>136800.0</a:t>
                      </a:r>
                      <a:endParaRPr/>
                    </a:p>
                  </a:txBody>
                  <a:tcPr marT="45725" marB="45725" marR="91450" marL="91450" anchor="ctr"/>
                </a:tc>
                <a:tc>
                  <a:txBody>
                    <a:bodyPr/>
                    <a:lstStyle/>
                    <a:p>
                      <a:pPr indent="0" lvl="0" marL="0" marR="0" rtl="0" algn="ctr">
                        <a:spcBef>
                          <a:spcPts val="0"/>
                        </a:spcBef>
                        <a:spcAft>
                          <a:spcPts val="0"/>
                        </a:spcAft>
                        <a:buNone/>
                      </a:pPr>
                      <a:r>
                        <a:rPr lang="en-GB" sz="1800"/>
                        <a:t>159142.78</a:t>
                      </a:r>
                      <a:endParaRPr/>
                    </a:p>
                  </a:txBody>
                  <a:tcPr marT="45725" marB="45725" marR="91450" marL="91450" anchor="ctr"/>
                </a:tc>
                <a:tc>
                  <a:txBody>
                    <a:bodyPr/>
                    <a:lstStyle/>
                    <a:p>
                      <a:pPr indent="0" lvl="0" marL="0" marR="0" rtl="0" algn="ctr">
                        <a:spcBef>
                          <a:spcPts val="0"/>
                        </a:spcBef>
                        <a:spcAft>
                          <a:spcPts val="0"/>
                        </a:spcAft>
                        <a:buNone/>
                      </a:pPr>
                      <a:r>
                        <a:rPr lang="en-GB" sz="1800"/>
                        <a:t>16.33</a:t>
                      </a:r>
                      <a:endParaRPr/>
                    </a:p>
                  </a:txBody>
                  <a:tcPr marT="45725" marB="45725" marR="91450" marL="91450" anchor="ctr"/>
                </a:tc>
              </a:tr>
              <a:tr h="521600">
                <a:tc>
                  <a:txBody>
                    <a:bodyPr/>
                    <a:lstStyle/>
                    <a:p>
                      <a:pPr indent="0" lvl="0" marL="0" marR="0" rtl="0" algn="ctr">
                        <a:spcBef>
                          <a:spcPts val="0"/>
                        </a:spcBef>
                        <a:spcAft>
                          <a:spcPts val="0"/>
                        </a:spcAft>
                        <a:buNone/>
                      </a:pPr>
                      <a:r>
                        <a:rPr lang="en-GB" sz="1800"/>
                        <a:t>217</a:t>
                      </a:r>
                      <a:endParaRPr/>
                    </a:p>
                  </a:txBody>
                  <a:tcPr marT="45725" marB="45725" marR="91450" marL="91450" anchor="ctr"/>
                </a:tc>
                <a:tc>
                  <a:txBody>
                    <a:bodyPr/>
                    <a:lstStyle/>
                    <a:p>
                      <a:pPr indent="0" lvl="0" marL="0" marR="0" rtl="0" algn="ctr">
                        <a:spcBef>
                          <a:spcPts val="0"/>
                        </a:spcBef>
                        <a:spcAft>
                          <a:spcPts val="0"/>
                        </a:spcAft>
                        <a:buNone/>
                      </a:pPr>
                      <a:r>
                        <a:rPr lang="en-GB" sz="1800"/>
                        <a:t>10.74</a:t>
                      </a:r>
                      <a:endParaRPr/>
                    </a:p>
                  </a:txBody>
                  <a:tcPr marT="45725" marB="45725" marR="91450" marL="91450" anchor="ctr"/>
                </a:tc>
                <a:tc>
                  <a:txBody>
                    <a:bodyPr/>
                    <a:lstStyle/>
                    <a:p>
                      <a:pPr indent="0" lvl="0" marL="0" marR="0" rtl="0" algn="ctr">
                        <a:spcBef>
                          <a:spcPts val="0"/>
                        </a:spcBef>
                        <a:spcAft>
                          <a:spcPts val="0"/>
                        </a:spcAft>
                        <a:buNone/>
                      </a:pPr>
                      <a:r>
                        <a:rPr lang="en-GB" sz="1800"/>
                        <a:t>10.97</a:t>
                      </a:r>
                      <a:endParaRPr/>
                    </a:p>
                  </a:txBody>
                  <a:tcPr marT="45725" marB="45725" marR="91450" marL="91450" anchor="ctr"/>
                </a:tc>
                <a:tc>
                  <a:txBody>
                    <a:bodyPr/>
                    <a:lstStyle/>
                    <a:p>
                      <a:pPr indent="0" lvl="0" marL="0" marR="0" rtl="0" algn="ctr">
                        <a:spcBef>
                          <a:spcPts val="0"/>
                        </a:spcBef>
                        <a:spcAft>
                          <a:spcPts val="0"/>
                        </a:spcAft>
                        <a:buNone/>
                      </a:pPr>
                      <a:r>
                        <a:rPr lang="en-GB" sz="1800"/>
                        <a:t>2.21</a:t>
                      </a:r>
                      <a:endParaRPr/>
                    </a:p>
                  </a:txBody>
                  <a:tcPr marT="45725" marB="45725" marR="91450" marL="91450" anchor="ctr"/>
                </a:tc>
                <a:tc>
                  <a:txBody>
                    <a:bodyPr/>
                    <a:lstStyle/>
                    <a:p>
                      <a:pPr indent="0" lvl="0" marL="0" marR="0" rtl="0" algn="ctr">
                        <a:spcBef>
                          <a:spcPts val="0"/>
                        </a:spcBef>
                        <a:spcAft>
                          <a:spcPts val="0"/>
                        </a:spcAft>
                        <a:buNone/>
                      </a:pPr>
                      <a:r>
                        <a:rPr lang="en-GB" sz="1800"/>
                        <a:t>46000.0</a:t>
                      </a:r>
                      <a:endParaRPr/>
                    </a:p>
                  </a:txBody>
                  <a:tcPr marT="45725" marB="45725" marR="91450" marL="91450" anchor="ctr"/>
                </a:tc>
                <a:tc>
                  <a:txBody>
                    <a:bodyPr/>
                    <a:lstStyle/>
                    <a:p>
                      <a:pPr indent="0" lvl="0" marL="0" marR="0" rtl="0" algn="ctr">
                        <a:spcBef>
                          <a:spcPts val="0"/>
                        </a:spcBef>
                        <a:spcAft>
                          <a:spcPts val="0"/>
                        </a:spcAft>
                        <a:buNone/>
                      </a:pPr>
                      <a:r>
                        <a:rPr lang="en-GB" sz="1800"/>
                        <a:t>58317.74</a:t>
                      </a:r>
                      <a:endParaRPr/>
                    </a:p>
                  </a:txBody>
                  <a:tcPr marT="45725" marB="45725" marR="91450" marL="91450" anchor="ctr"/>
                </a:tc>
                <a:tc>
                  <a:txBody>
                    <a:bodyPr/>
                    <a:lstStyle/>
                    <a:p>
                      <a:pPr indent="0" lvl="0" marL="0" marR="0" rtl="0" algn="ctr">
                        <a:spcBef>
                          <a:spcPts val="0"/>
                        </a:spcBef>
                        <a:spcAft>
                          <a:spcPts val="0"/>
                        </a:spcAft>
                        <a:buNone/>
                      </a:pPr>
                      <a:r>
                        <a:rPr lang="en-GB" sz="1800"/>
                        <a:t>26.78</a:t>
                      </a:r>
                      <a:endParaRPr/>
                    </a:p>
                  </a:txBody>
                  <a:tcPr marT="45725" marB="45725" marR="91450" marL="91450" anchor="ctr"/>
                </a:tc>
              </a:tr>
              <a:tr h="521600">
                <a:tc>
                  <a:txBody>
                    <a:bodyPr/>
                    <a:lstStyle/>
                    <a:p>
                      <a:pPr indent="0" lvl="0" marL="0" marR="0" rtl="0" algn="ctr">
                        <a:spcBef>
                          <a:spcPts val="0"/>
                        </a:spcBef>
                        <a:spcAft>
                          <a:spcPts val="0"/>
                        </a:spcAft>
                        <a:buNone/>
                      </a:pPr>
                      <a:r>
                        <a:rPr lang="en-GB" sz="1800"/>
                        <a:t>1893</a:t>
                      </a:r>
                      <a:endParaRPr/>
                    </a:p>
                  </a:txBody>
                  <a:tcPr marT="45725" marB="45725" marR="91450" marL="91450" anchor="ctr"/>
                </a:tc>
                <a:tc>
                  <a:txBody>
                    <a:bodyPr/>
                    <a:lstStyle/>
                    <a:p>
                      <a:pPr indent="0" lvl="0" marL="0" marR="0" rtl="0" algn="ctr">
                        <a:spcBef>
                          <a:spcPts val="0"/>
                        </a:spcBef>
                        <a:spcAft>
                          <a:spcPts val="0"/>
                        </a:spcAft>
                        <a:buNone/>
                      </a:pPr>
                      <a:r>
                        <a:rPr lang="en-GB" sz="1800"/>
                        <a:t>10.95</a:t>
                      </a:r>
                      <a:endParaRPr/>
                    </a:p>
                  </a:txBody>
                  <a:tcPr marT="45725" marB="45725" marR="91450" marL="91450" anchor="ctr"/>
                </a:tc>
                <a:tc>
                  <a:txBody>
                    <a:bodyPr/>
                    <a:lstStyle/>
                    <a:p>
                      <a:pPr indent="0" lvl="0" marL="0" marR="0" rtl="0" algn="ctr">
                        <a:spcBef>
                          <a:spcPts val="0"/>
                        </a:spcBef>
                        <a:spcAft>
                          <a:spcPts val="0"/>
                        </a:spcAft>
                        <a:buNone/>
                      </a:pPr>
                      <a:r>
                        <a:rPr lang="en-GB" sz="1800"/>
                        <a:t>11.03</a:t>
                      </a:r>
                      <a:endParaRPr/>
                    </a:p>
                  </a:txBody>
                  <a:tcPr marT="45725" marB="45725" marR="91450" marL="91450" anchor="ctr"/>
                </a:tc>
                <a:tc>
                  <a:txBody>
                    <a:bodyPr/>
                    <a:lstStyle/>
                    <a:p>
                      <a:pPr indent="0" lvl="0" marL="0" marR="0" rtl="0" algn="ctr">
                        <a:spcBef>
                          <a:spcPts val="0"/>
                        </a:spcBef>
                        <a:spcAft>
                          <a:spcPts val="0"/>
                        </a:spcAft>
                        <a:buNone/>
                      </a:pPr>
                      <a:r>
                        <a:rPr lang="en-GB" sz="1800"/>
                        <a:t>0.78</a:t>
                      </a:r>
                      <a:endParaRPr/>
                    </a:p>
                  </a:txBody>
                  <a:tcPr marT="45725" marB="45725" marR="91450" marL="91450" anchor="ctr"/>
                </a:tc>
                <a:tc>
                  <a:txBody>
                    <a:bodyPr/>
                    <a:lstStyle/>
                    <a:p>
                      <a:pPr indent="0" lvl="0" marL="0" marR="0" rtl="0" algn="ctr">
                        <a:spcBef>
                          <a:spcPts val="0"/>
                        </a:spcBef>
                        <a:spcAft>
                          <a:spcPts val="0"/>
                        </a:spcAft>
                        <a:buNone/>
                      </a:pPr>
                      <a:r>
                        <a:rPr lang="en-GB" sz="1800"/>
                        <a:t>56800.0</a:t>
                      </a:r>
                      <a:endParaRPr/>
                    </a:p>
                  </a:txBody>
                  <a:tcPr marT="45725" marB="45725" marR="91450" marL="91450" anchor="ctr"/>
                </a:tc>
                <a:tc>
                  <a:txBody>
                    <a:bodyPr/>
                    <a:lstStyle/>
                    <a:p>
                      <a:pPr indent="0" lvl="0" marL="0" marR="0" rtl="0" algn="ctr">
                        <a:spcBef>
                          <a:spcPts val="0"/>
                        </a:spcBef>
                        <a:spcAft>
                          <a:spcPts val="0"/>
                        </a:spcAft>
                        <a:buNone/>
                      </a:pPr>
                      <a:r>
                        <a:rPr lang="en-GB" sz="1800"/>
                        <a:t>61890.68</a:t>
                      </a:r>
                      <a:endParaRPr/>
                    </a:p>
                  </a:txBody>
                  <a:tcPr marT="45725" marB="45725" marR="91450" marL="91450" anchor="ctr"/>
                </a:tc>
                <a:tc>
                  <a:txBody>
                    <a:bodyPr/>
                    <a:lstStyle/>
                    <a:p>
                      <a:pPr indent="0" lvl="0" marL="0" marR="0" rtl="0" algn="ctr">
                        <a:spcBef>
                          <a:spcPts val="0"/>
                        </a:spcBef>
                        <a:spcAft>
                          <a:spcPts val="0"/>
                        </a:spcAft>
                        <a:buNone/>
                      </a:pPr>
                      <a:r>
                        <a:rPr lang="en-GB" sz="1800"/>
                        <a:t>8.96</a:t>
                      </a:r>
                      <a:endParaRPr/>
                    </a:p>
                  </a:txBody>
                  <a:tcPr marT="45725" marB="45725" marR="91450" marL="91450" anchor="ctr"/>
                </a:tc>
              </a:tr>
            </a:tbl>
          </a:graphicData>
        </a:graphic>
      </p:graphicFrame>
      <p:sp>
        <p:nvSpPr>
          <p:cNvPr id="267" name="Google Shape;267;p11"/>
          <p:cNvSpPr txBox="1"/>
          <p:nvPr/>
        </p:nvSpPr>
        <p:spPr>
          <a:xfrm>
            <a:off x="5501" y="2890391"/>
            <a:ext cx="4059080" cy="107721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3200"/>
              <a:buFont typeface="Noto Sans Symbols"/>
              <a:buChar char="⮚"/>
            </a:pPr>
            <a:r>
              <a:rPr b="1" i="1" lang="en-GB" sz="3200">
                <a:solidFill>
                  <a:schemeClr val="lt1"/>
                </a:solidFill>
                <a:latin typeface="Calibri"/>
                <a:ea typeface="Calibri"/>
                <a:cs typeface="Calibri"/>
                <a:sym typeface="Calibri"/>
              </a:rPr>
              <a:t>How Practical Is This Model?</a:t>
            </a:r>
            <a:endParaRPr/>
          </a:p>
        </p:txBody>
      </p:sp>
      <p:sp>
        <p:nvSpPr>
          <p:cNvPr id="268" name="Google Shape;268;p11"/>
          <p:cNvSpPr txBox="1"/>
          <p:nvPr>
            <p:ph type="title"/>
          </p:nvPr>
        </p:nvSpPr>
        <p:spPr>
          <a:xfrm>
            <a:off x="1045454" y="328190"/>
            <a:ext cx="2192695" cy="979114"/>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lt1"/>
              </a:buClr>
              <a:buSzPts val="3200"/>
              <a:buFont typeface="Calibri"/>
              <a:buNone/>
            </a:pPr>
            <a:r>
              <a:rPr b="1" i="1" lang="en-GB" sz="3200">
                <a:solidFill>
                  <a:schemeClr val="lt1"/>
                </a:solidFill>
                <a:latin typeface="Calibri"/>
                <a:ea typeface="Calibri"/>
                <a:cs typeface="Calibri"/>
                <a:sym typeface="Calibri"/>
              </a:rPr>
              <a:t>Conclusion</a:t>
            </a:r>
            <a:endParaRPr/>
          </a:p>
        </p:txBody>
      </p:sp>
      <p:sp>
        <p:nvSpPr>
          <p:cNvPr id="269" name="Google Shape;269;p11"/>
          <p:cNvSpPr txBox="1"/>
          <p:nvPr/>
        </p:nvSpPr>
        <p:spPr>
          <a:xfrm>
            <a:off x="6432491" y="3157419"/>
            <a:ext cx="3136605" cy="12311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800">
                <a:solidFill>
                  <a:srgbClr val="000000"/>
                </a:solidFill>
                <a:latin typeface="Calibri"/>
                <a:ea typeface="Calibri"/>
                <a:cs typeface="Calibri"/>
                <a:sym typeface="Calibri"/>
              </a:rPr>
              <a:t>R^2: 0.89879</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lang="en-GB" sz="2800">
                <a:solidFill>
                  <a:srgbClr val="000000"/>
                </a:solidFill>
                <a:latin typeface="Calibri"/>
                <a:ea typeface="Calibri"/>
                <a:cs typeface="Calibri"/>
                <a:sym typeface="Calibri"/>
              </a:rPr>
              <a:t>MSE: 0.03667</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1"/>
          <p:cNvSpPr txBox="1"/>
          <p:nvPr/>
        </p:nvSpPr>
        <p:spPr>
          <a:xfrm>
            <a:off x="4317000" y="392159"/>
            <a:ext cx="2519917" cy="255454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Brand</a:t>
            </a:r>
            <a:endParaRPr/>
          </a:p>
          <a:p>
            <a:pPr indent="-342900" lvl="0" marL="342900" marR="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Type</a:t>
            </a:r>
            <a:endParaRPr/>
          </a:p>
          <a:p>
            <a:pPr indent="-342900" lvl="0" marL="342900" marR="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Mileage</a:t>
            </a:r>
            <a:endParaRPr/>
          </a:p>
          <a:p>
            <a:pPr indent="-342900" lvl="0" marL="342900" marR="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COE left</a:t>
            </a:r>
            <a:endParaRPr/>
          </a:p>
          <a:p>
            <a:pPr indent="-342900" lvl="0" marL="342900" marR="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Age</a:t>
            </a:r>
            <a:endParaRPr/>
          </a:p>
          <a:p>
            <a:pPr indent="-342900" lvl="0" marL="342900" marR="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Engine Capacity</a:t>
            </a:r>
            <a:endParaRPr/>
          </a:p>
          <a:p>
            <a:pPr indent="-342900" lvl="0" marL="342900" marR="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Transmission</a:t>
            </a:r>
            <a:endParaRPr/>
          </a:p>
          <a:p>
            <a:pPr indent="-342900" lvl="0" marL="342900" marR="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No. of owners</a:t>
            </a:r>
            <a:endParaRPr/>
          </a:p>
        </p:txBody>
      </p:sp>
      <p:pic>
        <p:nvPicPr>
          <p:cNvPr descr="Top 10 Japanese Car Brands | Japanese Used Cars Blog" id="271" name="Google Shape;271;p11"/>
          <p:cNvPicPr preferRelativeResize="0"/>
          <p:nvPr/>
        </p:nvPicPr>
        <p:blipFill rotWithShape="1">
          <a:blip r:embed="rId3">
            <a:alphaModFix/>
          </a:blip>
          <a:srcRect b="0" l="0" r="0" t="0"/>
          <a:stretch/>
        </p:blipFill>
        <p:spPr>
          <a:xfrm>
            <a:off x="9419491" y="233931"/>
            <a:ext cx="2603614" cy="1144640"/>
          </a:xfrm>
          <a:prstGeom prst="rect">
            <a:avLst/>
          </a:prstGeom>
          <a:noFill/>
          <a:ln>
            <a:noFill/>
          </a:ln>
        </p:spPr>
      </p:pic>
      <p:pic>
        <p:nvPicPr>
          <p:cNvPr descr="Manual and Automatic Transmission Set Sketch by AlexanderPokusay ..." id="272" name="Google Shape;272;p11"/>
          <p:cNvPicPr preferRelativeResize="0"/>
          <p:nvPr/>
        </p:nvPicPr>
        <p:blipFill rotWithShape="1">
          <a:blip r:embed="rId4">
            <a:alphaModFix/>
          </a:blip>
          <a:srcRect b="0" l="0" r="0" t="0"/>
          <a:stretch/>
        </p:blipFill>
        <p:spPr>
          <a:xfrm>
            <a:off x="6735634" y="149321"/>
            <a:ext cx="1701874" cy="1515134"/>
          </a:xfrm>
          <a:prstGeom prst="rect">
            <a:avLst/>
          </a:prstGeom>
          <a:noFill/>
          <a:ln>
            <a:noFill/>
          </a:ln>
        </p:spPr>
      </p:pic>
      <p:pic>
        <p:nvPicPr>
          <p:cNvPr id="273" name="Google Shape;273;p11"/>
          <p:cNvPicPr preferRelativeResize="0"/>
          <p:nvPr/>
        </p:nvPicPr>
        <p:blipFill rotWithShape="1">
          <a:blip r:embed="rId5">
            <a:alphaModFix/>
          </a:blip>
          <a:srcRect b="0" l="0" r="0" t="0"/>
          <a:stretch/>
        </p:blipFill>
        <p:spPr>
          <a:xfrm>
            <a:off x="8000794" y="1699467"/>
            <a:ext cx="1733550" cy="131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7" name="Shape 277"/>
        <p:cNvGrpSpPr/>
        <p:nvPr/>
      </p:nvGrpSpPr>
      <p:grpSpPr>
        <a:xfrm>
          <a:off x="0" y="0"/>
          <a:ext cx="0" cy="0"/>
          <a:chOff x="0" y="0"/>
          <a:chExt cx="0" cy="0"/>
        </a:xfrm>
      </p:grpSpPr>
      <p:sp>
        <p:nvSpPr>
          <p:cNvPr id="278" name="Google Shape;278;p12"/>
          <p:cNvSpPr/>
          <p:nvPr/>
        </p:nvSpPr>
        <p:spPr>
          <a:xfrm>
            <a:off x="0" y="0"/>
            <a:ext cx="405908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12"/>
          <p:cNvSpPr/>
          <p:nvPr/>
        </p:nvSpPr>
        <p:spPr>
          <a:xfrm>
            <a:off x="93658" y="85826"/>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12"/>
          <p:cNvSpPr txBox="1"/>
          <p:nvPr>
            <p:ph type="title"/>
          </p:nvPr>
        </p:nvSpPr>
        <p:spPr>
          <a:xfrm>
            <a:off x="1045454" y="328190"/>
            <a:ext cx="2192695" cy="979114"/>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lt1"/>
              </a:buClr>
              <a:buSzPts val="3200"/>
              <a:buFont typeface="Calibri"/>
              <a:buNone/>
            </a:pPr>
            <a:r>
              <a:rPr b="1" i="1" lang="en-GB" sz="3200">
                <a:solidFill>
                  <a:schemeClr val="lt1"/>
                </a:solidFill>
                <a:latin typeface="Calibri"/>
                <a:ea typeface="Calibri"/>
                <a:cs typeface="Calibri"/>
                <a:sym typeface="Calibri"/>
              </a:rPr>
              <a:t>Conclusion</a:t>
            </a:r>
            <a:endParaRPr/>
          </a:p>
        </p:txBody>
      </p:sp>
      <p:sp>
        <p:nvSpPr>
          <p:cNvPr id="281" name="Google Shape;281;p12"/>
          <p:cNvSpPr txBox="1"/>
          <p:nvPr/>
        </p:nvSpPr>
        <p:spPr>
          <a:xfrm>
            <a:off x="7728116" y="662508"/>
            <a:ext cx="1065010" cy="22159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82" name="Google Shape;282;p12"/>
          <p:cNvSpPr txBox="1"/>
          <p:nvPr/>
        </p:nvSpPr>
        <p:spPr>
          <a:xfrm>
            <a:off x="0" y="3162415"/>
            <a:ext cx="4059080" cy="107721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3200"/>
              <a:buFont typeface="Noto Sans Symbols"/>
              <a:buChar char="⮚"/>
            </a:pPr>
            <a:r>
              <a:rPr b="1" i="1" lang="en-GB" sz="3200">
                <a:solidFill>
                  <a:schemeClr val="lt1"/>
                </a:solidFill>
                <a:latin typeface="Calibri"/>
                <a:ea typeface="Calibri"/>
                <a:cs typeface="Calibri"/>
                <a:sym typeface="Calibri"/>
              </a:rPr>
              <a:t>Limitations And Improvements</a:t>
            </a:r>
            <a:endParaRPr/>
          </a:p>
        </p:txBody>
      </p:sp>
      <p:pic>
        <p:nvPicPr>
          <p:cNvPr id="283" name="Google Shape;283;p12"/>
          <p:cNvPicPr preferRelativeResize="0"/>
          <p:nvPr/>
        </p:nvPicPr>
        <p:blipFill rotWithShape="1">
          <a:blip r:embed="rId3">
            <a:alphaModFix/>
          </a:blip>
          <a:srcRect b="0" l="0" r="0" t="0"/>
          <a:stretch/>
        </p:blipFill>
        <p:spPr>
          <a:xfrm>
            <a:off x="4695050" y="298575"/>
            <a:ext cx="5900026" cy="3130426"/>
          </a:xfrm>
          <a:prstGeom prst="rect">
            <a:avLst/>
          </a:prstGeom>
          <a:noFill/>
          <a:ln>
            <a:noFill/>
          </a:ln>
        </p:spPr>
      </p:pic>
      <p:pic>
        <p:nvPicPr>
          <p:cNvPr id="284" name="Google Shape;284;p12"/>
          <p:cNvPicPr preferRelativeResize="0"/>
          <p:nvPr/>
        </p:nvPicPr>
        <p:blipFill>
          <a:blip r:embed="rId4">
            <a:alphaModFix/>
          </a:blip>
          <a:stretch>
            <a:fillRect/>
          </a:stretch>
        </p:blipFill>
        <p:spPr>
          <a:xfrm>
            <a:off x="9678975" y="2567250"/>
            <a:ext cx="2192700" cy="1210025"/>
          </a:xfrm>
          <a:prstGeom prst="rect">
            <a:avLst/>
          </a:prstGeom>
          <a:noFill/>
          <a:ln>
            <a:noFill/>
          </a:ln>
        </p:spPr>
      </p:pic>
      <p:pic>
        <p:nvPicPr>
          <p:cNvPr id="285" name="Google Shape;285;p12"/>
          <p:cNvPicPr preferRelativeResize="0"/>
          <p:nvPr/>
        </p:nvPicPr>
        <p:blipFill>
          <a:blip r:embed="rId5">
            <a:alphaModFix/>
          </a:blip>
          <a:stretch>
            <a:fillRect/>
          </a:stretch>
        </p:blipFill>
        <p:spPr>
          <a:xfrm>
            <a:off x="5082530" y="4628076"/>
            <a:ext cx="2529689" cy="1897266"/>
          </a:xfrm>
          <a:prstGeom prst="rect">
            <a:avLst/>
          </a:prstGeom>
          <a:noFill/>
          <a:ln>
            <a:noFill/>
          </a:ln>
        </p:spPr>
      </p:pic>
      <p:sp>
        <p:nvSpPr>
          <p:cNvPr id="286" name="Google Shape;286;p12"/>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pic>
        <p:nvPicPr>
          <p:cNvPr id="287" name="Google Shape;287;p12"/>
          <p:cNvPicPr preferRelativeResize="0"/>
          <p:nvPr/>
        </p:nvPicPr>
        <p:blipFill>
          <a:blip r:embed="rId6">
            <a:alphaModFix/>
          </a:blip>
          <a:stretch>
            <a:fillRect/>
          </a:stretch>
        </p:blipFill>
        <p:spPr>
          <a:xfrm>
            <a:off x="8270750" y="4414625"/>
            <a:ext cx="2025475" cy="2025475"/>
          </a:xfrm>
          <a:prstGeom prst="rect">
            <a:avLst/>
          </a:prstGeom>
          <a:noFill/>
          <a:ln>
            <a:noFill/>
          </a:ln>
        </p:spPr>
      </p:pic>
      <p:sp>
        <p:nvSpPr>
          <p:cNvPr id="288" name="Google Shape;288;p12"/>
          <p:cNvSpPr txBox="1"/>
          <p:nvPr/>
        </p:nvSpPr>
        <p:spPr>
          <a:xfrm>
            <a:off x="10367375" y="4414625"/>
            <a:ext cx="1691700" cy="18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B0F0"/>
                </a:solidFill>
                <a:latin typeface="Impact"/>
                <a:ea typeface="Impact"/>
                <a:cs typeface="Impact"/>
                <a:sym typeface="Impact"/>
              </a:rPr>
              <a:t>MEAN ?</a:t>
            </a:r>
            <a:endParaRPr sz="2400">
              <a:solidFill>
                <a:srgbClr val="00B0F0"/>
              </a:solidFill>
              <a:latin typeface="Impact"/>
              <a:ea typeface="Impact"/>
              <a:cs typeface="Impact"/>
              <a:sym typeface="Impact"/>
            </a:endParaRPr>
          </a:p>
          <a:p>
            <a:pPr indent="0" lvl="0" marL="0" rtl="0" algn="l">
              <a:spcBef>
                <a:spcPts val="0"/>
              </a:spcBef>
              <a:spcAft>
                <a:spcPts val="0"/>
              </a:spcAft>
              <a:buNone/>
            </a:pPr>
            <a:r>
              <a:t/>
            </a:r>
            <a:endParaRPr sz="2400">
              <a:solidFill>
                <a:srgbClr val="00B0F0"/>
              </a:solidFill>
              <a:latin typeface="Impact"/>
              <a:ea typeface="Impact"/>
              <a:cs typeface="Impact"/>
              <a:sym typeface="Impact"/>
            </a:endParaRPr>
          </a:p>
          <a:p>
            <a:pPr indent="0" lvl="0" marL="0" rtl="0" algn="l">
              <a:spcBef>
                <a:spcPts val="0"/>
              </a:spcBef>
              <a:spcAft>
                <a:spcPts val="0"/>
              </a:spcAft>
              <a:buNone/>
            </a:pPr>
            <a:r>
              <a:rPr lang="en-GB" sz="2400">
                <a:solidFill>
                  <a:srgbClr val="00B0F0"/>
                </a:solidFill>
                <a:latin typeface="Impact"/>
                <a:ea typeface="Impact"/>
                <a:cs typeface="Impact"/>
                <a:sym typeface="Impact"/>
              </a:rPr>
              <a:t>MEDIAN ?</a:t>
            </a:r>
            <a:endParaRPr sz="2400">
              <a:solidFill>
                <a:srgbClr val="00B0F0"/>
              </a:solidFill>
              <a:latin typeface="Impact"/>
              <a:ea typeface="Impact"/>
              <a:cs typeface="Impact"/>
              <a:sym typeface="Impact"/>
            </a:endParaRPr>
          </a:p>
          <a:p>
            <a:pPr indent="0" lvl="0" marL="0" rtl="0" algn="l">
              <a:spcBef>
                <a:spcPts val="0"/>
              </a:spcBef>
              <a:spcAft>
                <a:spcPts val="0"/>
              </a:spcAft>
              <a:buNone/>
            </a:pPr>
            <a:r>
              <a:t/>
            </a:r>
            <a:endParaRPr sz="2400">
              <a:solidFill>
                <a:srgbClr val="00B0F0"/>
              </a:solidFill>
              <a:latin typeface="Impact"/>
              <a:ea typeface="Impact"/>
              <a:cs typeface="Impact"/>
              <a:sym typeface="Impact"/>
            </a:endParaRPr>
          </a:p>
          <a:p>
            <a:pPr indent="0" lvl="0" marL="0" rtl="0" algn="l">
              <a:spcBef>
                <a:spcPts val="0"/>
              </a:spcBef>
              <a:spcAft>
                <a:spcPts val="0"/>
              </a:spcAft>
              <a:buNone/>
            </a:pPr>
            <a:r>
              <a:rPr lang="en-GB" sz="2400">
                <a:solidFill>
                  <a:srgbClr val="00B0F0"/>
                </a:solidFill>
                <a:latin typeface="Impact"/>
                <a:ea typeface="Impact"/>
                <a:cs typeface="Impact"/>
                <a:sym typeface="Impact"/>
              </a:rPr>
              <a:t>MODE ?</a:t>
            </a:r>
            <a:endParaRPr sz="2400">
              <a:solidFill>
                <a:srgbClr val="00B0F0"/>
              </a:solidFill>
              <a:latin typeface="Impact"/>
              <a:ea typeface="Impact"/>
              <a:cs typeface="Impact"/>
              <a:sym typeface="Impact"/>
            </a:endParaRPr>
          </a:p>
        </p:txBody>
      </p:sp>
      <p:sp>
        <p:nvSpPr>
          <p:cNvPr id="289" name="Google Shape;289;p12"/>
          <p:cNvSpPr txBox="1"/>
          <p:nvPr/>
        </p:nvSpPr>
        <p:spPr>
          <a:xfrm>
            <a:off x="10742425" y="44871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90" name="Google Shape;290;p12"/>
          <p:cNvSpPr txBox="1"/>
          <p:nvPr/>
        </p:nvSpPr>
        <p:spPr>
          <a:xfrm>
            <a:off x="5063125" y="3749625"/>
            <a:ext cx="2529600" cy="4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00B0F0"/>
                </a:solidFill>
                <a:latin typeface="Impact"/>
                <a:ea typeface="Impact"/>
                <a:cs typeface="Impact"/>
                <a:sym typeface="Impact"/>
              </a:rPr>
              <a:t>Missing Data </a:t>
            </a:r>
            <a:endParaRPr sz="3000">
              <a:solidFill>
                <a:srgbClr val="00B0F0"/>
              </a:solidFill>
              <a:latin typeface="Impact"/>
              <a:ea typeface="Impact"/>
              <a:cs typeface="Impact"/>
              <a:sym typeface="Impac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4" name="Shape 294"/>
        <p:cNvGrpSpPr/>
        <p:nvPr/>
      </p:nvGrpSpPr>
      <p:grpSpPr>
        <a:xfrm>
          <a:off x="0" y="0"/>
          <a:ext cx="0" cy="0"/>
          <a:chOff x="0" y="0"/>
          <a:chExt cx="0" cy="0"/>
        </a:xfrm>
      </p:grpSpPr>
      <p:sp>
        <p:nvSpPr>
          <p:cNvPr id="295" name="Google Shape;295;p13"/>
          <p:cNvSpPr/>
          <p:nvPr/>
        </p:nvSpPr>
        <p:spPr>
          <a:xfrm>
            <a:off x="0" y="0"/>
            <a:ext cx="405908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13"/>
          <p:cNvSpPr/>
          <p:nvPr/>
        </p:nvSpPr>
        <p:spPr>
          <a:xfrm>
            <a:off x="93658" y="85826"/>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3"/>
          <p:cNvSpPr txBox="1"/>
          <p:nvPr>
            <p:ph type="title"/>
          </p:nvPr>
        </p:nvSpPr>
        <p:spPr>
          <a:xfrm>
            <a:off x="1045454" y="328190"/>
            <a:ext cx="2192695" cy="979114"/>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lt1"/>
              </a:buClr>
              <a:buSzPts val="3200"/>
              <a:buFont typeface="Calibri"/>
              <a:buNone/>
            </a:pPr>
            <a:r>
              <a:rPr b="1" i="1" lang="en-GB" sz="3200">
                <a:solidFill>
                  <a:schemeClr val="lt1"/>
                </a:solidFill>
                <a:latin typeface="Calibri"/>
                <a:ea typeface="Calibri"/>
                <a:cs typeface="Calibri"/>
                <a:sym typeface="Calibri"/>
              </a:rPr>
              <a:t>Conclusion</a:t>
            </a:r>
            <a:endParaRPr/>
          </a:p>
        </p:txBody>
      </p:sp>
      <p:pic>
        <p:nvPicPr>
          <p:cNvPr id="298" name="Google Shape;298;p13"/>
          <p:cNvPicPr preferRelativeResize="0"/>
          <p:nvPr/>
        </p:nvPicPr>
        <p:blipFill rotWithShape="1">
          <a:blip r:embed="rId3">
            <a:alphaModFix/>
          </a:blip>
          <a:srcRect b="0" l="0" r="0" t="0"/>
          <a:stretch/>
        </p:blipFill>
        <p:spPr>
          <a:xfrm>
            <a:off x="6648450" y="968609"/>
            <a:ext cx="4742329" cy="1162118"/>
          </a:xfrm>
          <a:prstGeom prst="rect">
            <a:avLst/>
          </a:prstGeom>
          <a:noFill/>
          <a:ln>
            <a:noFill/>
          </a:ln>
        </p:spPr>
      </p:pic>
      <p:pic>
        <p:nvPicPr>
          <p:cNvPr id="299" name="Google Shape;299;p13"/>
          <p:cNvPicPr preferRelativeResize="0"/>
          <p:nvPr/>
        </p:nvPicPr>
        <p:blipFill rotWithShape="1">
          <a:blip r:embed="rId4">
            <a:alphaModFix/>
          </a:blip>
          <a:srcRect b="0" l="0" r="0" t="0"/>
          <a:stretch/>
        </p:blipFill>
        <p:spPr>
          <a:xfrm>
            <a:off x="8852645" y="3598154"/>
            <a:ext cx="2320180" cy="2320180"/>
          </a:xfrm>
          <a:prstGeom prst="rect">
            <a:avLst/>
          </a:prstGeom>
          <a:noFill/>
          <a:ln>
            <a:noFill/>
          </a:ln>
        </p:spPr>
      </p:pic>
      <p:pic>
        <p:nvPicPr>
          <p:cNvPr id="300" name="Google Shape;300;p13"/>
          <p:cNvPicPr preferRelativeResize="0"/>
          <p:nvPr/>
        </p:nvPicPr>
        <p:blipFill rotWithShape="1">
          <a:blip r:embed="rId5">
            <a:alphaModFix/>
          </a:blip>
          <a:srcRect b="0" l="0" r="0" t="0"/>
          <a:stretch/>
        </p:blipFill>
        <p:spPr>
          <a:xfrm>
            <a:off x="4223957" y="3397116"/>
            <a:ext cx="4052887" cy="1162118"/>
          </a:xfrm>
          <a:prstGeom prst="rect">
            <a:avLst/>
          </a:prstGeom>
          <a:noFill/>
          <a:ln>
            <a:noFill/>
          </a:ln>
        </p:spPr>
      </p:pic>
      <p:sp>
        <p:nvSpPr>
          <p:cNvPr id="301" name="Google Shape;301;p13"/>
          <p:cNvSpPr txBox="1"/>
          <p:nvPr/>
        </p:nvSpPr>
        <p:spPr>
          <a:xfrm>
            <a:off x="0" y="3162415"/>
            <a:ext cx="4059080" cy="107721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3200"/>
              <a:buFont typeface="Noto Sans Symbols"/>
              <a:buChar char="⮚"/>
            </a:pPr>
            <a:r>
              <a:rPr b="1" i="1" lang="en-GB" sz="3200">
                <a:solidFill>
                  <a:schemeClr val="lt1"/>
                </a:solidFill>
                <a:latin typeface="Calibri"/>
                <a:ea typeface="Calibri"/>
                <a:cs typeface="Calibri"/>
                <a:sym typeface="Calibri"/>
              </a:rPr>
              <a:t>Limitations And Improvements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5" name="Shape 305"/>
        <p:cNvGrpSpPr/>
        <p:nvPr/>
      </p:nvGrpSpPr>
      <p:grpSpPr>
        <a:xfrm>
          <a:off x="0" y="0"/>
          <a:ext cx="0" cy="0"/>
          <a:chOff x="0" y="0"/>
          <a:chExt cx="0" cy="0"/>
        </a:xfrm>
      </p:grpSpPr>
      <p:sp>
        <p:nvSpPr>
          <p:cNvPr id="306" name="Google Shape;306;g73a3937a5f_1_0"/>
          <p:cNvSpPr/>
          <p:nvPr/>
        </p:nvSpPr>
        <p:spPr>
          <a:xfrm>
            <a:off x="0" y="0"/>
            <a:ext cx="4059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307" name="Google Shape;307;g73a3937a5f_1_0"/>
          <p:cNvSpPr/>
          <p:nvPr/>
        </p:nvSpPr>
        <p:spPr>
          <a:xfrm>
            <a:off x="93658" y="85826"/>
            <a:ext cx="1626600" cy="1463700"/>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g73a3937a5f_1_0"/>
          <p:cNvSpPr txBox="1"/>
          <p:nvPr>
            <p:ph type="title"/>
          </p:nvPr>
        </p:nvSpPr>
        <p:spPr>
          <a:xfrm>
            <a:off x="1045454" y="328190"/>
            <a:ext cx="2192700" cy="9792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lt1"/>
              </a:buClr>
              <a:buSzPts val="3200"/>
              <a:buFont typeface="Calibri"/>
              <a:buNone/>
            </a:pPr>
            <a:r>
              <a:rPr b="1" i="1" lang="en-GB" sz="3200">
                <a:solidFill>
                  <a:schemeClr val="lt1"/>
                </a:solidFill>
                <a:latin typeface="Calibri"/>
                <a:ea typeface="Calibri"/>
                <a:cs typeface="Calibri"/>
                <a:sym typeface="Calibri"/>
              </a:rPr>
              <a:t>Conclusion</a:t>
            </a:r>
            <a:endParaRPr/>
          </a:p>
        </p:txBody>
      </p:sp>
      <p:sp>
        <p:nvSpPr>
          <p:cNvPr id="309" name="Google Shape;309;g73a3937a5f_1_0"/>
          <p:cNvSpPr txBox="1"/>
          <p:nvPr/>
        </p:nvSpPr>
        <p:spPr>
          <a:xfrm>
            <a:off x="353300" y="2031375"/>
            <a:ext cx="2952300" cy="14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0">
                <a:solidFill>
                  <a:srgbClr val="FFFFFF"/>
                </a:solidFill>
                <a:latin typeface="Calibri"/>
                <a:ea typeface="Calibri"/>
                <a:cs typeface="Calibri"/>
                <a:sym typeface="Calibri"/>
              </a:rPr>
              <a:t>Q&amp;A</a:t>
            </a:r>
            <a:endParaRPr b="1" sz="10000">
              <a:solidFill>
                <a:srgbClr val="FFFFFF"/>
              </a:solidFill>
              <a:latin typeface="Calibri"/>
              <a:ea typeface="Calibri"/>
              <a:cs typeface="Calibri"/>
              <a:sym typeface="Calibri"/>
            </a:endParaRPr>
          </a:p>
        </p:txBody>
      </p:sp>
      <p:sp>
        <p:nvSpPr>
          <p:cNvPr id="310" name="Google Shape;310;g73a3937a5f_1_0"/>
          <p:cNvSpPr txBox="1"/>
          <p:nvPr/>
        </p:nvSpPr>
        <p:spPr>
          <a:xfrm>
            <a:off x="5132150" y="4071650"/>
            <a:ext cx="6693000" cy="21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600" u="sng">
                <a:latin typeface="Pacifico"/>
                <a:ea typeface="Pacifico"/>
                <a:cs typeface="Pacifico"/>
                <a:sym typeface="Pacifico"/>
              </a:rPr>
              <a:t>Thank You!</a:t>
            </a:r>
            <a:endParaRPr sz="9600" u="sng">
              <a:latin typeface="Pacifico"/>
              <a:ea typeface="Pacifico"/>
              <a:cs typeface="Pacifico"/>
              <a:sym typeface="Pacifico"/>
            </a:endParaRPr>
          </a:p>
        </p:txBody>
      </p:sp>
      <p:pic>
        <p:nvPicPr>
          <p:cNvPr id="311" name="Google Shape;311;g73a3937a5f_1_0"/>
          <p:cNvPicPr preferRelativeResize="0"/>
          <p:nvPr/>
        </p:nvPicPr>
        <p:blipFill>
          <a:blip r:embed="rId3">
            <a:alphaModFix/>
          </a:blip>
          <a:stretch>
            <a:fillRect/>
          </a:stretch>
        </p:blipFill>
        <p:spPr>
          <a:xfrm>
            <a:off x="5746250" y="1549525"/>
            <a:ext cx="4513949" cy="2427400"/>
          </a:xfrm>
          <a:prstGeom prst="rect">
            <a:avLst/>
          </a:prstGeom>
          <a:noFill/>
          <a:ln>
            <a:noFill/>
          </a:ln>
        </p:spPr>
      </p:pic>
      <p:sp>
        <p:nvSpPr>
          <p:cNvPr id="312" name="Google Shape;312;g73a3937a5f_1_0"/>
          <p:cNvSpPr txBox="1"/>
          <p:nvPr/>
        </p:nvSpPr>
        <p:spPr>
          <a:xfrm>
            <a:off x="301100" y="4901700"/>
            <a:ext cx="3056700" cy="19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Georgia"/>
                <a:ea typeface="Georgia"/>
                <a:cs typeface="Georgia"/>
                <a:sym typeface="Georgia"/>
              </a:rPr>
              <a:t>Contributions :</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GB">
                <a:solidFill>
                  <a:srgbClr val="FFFFFF"/>
                </a:solidFill>
                <a:latin typeface="Georgia"/>
                <a:ea typeface="Georgia"/>
                <a:cs typeface="Georgia"/>
                <a:sym typeface="Georgia"/>
              </a:rPr>
              <a:t>Qi Xiang - Data collection</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GB">
                <a:solidFill>
                  <a:srgbClr val="FFFFFF"/>
                </a:solidFill>
                <a:latin typeface="Georgia"/>
                <a:ea typeface="Georgia"/>
                <a:cs typeface="Georgia"/>
                <a:sym typeface="Georgia"/>
              </a:rPr>
              <a:t>Ricardo - Exploratory Data Analysis</a:t>
            </a:r>
            <a:endParaRPr>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FFFFF"/>
              </a:solidFill>
              <a:latin typeface="Georgia"/>
              <a:ea typeface="Georgia"/>
              <a:cs typeface="Georgia"/>
              <a:sym typeface="Georgia"/>
            </a:endParaRPr>
          </a:p>
          <a:p>
            <a:pPr indent="0" lvl="0" marL="0" rtl="0" algn="l">
              <a:spcBef>
                <a:spcPts val="0"/>
              </a:spcBef>
              <a:spcAft>
                <a:spcPts val="0"/>
              </a:spcAft>
              <a:buNone/>
            </a:pPr>
            <a:r>
              <a:rPr lang="en-GB">
                <a:solidFill>
                  <a:srgbClr val="FFFFFF"/>
                </a:solidFill>
                <a:latin typeface="Georgia"/>
                <a:ea typeface="Georgia"/>
                <a:cs typeface="Georgia"/>
                <a:sym typeface="Georgia"/>
              </a:rPr>
              <a:t>Jeremy - Prediction </a:t>
            </a:r>
            <a:endParaRPr>
              <a:solidFill>
                <a:srgbClr val="FFFFFF"/>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2" name="Shape 102"/>
        <p:cNvGrpSpPr/>
        <p:nvPr/>
      </p:nvGrpSpPr>
      <p:grpSpPr>
        <a:xfrm>
          <a:off x="0" y="0"/>
          <a:ext cx="0" cy="0"/>
          <a:chOff x="0" y="0"/>
          <a:chExt cx="0" cy="0"/>
        </a:xfrm>
      </p:grpSpPr>
      <p:sp>
        <p:nvSpPr>
          <p:cNvPr id="103" name="Google Shape;103;p2"/>
          <p:cNvSpPr/>
          <p:nvPr/>
        </p:nvSpPr>
        <p:spPr>
          <a:xfrm>
            <a:off x="0" y="0"/>
            <a:ext cx="405908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2"/>
          <p:cNvSpPr/>
          <p:nvPr/>
        </p:nvSpPr>
        <p:spPr>
          <a:xfrm>
            <a:off x="93658" y="85826"/>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2"/>
          <p:cNvSpPr txBox="1"/>
          <p:nvPr>
            <p:ph type="title"/>
          </p:nvPr>
        </p:nvSpPr>
        <p:spPr>
          <a:xfrm>
            <a:off x="1032035" y="194025"/>
            <a:ext cx="1995000" cy="9792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lt1"/>
              </a:buClr>
              <a:buSzPts val="3200"/>
              <a:buFont typeface="Calibri"/>
              <a:buNone/>
            </a:pPr>
            <a:r>
              <a:rPr b="1" i="1" lang="en-GB" sz="3200">
                <a:solidFill>
                  <a:schemeClr val="lt1"/>
                </a:solidFill>
              </a:rPr>
              <a:t>Objective</a:t>
            </a:r>
            <a:endParaRPr/>
          </a:p>
        </p:txBody>
      </p:sp>
      <p:graphicFrame>
        <p:nvGraphicFramePr>
          <p:cNvPr id="106" name="Google Shape;106;p2"/>
          <p:cNvGraphicFramePr/>
          <p:nvPr/>
        </p:nvGraphicFramePr>
        <p:xfrm>
          <a:off x="5566545" y="-7"/>
          <a:ext cx="3000000" cy="3000000"/>
        </p:xfrm>
        <a:graphic>
          <a:graphicData uri="http://schemas.openxmlformats.org/drawingml/2006/table">
            <a:tbl>
              <a:tblPr bandRow="1" firstRow="1">
                <a:noFill/>
                <a:tableStyleId>{9DA1399F-511D-4658-992E-9BCF0626D41D}</a:tableStyleId>
              </a:tblPr>
              <a:tblGrid>
                <a:gridCol w="2011925"/>
                <a:gridCol w="1690275"/>
                <a:gridCol w="1749425"/>
              </a:tblGrid>
              <a:tr h="441300">
                <a:tc>
                  <a:txBody>
                    <a:bodyPr/>
                    <a:lstStyle/>
                    <a:p>
                      <a:pPr indent="0" lvl="0" marL="0" marR="0" rtl="0" algn="l">
                        <a:spcBef>
                          <a:spcPts val="0"/>
                        </a:spcBef>
                        <a:spcAft>
                          <a:spcPts val="0"/>
                        </a:spcAft>
                        <a:buNone/>
                      </a:pPr>
                      <a:r>
                        <a:t/>
                      </a:r>
                      <a:endParaRPr sz="2100"/>
                    </a:p>
                  </a:txBody>
                  <a:tcPr marT="53225" marB="53225" marR="106475" marL="106475"/>
                </a:tc>
                <a:tc>
                  <a:txBody>
                    <a:bodyPr/>
                    <a:lstStyle/>
                    <a:p>
                      <a:pPr indent="0" lvl="0" marL="0" marR="0" rtl="0" algn="l">
                        <a:spcBef>
                          <a:spcPts val="0"/>
                        </a:spcBef>
                        <a:spcAft>
                          <a:spcPts val="0"/>
                        </a:spcAft>
                        <a:buNone/>
                      </a:pPr>
                      <a:r>
                        <a:rPr b="1" lang="en-GB" sz="2100"/>
                        <a:t>Singapore</a:t>
                      </a:r>
                      <a:endParaRPr/>
                    </a:p>
                  </a:txBody>
                  <a:tcPr marT="53225" marB="53225" marR="106475" marL="106475"/>
                </a:tc>
                <a:tc>
                  <a:txBody>
                    <a:bodyPr/>
                    <a:lstStyle/>
                    <a:p>
                      <a:pPr indent="0" lvl="0" marL="0" marR="0" rtl="0" algn="l">
                        <a:spcBef>
                          <a:spcPts val="0"/>
                        </a:spcBef>
                        <a:spcAft>
                          <a:spcPts val="0"/>
                        </a:spcAft>
                        <a:buNone/>
                      </a:pPr>
                      <a:r>
                        <a:rPr b="1" lang="en-GB" sz="2100"/>
                        <a:t>Malaysia</a:t>
                      </a:r>
                      <a:endParaRPr/>
                    </a:p>
                  </a:txBody>
                  <a:tcPr marT="53225" marB="53225" marR="106475" marL="106475"/>
                </a:tc>
              </a:tr>
              <a:tr h="541600">
                <a:tc>
                  <a:txBody>
                    <a:bodyPr/>
                    <a:lstStyle/>
                    <a:p>
                      <a:pPr indent="0" lvl="0" marL="0" marR="0" rtl="0" algn="ctr">
                        <a:spcBef>
                          <a:spcPts val="0"/>
                        </a:spcBef>
                        <a:spcAft>
                          <a:spcPts val="0"/>
                        </a:spcAft>
                        <a:buNone/>
                      </a:pPr>
                      <a:r>
                        <a:rPr b="1" lang="en-GB" sz="1400"/>
                        <a:t>Price of a new Toyota Corolla Altis</a:t>
                      </a:r>
                      <a:endParaRPr/>
                    </a:p>
                  </a:txBody>
                  <a:tcPr marT="53225" marB="53225" marR="106475" marL="106475"/>
                </a:tc>
                <a:tc>
                  <a:txBody>
                    <a:bodyPr/>
                    <a:lstStyle/>
                    <a:p>
                      <a:pPr indent="0" lvl="0" marL="0" marR="0" rtl="0" algn="ctr">
                        <a:spcBef>
                          <a:spcPts val="0"/>
                        </a:spcBef>
                        <a:spcAft>
                          <a:spcPts val="0"/>
                        </a:spcAft>
                        <a:buNone/>
                      </a:pPr>
                      <a:r>
                        <a:rPr lang="en-GB" sz="1400"/>
                        <a:t>S$ 110,888 (Altis 1.6)</a:t>
                      </a:r>
                      <a:endParaRPr/>
                    </a:p>
                  </a:txBody>
                  <a:tcPr marT="53225" marB="53225" marR="106475" marL="106475"/>
                </a:tc>
                <a:tc>
                  <a:txBody>
                    <a:bodyPr/>
                    <a:lstStyle/>
                    <a:p>
                      <a:pPr indent="0" lvl="0" marL="0" marR="0" rtl="0" algn="ctr">
                        <a:spcBef>
                          <a:spcPts val="0"/>
                        </a:spcBef>
                        <a:spcAft>
                          <a:spcPts val="0"/>
                        </a:spcAft>
                        <a:buNone/>
                      </a:pPr>
                      <a:r>
                        <a:rPr lang="en-GB" sz="1400"/>
                        <a:t>RM 117,361 (Altis 1.8E)</a:t>
                      </a:r>
                      <a:endParaRPr/>
                    </a:p>
                  </a:txBody>
                  <a:tcPr marT="53225" marB="53225" marR="106475" marL="106475"/>
                </a:tc>
              </a:tr>
              <a:tr h="341025">
                <a:tc>
                  <a:txBody>
                    <a:bodyPr/>
                    <a:lstStyle/>
                    <a:p>
                      <a:pPr indent="0" lvl="0" marL="0" marR="0" rtl="0" algn="ctr">
                        <a:spcBef>
                          <a:spcPts val="0"/>
                        </a:spcBef>
                        <a:spcAft>
                          <a:spcPts val="0"/>
                        </a:spcAft>
                        <a:buNone/>
                      </a:pPr>
                      <a:r>
                        <a:rPr b="1" lang="en-GB" sz="1400"/>
                        <a:t>Down payment</a:t>
                      </a:r>
                      <a:endParaRPr/>
                    </a:p>
                  </a:txBody>
                  <a:tcPr marT="53225" marB="53225" marR="106475" marL="106475"/>
                </a:tc>
                <a:tc>
                  <a:txBody>
                    <a:bodyPr/>
                    <a:lstStyle/>
                    <a:p>
                      <a:pPr indent="0" lvl="0" marL="0" marR="0" rtl="0" algn="ctr">
                        <a:spcBef>
                          <a:spcPts val="0"/>
                        </a:spcBef>
                        <a:spcAft>
                          <a:spcPts val="0"/>
                        </a:spcAft>
                        <a:buNone/>
                      </a:pPr>
                      <a:r>
                        <a:rPr lang="en-GB" sz="1400"/>
                        <a:t>S$55,444 (50%)</a:t>
                      </a:r>
                      <a:endParaRPr/>
                    </a:p>
                  </a:txBody>
                  <a:tcPr marT="53225" marB="53225" marR="106475" marL="106475"/>
                </a:tc>
                <a:tc>
                  <a:txBody>
                    <a:bodyPr/>
                    <a:lstStyle/>
                    <a:p>
                      <a:pPr indent="0" lvl="0" marL="0" marR="0" rtl="0" algn="ctr">
                        <a:spcBef>
                          <a:spcPts val="0"/>
                        </a:spcBef>
                        <a:spcAft>
                          <a:spcPts val="0"/>
                        </a:spcAft>
                        <a:buNone/>
                      </a:pPr>
                      <a:r>
                        <a:rPr lang="en-GB" sz="1400"/>
                        <a:t>RM 11,736 (10%)</a:t>
                      </a:r>
                      <a:endParaRPr/>
                    </a:p>
                  </a:txBody>
                  <a:tcPr marT="53225" marB="53225" marR="106475" marL="106475"/>
                </a:tc>
              </a:tr>
              <a:tr h="339025">
                <a:tc>
                  <a:txBody>
                    <a:bodyPr/>
                    <a:lstStyle/>
                    <a:p>
                      <a:pPr indent="0" lvl="0" marL="0" marR="0" rtl="0" algn="ctr">
                        <a:spcBef>
                          <a:spcPts val="0"/>
                        </a:spcBef>
                        <a:spcAft>
                          <a:spcPts val="0"/>
                        </a:spcAft>
                        <a:buNone/>
                      </a:pPr>
                      <a:r>
                        <a:rPr b="1" lang="en-GB" sz="1400"/>
                        <a:t>Monthly instalment </a:t>
                      </a:r>
                      <a:endParaRPr/>
                    </a:p>
                  </a:txBody>
                  <a:tcPr marT="53225" marB="53225" marR="106475" marL="106475"/>
                </a:tc>
                <a:tc>
                  <a:txBody>
                    <a:bodyPr/>
                    <a:lstStyle/>
                    <a:p>
                      <a:pPr indent="0" lvl="0" marL="0" marR="0" rtl="0" algn="ctr">
                        <a:spcBef>
                          <a:spcPts val="0"/>
                        </a:spcBef>
                        <a:spcAft>
                          <a:spcPts val="0"/>
                        </a:spcAft>
                        <a:buNone/>
                      </a:pPr>
                      <a:r>
                        <a:rPr lang="en-GB" sz="1400"/>
                        <a:t>S$ 1,062.70</a:t>
                      </a:r>
                      <a:endParaRPr/>
                    </a:p>
                  </a:txBody>
                  <a:tcPr marT="53225" marB="53225" marR="106475" marL="106475"/>
                </a:tc>
                <a:tc>
                  <a:txBody>
                    <a:bodyPr/>
                    <a:lstStyle/>
                    <a:p>
                      <a:pPr indent="0" lvl="0" marL="0" marR="0" rtl="0" algn="ctr">
                        <a:spcBef>
                          <a:spcPts val="0"/>
                        </a:spcBef>
                        <a:spcAft>
                          <a:spcPts val="0"/>
                        </a:spcAft>
                        <a:buNone/>
                      </a:pPr>
                      <a:r>
                        <a:rPr lang="en-GB" sz="1400"/>
                        <a:t>RM 2,024.50</a:t>
                      </a:r>
                      <a:endParaRPr/>
                    </a:p>
                  </a:txBody>
                  <a:tcPr marT="53225" marB="53225" marR="106475" marL="106475"/>
                </a:tc>
              </a:tr>
              <a:tr h="541600">
                <a:tc>
                  <a:txBody>
                    <a:bodyPr/>
                    <a:lstStyle/>
                    <a:p>
                      <a:pPr indent="0" lvl="0" marL="0" marR="0" rtl="0" algn="ctr">
                        <a:spcBef>
                          <a:spcPts val="0"/>
                        </a:spcBef>
                        <a:spcAft>
                          <a:spcPts val="0"/>
                        </a:spcAft>
                        <a:buNone/>
                      </a:pPr>
                      <a:r>
                        <a:rPr b="1" lang="en-GB" sz="1400"/>
                        <a:t>Car loan over 5 years at 3% interest rate</a:t>
                      </a:r>
                      <a:endParaRPr/>
                    </a:p>
                  </a:txBody>
                  <a:tcPr marT="53225" marB="53225" marR="106475" marL="106475"/>
                </a:tc>
                <a:tc>
                  <a:txBody>
                    <a:bodyPr/>
                    <a:lstStyle/>
                    <a:p>
                      <a:pPr indent="0" lvl="0" marL="0" marR="0" rtl="0" algn="ctr">
                        <a:spcBef>
                          <a:spcPts val="0"/>
                        </a:spcBef>
                        <a:spcAft>
                          <a:spcPts val="0"/>
                        </a:spcAft>
                        <a:buNone/>
                      </a:pPr>
                      <a:r>
                        <a:rPr lang="en-GB" sz="1400"/>
                        <a:t>S$ 63,761</a:t>
                      </a:r>
                      <a:endParaRPr/>
                    </a:p>
                  </a:txBody>
                  <a:tcPr marT="53225" marB="53225" marR="106475" marL="106475"/>
                </a:tc>
                <a:tc>
                  <a:txBody>
                    <a:bodyPr/>
                    <a:lstStyle/>
                    <a:p>
                      <a:pPr indent="0" lvl="0" marL="0" marR="0" rtl="0" algn="ctr">
                        <a:spcBef>
                          <a:spcPts val="0"/>
                        </a:spcBef>
                        <a:spcAft>
                          <a:spcPts val="0"/>
                        </a:spcAft>
                        <a:buNone/>
                      </a:pPr>
                      <a:r>
                        <a:rPr lang="en-GB" sz="1400"/>
                        <a:t>RM 121,470</a:t>
                      </a:r>
                      <a:endParaRPr/>
                    </a:p>
                  </a:txBody>
                  <a:tcPr marT="53225" marB="53225" marR="106475" marL="106475"/>
                </a:tc>
              </a:tr>
              <a:tr h="341025">
                <a:tc>
                  <a:txBody>
                    <a:bodyPr/>
                    <a:lstStyle/>
                    <a:p>
                      <a:pPr indent="0" lvl="0" marL="0" marR="0" rtl="0" algn="ctr">
                        <a:spcBef>
                          <a:spcPts val="0"/>
                        </a:spcBef>
                        <a:spcAft>
                          <a:spcPts val="0"/>
                        </a:spcAft>
                        <a:buNone/>
                      </a:pPr>
                      <a:r>
                        <a:rPr b="1" lang="en-GB" sz="1400"/>
                        <a:t>Road tax for 10 years </a:t>
                      </a:r>
                      <a:endParaRPr/>
                    </a:p>
                  </a:txBody>
                  <a:tcPr marT="53225" marB="53225" marR="106475" marL="106475"/>
                </a:tc>
                <a:tc>
                  <a:txBody>
                    <a:bodyPr/>
                    <a:lstStyle/>
                    <a:p>
                      <a:pPr indent="0" lvl="0" marL="0" marR="0" rtl="0" algn="ctr">
                        <a:spcBef>
                          <a:spcPts val="0"/>
                        </a:spcBef>
                        <a:spcAft>
                          <a:spcPts val="0"/>
                        </a:spcAft>
                        <a:buNone/>
                      </a:pPr>
                      <a:r>
                        <a:rPr lang="en-GB" sz="1400"/>
                        <a:t>S$7,420</a:t>
                      </a:r>
                      <a:endParaRPr/>
                    </a:p>
                  </a:txBody>
                  <a:tcPr marT="53225" marB="53225" marR="106475" marL="106475"/>
                </a:tc>
                <a:tc>
                  <a:txBody>
                    <a:bodyPr/>
                    <a:lstStyle/>
                    <a:p>
                      <a:pPr indent="0" lvl="0" marL="0" marR="0" rtl="0" algn="ctr">
                        <a:spcBef>
                          <a:spcPts val="0"/>
                        </a:spcBef>
                        <a:spcAft>
                          <a:spcPts val="0"/>
                        </a:spcAft>
                        <a:buNone/>
                      </a:pPr>
                      <a:r>
                        <a:rPr lang="en-GB" sz="1400"/>
                        <a:t>RM 2,792</a:t>
                      </a:r>
                      <a:endParaRPr/>
                    </a:p>
                  </a:txBody>
                  <a:tcPr marT="53225" marB="53225" marR="106475" marL="106475"/>
                </a:tc>
              </a:tr>
              <a:tr h="541600">
                <a:tc>
                  <a:txBody>
                    <a:bodyPr/>
                    <a:lstStyle/>
                    <a:p>
                      <a:pPr indent="0" lvl="0" marL="0" marR="0" rtl="0" algn="ctr">
                        <a:spcBef>
                          <a:spcPts val="0"/>
                        </a:spcBef>
                        <a:spcAft>
                          <a:spcPts val="0"/>
                        </a:spcAft>
                        <a:buNone/>
                      </a:pPr>
                      <a:r>
                        <a:rPr b="1" lang="en-GB" sz="1400"/>
                        <a:t>Insurance for 10 year period</a:t>
                      </a:r>
                      <a:endParaRPr/>
                    </a:p>
                  </a:txBody>
                  <a:tcPr marT="53225" marB="53225" marR="106475" marL="106475"/>
                </a:tc>
                <a:tc>
                  <a:txBody>
                    <a:bodyPr/>
                    <a:lstStyle/>
                    <a:p>
                      <a:pPr indent="0" lvl="0" marL="0" marR="0" rtl="0" algn="ctr">
                        <a:spcBef>
                          <a:spcPts val="0"/>
                        </a:spcBef>
                        <a:spcAft>
                          <a:spcPts val="0"/>
                        </a:spcAft>
                        <a:buNone/>
                      </a:pPr>
                      <a:r>
                        <a:rPr lang="en-GB" sz="1400"/>
                        <a:t>S$ 21,000</a:t>
                      </a:r>
                      <a:endParaRPr/>
                    </a:p>
                  </a:txBody>
                  <a:tcPr marT="53225" marB="53225" marR="106475" marL="106475"/>
                </a:tc>
                <a:tc>
                  <a:txBody>
                    <a:bodyPr/>
                    <a:lstStyle/>
                    <a:p>
                      <a:pPr indent="0" lvl="0" marL="0" marR="0" rtl="0" algn="ctr">
                        <a:spcBef>
                          <a:spcPts val="0"/>
                        </a:spcBef>
                        <a:spcAft>
                          <a:spcPts val="0"/>
                        </a:spcAft>
                        <a:buNone/>
                      </a:pPr>
                      <a:r>
                        <a:rPr lang="en-GB" sz="1400"/>
                        <a:t>RM 9,235</a:t>
                      </a:r>
                      <a:endParaRPr/>
                    </a:p>
                  </a:txBody>
                  <a:tcPr marT="53225" marB="53225" marR="106475" marL="106475"/>
                </a:tc>
              </a:tr>
              <a:tr h="584825">
                <a:tc>
                  <a:txBody>
                    <a:bodyPr/>
                    <a:lstStyle/>
                    <a:p>
                      <a:pPr indent="0" lvl="0" marL="0" marR="0" rtl="0" algn="ctr">
                        <a:spcBef>
                          <a:spcPts val="0"/>
                        </a:spcBef>
                        <a:spcAft>
                          <a:spcPts val="0"/>
                        </a:spcAft>
                        <a:buNone/>
                      </a:pPr>
                      <a:r>
                        <a:rPr b="1" lang="en-GB" sz="1400"/>
                        <a:t>Total price of owning car over a 10 year period</a:t>
                      </a:r>
                      <a:endParaRPr/>
                    </a:p>
                  </a:txBody>
                  <a:tcPr marT="53225" marB="53225" marR="106475" marL="106475"/>
                </a:tc>
                <a:tc>
                  <a:txBody>
                    <a:bodyPr/>
                    <a:lstStyle/>
                    <a:p>
                      <a:pPr indent="0" lvl="0" marL="0" marR="0" rtl="0" algn="ctr">
                        <a:spcBef>
                          <a:spcPts val="0"/>
                        </a:spcBef>
                        <a:spcAft>
                          <a:spcPts val="0"/>
                        </a:spcAft>
                        <a:buNone/>
                      </a:pPr>
                      <a:r>
                        <a:rPr lang="en-GB" sz="1400"/>
                        <a:t>S$ 147,625</a:t>
                      </a:r>
                      <a:endParaRPr/>
                    </a:p>
                  </a:txBody>
                  <a:tcPr marT="53225" marB="53225" marR="106475" marL="106475"/>
                </a:tc>
                <a:tc>
                  <a:txBody>
                    <a:bodyPr/>
                    <a:lstStyle/>
                    <a:p>
                      <a:pPr indent="0" lvl="0" marL="0" marR="0" rtl="0" algn="ctr">
                        <a:spcBef>
                          <a:spcPts val="0"/>
                        </a:spcBef>
                        <a:spcAft>
                          <a:spcPts val="0"/>
                        </a:spcAft>
                        <a:buNone/>
                      </a:pPr>
                      <a:r>
                        <a:rPr lang="en-GB" sz="1400"/>
                        <a:t>RM 145,233</a:t>
                      </a:r>
                      <a:endParaRPr/>
                    </a:p>
                  </a:txBody>
                  <a:tcPr marT="53225" marB="53225" marR="106475" marL="106475"/>
                </a:tc>
              </a:tr>
              <a:tr h="374450">
                <a:tc>
                  <a:txBody>
                    <a:bodyPr/>
                    <a:lstStyle/>
                    <a:p>
                      <a:pPr indent="0" lvl="0" marL="0" marR="0" rtl="0" algn="ctr">
                        <a:spcBef>
                          <a:spcPts val="0"/>
                        </a:spcBef>
                        <a:spcAft>
                          <a:spcPts val="0"/>
                        </a:spcAft>
                        <a:buNone/>
                      </a:pPr>
                      <a:r>
                        <a:rPr b="1" lang="en-GB" sz="1600"/>
                        <a:t>Total price</a:t>
                      </a:r>
                      <a:endParaRPr b="1" sz="1600"/>
                    </a:p>
                  </a:txBody>
                  <a:tcPr marT="53225" marB="53225" marR="106475" marL="106475">
                    <a:solidFill>
                      <a:srgbClr val="B7E0E9"/>
                    </a:solidFill>
                  </a:tcPr>
                </a:tc>
                <a:tc>
                  <a:txBody>
                    <a:bodyPr/>
                    <a:lstStyle/>
                    <a:p>
                      <a:pPr indent="0" lvl="0" marL="0" rtl="0" algn="ctr">
                        <a:spcBef>
                          <a:spcPts val="0"/>
                        </a:spcBef>
                        <a:spcAft>
                          <a:spcPts val="0"/>
                        </a:spcAft>
                        <a:buClr>
                          <a:schemeClr val="dk1"/>
                        </a:buClr>
                        <a:buFont typeface="Arial"/>
                        <a:buNone/>
                      </a:pPr>
                      <a:r>
                        <a:rPr b="1" lang="en-GB" sz="1600"/>
                        <a:t>S$ 147,625</a:t>
                      </a:r>
                      <a:endParaRPr b="1" sz="1600"/>
                    </a:p>
                  </a:txBody>
                  <a:tcPr marT="53225" marB="53225" marR="106475" marL="106475">
                    <a:solidFill>
                      <a:srgbClr val="B7E0E9"/>
                    </a:solidFill>
                  </a:tcPr>
                </a:tc>
                <a:tc>
                  <a:txBody>
                    <a:bodyPr/>
                    <a:lstStyle/>
                    <a:p>
                      <a:pPr indent="0" lvl="0" marL="0" marR="0" rtl="0" algn="ctr">
                        <a:spcBef>
                          <a:spcPts val="0"/>
                        </a:spcBef>
                        <a:spcAft>
                          <a:spcPts val="0"/>
                        </a:spcAft>
                        <a:buNone/>
                      </a:pPr>
                      <a:r>
                        <a:rPr b="1" lang="en-GB" sz="1600"/>
                        <a:t>RM 147,659.37</a:t>
                      </a:r>
                      <a:endParaRPr b="1" sz="1600"/>
                    </a:p>
                  </a:txBody>
                  <a:tcPr marT="53225" marB="53225" marR="106475" marL="106475">
                    <a:solidFill>
                      <a:srgbClr val="B7E0E9"/>
                    </a:solidFill>
                  </a:tcPr>
                </a:tc>
              </a:tr>
              <a:tr h="374450">
                <a:tc>
                  <a:txBody>
                    <a:bodyPr/>
                    <a:lstStyle/>
                    <a:p>
                      <a:pPr indent="0" lvl="0" marL="0" marR="0" rtl="0" algn="ctr">
                        <a:spcBef>
                          <a:spcPts val="0"/>
                        </a:spcBef>
                        <a:spcAft>
                          <a:spcPts val="0"/>
                        </a:spcAft>
                        <a:buNone/>
                      </a:pPr>
                      <a:r>
                        <a:rPr b="1" lang="en-GB" sz="1600"/>
                        <a:t>Total price (S$)</a:t>
                      </a:r>
                      <a:endParaRPr/>
                    </a:p>
                  </a:txBody>
                  <a:tcPr marT="53225" marB="53225" marR="106475" marL="106475">
                    <a:solidFill>
                      <a:srgbClr val="BFBFBF"/>
                    </a:solidFill>
                  </a:tcPr>
                </a:tc>
                <a:tc>
                  <a:txBody>
                    <a:bodyPr/>
                    <a:lstStyle/>
                    <a:p>
                      <a:pPr indent="0" lvl="0" marL="0" marR="0" rtl="0" algn="ctr">
                        <a:spcBef>
                          <a:spcPts val="0"/>
                        </a:spcBef>
                        <a:spcAft>
                          <a:spcPts val="0"/>
                        </a:spcAft>
                        <a:buNone/>
                      </a:pPr>
                      <a:r>
                        <a:rPr b="1" lang="en-GB" sz="1600"/>
                        <a:t>S$ 147,625</a:t>
                      </a:r>
                      <a:endParaRPr/>
                    </a:p>
                  </a:txBody>
                  <a:tcPr marT="53225" marB="53225" marR="106475" marL="106475">
                    <a:solidFill>
                      <a:srgbClr val="BFBFBF"/>
                    </a:solidFill>
                  </a:tcPr>
                </a:tc>
                <a:tc>
                  <a:txBody>
                    <a:bodyPr/>
                    <a:lstStyle/>
                    <a:p>
                      <a:pPr indent="0" lvl="0" marL="0" marR="0" rtl="0" algn="ctr">
                        <a:spcBef>
                          <a:spcPts val="0"/>
                        </a:spcBef>
                        <a:spcAft>
                          <a:spcPts val="0"/>
                        </a:spcAft>
                        <a:buNone/>
                      </a:pPr>
                      <a:r>
                        <a:rPr b="1" lang="en-GB" sz="1600"/>
                        <a:t> S$ 49,219.65</a:t>
                      </a:r>
                      <a:endParaRPr/>
                    </a:p>
                  </a:txBody>
                  <a:tcPr marT="53225" marB="53225" marR="106475" marL="106475">
                    <a:solidFill>
                      <a:srgbClr val="BFBFBF"/>
                    </a:solidFill>
                  </a:tcPr>
                </a:tc>
              </a:tr>
            </a:tbl>
          </a:graphicData>
        </a:graphic>
      </p:graphicFrame>
      <p:sp>
        <p:nvSpPr>
          <p:cNvPr id="107" name="Google Shape;107;p2"/>
          <p:cNvSpPr txBox="1"/>
          <p:nvPr/>
        </p:nvSpPr>
        <p:spPr>
          <a:xfrm>
            <a:off x="5240150" y="4791050"/>
            <a:ext cx="6104400" cy="618600"/>
          </a:xfrm>
          <a:prstGeom prst="rect">
            <a:avLst/>
          </a:prstGeom>
          <a:noFill/>
          <a:ln>
            <a:noFill/>
          </a:ln>
        </p:spPr>
        <p:txBody>
          <a:bodyPr anchorCtr="0" anchor="t" bIns="45700" lIns="91425" spcFirstLastPara="1" rIns="91425" wrap="square" tIns="45700">
            <a:normAutofit/>
          </a:bodyPr>
          <a:lstStyle/>
          <a:p>
            <a:pPr indent="-127000" lvl="0" marL="91440" marR="0" rtl="0" algn="l">
              <a:lnSpc>
                <a:spcPct val="85000"/>
              </a:lnSpc>
              <a:spcBef>
                <a:spcPts val="0"/>
              </a:spcBef>
              <a:spcAft>
                <a:spcPts val="0"/>
              </a:spcAft>
              <a:buClr>
                <a:schemeClr val="dk1"/>
              </a:buClr>
              <a:buSzPts val="2000"/>
              <a:buFont typeface="Arial"/>
              <a:buChar char=" "/>
            </a:pPr>
            <a:r>
              <a:rPr lang="en-GB" sz="2000">
                <a:solidFill>
                  <a:schemeClr val="dk1"/>
                </a:solidFill>
                <a:latin typeface="Calibri"/>
                <a:ea typeface="Calibri"/>
                <a:cs typeface="Calibri"/>
                <a:sym typeface="Calibri"/>
              </a:rPr>
              <a:t>But what did we use to collect and abstract all our data?</a:t>
            </a:r>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p:txBody>
      </p:sp>
      <p:pic>
        <p:nvPicPr>
          <p:cNvPr id="108" name="Google Shape;108;p2"/>
          <p:cNvPicPr preferRelativeResize="0"/>
          <p:nvPr/>
        </p:nvPicPr>
        <p:blipFill rotWithShape="1">
          <a:blip r:embed="rId3">
            <a:alphaModFix/>
          </a:blip>
          <a:srcRect b="0" l="0" r="0" t="0"/>
          <a:stretch/>
        </p:blipFill>
        <p:spPr>
          <a:xfrm>
            <a:off x="5981286" y="5100506"/>
            <a:ext cx="1441223" cy="1441223"/>
          </a:xfrm>
          <a:prstGeom prst="rect">
            <a:avLst/>
          </a:prstGeom>
          <a:noFill/>
          <a:ln>
            <a:noFill/>
          </a:ln>
        </p:spPr>
      </p:pic>
      <p:pic>
        <p:nvPicPr>
          <p:cNvPr id="109" name="Google Shape;109;p2"/>
          <p:cNvPicPr preferRelativeResize="0"/>
          <p:nvPr/>
        </p:nvPicPr>
        <p:blipFill rotWithShape="1">
          <a:blip r:embed="rId4">
            <a:alphaModFix/>
          </a:blip>
          <a:srcRect b="0" l="0" r="0" t="0"/>
          <a:stretch/>
        </p:blipFill>
        <p:spPr>
          <a:xfrm>
            <a:off x="5523751" y="5485822"/>
            <a:ext cx="2356295" cy="2356295"/>
          </a:xfrm>
          <a:prstGeom prst="rect">
            <a:avLst/>
          </a:prstGeom>
          <a:noFill/>
          <a:ln>
            <a:noFill/>
          </a:ln>
        </p:spPr>
      </p:pic>
      <p:pic>
        <p:nvPicPr>
          <p:cNvPr id="110" name="Google Shape;110;p2"/>
          <p:cNvPicPr preferRelativeResize="0"/>
          <p:nvPr/>
        </p:nvPicPr>
        <p:blipFill rotWithShape="1">
          <a:blip r:embed="rId5">
            <a:alphaModFix/>
          </a:blip>
          <a:srcRect b="0" l="0" r="0" t="0"/>
          <a:stretch/>
        </p:blipFill>
        <p:spPr>
          <a:xfrm>
            <a:off x="8805275" y="5409650"/>
            <a:ext cx="2539275" cy="1248849"/>
          </a:xfrm>
          <a:prstGeom prst="rect">
            <a:avLst/>
          </a:prstGeom>
          <a:noFill/>
          <a:ln>
            <a:noFill/>
          </a:ln>
        </p:spPr>
      </p:pic>
      <p:sp>
        <p:nvSpPr>
          <p:cNvPr id="111" name="Google Shape;111;p2"/>
          <p:cNvSpPr txBox="1"/>
          <p:nvPr/>
        </p:nvSpPr>
        <p:spPr>
          <a:xfrm>
            <a:off x="0" y="1826100"/>
            <a:ext cx="3865200" cy="13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solidFill>
                  <a:srgbClr val="FFFFFF"/>
                </a:solidFill>
              </a:rPr>
              <a:t>To help Singaporeans determine whether the purchase price of a certain vehicle is reasonable.</a:t>
            </a:r>
            <a:endParaRPr sz="24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descr="A picture containing table&#10;&#10;Description automatically generated" id="116" name="Google Shape;116;p3"/>
          <p:cNvPicPr preferRelativeResize="0"/>
          <p:nvPr/>
        </p:nvPicPr>
        <p:blipFill rotWithShape="1">
          <a:blip r:embed="rId3">
            <a:alphaModFix/>
          </a:blip>
          <a:srcRect b="0" l="0" r="0" t="0"/>
          <a:stretch/>
        </p:blipFill>
        <p:spPr>
          <a:xfrm>
            <a:off x="0" y="0"/>
            <a:ext cx="3332076" cy="6858000"/>
          </a:xfrm>
          <a:prstGeom prst="rect">
            <a:avLst/>
          </a:prstGeom>
          <a:noFill/>
          <a:ln>
            <a:noFill/>
          </a:ln>
        </p:spPr>
      </p:pic>
      <p:sp>
        <p:nvSpPr>
          <p:cNvPr id="117" name="Google Shape;117;p3"/>
          <p:cNvSpPr/>
          <p:nvPr/>
        </p:nvSpPr>
        <p:spPr>
          <a:xfrm>
            <a:off x="331783" y="362051"/>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8" name="Google Shape;118;p3"/>
          <p:cNvPicPr preferRelativeResize="0"/>
          <p:nvPr/>
        </p:nvPicPr>
        <p:blipFill rotWithShape="1">
          <a:blip r:embed="rId4">
            <a:alphaModFix/>
          </a:blip>
          <a:srcRect b="0" l="0" r="0" t="0"/>
          <a:stretch/>
        </p:blipFill>
        <p:spPr>
          <a:xfrm>
            <a:off x="3332075" y="0"/>
            <a:ext cx="8859924" cy="6858001"/>
          </a:xfrm>
          <a:prstGeom prst="rect">
            <a:avLst/>
          </a:prstGeom>
          <a:noFill/>
          <a:ln>
            <a:noFill/>
          </a:ln>
        </p:spPr>
      </p:pic>
      <p:sp>
        <p:nvSpPr>
          <p:cNvPr id="119" name="Google Shape;119;p3"/>
          <p:cNvSpPr txBox="1"/>
          <p:nvPr/>
        </p:nvSpPr>
        <p:spPr>
          <a:xfrm>
            <a:off x="103946" y="5107151"/>
            <a:ext cx="3124200" cy="1125900"/>
          </a:xfrm>
          <a:prstGeom prst="rect">
            <a:avLst/>
          </a:prstGeom>
          <a:noFill/>
          <a:ln>
            <a:noFill/>
          </a:ln>
        </p:spPr>
        <p:txBody>
          <a:bodyPr anchorCtr="0" anchor="t" bIns="45700" lIns="91425" spcFirstLastPara="1" rIns="91425" wrap="square" tIns="45700">
            <a:normAutofit/>
          </a:bodyPr>
          <a:lstStyle/>
          <a:p>
            <a:pPr indent="-203200" lvl="0" marL="91440" marR="0" rtl="0" algn="l">
              <a:lnSpc>
                <a:spcPct val="85000"/>
              </a:lnSpc>
              <a:spcBef>
                <a:spcPts val="0"/>
              </a:spcBef>
              <a:spcAft>
                <a:spcPts val="0"/>
              </a:spcAft>
              <a:buClr>
                <a:srgbClr val="FFFFFF"/>
              </a:buClr>
              <a:buSzPts val="3200"/>
              <a:buFont typeface="Arial"/>
              <a:buChar char=" "/>
            </a:pPr>
            <a:r>
              <a:rPr b="1" lang="en-GB" sz="3200">
                <a:solidFill>
                  <a:srgbClr val="FFFFFF"/>
                </a:solidFill>
                <a:latin typeface="Calibri"/>
                <a:ea typeface="Calibri"/>
                <a:cs typeface="Calibri"/>
                <a:sym typeface="Calibri"/>
              </a:rPr>
              <a:t>Web Scraping of SGCarMart:</a:t>
            </a:r>
            <a:endParaRPr>
              <a:solidFill>
                <a:srgbClr val="FFFFFF"/>
              </a:solidFill>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2000"/>
              <a:buFont typeface="Arial"/>
              <a:buNone/>
            </a:pPr>
            <a:r>
              <a:t/>
            </a:r>
            <a:endParaRPr sz="2000">
              <a:solidFill>
                <a:srgbClr val="262626"/>
              </a:solidFill>
              <a:latin typeface="Calibri"/>
              <a:ea typeface="Calibri"/>
              <a:cs typeface="Calibri"/>
              <a:sym typeface="Calibri"/>
            </a:endParaRPr>
          </a:p>
        </p:txBody>
      </p:sp>
      <p:sp>
        <p:nvSpPr>
          <p:cNvPr id="120" name="Google Shape;120;p3"/>
          <p:cNvSpPr txBox="1"/>
          <p:nvPr/>
        </p:nvSpPr>
        <p:spPr>
          <a:xfrm>
            <a:off x="730179" y="812338"/>
            <a:ext cx="23274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Data Collection and Cleaning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descr="A picture containing table&#10;&#10;Description automatically generated" id="125" name="Google Shape;125;p4"/>
          <p:cNvPicPr preferRelativeResize="0"/>
          <p:nvPr/>
        </p:nvPicPr>
        <p:blipFill rotWithShape="1">
          <a:blip r:embed="rId3">
            <a:alphaModFix/>
          </a:blip>
          <a:srcRect b="0" l="0" r="0" t="0"/>
          <a:stretch/>
        </p:blipFill>
        <p:spPr>
          <a:xfrm>
            <a:off x="-1" y="0"/>
            <a:ext cx="12164527" cy="2209800"/>
          </a:xfrm>
          <a:prstGeom prst="rect">
            <a:avLst/>
          </a:prstGeom>
          <a:noFill/>
          <a:ln>
            <a:noFill/>
          </a:ln>
        </p:spPr>
      </p:pic>
      <p:sp>
        <p:nvSpPr>
          <p:cNvPr id="126" name="Google Shape;126;p4"/>
          <p:cNvSpPr/>
          <p:nvPr/>
        </p:nvSpPr>
        <p:spPr>
          <a:xfrm>
            <a:off x="331783" y="362051"/>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4"/>
          <p:cNvSpPr txBox="1"/>
          <p:nvPr/>
        </p:nvSpPr>
        <p:spPr>
          <a:xfrm>
            <a:off x="2200079" y="2450885"/>
            <a:ext cx="2418600" cy="660000"/>
          </a:xfrm>
          <a:prstGeom prst="rect">
            <a:avLst/>
          </a:prstGeom>
          <a:noFill/>
          <a:ln>
            <a:noFill/>
          </a:ln>
        </p:spPr>
        <p:txBody>
          <a:bodyPr anchorCtr="0" anchor="t" bIns="45700" lIns="91425" spcFirstLastPara="1" rIns="91425" wrap="square" tIns="45700">
            <a:normAutofit/>
          </a:bodyPr>
          <a:lstStyle/>
          <a:p>
            <a:pPr indent="-205549" lvl="0" marL="91440" marR="0" rtl="0" algn="ctr">
              <a:lnSpc>
                <a:spcPct val="85000"/>
              </a:lnSpc>
              <a:spcBef>
                <a:spcPts val="0"/>
              </a:spcBef>
              <a:spcAft>
                <a:spcPts val="0"/>
              </a:spcAft>
              <a:buClr>
                <a:schemeClr val="dk1"/>
              </a:buClr>
              <a:buSzPts val="3237"/>
              <a:buFont typeface="Arial"/>
              <a:buChar char=" "/>
            </a:pPr>
            <a:r>
              <a:rPr b="1" lang="en-GB" sz="3237">
                <a:solidFill>
                  <a:schemeClr val="dk1"/>
                </a:solidFill>
                <a:latin typeface="Calibri"/>
                <a:ea typeface="Calibri"/>
                <a:cs typeface="Calibri"/>
                <a:sym typeface="Calibri"/>
              </a:rPr>
              <a:t>Our Datasets</a:t>
            </a:r>
            <a:endParaRPr/>
          </a:p>
          <a:p>
            <a:pPr indent="0" lvl="0" marL="91440" marR="0" rtl="0" algn="l">
              <a:lnSpc>
                <a:spcPct val="85000"/>
              </a:lnSpc>
              <a:spcBef>
                <a:spcPts val="1300"/>
              </a:spcBef>
              <a:spcAft>
                <a:spcPts val="0"/>
              </a:spcAft>
              <a:buClr>
                <a:srgbClr val="262626"/>
              </a:buClr>
              <a:buSzPts val="1850"/>
              <a:buFont typeface="Arial"/>
              <a:buNone/>
            </a:pPr>
            <a:r>
              <a:t/>
            </a:r>
            <a:endParaRPr sz="185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1850"/>
              <a:buFont typeface="Arial"/>
              <a:buNone/>
            </a:pPr>
            <a:r>
              <a:t/>
            </a:r>
            <a:endParaRPr sz="185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1850"/>
              <a:buFont typeface="Arial"/>
              <a:buNone/>
            </a:pPr>
            <a:r>
              <a:t/>
            </a:r>
            <a:endParaRPr sz="185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1850"/>
              <a:buFont typeface="Arial"/>
              <a:buNone/>
            </a:pPr>
            <a:r>
              <a:t/>
            </a:r>
            <a:endParaRPr sz="185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1850"/>
              <a:buFont typeface="Arial"/>
              <a:buNone/>
            </a:pPr>
            <a:r>
              <a:t/>
            </a:r>
            <a:endParaRPr sz="185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1850"/>
              <a:buFont typeface="Arial"/>
              <a:buNone/>
            </a:pPr>
            <a:r>
              <a:t/>
            </a:r>
            <a:endParaRPr sz="185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1850"/>
              <a:buFont typeface="Arial"/>
              <a:buNone/>
            </a:pPr>
            <a:r>
              <a:t/>
            </a:r>
            <a:endParaRPr sz="185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1850"/>
              <a:buFont typeface="Arial"/>
              <a:buNone/>
            </a:pPr>
            <a:r>
              <a:t/>
            </a:r>
            <a:endParaRPr sz="1850">
              <a:solidFill>
                <a:srgbClr val="262626"/>
              </a:solidFill>
              <a:latin typeface="Calibri"/>
              <a:ea typeface="Calibri"/>
              <a:cs typeface="Calibri"/>
              <a:sym typeface="Calibri"/>
            </a:endParaRPr>
          </a:p>
          <a:p>
            <a:pPr indent="0" lvl="0" marL="91440" marR="0" rtl="0" algn="l">
              <a:lnSpc>
                <a:spcPct val="85000"/>
              </a:lnSpc>
              <a:spcBef>
                <a:spcPts val="1300"/>
              </a:spcBef>
              <a:spcAft>
                <a:spcPts val="0"/>
              </a:spcAft>
              <a:buClr>
                <a:srgbClr val="262626"/>
              </a:buClr>
              <a:buSzPts val="1850"/>
              <a:buFont typeface="Arial"/>
              <a:buNone/>
            </a:pPr>
            <a:r>
              <a:t/>
            </a:r>
            <a:endParaRPr sz="1850">
              <a:solidFill>
                <a:srgbClr val="262626"/>
              </a:solidFill>
              <a:latin typeface="Calibri"/>
              <a:ea typeface="Calibri"/>
              <a:cs typeface="Calibri"/>
              <a:sym typeface="Calibri"/>
            </a:endParaRPr>
          </a:p>
        </p:txBody>
      </p:sp>
      <p:pic>
        <p:nvPicPr>
          <p:cNvPr id="128" name="Google Shape;128;p4"/>
          <p:cNvPicPr preferRelativeResize="0"/>
          <p:nvPr/>
        </p:nvPicPr>
        <p:blipFill rotWithShape="1">
          <a:blip r:embed="rId4">
            <a:alphaModFix/>
          </a:blip>
          <a:srcRect b="0" l="0" r="0" t="0"/>
          <a:stretch/>
        </p:blipFill>
        <p:spPr>
          <a:xfrm>
            <a:off x="2510234" y="3183384"/>
            <a:ext cx="1798326" cy="1798326"/>
          </a:xfrm>
          <a:prstGeom prst="rect">
            <a:avLst/>
          </a:prstGeom>
          <a:noFill/>
          <a:ln>
            <a:noFill/>
          </a:ln>
        </p:spPr>
      </p:pic>
      <p:pic>
        <p:nvPicPr>
          <p:cNvPr id="129" name="Google Shape;129;p4"/>
          <p:cNvPicPr preferRelativeResize="0"/>
          <p:nvPr/>
        </p:nvPicPr>
        <p:blipFill rotWithShape="1">
          <a:blip r:embed="rId5">
            <a:alphaModFix/>
          </a:blip>
          <a:srcRect b="0" l="0" r="0" t="0"/>
          <a:stretch/>
        </p:blipFill>
        <p:spPr>
          <a:xfrm>
            <a:off x="7475738" y="3421731"/>
            <a:ext cx="1704975" cy="1704975"/>
          </a:xfrm>
          <a:prstGeom prst="rect">
            <a:avLst/>
          </a:prstGeom>
          <a:noFill/>
          <a:ln>
            <a:noFill/>
          </a:ln>
        </p:spPr>
      </p:pic>
      <p:sp>
        <p:nvSpPr>
          <p:cNvPr id="130" name="Google Shape;130;p4"/>
          <p:cNvSpPr txBox="1"/>
          <p:nvPr/>
        </p:nvSpPr>
        <p:spPr>
          <a:xfrm>
            <a:off x="6332073" y="2641434"/>
            <a:ext cx="3556560" cy="659926"/>
          </a:xfrm>
          <a:prstGeom prst="rect">
            <a:avLst/>
          </a:prstGeom>
          <a:noFill/>
          <a:ln>
            <a:noFill/>
          </a:ln>
        </p:spPr>
        <p:txBody>
          <a:bodyPr anchorCtr="0" anchor="t" bIns="45700" lIns="91425" spcFirstLastPara="1" rIns="91425" wrap="square" tIns="45700">
            <a:noAutofit/>
          </a:bodyPr>
          <a:lstStyle/>
          <a:p>
            <a:pPr indent="-203200" lvl="0" marL="91440" marR="0" rtl="0" algn="ctr">
              <a:lnSpc>
                <a:spcPct val="85000"/>
              </a:lnSpc>
              <a:spcBef>
                <a:spcPts val="0"/>
              </a:spcBef>
              <a:spcAft>
                <a:spcPts val="0"/>
              </a:spcAft>
              <a:buClr>
                <a:schemeClr val="dk1"/>
              </a:buClr>
              <a:buSzPts val="3200"/>
              <a:buFont typeface="Arial"/>
              <a:buChar char=" "/>
            </a:pPr>
            <a:r>
              <a:rPr b="1" lang="en-GB" sz="3200">
                <a:solidFill>
                  <a:schemeClr val="dk1"/>
                </a:solidFill>
                <a:latin typeface="Calibri"/>
                <a:ea typeface="Calibri"/>
                <a:cs typeface="Calibri"/>
                <a:sym typeface="Calibri"/>
              </a:rPr>
              <a:t>Predictors and Response</a:t>
            </a:r>
            <a:endParaRPr sz="3200">
              <a:solidFill>
                <a:srgbClr val="262626"/>
              </a:solidFill>
              <a:latin typeface="Calibri"/>
              <a:ea typeface="Calibri"/>
              <a:cs typeface="Calibri"/>
              <a:sym typeface="Calibri"/>
            </a:endParaRPr>
          </a:p>
        </p:txBody>
      </p:sp>
      <p:sp>
        <p:nvSpPr>
          <p:cNvPr id="131" name="Google Shape;131;p4"/>
          <p:cNvSpPr txBox="1"/>
          <p:nvPr/>
        </p:nvSpPr>
        <p:spPr>
          <a:xfrm>
            <a:off x="1779547" y="4895575"/>
            <a:ext cx="308714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Font typeface="Arial"/>
              <a:buNone/>
            </a:pPr>
            <a:r>
              <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n-GB" sz="1800">
                <a:solidFill>
                  <a:srgbClr val="00B0F0"/>
                </a:solidFill>
                <a:latin typeface="Calibri"/>
                <a:ea typeface="Calibri"/>
                <a:cs typeface="Calibri"/>
                <a:sym typeface="Calibri"/>
              </a:rPr>
              <a:t>After Cleaning:</a:t>
            </a:r>
            <a:endParaRPr/>
          </a:p>
          <a:p>
            <a:pPr indent="0" lvl="0" marL="0" marR="0" rtl="0" algn="ctr">
              <a:spcBef>
                <a:spcPts val="0"/>
              </a:spcBef>
              <a:spcAft>
                <a:spcPts val="0"/>
              </a:spcAft>
              <a:buNone/>
            </a:pPr>
            <a:r>
              <a:rPr lang="en-GB" sz="1800">
                <a:solidFill>
                  <a:schemeClr val="dk1"/>
                </a:solidFill>
                <a:latin typeface="Calibri"/>
                <a:ea typeface="Calibri"/>
                <a:cs typeface="Calibri"/>
                <a:sym typeface="Calibri"/>
              </a:rPr>
              <a:t>1291 datasets</a:t>
            </a:r>
            <a:endParaRPr/>
          </a:p>
        </p:txBody>
      </p:sp>
      <p:sp>
        <p:nvSpPr>
          <p:cNvPr id="132" name="Google Shape;132;p4"/>
          <p:cNvSpPr txBox="1"/>
          <p:nvPr/>
        </p:nvSpPr>
        <p:spPr>
          <a:xfrm>
            <a:off x="5192401" y="4895575"/>
            <a:ext cx="6271647"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1800">
                <a:solidFill>
                  <a:srgbClr val="00B0F0"/>
                </a:solidFill>
                <a:latin typeface="Calibri"/>
                <a:ea typeface="Calibri"/>
                <a:cs typeface="Calibri"/>
                <a:sym typeface="Calibri"/>
              </a:rPr>
              <a:t>15 Predictors:</a:t>
            </a:r>
            <a:endParaRPr/>
          </a:p>
          <a:p>
            <a:pPr indent="0" lvl="0" marL="0" marR="0" rtl="0" algn="ctr">
              <a:spcBef>
                <a:spcPts val="0"/>
              </a:spcBef>
              <a:spcAft>
                <a:spcPts val="0"/>
              </a:spcAft>
              <a:buNone/>
            </a:pPr>
            <a:r>
              <a:rPr lang="en-GB" sz="1800">
                <a:solidFill>
                  <a:schemeClr val="dk1"/>
                </a:solidFill>
                <a:latin typeface="Calibri"/>
                <a:ea typeface="Calibri"/>
                <a:cs typeface="Calibri"/>
                <a:sym typeface="Calibri"/>
              </a:rPr>
              <a:t>Brand, Type, Reg_date, Coe_left, Dep, Mileage, Road Tax, Dereg Value, COE, Engine Cap, Curb Weight, Manufactured, Transmission, OMV, ARF, Power, No. of Owners</a:t>
            </a:r>
            <a:endParaRPr/>
          </a:p>
          <a:p>
            <a:pPr indent="0" lvl="0" marL="0" marR="0" rtl="0" algn="ctr">
              <a:spcBef>
                <a:spcPts val="0"/>
              </a:spcBef>
              <a:spcAft>
                <a:spcPts val="0"/>
              </a:spcAft>
              <a:buNone/>
            </a:pPr>
            <a:r>
              <a:rPr b="1" lang="en-GB" sz="1800">
                <a:solidFill>
                  <a:srgbClr val="00B0F0"/>
                </a:solidFill>
                <a:latin typeface="Calibri"/>
                <a:ea typeface="Calibri"/>
                <a:cs typeface="Calibri"/>
                <a:sym typeface="Calibri"/>
              </a:rPr>
              <a:t>Response:</a:t>
            </a:r>
            <a:endParaRPr/>
          </a:p>
          <a:p>
            <a:pPr indent="0" lvl="0" marL="0" marR="0" rtl="0" algn="ctr">
              <a:spcBef>
                <a:spcPts val="0"/>
              </a:spcBef>
              <a:spcAft>
                <a:spcPts val="0"/>
              </a:spcAft>
              <a:buNone/>
            </a:pPr>
            <a:r>
              <a:rPr lang="en-GB" sz="1800">
                <a:solidFill>
                  <a:schemeClr val="dk1"/>
                </a:solidFill>
                <a:latin typeface="Calibri"/>
                <a:ea typeface="Calibri"/>
                <a:cs typeface="Calibri"/>
                <a:sym typeface="Calibri"/>
              </a:rPr>
              <a:t>Price</a:t>
            </a:r>
            <a:endParaRPr/>
          </a:p>
        </p:txBody>
      </p:sp>
      <p:sp>
        <p:nvSpPr>
          <p:cNvPr id="133" name="Google Shape;133;p4"/>
          <p:cNvSpPr txBox="1"/>
          <p:nvPr/>
        </p:nvSpPr>
        <p:spPr>
          <a:xfrm>
            <a:off x="1016735" y="555363"/>
            <a:ext cx="370526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Data Collection &amp; Cleaning</a:t>
            </a:r>
            <a:endParaRPr/>
          </a:p>
          <a:p>
            <a:pPr indent="0" lvl="0" marL="0" marR="0" rtl="0" algn="l">
              <a:spcBef>
                <a:spcPts val="0"/>
              </a:spcBef>
              <a:spcAft>
                <a:spcPts val="0"/>
              </a:spcAft>
              <a:buNone/>
            </a:pPr>
            <a:r>
              <a:rPr b="1" i="1" lang="en-GB" sz="3200">
                <a:solidFill>
                  <a:schemeClr val="lt1"/>
                </a:solidFill>
                <a:latin typeface="Calibri"/>
                <a:ea typeface="Calibri"/>
                <a:cs typeface="Calibri"/>
                <a:sym typeface="Calibri"/>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descr="A picture containing table&#10;&#10;Description automatically generated" id="138" name="Google Shape;138;p5"/>
          <p:cNvPicPr preferRelativeResize="0"/>
          <p:nvPr/>
        </p:nvPicPr>
        <p:blipFill rotWithShape="1">
          <a:blip r:embed="rId3">
            <a:alphaModFix/>
          </a:blip>
          <a:srcRect b="0" l="0" r="0" t="0"/>
          <a:stretch/>
        </p:blipFill>
        <p:spPr>
          <a:xfrm>
            <a:off x="-1" y="0"/>
            <a:ext cx="12164527" cy="2209800"/>
          </a:xfrm>
          <a:prstGeom prst="rect">
            <a:avLst/>
          </a:prstGeom>
          <a:noFill/>
          <a:ln>
            <a:noFill/>
          </a:ln>
        </p:spPr>
      </p:pic>
      <p:sp>
        <p:nvSpPr>
          <p:cNvPr id="139" name="Google Shape;139;p5"/>
          <p:cNvSpPr/>
          <p:nvPr/>
        </p:nvSpPr>
        <p:spPr>
          <a:xfrm>
            <a:off x="331783" y="362051"/>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5"/>
          <p:cNvSpPr txBox="1"/>
          <p:nvPr/>
        </p:nvSpPr>
        <p:spPr>
          <a:xfrm>
            <a:off x="1424774" y="556759"/>
            <a:ext cx="370526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Exploratory Data Analysis</a:t>
            </a:r>
            <a:endParaRPr/>
          </a:p>
        </p:txBody>
      </p:sp>
      <p:pic>
        <p:nvPicPr>
          <p:cNvPr id="141" name="Google Shape;141;p5"/>
          <p:cNvPicPr preferRelativeResize="0"/>
          <p:nvPr/>
        </p:nvPicPr>
        <p:blipFill rotWithShape="1">
          <a:blip r:embed="rId4">
            <a:alphaModFix/>
          </a:blip>
          <a:srcRect b="0" l="0" r="0" t="0"/>
          <a:stretch/>
        </p:blipFill>
        <p:spPr>
          <a:xfrm>
            <a:off x="331783" y="2665965"/>
            <a:ext cx="3433656" cy="1526069"/>
          </a:xfrm>
          <a:prstGeom prst="rect">
            <a:avLst/>
          </a:prstGeom>
          <a:noFill/>
          <a:ln>
            <a:noFill/>
          </a:ln>
        </p:spPr>
      </p:pic>
      <p:graphicFrame>
        <p:nvGraphicFramePr>
          <p:cNvPr id="142" name="Google Shape;142;p5"/>
          <p:cNvGraphicFramePr/>
          <p:nvPr/>
        </p:nvGraphicFramePr>
        <p:xfrm>
          <a:off x="331783" y="4283380"/>
          <a:ext cx="3000000" cy="3000000"/>
        </p:xfrm>
        <a:graphic>
          <a:graphicData uri="http://schemas.openxmlformats.org/drawingml/2006/table">
            <a:tbl>
              <a:tblPr bandRow="1" firstRow="1">
                <a:noFill/>
                <a:tableStyleId>{9DA1399F-511D-4658-992E-9BCF0626D41D}</a:tableStyleId>
              </a:tblPr>
              <a:tblGrid>
                <a:gridCol w="1991950"/>
                <a:gridCol w="1991950"/>
              </a:tblGrid>
              <a:tr h="315675">
                <a:tc>
                  <a:txBody>
                    <a:bodyPr/>
                    <a:lstStyle/>
                    <a:p>
                      <a:pPr indent="0" lvl="0" marL="0" marR="0" rtl="0" algn="ctr">
                        <a:spcBef>
                          <a:spcPts val="0"/>
                        </a:spcBef>
                        <a:spcAft>
                          <a:spcPts val="0"/>
                        </a:spcAft>
                        <a:buNone/>
                      </a:pPr>
                      <a:r>
                        <a:rPr lang="en-GB" sz="1800"/>
                        <a:t>Car Brand</a:t>
                      </a:r>
                      <a:endParaRPr/>
                    </a:p>
                  </a:txBody>
                  <a:tcPr marT="45725" marB="45725" marR="91450" marL="91450"/>
                </a:tc>
                <a:tc>
                  <a:txBody>
                    <a:bodyPr/>
                    <a:lstStyle/>
                    <a:p>
                      <a:pPr indent="0" lvl="0" marL="0" marR="0" rtl="0" algn="ctr">
                        <a:spcBef>
                          <a:spcPts val="0"/>
                        </a:spcBef>
                        <a:spcAft>
                          <a:spcPts val="0"/>
                        </a:spcAft>
                        <a:buNone/>
                      </a:pPr>
                      <a:r>
                        <a:rPr lang="en-GB" sz="1800"/>
                        <a:t>Number of cars</a:t>
                      </a:r>
                      <a:endParaRPr/>
                    </a:p>
                  </a:txBody>
                  <a:tcPr marT="45725" marB="45725" marR="91450" marL="91450"/>
                </a:tc>
              </a:tr>
              <a:tr h="315675">
                <a:tc>
                  <a:txBody>
                    <a:bodyPr/>
                    <a:lstStyle/>
                    <a:p>
                      <a:pPr indent="0" lvl="0" marL="0" marR="0" rtl="0" algn="ctr">
                        <a:spcBef>
                          <a:spcPts val="0"/>
                        </a:spcBef>
                        <a:spcAft>
                          <a:spcPts val="0"/>
                        </a:spcAft>
                        <a:buNone/>
                      </a:pPr>
                      <a:r>
                        <a:rPr lang="en-GB" sz="1800"/>
                        <a:t>Mercedes Benz</a:t>
                      </a:r>
                      <a:endParaRPr/>
                    </a:p>
                  </a:txBody>
                  <a:tcPr marT="45725" marB="45725" marR="91450" marL="91450"/>
                </a:tc>
                <a:tc>
                  <a:txBody>
                    <a:bodyPr/>
                    <a:lstStyle/>
                    <a:p>
                      <a:pPr indent="0" lvl="0" marL="0" marR="0" rtl="0" algn="ctr">
                        <a:spcBef>
                          <a:spcPts val="0"/>
                        </a:spcBef>
                        <a:spcAft>
                          <a:spcPts val="0"/>
                        </a:spcAft>
                        <a:buNone/>
                      </a:pPr>
                      <a:r>
                        <a:rPr lang="en-GB" sz="1800"/>
                        <a:t>214</a:t>
                      </a:r>
                      <a:endParaRPr/>
                    </a:p>
                  </a:txBody>
                  <a:tcPr marT="45725" marB="45725" marR="91450" marL="91450"/>
                </a:tc>
              </a:tr>
              <a:tr h="315675">
                <a:tc>
                  <a:txBody>
                    <a:bodyPr/>
                    <a:lstStyle/>
                    <a:p>
                      <a:pPr indent="0" lvl="0" marL="0" marR="0" rtl="0" algn="ctr">
                        <a:spcBef>
                          <a:spcPts val="0"/>
                        </a:spcBef>
                        <a:spcAft>
                          <a:spcPts val="0"/>
                        </a:spcAft>
                        <a:buNone/>
                      </a:pPr>
                      <a:r>
                        <a:rPr lang="en-GB" sz="1800"/>
                        <a:t>Toyota</a:t>
                      </a:r>
                      <a:endParaRPr/>
                    </a:p>
                  </a:txBody>
                  <a:tcPr marT="45725" marB="45725" marR="91450" marL="91450"/>
                </a:tc>
                <a:tc>
                  <a:txBody>
                    <a:bodyPr/>
                    <a:lstStyle/>
                    <a:p>
                      <a:pPr indent="0" lvl="0" marL="0" marR="0" rtl="0" algn="ctr">
                        <a:spcBef>
                          <a:spcPts val="0"/>
                        </a:spcBef>
                        <a:spcAft>
                          <a:spcPts val="0"/>
                        </a:spcAft>
                        <a:buNone/>
                      </a:pPr>
                      <a:r>
                        <a:rPr lang="en-GB" sz="1800"/>
                        <a:t>183</a:t>
                      </a:r>
                      <a:endParaRPr/>
                    </a:p>
                  </a:txBody>
                  <a:tcPr marT="45725" marB="45725" marR="91450" marL="91450"/>
                </a:tc>
              </a:tr>
              <a:tr h="315675">
                <a:tc>
                  <a:txBody>
                    <a:bodyPr/>
                    <a:lstStyle/>
                    <a:p>
                      <a:pPr indent="0" lvl="0" marL="0" marR="0" rtl="0" algn="ctr">
                        <a:spcBef>
                          <a:spcPts val="0"/>
                        </a:spcBef>
                        <a:spcAft>
                          <a:spcPts val="0"/>
                        </a:spcAft>
                        <a:buNone/>
                      </a:pPr>
                      <a:r>
                        <a:rPr lang="en-GB" sz="1800"/>
                        <a:t>Honda</a:t>
                      </a:r>
                      <a:endParaRPr/>
                    </a:p>
                  </a:txBody>
                  <a:tcPr marT="45725" marB="45725" marR="91450" marL="91450"/>
                </a:tc>
                <a:tc>
                  <a:txBody>
                    <a:bodyPr/>
                    <a:lstStyle/>
                    <a:p>
                      <a:pPr indent="0" lvl="0" marL="0" marR="0" rtl="0" algn="ctr">
                        <a:spcBef>
                          <a:spcPts val="0"/>
                        </a:spcBef>
                        <a:spcAft>
                          <a:spcPts val="0"/>
                        </a:spcAft>
                        <a:buNone/>
                      </a:pPr>
                      <a:r>
                        <a:rPr lang="en-GB" sz="1800"/>
                        <a:t>162</a:t>
                      </a:r>
                      <a:endParaRPr/>
                    </a:p>
                  </a:txBody>
                  <a:tcPr marT="45725" marB="45725" marR="91450" marL="91450"/>
                </a:tc>
              </a:tr>
              <a:tr h="315675">
                <a:tc>
                  <a:txBody>
                    <a:bodyPr/>
                    <a:lstStyle/>
                    <a:p>
                      <a:pPr indent="0" lvl="0" marL="0" marR="0" rtl="0" algn="ctr">
                        <a:spcBef>
                          <a:spcPts val="0"/>
                        </a:spcBef>
                        <a:spcAft>
                          <a:spcPts val="0"/>
                        </a:spcAft>
                        <a:buNone/>
                      </a:pPr>
                      <a:r>
                        <a:rPr lang="en-GB" sz="1800"/>
                        <a:t>BMW</a:t>
                      </a:r>
                      <a:endParaRPr/>
                    </a:p>
                  </a:txBody>
                  <a:tcPr marT="45725" marB="45725" marR="91450" marL="91450"/>
                </a:tc>
                <a:tc>
                  <a:txBody>
                    <a:bodyPr/>
                    <a:lstStyle/>
                    <a:p>
                      <a:pPr indent="0" lvl="0" marL="0" marR="0" rtl="0" algn="ctr">
                        <a:spcBef>
                          <a:spcPts val="0"/>
                        </a:spcBef>
                        <a:spcAft>
                          <a:spcPts val="0"/>
                        </a:spcAft>
                        <a:buNone/>
                      </a:pPr>
                      <a:r>
                        <a:rPr lang="en-GB" sz="1800"/>
                        <a:t>155</a:t>
                      </a:r>
                      <a:endParaRPr/>
                    </a:p>
                  </a:txBody>
                  <a:tcPr marT="45725" marB="45725" marR="91450" marL="91450"/>
                </a:tc>
              </a:tr>
              <a:tr h="315675">
                <a:tc>
                  <a:txBody>
                    <a:bodyPr/>
                    <a:lstStyle/>
                    <a:p>
                      <a:pPr indent="0" lvl="0" marL="0" marR="0" rtl="0" algn="ctr">
                        <a:spcBef>
                          <a:spcPts val="0"/>
                        </a:spcBef>
                        <a:spcAft>
                          <a:spcPts val="0"/>
                        </a:spcAft>
                        <a:buNone/>
                      </a:pPr>
                      <a:r>
                        <a:rPr lang="en-GB" sz="1800"/>
                        <a:t>Audi</a:t>
                      </a:r>
                      <a:endParaRPr/>
                    </a:p>
                  </a:txBody>
                  <a:tcPr marT="45725" marB="45725" marR="91450" marL="91450"/>
                </a:tc>
                <a:tc>
                  <a:txBody>
                    <a:bodyPr/>
                    <a:lstStyle/>
                    <a:p>
                      <a:pPr indent="0" lvl="0" marL="0" marR="0" rtl="0" algn="ctr">
                        <a:spcBef>
                          <a:spcPts val="0"/>
                        </a:spcBef>
                        <a:spcAft>
                          <a:spcPts val="0"/>
                        </a:spcAft>
                        <a:buNone/>
                      </a:pPr>
                      <a:r>
                        <a:rPr lang="en-GB" sz="1800"/>
                        <a:t>71</a:t>
                      </a:r>
                      <a:endParaRPr/>
                    </a:p>
                  </a:txBody>
                  <a:tcPr marT="45725" marB="45725" marR="91450" marL="91450"/>
                </a:tc>
              </a:tr>
              <a:tr h="315675">
                <a:tc>
                  <a:txBody>
                    <a:bodyPr/>
                    <a:lstStyle/>
                    <a:p>
                      <a:pPr indent="0" lvl="0" marL="0" marR="0" rtl="0" algn="ctr">
                        <a:spcBef>
                          <a:spcPts val="0"/>
                        </a:spcBef>
                        <a:spcAft>
                          <a:spcPts val="0"/>
                        </a:spcAft>
                        <a:buNone/>
                      </a:pPr>
                      <a:r>
                        <a:rPr lang="en-GB" sz="1800"/>
                        <a:t>Mazda</a:t>
                      </a:r>
                      <a:endParaRPr/>
                    </a:p>
                  </a:txBody>
                  <a:tcPr marT="45725" marB="45725" marR="91450" marL="91450"/>
                </a:tc>
                <a:tc>
                  <a:txBody>
                    <a:bodyPr/>
                    <a:lstStyle/>
                    <a:p>
                      <a:pPr indent="0" lvl="0" marL="0" marR="0" rtl="0" algn="ctr">
                        <a:spcBef>
                          <a:spcPts val="0"/>
                        </a:spcBef>
                        <a:spcAft>
                          <a:spcPts val="0"/>
                        </a:spcAft>
                        <a:buNone/>
                      </a:pPr>
                      <a:r>
                        <a:rPr lang="en-GB" sz="1800"/>
                        <a:t>62</a:t>
                      </a:r>
                      <a:endParaRPr/>
                    </a:p>
                  </a:txBody>
                  <a:tcPr marT="45725" marB="45725" marR="91450" marL="91450"/>
                </a:tc>
              </a:tr>
            </a:tbl>
          </a:graphicData>
        </a:graphic>
      </p:graphicFrame>
      <p:pic>
        <p:nvPicPr>
          <p:cNvPr id="143" name="Google Shape;143;p5"/>
          <p:cNvPicPr preferRelativeResize="0"/>
          <p:nvPr/>
        </p:nvPicPr>
        <p:blipFill rotWithShape="1">
          <a:blip r:embed="rId5">
            <a:alphaModFix/>
          </a:blip>
          <a:srcRect b="0" l="0" r="0" t="0"/>
          <a:stretch/>
        </p:blipFill>
        <p:spPr>
          <a:xfrm>
            <a:off x="4922759" y="2721432"/>
            <a:ext cx="3687252" cy="1463842"/>
          </a:xfrm>
          <a:prstGeom prst="rect">
            <a:avLst/>
          </a:prstGeom>
          <a:noFill/>
          <a:ln>
            <a:noFill/>
          </a:ln>
        </p:spPr>
      </p:pic>
      <p:pic>
        <p:nvPicPr>
          <p:cNvPr id="144" name="Google Shape;144;p5"/>
          <p:cNvPicPr preferRelativeResize="0"/>
          <p:nvPr/>
        </p:nvPicPr>
        <p:blipFill rotWithShape="1">
          <a:blip r:embed="rId6">
            <a:alphaModFix/>
          </a:blip>
          <a:srcRect b="0" l="0" r="0" t="0"/>
          <a:stretch/>
        </p:blipFill>
        <p:spPr>
          <a:xfrm>
            <a:off x="5360368" y="4342059"/>
            <a:ext cx="2515941" cy="2515941"/>
          </a:xfrm>
          <a:prstGeom prst="rect">
            <a:avLst/>
          </a:prstGeom>
          <a:noFill/>
          <a:ln>
            <a:noFill/>
          </a:ln>
        </p:spPr>
      </p:pic>
      <p:pic>
        <p:nvPicPr>
          <p:cNvPr id="145" name="Google Shape;145;p5"/>
          <p:cNvPicPr preferRelativeResize="0"/>
          <p:nvPr/>
        </p:nvPicPr>
        <p:blipFill rotWithShape="1">
          <a:blip r:embed="rId7">
            <a:alphaModFix/>
          </a:blip>
          <a:srcRect b="0" l="0" r="0" t="0"/>
          <a:stretch/>
        </p:blipFill>
        <p:spPr>
          <a:xfrm>
            <a:off x="9962057" y="2733277"/>
            <a:ext cx="1213097" cy="1474558"/>
          </a:xfrm>
          <a:prstGeom prst="rect">
            <a:avLst/>
          </a:prstGeom>
          <a:noFill/>
          <a:ln>
            <a:noFill/>
          </a:ln>
        </p:spPr>
      </p:pic>
      <p:pic>
        <p:nvPicPr>
          <p:cNvPr id="146" name="Google Shape;146;p5"/>
          <p:cNvPicPr preferRelativeResize="0"/>
          <p:nvPr/>
        </p:nvPicPr>
        <p:blipFill rotWithShape="1">
          <a:blip r:embed="rId8">
            <a:alphaModFix/>
          </a:blip>
          <a:srcRect b="0" l="0" r="0" t="0"/>
          <a:stretch/>
        </p:blipFill>
        <p:spPr>
          <a:xfrm>
            <a:off x="9377876" y="4360693"/>
            <a:ext cx="2384964" cy="2363084"/>
          </a:xfrm>
          <a:prstGeom prst="rect">
            <a:avLst/>
          </a:prstGeom>
          <a:noFill/>
          <a:ln>
            <a:noFill/>
          </a:ln>
        </p:spPr>
      </p:pic>
      <p:sp>
        <p:nvSpPr>
          <p:cNvPr id="147" name="Google Shape;147;p5"/>
          <p:cNvSpPr txBox="1"/>
          <p:nvPr/>
        </p:nvSpPr>
        <p:spPr>
          <a:xfrm>
            <a:off x="794875" y="2141502"/>
            <a:ext cx="238146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800">
                <a:solidFill>
                  <a:schemeClr val="dk1"/>
                </a:solidFill>
                <a:latin typeface="Calibri"/>
                <a:ea typeface="Calibri"/>
                <a:cs typeface="Calibri"/>
                <a:sym typeface="Calibri"/>
              </a:rPr>
              <a:t>Vehicle Brand</a:t>
            </a:r>
            <a:endParaRPr/>
          </a:p>
        </p:txBody>
      </p:sp>
      <p:sp>
        <p:nvSpPr>
          <p:cNvPr id="148" name="Google Shape;148;p5"/>
          <p:cNvSpPr txBox="1"/>
          <p:nvPr/>
        </p:nvSpPr>
        <p:spPr>
          <a:xfrm>
            <a:off x="5575654" y="2175651"/>
            <a:ext cx="238146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800">
                <a:solidFill>
                  <a:schemeClr val="dk1"/>
                </a:solidFill>
                <a:latin typeface="Calibri"/>
                <a:ea typeface="Calibri"/>
                <a:cs typeface="Calibri"/>
                <a:sym typeface="Calibri"/>
              </a:rPr>
              <a:t>Vehicle Type</a:t>
            </a:r>
            <a:endParaRPr/>
          </a:p>
        </p:txBody>
      </p:sp>
      <p:sp>
        <p:nvSpPr>
          <p:cNvPr id="149" name="Google Shape;149;p5"/>
          <p:cNvSpPr txBox="1"/>
          <p:nvPr/>
        </p:nvSpPr>
        <p:spPr>
          <a:xfrm>
            <a:off x="9377875" y="2190614"/>
            <a:ext cx="238146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800">
                <a:solidFill>
                  <a:schemeClr val="dk1"/>
                </a:solidFill>
                <a:latin typeface="Calibri"/>
                <a:ea typeface="Calibri"/>
                <a:cs typeface="Calibri"/>
                <a:sym typeface="Calibri"/>
              </a:rPr>
              <a:t>Transmission</a:t>
            </a:r>
            <a:r>
              <a:rPr b="1" lang="en-GB" sz="2800" u="sng">
                <a:solidFill>
                  <a:schemeClr val="dk1"/>
                </a:solidFill>
                <a:latin typeface="Calibri"/>
                <a:ea typeface="Calibri"/>
                <a:cs typeface="Calibri"/>
                <a:sym typeface="Calibri"/>
              </a:rPr>
              <a:t> </a:t>
            </a:r>
            <a:endParaRPr/>
          </a:p>
        </p:txBody>
      </p:sp>
      <p:sp>
        <p:nvSpPr>
          <p:cNvPr id="150" name="Google Shape;150;p5"/>
          <p:cNvSpPr txBox="1"/>
          <p:nvPr/>
        </p:nvSpPr>
        <p:spPr>
          <a:xfrm>
            <a:off x="8610011" y="822780"/>
            <a:ext cx="3300712" cy="5847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3200"/>
              <a:buFont typeface="Noto Sans Symbols"/>
              <a:buChar char="⮚"/>
            </a:pPr>
            <a:r>
              <a:rPr b="1" i="1" lang="en-GB" sz="3200">
                <a:solidFill>
                  <a:schemeClr val="lt1"/>
                </a:solidFill>
                <a:latin typeface="Calibri"/>
                <a:ea typeface="Calibri"/>
                <a:cs typeface="Calibri"/>
                <a:sym typeface="Calibri"/>
              </a:rPr>
              <a:t>Categorical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g8342940daf_0_52"/>
          <p:cNvPicPr preferRelativeResize="0"/>
          <p:nvPr/>
        </p:nvPicPr>
        <p:blipFill>
          <a:blip r:embed="rId3">
            <a:alphaModFix/>
          </a:blip>
          <a:stretch>
            <a:fillRect/>
          </a:stretch>
        </p:blipFill>
        <p:spPr>
          <a:xfrm>
            <a:off x="12" y="2435450"/>
            <a:ext cx="12164524" cy="4422549"/>
          </a:xfrm>
          <a:prstGeom prst="rect">
            <a:avLst/>
          </a:prstGeom>
          <a:noFill/>
          <a:ln>
            <a:noFill/>
          </a:ln>
        </p:spPr>
      </p:pic>
      <p:pic>
        <p:nvPicPr>
          <p:cNvPr descr="A picture containing table&#10;&#10;Description automatically generated" id="156" name="Google Shape;156;g8342940daf_0_52"/>
          <p:cNvPicPr preferRelativeResize="0"/>
          <p:nvPr/>
        </p:nvPicPr>
        <p:blipFill rotWithShape="1">
          <a:blip r:embed="rId4">
            <a:alphaModFix/>
          </a:blip>
          <a:srcRect b="0" l="0" r="0" t="0"/>
          <a:stretch/>
        </p:blipFill>
        <p:spPr>
          <a:xfrm>
            <a:off x="-1" y="0"/>
            <a:ext cx="12164526" cy="2209800"/>
          </a:xfrm>
          <a:prstGeom prst="rect">
            <a:avLst/>
          </a:prstGeom>
          <a:noFill/>
          <a:ln>
            <a:noFill/>
          </a:ln>
        </p:spPr>
      </p:pic>
      <p:sp>
        <p:nvSpPr>
          <p:cNvPr id="157" name="Google Shape;157;g8342940daf_0_52"/>
          <p:cNvSpPr/>
          <p:nvPr/>
        </p:nvSpPr>
        <p:spPr>
          <a:xfrm>
            <a:off x="331783" y="362051"/>
            <a:ext cx="1626600" cy="1463700"/>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g8342940daf_0_52"/>
          <p:cNvSpPr txBox="1"/>
          <p:nvPr/>
        </p:nvSpPr>
        <p:spPr>
          <a:xfrm>
            <a:off x="1016735" y="555363"/>
            <a:ext cx="3705300" cy="107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Exploratory Data Analysis</a:t>
            </a:r>
            <a:endParaRPr/>
          </a:p>
        </p:txBody>
      </p:sp>
      <p:sp>
        <p:nvSpPr>
          <p:cNvPr id="159" name="Google Shape;159;g8342940daf_0_52"/>
          <p:cNvSpPr txBox="1"/>
          <p:nvPr/>
        </p:nvSpPr>
        <p:spPr>
          <a:xfrm>
            <a:off x="9047203" y="832362"/>
            <a:ext cx="2813100" cy="5232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lt1"/>
              </a:buClr>
              <a:buSzPts val="2800"/>
              <a:buFont typeface="Noto Sans Symbols"/>
              <a:buChar char="⮚"/>
            </a:pPr>
            <a:r>
              <a:rPr b="1" i="1" lang="en-GB" sz="2800">
                <a:solidFill>
                  <a:schemeClr val="lt1"/>
                </a:solidFill>
                <a:latin typeface="Calibri"/>
                <a:ea typeface="Calibri"/>
                <a:cs typeface="Calibri"/>
                <a:sym typeface="Calibri"/>
              </a:rPr>
              <a:t>Numerical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descr="A picture containing table&#10;&#10;Description automatically generated" id="164" name="Google Shape;164;p6"/>
          <p:cNvPicPr preferRelativeResize="0"/>
          <p:nvPr/>
        </p:nvPicPr>
        <p:blipFill rotWithShape="1">
          <a:blip r:embed="rId3">
            <a:alphaModFix/>
          </a:blip>
          <a:srcRect b="0" l="0" r="0" t="0"/>
          <a:stretch/>
        </p:blipFill>
        <p:spPr>
          <a:xfrm>
            <a:off x="-1" y="0"/>
            <a:ext cx="12164527" cy="2209800"/>
          </a:xfrm>
          <a:prstGeom prst="rect">
            <a:avLst/>
          </a:prstGeom>
          <a:noFill/>
          <a:ln>
            <a:noFill/>
          </a:ln>
        </p:spPr>
      </p:pic>
      <p:sp>
        <p:nvSpPr>
          <p:cNvPr id="165" name="Google Shape;165;p6"/>
          <p:cNvSpPr/>
          <p:nvPr/>
        </p:nvSpPr>
        <p:spPr>
          <a:xfrm>
            <a:off x="331783" y="362051"/>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6"/>
          <p:cNvSpPr txBox="1"/>
          <p:nvPr/>
        </p:nvSpPr>
        <p:spPr>
          <a:xfrm>
            <a:off x="1016735" y="555363"/>
            <a:ext cx="370526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Exploratory Data Analysis</a:t>
            </a:r>
            <a:endParaRPr/>
          </a:p>
        </p:txBody>
      </p:sp>
      <p:pic>
        <p:nvPicPr>
          <p:cNvPr id="167" name="Google Shape;167;p6"/>
          <p:cNvPicPr preferRelativeResize="0"/>
          <p:nvPr/>
        </p:nvPicPr>
        <p:blipFill rotWithShape="1">
          <a:blip r:embed="rId4">
            <a:alphaModFix/>
          </a:blip>
          <a:srcRect b="0" l="0" r="0" t="0"/>
          <a:stretch/>
        </p:blipFill>
        <p:spPr>
          <a:xfrm>
            <a:off x="2752724" y="2209800"/>
            <a:ext cx="7184137" cy="4533900"/>
          </a:xfrm>
          <a:prstGeom prst="rect">
            <a:avLst/>
          </a:prstGeom>
          <a:noFill/>
          <a:ln>
            <a:noFill/>
          </a:ln>
        </p:spPr>
      </p:pic>
      <p:sp>
        <p:nvSpPr>
          <p:cNvPr id="168" name="Google Shape;168;p6"/>
          <p:cNvSpPr txBox="1"/>
          <p:nvPr/>
        </p:nvSpPr>
        <p:spPr>
          <a:xfrm>
            <a:off x="9047203" y="832362"/>
            <a:ext cx="2813014" cy="5232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i="1" lang="en-GB" sz="2800">
                <a:solidFill>
                  <a:schemeClr val="lt1"/>
                </a:solidFill>
                <a:latin typeface="Calibri"/>
                <a:ea typeface="Calibri"/>
                <a:cs typeface="Calibri"/>
                <a:sym typeface="Calibri"/>
              </a:rPr>
              <a:t>Numerical data</a:t>
            </a:r>
            <a:endParaRPr/>
          </a:p>
        </p:txBody>
      </p:sp>
      <p:sp>
        <p:nvSpPr>
          <p:cNvPr id="169" name="Google Shape;169;p6"/>
          <p:cNvSpPr/>
          <p:nvPr/>
        </p:nvSpPr>
        <p:spPr>
          <a:xfrm>
            <a:off x="6712225" y="4693300"/>
            <a:ext cx="605400" cy="578400"/>
          </a:xfrm>
          <a:prstGeom prst="ellipse">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p:txBody>
      </p:sp>
      <p:sp>
        <p:nvSpPr>
          <p:cNvPr id="170" name="Google Shape;170;p6"/>
          <p:cNvSpPr/>
          <p:nvPr/>
        </p:nvSpPr>
        <p:spPr>
          <a:xfrm>
            <a:off x="3072100" y="4910225"/>
            <a:ext cx="442800" cy="2349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6905725" y="6060500"/>
            <a:ext cx="218400" cy="523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descr="A picture containing table&#10;&#10;Description automatically generated" id="176" name="Google Shape;176;p8"/>
          <p:cNvPicPr preferRelativeResize="0"/>
          <p:nvPr/>
        </p:nvPicPr>
        <p:blipFill rotWithShape="1">
          <a:blip r:embed="rId3">
            <a:alphaModFix/>
          </a:blip>
          <a:srcRect b="0" l="0" r="0" t="0"/>
          <a:stretch/>
        </p:blipFill>
        <p:spPr>
          <a:xfrm>
            <a:off x="-1" y="0"/>
            <a:ext cx="12164527" cy="2209800"/>
          </a:xfrm>
          <a:prstGeom prst="rect">
            <a:avLst/>
          </a:prstGeom>
          <a:noFill/>
          <a:ln>
            <a:noFill/>
          </a:ln>
        </p:spPr>
      </p:pic>
      <p:sp>
        <p:nvSpPr>
          <p:cNvPr id="177" name="Google Shape;177;p8"/>
          <p:cNvSpPr/>
          <p:nvPr/>
        </p:nvSpPr>
        <p:spPr>
          <a:xfrm>
            <a:off x="331783" y="362051"/>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8"/>
          <p:cNvSpPr txBox="1"/>
          <p:nvPr/>
        </p:nvSpPr>
        <p:spPr>
          <a:xfrm>
            <a:off x="1275419" y="815835"/>
            <a:ext cx="37052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Prediction</a:t>
            </a:r>
            <a:endParaRPr/>
          </a:p>
        </p:txBody>
      </p:sp>
      <p:grpSp>
        <p:nvGrpSpPr>
          <p:cNvPr id="179" name="Google Shape;179;p8"/>
          <p:cNvGrpSpPr/>
          <p:nvPr/>
        </p:nvGrpSpPr>
        <p:grpSpPr>
          <a:xfrm>
            <a:off x="549068" y="2749202"/>
            <a:ext cx="10740937" cy="3330001"/>
            <a:chOff x="65660" y="85618"/>
            <a:chExt cx="10740937" cy="3330001"/>
          </a:xfrm>
        </p:grpSpPr>
        <p:sp>
          <p:nvSpPr>
            <p:cNvPr id="180" name="Google Shape;180;p8"/>
            <p:cNvSpPr/>
            <p:nvPr/>
          </p:nvSpPr>
          <p:spPr>
            <a:xfrm>
              <a:off x="690878" y="85618"/>
              <a:ext cx="1955812" cy="1955812"/>
            </a:xfrm>
            <a:prstGeom prst="ellipse">
              <a:avLst/>
            </a:prstGeom>
            <a:solidFill>
              <a:srgbClr val="A7B9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1082520" y="535592"/>
              <a:ext cx="1122187" cy="1122187"/>
            </a:xfrm>
            <a:prstGeom prst="rect">
              <a:avLst/>
            </a:prstGeom>
            <a:blipFill rotWithShape="1">
              <a:blip r:embed="rId4">
                <a:alphaModFix/>
              </a:blip>
              <a:stretch>
                <a:fillRect b="0" l="0" r="0" t="0"/>
              </a:stretch>
            </a:blip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65660" y="2650619"/>
              <a:ext cx="3206250" cy="76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txBox="1"/>
            <p:nvPr/>
          </p:nvSpPr>
          <p:spPr>
            <a:xfrm>
              <a:off x="65660" y="2650619"/>
              <a:ext cx="3206250" cy="76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alibri"/>
                <a:buNone/>
              </a:pPr>
              <a:r>
                <a:rPr b="1" lang="en-GB" sz="1600" cap="none">
                  <a:solidFill>
                    <a:schemeClr val="dk1"/>
                  </a:solidFill>
                  <a:latin typeface="Calibri"/>
                  <a:ea typeface="Calibri"/>
                  <a:cs typeface="Calibri"/>
                  <a:sym typeface="Calibri"/>
                </a:rPr>
                <a:t>UNIVARIATE REGRESSION </a:t>
              </a:r>
              <a:endParaRPr b="1" sz="1600">
                <a:solidFill>
                  <a:schemeClr val="dk1"/>
                </a:solidFill>
                <a:latin typeface="Calibri"/>
                <a:ea typeface="Calibri"/>
                <a:cs typeface="Calibri"/>
                <a:sym typeface="Calibri"/>
              </a:endParaRPr>
            </a:p>
          </p:txBody>
        </p:sp>
        <p:sp>
          <p:nvSpPr>
            <p:cNvPr id="184" name="Google Shape;184;p8"/>
            <p:cNvSpPr/>
            <p:nvPr/>
          </p:nvSpPr>
          <p:spPr>
            <a:xfrm>
              <a:off x="4458222" y="85618"/>
              <a:ext cx="1955812" cy="1955812"/>
            </a:xfrm>
            <a:prstGeom prst="ellipse">
              <a:avLst/>
            </a:prstGeom>
            <a:solidFill>
              <a:srgbClr val="9B9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4875035" y="502431"/>
              <a:ext cx="1122187" cy="1122187"/>
            </a:xfrm>
            <a:prstGeom prst="rect">
              <a:avLst/>
            </a:prstGeom>
            <a:blipFill rotWithShape="1">
              <a:blip r:embed="rId5">
                <a:alphaModFix/>
              </a:blip>
              <a:stretch>
                <a:fillRect b="0" l="0" r="0" t="0"/>
              </a:stretch>
            </a:blip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3833004" y="2650619"/>
              <a:ext cx="3206250" cy="76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txBox="1"/>
            <p:nvPr/>
          </p:nvSpPr>
          <p:spPr>
            <a:xfrm>
              <a:off x="3833004" y="2650619"/>
              <a:ext cx="3206250" cy="76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alibri"/>
                <a:buNone/>
              </a:pPr>
              <a:r>
                <a:rPr b="1" lang="en-GB" sz="1600" cap="none">
                  <a:solidFill>
                    <a:schemeClr val="dk1"/>
                  </a:solidFill>
                  <a:latin typeface="Calibri"/>
                  <a:ea typeface="Calibri"/>
                  <a:cs typeface="Calibri"/>
                  <a:sym typeface="Calibri"/>
                </a:rPr>
                <a:t>MULTIVARIATE REGRESSION USING ALL THE PREDICTORS</a:t>
              </a:r>
              <a:endParaRPr b="1" sz="1600">
                <a:solidFill>
                  <a:schemeClr val="dk1"/>
                </a:solidFill>
                <a:latin typeface="Calibri"/>
                <a:ea typeface="Calibri"/>
                <a:cs typeface="Calibri"/>
                <a:sym typeface="Calibri"/>
              </a:endParaRPr>
            </a:p>
          </p:txBody>
        </p:sp>
        <p:sp>
          <p:nvSpPr>
            <p:cNvPr id="188" name="Google Shape;188;p8"/>
            <p:cNvSpPr/>
            <p:nvPr/>
          </p:nvSpPr>
          <p:spPr>
            <a:xfrm>
              <a:off x="8225566" y="85618"/>
              <a:ext cx="1955812" cy="1955812"/>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8642379" y="502431"/>
              <a:ext cx="1122187" cy="1122187"/>
            </a:xfrm>
            <a:prstGeom prst="rect">
              <a:avLst/>
            </a:prstGeom>
            <a:blipFill rotWithShape="1">
              <a:blip r:embed="rId6">
                <a:alphaModFix/>
              </a:blip>
              <a:stretch>
                <a:fillRect b="0" l="0" r="0" t="0"/>
              </a:stretch>
            </a:blip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7600347" y="2650619"/>
              <a:ext cx="3206250" cy="76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txBox="1"/>
            <p:nvPr/>
          </p:nvSpPr>
          <p:spPr>
            <a:xfrm>
              <a:off x="7600347" y="2650619"/>
              <a:ext cx="3206250" cy="76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alibri"/>
                <a:buNone/>
              </a:pPr>
              <a:r>
                <a:rPr b="1" lang="en-GB" sz="1600" cap="none">
                  <a:solidFill>
                    <a:schemeClr val="dk1"/>
                  </a:solidFill>
                  <a:latin typeface="Calibri"/>
                  <a:ea typeface="Calibri"/>
                  <a:cs typeface="Calibri"/>
                  <a:sym typeface="Calibri"/>
                </a:rPr>
                <a:t>MULTIVARIATE REGRESSION AFTER REMOVING PREDICTORS WITH MULTICOLLINEARITY</a:t>
              </a:r>
              <a:endParaRPr b="1" sz="1600">
                <a:solidFill>
                  <a:schemeClr val="dk1"/>
                </a:solidFill>
                <a:latin typeface="Calibri"/>
                <a:ea typeface="Calibri"/>
                <a:cs typeface="Calibri"/>
                <a:sym typeface="Calibri"/>
              </a:endParaRPr>
            </a:p>
          </p:txBody>
        </p:sp>
      </p:grpSp>
      <p:sp>
        <p:nvSpPr>
          <p:cNvPr id="192" name="Google Shape;192;p8"/>
          <p:cNvSpPr txBox="1"/>
          <p:nvPr/>
        </p:nvSpPr>
        <p:spPr>
          <a:xfrm>
            <a:off x="7469825" y="815833"/>
            <a:ext cx="5391300" cy="9936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i="1" lang="en-GB" sz="2800">
                <a:solidFill>
                  <a:schemeClr val="lt1"/>
                </a:solidFill>
                <a:latin typeface="Calibri"/>
                <a:ea typeface="Calibri"/>
                <a:cs typeface="Calibri"/>
                <a:sym typeface="Calibri"/>
              </a:rPr>
              <a:t>Price Prediction </a:t>
            </a:r>
            <a:br>
              <a:rPr b="1" i="1" lang="en-GB" sz="2800">
                <a:solidFill>
                  <a:schemeClr val="lt1"/>
                </a:solidFill>
                <a:latin typeface="Calibri"/>
                <a:ea typeface="Calibri"/>
                <a:cs typeface="Calibri"/>
                <a:sym typeface="Calibri"/>
              </a:rPr>
            </a:br>
            <a:r>
              <a:rPr b="1" i="1" lang="en-GB" sz="2800">
                <a:solidFill>
                  <a:schemeClr val="lt1"/>
                </a:solidFill>
                <a:latin typeface="Calibri"/>
                <a:ea typeface="Calibri"/>
                <a:cs typeface="Calibri"/>
                <a:sym typeface="Calibri"/>
              </a:rPr>
              <a:t>Using Regression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10"/>
          <p:cNvPicPr preferRelativeResize="0"/>
          <p:nvPr/>
        </p:nvPicPr>
        <p:blipFill>
          <a:blip r:embed="rId3">
            <a:alphaModFix/>
          </a:blip>
          <a:stretch>
            <a:fillRect/>
          </a:stretch>
        </p:blipFill>
        <p:spPr>
          <a:xfrm>
            <a:off x="2090250" y="3236300"/>
            <a:ext cx="7984025" cy="2469100"/>
          </a:xfrm>
          <a:prstGeom prst="rect">
            <a:avLst/>
          </a:prstGeom>
          <a:noFill/>
          <a:ln>
            <a:noFill/>
          </a:ln>
        </p:spPr>
      </p:pic>
      <p:pic>
        <p:nvPicPr>
          <p:cNvPr descr="A picture containing table&#10;&#10;Description automatically generated" id="198" name="Google Shape;198;p10"/>
          <p:cNvPicPr preferRelativeResize="0"/>
          <p:nvPr/>
        </p:nvPicPr>
        <p:blipFill rotWithShape="1">
          <a:blip r:embed="rId4">
            <a:alphaModFix/>
          </a:blip>
          <a:srcRect b="0" l="0" r="0" t="0"/>
          <a:stretch/>
        </p:blipFill>
        <p:spPr>
          <a:xfrm>
            <a:off x="-1" y="0"/>
            <a:ext cx="12164527" cy="2209800"/>
          </a:xfrm>
          <a:prstGeom prst="rect">
            <a:avLst/>
          </a:prstGeom>
          <a:noFill/>
          <a:ln>
            <a:noFill/>
          </a:ln>
        </p:spPr>
      </p:pic>
      <p:sp>
        <p:nvSpPr>
          <p:cNvPr id="199" name="Google Shape;199;p10"/>
          <p:cNvSpPr/>
          <p:nvPr/>
        </p:nvSpPr>
        <p:spPr>
          <a:xfrm>
            <a:off x="331783" y="362051"/>
            <a:ext cx="1626577" cy="1463842"/>
          </a:xfrm>
          <a:prstGeom prst="rect">
            <a:avLst/>
          </a:prstGeom>
          <a:solidFill>
            <a:srgbClr val="0B1719"/>
          </a:solidFill>
          <a:ln cap="flat" cmpd="sng" w="12700">
            <a:solidFill>
              <a:srgbClr val="328D9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0"/>
          <p:cNvSpPr txBox="1"/>
          <p:nvPr/>
        </p:nvSpPr>
        <p:spPr>
          <a:xfrm>
            <a:off x="1226259" y="815835"/>
            <a:ext cx="370526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3200">
                <a:solidFill>
                  <a:schemeClr val="lt1"/>
                </a:solidFill>
                <a:latin typeface="Calibri"/>
                <a:ea typeface="Calibri"/>
                <a:cs typeface="Calibri"/>
                <a:sym typeface="Calibri"/>
              </a:rPr>
              <a:t>Prediction</a:t>
            </a:r>
            <a:endParaRPr/>
          </a:p>
        </p:txBody>
      </p:sp>
      <p:sp>
        <p:nvSpPr>
          <p:cNvPr id="201" name="Google Shape;201;p10"/>
          <p:cNvSpPr txBox="1"/>
          <p:nvPr/>
        </p:nvSpPr>
        <p:spPr>
          <a:xfrm>
            <a:off x="8003648" y="877390"/>
            <a:ext cx="3856569" cy="5232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Noto Sans Symbols"/>
              <a:buChar char="⮚"/>
            </a:pPr>
            <a:r>
              <a:rPr b="1" i="1" lang="en-GB" sz="2800">
                <a:solidFill>
                  <a:schemeClr val="lt1"/>
                </a:solidFill>
                <a:latin typeface="Calibri"/>
                <a:ea typeface="Calibri"/>
                <a:cs typeface="Calibri"/>
                <a:sym typeface="Calibri"/>
              </a:rPr>
              <a:t>Comparing The Results</a:t>
            </a:r>
            <a:endParaRPr/>
          </a:p>
        </p:txBody>
      </p:sp>
      <p:sp>
        <p:nvSpPr>
          <p:cNvPr id="202" name="Google Shape;202;p10"/>
          <p:cNvSpPr/>
          <p:nvPr/>
        </p:nvSpPr>
        <p:spPr>
          <a:xfrm>
            <a:off x="7566574" y="4271651"/>
            <a:ext cx="2507700" cy="398400"/>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0"/>
          <p:cNvSpPr/>
          <p:nvPr/>
        </p:nvSpPr>
        <p:spPr>
          <a:xfrm>
            <a:off x="7566574" y="3778301"/>
            <a:ext cx="2507700" cy="398400"/>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2020-04-09T13:56:17Z</dcterms:created>
  <dc:creator>Ricardo Rodrigues</dc:creator>
</cp:coreProperties>
</file>