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栋 华" userId="7cec0958ba11dd5f" providerId="LiveId" clId="{2C37EFBC-A3B8-4ECE-A2B4-A30A0988CF05}"/>
    <pc:docChg chg="modSld">
      <pc:chgData name="栋 华" userId="7cec0958ba11dd5f" providerId="LiveId" clId="{2C37EFBC-A3B8-4ECE-A2B4-A30A0988CF05}" dt="2019-06-16T13:36:57.874" v="6"/>
      <pc:docMkLst>
        <pc:docMk/>
      </pc:docMkLst>
      <pc:sldChg chg="modSp">
        <pc:chgData name="栋 华" userId="7cec0958ba11dd5f" providerId="LiveId" clId="{2C37EFBC-A3B8-4ECE-A2B4-A30A0988CF05}" dt="2019-06-16T13:36:57.874" v="6"/>
        <pc:sldMkLst>
          <pc:docMk/>
          <pc:sldMk cId="3306543620" sldId="264"/>
        </pc:sldMkLst>
        <pc:spChg chg="mod">
          <ac:chgData name="栋 华" userId="7cec0958ba11dd5f" providerId="LiveId" clId="{2C37EFBC-A3B8-4ECE-A2B4-A30A0988CF05}" dt="2019-06-16T13:36:57.874" v="6"/>
          <ac:spMkLst>
            <pc:docMk/>
            <pc:sldMk cId="3306543620" sldId="264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5BBD5-8131-47B8-BC83-4FAA762D645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3AC14-7D0B-4A22-8555-BBB1F86C6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98991-EAEF-4C80-A779-F30B7CEC3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软件开发环境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Vivado Design Suite</a:t>
            </a:r>
            <a:r>
              <a:rPr lang="zh-CN" altLang="en-US" sz="2800" b="1" dirty="0"/>
              <a:t>，即</a:t>
            </a:r>
            <a:r>
              <a:rPr lang="en-US" sz="2800" b="1" dirty="0"/>
              <a:t>Vivado</a:t>
            </a:r>
            <a:r>
              <a:rPr lang="zh-CN" altLang="en-US" sz="2800" b="1" dirty="0"/>
              <a:t>设计套件，是</a:t>
            </a:r>
            <a:r>
              <a:rPr lang="en-US" altLang="zh-CN" sz="2800" b="1" dirty="0"/>
              <a:t>Xilinx</a:t>
            </a:r>
            <a:r>
              <a:rPr lang="zh-CN" altLang="en-US" sz="2800" b="1" dirty="0"/>
              <a:t>推出的新一代</a:t>
            </a:r>
            <a:r>
              <a:rPr lang="en-US" sz="2800" b="1" dirty="0"/>
              <a:t>EDA</a:t>
            </a:r>
            <a:r>
              <a:rPr lang="zh-CN" altLang="en-US" sz="2800" b="1" dirty="0"/>
              <a:t>集成设计环境。</a:t>
            </a:r>
            <a:endParaRPr lang="en-US" altLang="zh-CN" sz="2800" b="1" dirty="0"/>
          </a:p>
          <a:p>
            <a:r>
              <a:rPr lang="zh-CN" altLang="en-US" sz="2800" b="1" dirty="0"/>
              <a:t>就</a:t>
            </a:r>
            <a:r>
              <a:rPr lang="en-US" altLang="zh-CN" sz="2800" b="1" dirty="0"/>
              <a:t>Xilinx</a:t>
            </a:r>
            <a:r>
              <a:rPr lang="zh-CN" altLang="en-US" sz="2800" b="1" dirty="0"/>
              <a:t>自己的产品线而言，</a:t>
            </a:r>
            <a:r>
              <a:rPr lang="en-US" altLang="zh-CN" sz="2800" b="1" dirty="0"/>
              <a:t>Vivado</a:t>
            </a:r>
            <a:r>
              <a:rPr lang="zh-CN" altLang="en-US" sz="2800" b="1" dirty="0"/>
              <a:t>正逐步淘汰传统的开发工具</a:t>
            </a:r>
            <a:r>
              <a:rPr lang="en-US" sz="2800" b="1" dirty="0"/>
              <a:t>ISE</a:t>
            </a:r>
            <a:r>
              <a:rPr lang="zh-CN" altLang="en-US" sz="2800" b="1" dirty="0"/>
              <a:t>，前者是在对整个开发流程进行重新思考的基础上，花费巨大成本而重新开发出来的一整套</a:t>
            </a:r>
            <a:r>
              <a:rPr lang="en-US" sz="2800" b="1" dirty="0"/>
              <a:t>EDA</a:t>
            </a:r>
            <a:r>
              <a:rPr lang="zh-CN" altLang="en-US" sz="2800" b="1" dirty="0"/>
              <a:t>软件。</a:t>
            </a:r>
            <a:endParaRPr lang="en-US" altLang="zh-CN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安装程序的下载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20" y="1268760"/>
            <a:ext cx="6273720" cy="5208134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BE0C-15B1-49CD-BD76-AC17E6FF1DE5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251520" y="4077072"/>
            <a:ext cx="1944216" cy="2232248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72000"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在该页完善个人信息，其中带星号的项为必填项（从“</a:t>
            </a:r>
            <a:r>
              <a:rPr lang="en-US" altLang="zh-CN" b="1" dirty="0">
                <a:solidFill>
                  <a:schemeClr val="tx1"/>
                </a:solidFill>
              </a:rPr>
              <a:t>Update profile</a:t>
            </a:r>
            <a:r>
              <a:rPr lang="zh-CN" altLang="en-US" b="1" dirty="0">
                <a:solidFill>
                  <a:schemeClr val="tx1"/>
                </a:solidFill>
              </a:rPr>
              <a:t>”往下的内容直接照搬本图即可）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2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安装程序的下载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7827"/>
            <a:ext cx="8229600" cy="3775349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A543-E328-48FC-9176-007AA1960D83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4499992" y="3717032"/>
            <a:ext cx="4032448" cy="64807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72000"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安装程序的下载即刻开始，约为</a:t>
            </a:r>
            <a:r>
              <a:rPr lang="en-US" altLang="zh-CN" b="1" dirty="0">
                <a:solidFill>
                  <a:schemeClr val="tx1"/>
                </a:solidFill>
              </a:rPr>
              <a:t>50MB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01317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下载完成后，若系统给出类似下面的警告信息，不必理会，</a:t>
            </a:r>
            <a:r>
              <a:rPr lang="zh-CN" altLang="en-US" b="1" dirty="0">
                <a:sym typeface="Wingdings" panose="05000000000000000000" pitchFamily="2" charset="2"/>
              </a:rPr>
              <a:t>将该弹窗关闭，直接前往保存路径。</a:t>
            </a:r>
            <a:endParaRPr 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766960"/>
            <a:ext cx="7920880" cy="5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在保存路径，找到安装程序的图标：</a:t>
            </a:r>
            <a:endParaRPr lang="en-US" altLang="zh-CN" b="1" dirty="0"/>
          </a:p>
          <a:p>
            <a:r>
              <a:rPr lang="zh-CN" altLang="en-US" b="1" dirty="0"/>
              <a:t>双击开始安装。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安装程序的下载</a:t>
            </a:r>
            <a:endParaRPr lang="en-US" sz="4000" b="1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28A0-8A64-40D8-95A1-321AFB3CD9E9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270366"/>
            <a:ext cx="100952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3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安装程序的下载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340768"/>
            <a:ext cx="8191245" cy="324036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AC15-A831-4696-8767-A1F5741D1B7A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96136" y="3878521"/>
            <a:ext cx="1296144" cy="414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的安装</a:t>
            </a:r>
            <a:endParaRPr lang="en-US" sz="40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4E24-E53A-429B-A2AB-AE5C5B493C79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42117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开始安装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141277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欢迎界面</a:t>
            </a:r>
            <a:endParaRPr lang="en-US" b="1" dirty="0"/>
          </a:p>
        </p:txBody>
      </p:sp>
      <p:sp>
        <p:nvSpPr>
          <p:cNvPr id="10" name="上箭头 9"/>
          <p:cNvSpPr/>
          <p:nvPr/>
        </p:nvSpPr>
        <p:spPr>
          <a:xfrm>
            <a:off x="1475656" y="3861048"/>
            <a:ext cx="288032" cy="350748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上箭头 10"/>
          <p:cNvSpPr/>
          <p:nvPr/>
        </p:nvSpPr>
        <p:spPr>
          <a:xfrm flipV="1">
            <a:off x="6160559" y="1854117"/>
            <a:ext cx="288032" cy="360039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6" y="1412776"/>
            <a:ext cx="3069764" cy="2304256"/>
          </a:xfr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276480"/>
            <a:ext cx="5312168" cy="40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9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的安装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912768" cy="5207788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84F-D805-452A-AE65-60BA1BD0E5AA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71600" y="3251531"/>
            <a:ext cx="1872208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圆角矩形标注 7"/>
          <p:cNvSpPr/>
          <p:nvPr/>
        </p:nvSpPr>
        <p:spPr>
          <a:xfrm>
            <a:off x="4283968" y="2745699"/>
            <a:ext cx="2160240" cy="504056"/>
          </a:xfrm>
          <a:prstGeom prst="wedgeRoundRectCallout">
            <a:avLst>
              <a:gd name="adj1" fmla="val -70905"/>
              <a:gd name="adj2" fmla="val -28204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输入用户名和密码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7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的安装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19294"/>
            <a:ext cx="6984775" cy="5262034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587-63FC-458E-AF69-D4C83582872B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65910" y="5129788"/>
            <a:ext cx="100811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1085856" y="4077072"/>
            <a:ext cx="100811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1065910" y="2564904"/>
            <a:ext cx="100811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的安装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0421"/>
            <a:ext cx="6912767" cy="5190907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1F7E-5A7B-42B2-9DBC-F8F144372AC6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9592" y="1889428"/>
            <a:ext cx="1872208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14215"/>
            <a:ext cx="6696744" cy="513237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的安装</a:t>
            </a:r>
            <a:endParaRPr lang="en-US" sz="40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8688-45D0-470A-BECE-6499793412C9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3995936" y="3079336"/>
            <a:ext cx="3240360" cy="64807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7200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选择要安装的组件，如图所示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97" y="1268760"/>
            <a:ext cx="6559855" cy="501813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的安装</a:t>
            </a:r>
            <a:endParaRPr lang="en-US" sz="40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1FB9-EEE5-4AE6-89EA-58B2FD21B61D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2411760" y="5157192"/>
            <a:ext cx="4032448" cy="64807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7200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整个安装路径不允许出现中文和空格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6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Vivado</a:t>
            </a:r>
            <a:r>
              <a:rPr lang="zh-CN" altLang="en-US" sz="4000" b="1" dirty="0"/>
              <a:t>简介</a:t>
            </a:r>
            <a:endParaRPr 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525963"/>
          </a:xfrm>
        </p:spPr>
        <p:txBody>
          <a:bodyPr>
            <a:noAutofit/>
          </a:bodyPr>
          <a:lstStyle/>
          <a:p>
            <a:r>
              <a:rPr lang="en-US" altLang="zh-CN" b="1" dirty="0"/>
              <a:t>Vivado</a:t>
            </a:r>
            <a:r>
              <a:rPr lang="zh-CN" altLang="en-US" b="1" dirty="0"/>
              <a:t>的特点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能够大幅提高开发人员设计、验证、仿真和实现的速度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自带仿真器（</a:t>
            </a:r>
            <a:r>
              <a:rPr lang="en-US" altLang="zh-CN" b="1" dirty="0"/>
              <a:t>Vivado Simulator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仅支持</a:t>
            </a:r>
            <a:r>
              <a:rPr lang="en-US" altLang="zh-CN" b="1" dirty="0"/>
              <a:t>64</a:t>
            </a:r>
            <a:r>
              <a:rPr lang="zh-CN" altLang="en-US" b="1" dirty="0"/>
              <a:t>位操作系统（</a:t>
            </a:r>
            <a:r>
              <a:rPr lang="en-US" altLang="zh-CN" b="1" dirty="0"/>
              <a:t>Windows</a:t>
            </a:r>
            <a:r>
              <a:rPr lang="zh-CN" altLang="en-US" b="1" dirty="0"/>
              <a:t>或</a:t>
            </a:r>
            <a:r>
              <a:rPr lang="en-US" altLang="zh-CN" b="1" dirty="0"/>
              <a:t>Linux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Vivado</a:t>
            </a:r>
            <a:r>
              <a:rPr lang="zh-CN" altLang="en-US" b="1" dirty="0"/>
              <a:t>的高层综合工具</a:t>
            </a:r>
            <a:r>
              <a:rPr lang="en-US" altLang="zh-CN" b="1" dirty="0"/>
              <a:t>HLS</a:t>
            </a:r>
            <a:r>
              <a:rPr lang="zh-CN" altLang="en-US" b="1" dirty="0"/>
              <a:t>使开发人员可以用</a:t>
            </a:r>
            <a:r>
              <a:rPr lang="en-US" altLang="zh-CN" b="1" dirty="0"/>
              <a:t>C/C++</a:t>
            </a:r>
            <a:r>
              <a:rPr lang="zh-CN" altLang="en-US" b="1" dirty="0"/>
              <a:t>语言对</a:t>
            </a:r>
            <a:r>
              <a:rPr lang="en-US" altLang="zh-CN" b="1" dirty="0"/>
              <a:t>FPGA</a:t>
            </a:r>
            <a:r>
              <a:rPr lang="zh-CN" altLang="en-US" b="1" dirty="0"/>
              <a:t>进行编程</a:t>
            </a:r>
            <a:endParaRPr lang="en-US" altLang="zh-CN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b="1" dirty="0"/>
              <a:t>本教程以</a:t>
            </a:r>
            <a:r>
              <a:rPr lang="en-US" altLang="zh-CN" sz="3200" b="1" dirty="0"/>
              <a:t>Win10</a:t>
            </a:r>
            <a:r>
              <a:rPr lang="zh-CN" altLang="en-US" sz="3200" b="1" dirty="0"/>
              <a:t>平台为例，重点介绍</a:t>
            </a:r>
            <a:r>
              <a:rPr lang="en-US" altLang="zh-CN" sz="3200" b="1" dirty="0"/>
              <a:t>Vivado</a:t>
            </a:r>
            <a:r>
              <a:rPr lang="zh-CN" altLang="en-US" sz="3200" b="1" dirty="0"/>
              <a:t>的注册、下载、安装及认证方法</a:t>
            </a:r>
            <a:endParaRPr lang="en-US" sz="32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的安装</a:t>
            </a:r>
            <a:endParaRPr lang="en-US" sz="40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1CE-14C1-4EFE-994B-96D5E6C20D24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" y="1196752"/>
            <a:ext cx="3600953" cy="1057423"/>
          </a:xfrm>
        </p:spPr>
      </p:pic>
      <p:sp>
        <p:nvSpPr>
          <p:cNvPr id="9" name="上箭头 8"/>
          <p:cNvSpPr/>
          <p:nvPr/>
        </p:nvSpPr>
        <p:spPr>
          <a:xfrm>
            <a:off x="1691680" y="2276872"/>
            <a:ext cx="288032" cy="350748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262762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若出现该弹窗，点击</a:t>
            </a:r>
            <a:r>
              <a:rPr lang="en-US" altLang="zh-CN" b="1" dirty="0"/>
              <a:t>Yes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169151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安装信息汇总</a:t>
            </a:r>
            <a:endParaRPr 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02" y="2420889"/>
            <a:ext cx="5092555" cy="3888432"/>
          </a:xfrm>
          <a:prstGeom prst="rect">
            <a:avLst/>
          </a:prstGeom>
        </p:spPr>
      </p:pic>
      <p:sp>
        <p:nvSpPr>
          <p:cNvPr id="10" name="上箭头 9"/>
          <p:cNvSpPr/>
          <p:nvPr/>
        </p:nvSpPr>
        <p:spPr>
          <a:xfrm flipV="1">
            <a:off x="6088551" y="2060849"/>
            <a:ext cx="288032" cy="360039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的安装</a:t>
            </a:r>
            <a:endParaRPr lang="en-US" sz="40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B70F-0A6D-49A8-80C1-A905346924E1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0"/>
            <a:ext cx="6263787" cy="4802719"/>
          </a:xfrm>
        </p:spPr>
      </p:pic>
      <p:sp>
        <p:nvSpPr>
          <p:cNvPr id="8" name="圆角矩形标注 7"/>
          <p:cNvSpPr/>
          <p:nvPr/>
        </p:nvSpPr>
        <p:spPr>
          <a:xfrm>
            <a:off x="323528" y="2780928"/>
            <a:ext cx="1656184" cy="1512168"/>
          </a:xfrm>
          <a:prstGeom prst="wedgeRoundRectCallout">
            <a:avLst>
              <a:gd name="adj1" fmla="val 71836"/>
              <a:gd name="adj2" fmla="val -7929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下载安装文件，约</a:t>
            </a:r>
            <a:r>
              <a:rPr lang="en-US" altLang="zh-CN" b="1" dirty="0">
                <a:solidFill>
                  <a:schemeClr val="tx1"/>
                </a:solidFill>
              </a:rPr>
              <a:t>4.09GB</a:t>
            </a:r>
            <a:r>
              <a:rPr lang="zh-CN" altLang="en-US" b="1" dirty="0">
                <a:solidFill>
                  <a:schemeClr val="tx1"/>
                </a:solidFill>
              </a:rPr>
              <a:t>，大家耐心等待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3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的安装</a:t>
            </a:r>
            <a:endParaRPr lang="en-US" sz="40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3A9A-CF4E-4FAC-B28E-5D2FA98DCF78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4334480" cy="1590897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229200"/>
            <a:ext cx="2553056" cy="1047896"/>
          </a:xfrm>
          <a:prstGeom prst="rect">
            <a:avLst/>
          </a:prstGeom>
        </p:spPr>
      </p:pic>
      <p:sp>
        <p:nvSpPr>
          <p:cNvPr id="10" name="上箭头 9"/>
          <p:cNvSpPr/>
          <p:nvPr/>
        </p:nvSpPr>
        <p:spPr>
          <a:xfrm rot="5400000">
            <a:off x="4756666" y="5670540"/>
            <a:ext cx="288032" cy="350748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上箭头 10"/>
          <p:cNvSpPr/>
          <p:nvPr/>
        </p:nvSpPr>
        <p:spPr>
          <a:xfrm rot="5400000" flipV="1">
            <a:off x="4968044" y="1728635"/>
            <a:ext cx="288032" cy="360039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21052" y="56612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/>
              <a:t>安装完毕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142555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安装过程中，弹出左侧对话框，提示此时不要连接任何</a:t>
            </a:r>
            <a:r>
              <a:rPr lang="en-US" altLang="zh-CN" b="1" dirty="0"/>
              <a:t>USB</a:t>
            </a:r>
            <a:r>
              <a:rPr lang="zh-CN" altLang="en-US" b="1" dirty="0"/>
              <a:t>或</a:t>
            </a:r>
            <a:r>
              <a:rPr lang="en-US" altLang="zh-CN" b="1" dirty="0"/>
              <a:t>JTAG</a:t>
            </a:r>
            <a:r>
              <a:rPr lang="zh-CN" altLang="en-US" b="1" dirty="0"/>
              <a:t>线缆到</a:t>
            </a:r>
            <a:r>
              <a:rPr lang="en-US" altLang="zh-CN" b="1" dirty="0"/>
              <a:t>PC</a:t>
            </a:r>
            <a:r>
              <a:rPr lang="zh-CN" altLang="en-US" b="1" dirty="0"/>
              <a:t>上，确认无误后点击“确定”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4787860"/>
            <a:ext cx="855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如果出现本窗口，则需要重启机器，以完成面向</a:t>
            </a:r>
            <a:r>
              <a:rPr lang="en-US" altLang="zh-CN" b="1" dirty="0"/>
              <a:t>64</a:t>
            </a:r>
            <a:r>
              <a:rPr lang="zh-CN" altLang="en-US" b="1" dirty="0"/>
              <a:t>位操作系统的</a:t>
            </a:r>
            <a:r>
              <a:rPr lang="en-US" altLang="zh-CN" b="1" dirty="0"/>
              <a:t>MS VC++</a:t>
            </a:r>
            <a:r>
              <a:rPr lang="zh-CN" altLang="en-US" b="1" dirty="0"/>
              <a:t>运行时库的安装。</a:t>
            </a:r>
            <a:endParaRPr lang="en-US" b="1" dirty="0"/>
          </a:p>
        </p:txBody>
      </p:sp>
      <p:sp>
        <p:nvSpPr>
          <p:cNvPr id="15" name="上箭头 14"/>
          <p:cNvSpPr/>
          <p:nvPr/>
        </p:nvSpPr>
        <p:spPr>
          <a:xfrm>
            <a:off x="4527709" y="4352900"/>
            <a:ext cx="288032" cy="350748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9" y="3140968"/>
            <a:ext cx="8552381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" y="1196752"/>
            <a:ext cx="8229600" cy="477006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4DA0-6BCC-4F80-BAB2-62636751E1AD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179512" y="4293096"/>
            <a:ext cx="2399259" cy="208823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Vivado License Manager</a:t>
            </a:r>
            <a:r>
              <a:rPr lang="zh-CN" altLang="en-US" b="1" dirty="0">
                <a:solidFill>
                  <a:schemeClr val="tx1"/>
                </a:solidFill>
              </a:rPr>
              <a:t>自动运行，开始认证工作。若未自动运行，则双击运行桌面上的</a:t>
            </a:r>
            <a:r>
              <a:rPr lang="en-US" altLang="zh-CN" b="1" dirty="0">
                <a:solidFill>
                  <a:schemeClr val="tx1"/>
                </a:solidFill>
              </a:rPr>
              <a:t>Vivado 2017.2</a:t>
            </a:r>
            <a:r>
              <a:rPr lang="zh-CN" altLang="en-US" b="1" dirty="0">
                <a:solidFill>
                  <a:schemeClr val="tx1"/>
                </a:solidFill>
              </a:rPr>
              <a:t>，选择</a:t>
            </a:r>
            <a:r>
              <a:rPr lang="en-US" altLang="zh-CN" b="1" dirty="0">
                <a:solidFill>
                  <a:schemeClr val="tx1"/>
                </a:solidFill>
              </a:rPr>
              <a:t>Help 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 Manage License…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78771" y="3621274"/>
            <a:ext cx="3312368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2664167" y="4125330"/>
            <a:ext cx="1152128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3B8-51B6-44C6-B5BD-EC9461A43F69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8" y="1600200"/>
            <a:ext cx="8141943" cy="4525963"/>
          </a:xfrm>
        </p:spPr>
      </p:pic>
      <p:sp>
        <p:nvSpPr>
          <p:cNvPr id="9" name="流程图: 可选过程 8"/>
          <p:cNvSpPr/>
          <p:nvPr/>
        </p:nvSpPr>
        <p:spPr>
          <a:xfrm>
            <a:off x="4644008" y="3694482"/>
            <a:ext cx="1656184" cy="1174678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再次登录帐户，下载认证文件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8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60134"/>
            <a:ext cx="6624736" cy="540609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6F25-E8CA-4F06-A270-143AA23F9BFE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15616" y="6237312"/>
            <a:ext cx="100811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19850"/>
            <a:ext cx="7416824" cy="523583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3279-149E-4C99-8C70-CE1D6D9EFAC0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71600" y="4941168"/>
            <a:ext cx="280831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标注 8"/>
          <p:cNvSpPr/>
          <p:nvPr/>
        </p:nvSpPr>
        <p:spPr>
          <a:xfrm>
            <a:off x="5148064" y="4077072"/>
            <a:ext cx="3528392" cy="720080"/>
          </a:xfrm>
          <a:prstGeom prst="wedgeRoundRectCallout">
            <a:avLst>
              <a:gd name="adj1" fmla="val -87669"/>
              <a:gd name="adj2" fmla="val 80457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勾选此项，然后点击下方的“</a:t>
            </a:r>
            <a:r>
              <a:rPr lang="en-US" altLang="zh-CN" b="1" dirty="0">
                <a:solidFill>
                  <a:schemeClr val="tx1"/>
                </a:solidFill>
              </a:rPr>
              <a:t>Generate Node-Locked License</a:t>
            </a:r>
            <a:r>
              <a:rPr lang="zh-CN" altLang="en-US" b="1" dirty="0">
                <a:solidFill>
                  <a:schemeClr val="tx1"/>
                </a:solidFill>
              </a:rPr>
              <a:t>”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163" y="506190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172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4298878" cy="4392489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E372-6E12-49D8-AC19-2AF1C61384E5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31" y="1268761"/>
            <a:ext cx="4735773" cy="4392488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484744" y="1800220"/>
            <a:ext cx="1494968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22302" y="5350914"/>
            <a:ext cx="733274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4970595" y="5328612"/>
            <a:ext cx="733274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5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12" y="1628800"/>
            <a:ext cx="6972680" cy="3012008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927D-CA14-4684-ACD8-B241CFDF05A3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2195736" y="5085184"/>
            <a:ext cx="4824536" cy="74263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本机认证文件已生成，并发送至注册邮箱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424936" cy="4096721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2381-334D-42F1-9050-28C7EA54E3A1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2339752" y="5566690"/>
            <a:ext cx="4464496" cy="74263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前往注册邮箱下载认证文件 </a:t>
            </a:r>
            <a:r>
              <a:rPr lang="en-US" altLang="zh-CN" sz="2000" b="1" dirty="0" err="1">
                <a:solidFill>
                  <a:schemeClr val="tx1"/>
                </a:solidFill>
              </a:rPr>
              <a:t>Xilinx.lic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如果找不到，看看垃圾箱里有没有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7371" y="3933056"/>
            <a:ext cx="2526877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2" y="1340768"/>
            <a:ext cx="8747766" cy="506637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Xilinx</a:t>
            </a:r>
            <a:r>
              <a:rPr lang="zh-CN" altLang="en-US" sz="4000" b="1" dirty="0"/>
              <a:t>帐户的注册</a:t>
            </a:r>
            <a:endParaRPr lang="en-US" sz="2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4E-B18E-4D29-B45F-65483FDD1653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00192" y="5373216"/>
            <a:ext cx="144016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2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584322" cy="3744416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E307-9549-41E1-93D1-213C6D297A9A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4016" y="3429000"/>
            <a:ext cx="16196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459423" y="4038517"/>
            <a:ext cx="16196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2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0956"/>
            <a:ext cx="5295900" cy="4029075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3C02-DF2E-4CF8-B831-8B40EA1B3DC5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157192"/>
            <a:ext cx="3486150" cy="1095375"/>
          </a:xfrm>
          <a:prstGeom prst="rect">
            <a:avLst/>
          </a:prstGeom>
        </p:spPr>
      </p:pic>
      <p:sp>
        <p:nvSpPr>
          <p:cNvPr id="9" name="流程图: 可选过程 8"/>
          <p:cNvSpPr/>
          <p:nvPr/>
        </p:nvSpPr>
        <p:spPr>
          <a:xfrm>
            <a:off x="6300194" y="2799120"/>
            <a:ext cx="2160238" cy="1061928"/>
          </a:xfrm>
          <a:prstGeom prst="flowChartAlternate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前往存放 </a:t>
            </a:r>
            <a:r>
              <a:rPr lang="en-US" altLang="zh-CN" b="1" dirty="0" err="1">
                <a:solidFill>
                  <a:schemeClr val="tx1"/>
                </a:solidFill>
              </a:rPr>
              <a:t>Xilinx.lic</a:t>
            </a:r>
            <a:r>
              <a:rPr lang="zh-CN" altLang="en-US" b="1" dirty="0">
                <a:solidFill>
                  <a:schemeClr val="tx1"/>
                </a:solidFill>
              </a:rPr>
              <a:t>的文件夹，选中该文件并点击“打开”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4900682" y="5738633"/>
            <a:ext cx="288032" cy="350748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上箭头 10"/>
          <p:cNvSpPr/>
          <p:nvPr/>
        </p:nvSpPr>
        <p:spPr>
          <a:xfrm rot="5400000" flipV="1">
            <a:off x="5832140" y="3150065"/>
            <a:ext cx="288032" cy="360039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2987824" y="5373216"/>
            <a:ext cx="1728192" cy="1061928"/>
          </a:xfrm>
          <a:prstGeom prst="flowChartAlternate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提示认证成功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6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Vivado</a:t>
            </a:r>
            <a:r>
              <a:rPr lang="zh-CN" altLang="en-US" sz="4000" b="1" dirty="0"/>
              <a:t>的认证</a:t>
            </a:r>
            <a:endParaRPr 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3773016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zh-CN" altLang="en-US" b="1" dirty="0"/>
              <a:t>软件安装结束后，桌面上会出现</a:t>
            </a:r>
            <a:r>
              <a:rPr lang="en-US" altLang="zh-CN" b="1" dirty="0"/>
              <a:t>3</a:t>
            </a:r>
            <a:r>
              <a:rPr lang="zh-CN" altLang="en-US" b="1" dirty="0"/>
              <a:t>个新图标，其中：</a:t>
            </a:r>
            <a:endParaRPr lang="en-US" altLang="zh-CN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            为本次课程设计所要用到的软件</a:t>
            </a:r>
            <a:endParaRPr lang="en-US" altLang="zh-CN" b="1" dirty="0"/>
          </a:p>
          <a:p>
            <a:pPr lvl="1">
              <a:spcBef>
                <a:spcPts val="21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            为</a:t>
            </a:r>
            <a:r>
              <a:rPr lang="en-US" altLang="zh-CN" b="1" dirty="0"/>
              <a:t>Xilinx</a:t>
            </a:r>
            <a:r>
              <a:rPr lang="zh-CN" altLang="en-US" b="1" dirty="0"/>
              <a:t>的高层次综合工具，可以用</a:t>
            </a:r>
            <a:r>
              <a:rPr lang="en-US" altLang="zh-CN" b="1" dirty="0"/>
              <a:t>C</a:t>
            </a:r>
            <a:r>
              <a:rPr lang="zh-CN" altLang="en-US" b="1" dirty="0"/>
              <a:t>语言     </a:t>
            </a:r>
            <a:endParaRPr lang="en-US" altLang="zh-CN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b="1" dirty="0"/>
              <a:t>               直接进行</a:t>
            </a:r>
            <a:r>
              <a:rPr lang="en-US" altLang="zh-CN" b="1" dirty="0"/>
              <a:t>FPGA</a:t>
            </a:r>
            <a:r>
              <a:rPr lang="zh-CN" altLang="en-US" b="1" dirty="0"/>
              <a:t>开发，本次设计暂不使用</a:t>
            </a:r>
            <a:endParaRPr lang="en-US" altLang="zh-CN" b="1" dirty="0"/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            为各种文档、手册、视频教程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AE52-794E-49CB-AE81-78A49142DCE8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96716"/>
            <a:ext cx="609600" cy="87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06" y="3573016"/>
            <a:ext cx="723900" cy="1047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81" y="4653136"/>
            <a:ext cx="695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Xilinx</a:t>
            </a:r>
            <a:r>
              <a:rPr lang="zh-CN" altLang="en-US" sz="4000" b="1" dirty="0"/>
              <a:t>帐户的注册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7020529" cy="5072424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059-1991-432E-9D55-AC16A967BF84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283968" y="2924944"/>
            <a:ext cx="1440160" cy="1656184"/>
          </a:xfrm>
          <a:prstGeom prst="wedgeRoundRectCallout">
            <a:avLst>
              <a:gd name="adj1" fmla="val 91644"/>
              <a:gd name="adj2" fmla="val -6074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帐户名的字母全部小写，并可以用</a:t>
            </a:r>
            <a:r>
              <a:rPr lang="en-US" altLang="zh-CN" sz="1600" b="1" dirty="0">
                <a:solidFill>
                  <a:schemeClr val="tx1"/>
                </a:solidFill>
              </a:rPr>
              <a:t>@</a:t>
            </a:r>
            <a:r>
              <a:rPr lang="zh-CN" altLang="en-US" sz="1600" b="1" dirty="0">
                <a:solidFill>
                  <a:schemeClr val="tx1"/>
                </a:solidFill>
              </a:rPr>
              <a:t>符、连字符、英文句点、下划线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04048" y="5373216"/>
            <a:ext cx="3600400" cy="936104"/>
          </a:xfrm>
          <a:prstGeom prst="wedgeRoundRectCallout">
            <a:avLst>
              <a:gd name="adj1" fmla="val 4144"/>
              <a:gd name="adj2" fmla="val -80797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密码至少</a:t>
            </a:r>
            <a:r>
              <a:rPr lang="en-US" altLang="zh-CN" sz="1600" b="1" dirty="0">
                <a:solidFill>
                  <a:schemeClr val="tx1"/>
                </a:solidFill>
              </a:rPr>
              <a:t>8</a:t>
            </a:r>
            <a:r>
              <a:rPr lang="zh-CN" altLang="en-US" sz="1600" b="1" dirty="0">
                <a:solidFill>
                  <a:schemeClr val="tx1"/>
                </a:solidFill>
              </a:rPr>
              <a:t>个字符，其中至少包括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</a:rPr>
              <a:t>个字母，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</a:rPr>
              <a:t>位数字和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</a:rPr>
              <a:t>个特殊字符（</a:t>
            </a:r>
            <a:r>
              <a:rPr lang="en-US" altLang="zh-CN" sz="1600" b="1" dirty="0">
                <a:solidFill>
                  <a:schemeClr val="tx1"/>
                </a:solidFill>
              </a:rPr>
              <a:t>@</a:t>
            </a:r>
            <a:r>
              <a:rPr lang="zh-CN" altLang="en-US" sz="1600" b="1" dirty="0">
                <a:solidFill>
                  <a:schemeClr val="tx1"/>
                </a:solidFill>
              </a:rPr>
              <a:t>、连字符、英文句点或下划线）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Xilinx</a:t>
            </a:r>
            <a:r>
              <a:rPr lang="zh-CN" altLang="en-US" sz="4000" b="1" dirty="0"/>
              <a:t>帐户的注册</a:t>
            </a:r>
            <a:endParaRPr lang="en-US" sz="4000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6" y="1628800"/>
            <a:ext cx="8751352" cy="4104456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691680" y="4365104"/>
            <a:ext cx="6264696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看到此页后，即前往注册信箱查收邮件，以激活</a:t>
            </a:r>
            <a:r>
              <a:rPr lang="en-US" altLang="zh-CN" b="1" dirty="0">
                <a:solidFill>
                  <a:schemeClr val="tx1"/>
                </a:solidFill>
              </a:rPr>
              <a:t>Xilinx</a:t>
            </a:r>
            <a:r>
              <a:rPr lang="zh-CN" altLang="en-US" b="1" dirty="0">
                <a:solidFill>
                  <a:schemeClr val="tx1"/>
                </a:solidFill>
              </a:rPr>
              <a:t>帐户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4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Xilinx</a:t>
            </a:r>
            <a:r>
              <a:rPr lang="zh-CN" altLang="en-US" sz="4000" b="1" dirty="0"/>
              <a:t>帐户的注册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3413"/>
            <a:ext cx="6912768" cy="4999537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384B-CADA-4576-A1E3-D2D24B8B42C1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9992" y="4536524"/>
            <a:ext cx="280831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Xilinx</a:t>
            </a:r>
            <a:r>
              <a:rPr lang="zh-CN" altLang="en-US" sz="4000" b="1" dirty="0"/>
              <a:t>帐户的注册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6" y="1412777"/>
            <a:ext cx="7669148" cy="490081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09FE-9CB0-473D-84D0-500D58818246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1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Xilinx</a:t>
            </a:r>
            <a:r>
              <a:rPr lang="zh-CN" altLang="en-US" sz="4000" b="1" dirty="0"/>
              <a:t>帐户的注册</a:t>
            </a:r>
            <a:endParaRPr lang="en-US" sz="4000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6" y="1268760"/>
            <a:ext cx="8496376" cy="501902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BE6-BB1A-4884-B346-47C24F99C1CB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5292080" y="3212976"/>
            <a:ext cx="3384376" cy="64807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此处跳过完善个人信息这一步，稍后再作完善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5292080" y="4149080"/>
            <a:ext cx="3384376" cy="122413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直接在地址栏输入下载链接：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http://www.xilinx.com/support/download.html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2051720" y="5157192"/>
            <a:ext cx="1368152" cy="432048"/>
          </a:xfrm>
          <a:prstGeom prst="wedgeRoundRectCallout">
            <a:avLst>
              <a:gd name="adj1" fmla="val -99100"/>
              <a:gd name="adj2" fmla="val -4332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不要点击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3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安装程序的下载</a:t>
            </a:r>
            <a:endParaRPr 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12633"/>
            <a:ext cx="5832648" cy="503889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D90C-B8D0-4C8C-98F8-629337FAAB99}" type="datetime1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计算机科学与技术学院  体系结构教研室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5482" y="5472628"/>
            <a:ext cx="237626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标注 8"/>
          <p:cNvSpPr/>
          <p:nvPr/>
        </p:nvSpPr>
        <p:spPr>
          <a:xfrm>
            <a:off x="5436096" y="5040580"/>
            <a:ext cx="1800200" cy="864096"/>
          </a:xfrm>
          <a:prstGeom prst="wedgeRoundRectCallout">
            <a:avLst>
              <a:gd name="adj1" fmla="val -72247"/>
              <a:gd name="adj2" fmla="val 2490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目前</a:t>
            </a:r>
            <a:r>
              <a:rPr lang="zh-CN" altLang="en-US" b="1">
                <a:solidFill>
                  <a:schemeClr val="tx1"/>
                </a:solidFill>
              </a:rPr>
              <a:t>的最新版本</a:t>
            </a:r>
            <a:r>
              <a:rPr lang="zh-CN" altLang="en-US" b="1" dirty="0">
                <a:solidFill>
                  <a:schemeClr val="tx1"/>
                </a:solidFill>
              </a:rPr>
              <a:t>是</a:t>
            </a:r>
            <a:r>
              <a:rPr lang="en-US" altLang="zh-CN" b="1" dirty="0">
                <a:solidFill>
                  <a:schemeClr val="tx1"/>
                </a:solidFill>
              </a:rPr>
              <a:t>2019.1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4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953</Words>
  <Application>Microsoft Office PowerPoint</Application>
  <PresentationFormat>全屏显示(4:3)</PresentationFormat>
  <Paragraphs>175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主题</vt:lpstr>
      <vt:lpstr>软件开发环境</vt:lpstr>
      <vt:lpstr>Vivado简介</vt:lpstr>
      <vt:lpstr>Xilinx帐户的注册</vt:lpstr>
      <vt:lpstr>Xilinx帐户的注册</vt:lpstr>
      <vt:lpstr>Xilinx帐户的注册</vt:lpstr>
      <vt:lpstr>Xilinx帐户的注册</vt:lpstr>
      <vt:lpstr>Xilinx帐户的注册</vt:lpstr>
      <vt:lpstr>Xilinx帐户的注册</vt:lpstr>
      <vt:lpstr>安装程序的下载</vt:lpstr>
      <vt:lpstr>安装程序的下载</vt:lpstr>
      <vt:lpstr>安装程序的下载</vt:lpstr>
      <vt:lpstr>安装程序的下载</vt:lpstr>
      <vt:lpstr>安装程序的下载</vt:lpstr>
      <vt:lpstr>Vivado的安装</vt:lpstr>
      <vt:lpstr>Vivado的安装</vt:lpstr>
      <vt:lpstr>Vivado的安装</vt:lpstr>
      <vt:lpstr>Vivado的安装</vt:lpstr>
      <vt:lpstr>Vivado的安装</vt:lpstr>
      <vt:lpstr>Vivado的安装</vt:lpstr>
      <vt:lpstr>Vivado的安装</vt:lpstr>
      <vt:lpstr>Vivado的安装</vt:lpstr>
      <vt:lpstr>Vivado的安装</vt:lpstr>
      <vt:lpstr>Vivado的认证</vt:lpstr>
      <vt:lpstr>Vivado的认证</vt:lpstr>
      <vt:lpstr>Vivado的认证</vt:lpstr>
      <vt:lpstr>Vivado的认证</vt:lpstr>
      <vt:lpstr>Vivado的认证</vt:lpstr>
      <vt:lpstr>Vivado的认证</vt:lpstr>
      <vt:lpstr>Vivado的认证</vt:lpstr>
      <vt:lpstr>Vivado的认证</vt:lpstr>
      <vt:lpstr>Vivado的认证</vt:lpstr>
      <vt:lpstr>Vivado的认证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  软件开发环境</dc:title>
  <dc:creator>华栋</dc:creator>
  <cp:lastModifiedBy>栋 华</cp:lastModifiedBy>
  <cp:revision>8</cp:revision>
  <dcterms:created xsi:type="dcterms:W3CDTF">2017-06-26T05:09:06Z</dcterms:created>
  <dcterms:modified xsi:type="dcterms:W3CDTF">2019-06-16T13:37:00Z</dcterms:modified>
</cp:coreProperties>
</file>