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7" r:id="rId5"/>
    <p:sldId id="258" r:id="rId6"/>
    <p:sldId id="259" r:id="rId7"/>
    <p:sldId id="260" r:id="rId8"/>
    <p:sldId id="261" r:id="rId9"/>
    <p:sldId id="262" r:id="rId10"/>
    <p:sldId id="263" r:id="rId11"/>
    <p:sldId id="264" r:id="rId12"/>
    <p:sldId id="268" r:id="rId13"/>
    <p:sldId id="266" r:id="rId14"/>
    <p:sldId id="267" r:id="rId15"/>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0" userDrawn="1">
          <p15:clr>
            <a:srgbClr val="A4A3A4"/>
          </p15:clr>
        </p15:guide>
        <p15:guide id="2" pos="37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20"/>
        <p:guide pos="377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78.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4.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72.xml"/><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wmf"/><Relationship Id="rId2" Type="http://schemas.openxmlformats.org/officeDocument/2006/relationships/oleObject" Target="../embeddings/oleObject1.bin"/><Relationship Id="rId10" Type="http://schemas.openxmlformats.org/officeDocument/2006/relationships/vmlDrawing" Target="../drawings/vmlDrawing1.v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73.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47320" y="951865"/>
            <a:ext cx="12094210" cy="2570480"/>
          </a:xfrm>
        </p:spPr>
        <p:txBody>
          <a:bodyPr>
            <a:normAutofit fontScale="90000"/>
          </a:bodyPr>
          <a:p>
            <a:r>
              <a:rPr lang="zh-CN" altLang="zh-CN" sz="3600"/>
              <a:t>Rethinking the necessity of image fusion in high-level vision tasks: A practical infrared and visible image fusion network based on progressive semantic injection and scene fidelity</a:t>
            </a:r>
            <a:endParaRPr lang="zh-CN" altLang="zh-CN" sz="3600"/>
          </a:p>
        </p:txBody>
      </p:sp>
      <p:sp>
        <p:nvSpPr>
          <p:cNvPr id="3" name="副标题 2"/>
          <p:cNvSpPr>
            <a:spLocks noGrp="1"/>
          </p:cNvSpPr>
          <p:nvPr>
            <p:ph type="subTitle" idx="1"/>
            <p:custDataLst>
              <p:tags r:id="rId3"/>
            </p:custDataLst>
          </p:nvPr>
        </p:nvSpPr>
        <p:spPr>
          <a:xfrm>
            <a:off x="493950" y="3771220"/>
            <a:ext cx="9799200" cy="1472400"/>
          </a:xfrm>
        </p:spPr>
        <p:txBody>
          <a:bodyPr/>
          <a:p>
            <a:r>
              <a:rPr lang="zh-CN" altLang="en-US" sz="1800"/>
              <a:t>汇报人：秦香玉</a:t>
            </a:r>
            <a:endParaRPr lang="zh-CN" altLang="en-US" sz="180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7065" y="148660"/>
            <a:ext cx="10969200" cy="705600"/>
          </a:xfrm>
        </p:spPr>
        <p:txBody>
          <a:bodyPr>
            <a:normAutofit/>
          </a:bodyPr>
          <a:p>
            <a:r>
              <a:rPr lang="zh-CN" altLang="en-US" sz="2400"/>
              <a:t>三、实验</a:t>
            </a:r>
            <a:r>
              <a:rPr lang="zh-CN" altLang="en-US" sz="2400"/>
              <a:t>分析</a:t>
            </a:r>
            <a:endParaRPr lang="zh-CN" altLang="en-US" sz="2400"/>
          </a:p>
        </p:txBody>
      </p:sp>
      <p:sp>
        <p:nvSpPr>
          <p:cNvPr id="3" name="内容占位符 2"/>
          <p:cNvSpPr>
            <a:spLocks noGrp="1"/>
          </p:cNvSpPr>
          <p:nvPr>
            <p:ph idx="1"/>
          </p:nvPr>
        </p:nvSpPr>
        <p:spPr>
          <a:xfrm>
            <a:off x="154305" y="742950"/>
            <a:ext cx="5831840" cy="2686050"/>
          </a:xfrm>
        </p:spPr>
        <p:txBody>
          <a:bodyPr>
            <a:noAutofit/>
          </a:bodyPr>
          <a:p>
            <a:pPr>
              <a:lnSpc>
                <a:spcPct val="120000"/>
              </a:lnSpc>
            </a:pPr>
            <a:r>
              <a:rPr lang="zh-CN" altLang="en-US" b="1"/>
              <a:t>数据集</a:t>
            </a:r>
            <a:r>
              <a:rPr lang="zh-CN" altLang="en-US"/>
              <a:t>：</a:t>
            </a:r>
            <a:r>
              <a:rPr lang="en-US" altLang="zh-CN"/>
              <a:t>MSRS </a:t>
            </a:r>
            <a:r>
              <a:rPr lang="zh-CN" altLang="en-US"/>
              <a:t>、</a:t>
            </a:r>
            <a:r>
              <a:rPr lang="en-US" altLang="zh-CN"/>
              <a:t>M</a:t>
            </a:r>
            <a:r>
              <a:rPr lang="en-US" altLang="zh-CN" baseline="30000"/>
              <a:t>3</a:t>
            </a:r>
            <a:r>
              <a:rPr lang="en-US" altLang="zh-CN"/>
              <a:t>FD</a:t>
            </a:r>
            <a:r>
              <a:rPr lang="zh-CN" altLang="en-US"/>
              <a:t>、</a:t>
            </a:r>
            <a:r>
              <a:rPr lang="en-US" altLang="zh-CN"/>
              <a:t>TNO</a:t>
            </a:r>
            <a:r>
              <a:rPr lang="zh-CN" altLang="en-US"/>
              <a:t>、</a:t>
            </a:r>
            <a:r>
              <a:rPr lang="en-US" altLang="zh-CN"/>
              <a:t>RoadScene</a:t>
            </a:r>
            <a:endParaRPr lang="en-US" altLang="zh-CN"/>
          </a:p>
          <a:p>
            <a:pPr>
              <a:lnSpc>
                <a:spcPct val="120000"/>
              </a:lnSpc>
            </a:pPr>
            <a:r>
              <a:rPr lang="zh-CN" altLang="en-US" b="1">
                <a:solidFill>
                  <a:schemeClr val="tx1">
                    <a:lumMod val="65000"/>
                    <a:lumOff val="35000"/>
                  </a:schemeClr>
                </a:solidFill>
              </a:rPr>
              <a:t>对比方法</a:t>
            </a:r>
            <a:r>
              <a:rPr lang="zh-CN" altLang="en-US"/>
              <a:t>：</a:t>
            </a:r>
            <a:r>
              <a:rPr lang="en-US" altLang="zh-CN"/>
              <a:t>GTF</a:t>
            </a:r>
            <a:r>
              <a:rPr lang="zh-CN" altLang="en-US"/>
              <a:t>、</a:t>
            </a:r>
            <a:r>
              <a:rPr lang="en-US" altLang="zh-CN"/>
              <a:t>DIDFuse</a:t>
            </a:r>
            <a:r>
              <a:rPr lang="zh-CN" altLang="en-US"/>
              <a:t>、</a:t>
            </a:r>
            <a:r>
              <a:rPr lang="en-US" altLang="zh-CN"/>
              <a:t>REN-Nest</a:t>
            </a:r>
            <a:r>
              <a:rPr lang="zh-CN" altLang="en-US"/>
              <a:t>、</a:t>
            </a:r>
            <a:r>
              <a:rPr lang="en-US" altLang="zh-CN"/>
              <a:t>FusionGAN</a:t>
            </a:r>
            <a:r>
              <a:rPr lang="zh-CN" altLang="en-US"/>
              <a:t>、</a:t>
            </a:r>
            <a:r>
              <a:rPr lang="en-US" altLang="zh-CN"/>
              <a:t>TarDAL</a:t>
            </a:r>
            <a:r>
              <a:rPr lang="zh-CN" altLang="en-US"/>
              <a:t>、</a:t>
            </a:r>
            <a:r>
              <a:rPr lang="en-US" altLang="zh-CN"/>
              <a:t>UMF-CMGR</a:t>
            </a:r>
            <a:r>
              <a:rPr lang="zh-CN" altLang="en-US"/>
              <a:t>、</a:t>
            </a:r>
            <a:r>
              <a:rPr lang="en-US" altLang="zh-CN"/>
              <a:t>SeAFusion</a:t>
            </a:r>
            <a:r>
              <a:rPr lang="zh-CN" altLang="en-US"/>
              <a:t>、</a:t>
            </a:r>
            <a:r>
              <a:rPr lang="en-US" altLang="zh-CN"/>
              <a:t>SwinFusion</a:t>
            </a:r>
            <a:r>
              <a:rPr lang="zh-CN" altLang="en-US"/>
              <a:t>、</a:t>
            </a:r>
            <a:r>
              <a:rPr lang="en-US" altLang="zh-CN"/>
              <a:t>U2Fusion</a:t>
            </a:r>
            <a:endParaRPr lang="en-US" altLang="zh-CN"/>
          </a:p>
          <a:p>
            <a:pPr>
              <a:lnSpc>
                <a:spcPct val="120000"/>
              </a:lnSpc>
            </a:pPr>
            <a:r>
              <a:rPr lang="zh-CN" altLang="en-US" b="1"/>
              <a:t>消融实验</a:t>
            </a:r>
            <a:r>
              <a:rPr lang="zh-CN" altLang="en-US"/>
              <a:t>：</a:t>
            </a:r>
            <a:endParaRPr lang="zh-CN" altLang="en-US"/>
          </a:p>
          <a:p>
            <a:pPr marL="0" indent="0">
              <a:lnSpc>
                <a:spcPct val="120000"/>
              </a:lnSpc>
              <a:buNone/>
            </a:pPr>
            <a:r>
              <a:rPr lang="en-US" altLang="zh-CN"/>
              <a:t> </a:t>
            </a:r>
            <a:r>
              <a:rPr lang="zh-CN" altLang="en-US"/>
              <a:t>（</a:t>
            </a:r>
            <a:r>
              <a:rPr lang="en-US" altLang="zh-CN"/>
              <a:t>1</a:t>
            </a:r>
            <a:r>
              <a:rPr lang="zh-CN" altLang="en-US"/>
              <a:t>）无</a:t>
            </a:r>
            <a:r>
              <a:rPr lang="en-US" altLang="zh-CN"/>
              <a:t>Mask</a:t>
            </a:r>
            <a:r>
              <a:rPr lang="zh-CN" altLang="en-US"/>
              <a:t>、无</a:t>
            </a:r>
            <a:r>
              <a:rPr lang="en-US" altLang="zh-CN"/>
              <a:t>SFP</a:t>
            </a:r>
            <a:endParaRPr lang="en-US" altLang="zh-CN"/>
          </a:p>
        </p:txBody>
      </p:sp>
      <p:pic>
        <p:nvPicPr>
          <p:cNvPr id="4" name="图片 3"/>
          <p:cNvPicPr>
            <a:picLocks noChangeAspect="1"/>
          </p:cNvPicPr>
          <p:nvPr/>
        </p:nvPicPr>
        <p:blipFill>
          <a:blip r:embed="rId1"/>
          <a:stretch>
            <a:fillRect/>
          </a:stretch>
        </p:blipFill>
        <p:spPr>
          <a:xfrm>
            <a:off x="154305" y="3326130"/>
            <a:ext cx="5510530" cy="3349625"/>
          </a:xfrm>
          <a:prstGeom prst="rect">
            <a:avLst/>
          </a:prstGeom>
        </p:spPr>
      </p:pic>
      <p:pic>
        <p:nvPicPr>
          <p:cNvPr id="5" name="图片 4"/>
          <p:cNvPicPr>
            <a:picLocks noChangeAspect="1"/>
          </p:cNvPicPr>
          <p:nvPr/>
        </p:nvPicPr>
        <p:blipFill>
          <a:blip r:embed="rId2"/>
          <a:stretch>
            <a:fillRect/>
          </a:stretch>
        </p:blipFill>
        <p:spPr>
          <a:xfrm>
            <a:off x="5797550" y="959485"/>
            <a:ext cx="6290945" cy="801370"/>
          </a:xfrm>
          <a:prstGeom prst="rect">
            <a:avLst/>
          </a:prstGeom>
        </p:spPr>
      </p:pic>
      <p:sp>
        <p:nvSpPr>
          <p:cNvPr id="6" name="文本框 5"/>
          <p:cNvSpPr txBox="1"/>
          <p:nvPr/>
        </p:nvSpPr>
        <p:spPr>
          <a:xfrm>
            <a:off x="6257925" y="2120900"/>
            <a:ext cx="5243830" cy="645160"/>
          </a:xfrm>
          <a:prstGeom prst="rect">
            <a:avLst/>
          </a:prstGeom>
          <a:noFill/>
        </p:spPr>
        <p:txBody>
          <a:bodyPr wrap="square" rtlCol="0">
            <a:spAutoFit/>
          </a:bodyPr>
          <a:p>
            <a:r>
              <a:rPr lang="zh-CN" altLang="en-US" b="1">
                <a:solidFill>
                  <a:schemeClr val="tx1">
                    <a:lumMod val="65000"/>
                    <a:lumOff val="35000"/>
                  </a:schemeClr>
                </a:solidFill>
              </a:rPr>
              <a:t>无</a:t>
            </a:r>
            <a:r>
              <a:rPr lang="en-US" altLang="zh-CN" b="1">
                <a:solidFill>
                  <a:schemeClr val="tx1">
                    <a:lumMod val="65000"/>
                    <a:lumOff val="35000"/>
                  </a:schemeClr>
                </a:solidFill>
              </a:rPr>
              <a:t>Mask</a:t>
            </a:r>
            <a:r>
              <a:rPr lang="zh-CN" altLang="en-US">
                <a:solidFill>
                  <a:schemeClr val="tx1">
                    <a:lumMod val="65000"/>
                    <a:lumOff val="35000"/>
                  </a:schemeClr>
                </a:solidFill>
              </a:rPr>
              <a:t>：使用一般的强度损失来代替对比掩膜和目标掩膜构建的强度损失</a:t>
            </a:r>
            <a:endParaRPr lang="zh-CN" altLang="en-US">
              <a:solidFill>
                <a:schemeClr val="tx1">
                  <a:lumMod val="65000"/>
                  <a:lumOff val="35000"/>
                </a:schemeClr>
              </a:solidFill>
            </a:endParaRPr>
          </a:p>
        </p:txBody>
      </p:sp>
      <p:pic>
        <p:nvPicPr>
          <p:cNvPr id="7" name="图片 6"/>
          <p:cNvPicPr>
            <a:picLocks noChangeAspect="1"/>
          </p:cNvPicPr>
          <p:nvPr/>
        </p:nvPicPr>
        <p:blipFill>
          <a:blip r:embed="rId3"/>
          <a:stretch>
            <a:fillRect/>
          </a:stretch>
        </p:blipFill>
        <p:spPr>
          <a:xfrm>
            <a:off x="6384290" y="3227070"/>
            <a:ext cx="4524375" cy="590550"/>
          </a:xfrm>
          <a:prstGeom prst="rect">
            <a:avLst/>
          </a:prstGeom>
        </p:spPr>
      </p:pic>
      <p:sp>
        <p:nvSpPr>
          <p:cNvPr id="8" name="文本框 7"/>
          <p:cNvSpPr txBox="1"/>
          <p:nvPr/>
        </p:nvSpPr>
        <p:spPr>
          <a:xfrm>
            <a:off x="6257925" y="4154170"/>
            <a:ext cx="5117465" cy="2030095"/>
          </a:xfrm>
          <a:prstGeom prst="rect">
            <a:avLst/>
          </a:prstGeom>
          <a:noFill/>
        </p:spPr>
        <p:txBody>
          <a:bodyPr wrap="square" rtlCol="0">
            <a:spAutoFit/>
          </a:bodyPr>
          <a:p>
            <a:r>
              <a:rPr lang="zh-CN" altLang="en-US" b="1">
                <a:solidFill>
                  <a:schemeClr val="tx1">
                    <a:lumMod val="65000"/>
                    <a:lumOff val="35000"/>
                  </a:schemeClr>
                </a:solidFill>
              </a:rPr>
              <a:t>去除场景保真度路径后</a:t>
            </a:r>
            <a:r>
              <a:rPr lang="zh-CN" altLang="en-US">
                <a:solidFill>
                  <a:schemeClr val="tx1">
                    <a:lumMod val="65000"/>
                    <a:lumOff val="35000"/>
                  </a:schemeClr>
                </a:solidFill>
              </a:rPr>
              <a:t>：融合图像的视觉效果也受到了轻微的影响。融合结果不能保持突出物体的强度而不变形。</a:t>
            </a:r>
            <a:endParaRPr lang="zh-CN" altLang="en-US">
              <a:solidFill>
                <a:schemeClr val="tx1">
                  <a:lumMod val="65000"/>
                  <a:lumOff val="35000"/>
                </a:schemeClr>
              </a:solidFill>
            </a:endParaRPr>
          </a:p>
          <a:p>
            <a:endParaRPr lang="zh-CN" altLang="en-US">
              <a:solidFill>
                <a:schemeClr val="tx1">
                  <a:lumMod val="65000"/>
                  <a:lumOff val="35000"/>
                </a:schemeClr>
              </a:solidFill>
            </a:endParaRPr>
          </a:p>
          <a:p>
            <a:r>
              <a:rPr lang="zh-CN" altLang="en-US">
                <a:solidFill>
                  <a:schemeClr val="tx1">
                    <a:lumMod val="65000"/>
                    <a:lumOff val="35000"/>
                  </a:schemeClr>
                </a:solidFill>
              </a:rPr>
              <a:t>相比之下，我们的PSFusion在基于掩模的融合损失和场景保真度路径的协同约束下，</a:t>
            </a:r>
            <a:r>
              <a:rPr lang="zh-CN" altLang="en-US" b="1">
                <a:solidFill>
                  <a:schemeClr val="tx1">
                    <a:lumMod val="65000"/>
                    <a:lumOff val="35000"/>
                  </a:schemeClr>
                </a:solidFill>
              </a:rPr>
              <a:t>可以保存重要的信息和处理恶劣的环境。</a:t>
            </a:r>
            <a:endParaRPr lang="zh-CN" altLang="en-US" b="1">
              <a:solidFill>
                <a:schemeClr val="tx1">
                  <a:lumMod val="65000"/>
                  <a:lumOff val="35000"/>
                </a:schemeClr>
              </a:solidFill>
            </a:endParaRPr>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18535" y="386785"/>
            <a:ext cx="10969200" cy="705600"/>
          </a:xfrm>
        </p:spPr>
        <p:txBody>
          <a:bodyPr>
            <a:normAutofit/>
          </a:bodyPr>
          <a:p>
            <a:r>
              <a:rPr lang="zh-CN" altLang="en-US" sz="1800" b="0">
                <a:solidFill>
                  <a:schemeClr val="tx1">
                    <a:lumMod val="65000"/>
                    <a:lumOff val="35000"/>
                  </a:schemeClr>
                </a:solidFill>
              </a:rPr>
              <a:t>（</a:t>
            </a:r>
            <a:r>
              <a:rPr lang="en-US" altLang="zh-CN" sz="1800" b="0">
                <a:solidFill>
                  <a:schemeClr val="tx1">
                    <a:lumMod val="65000"/>
                    <a:lumOff val="35000"/>
                  </a:schemeClr>
                </a:solidFill>
              </a:rPr>
              <a:t>2</a:t>
            </a:r>
            <a:r>
              <a:rPr lang="zh-CN" altLang="en-US" sz="1800" b="0">
                <a:solidFill>
                  <a:schemeClr val="tx1">
                    <a:lumMod val="65000"/>
                    <a:lumOff val="35000"/>
                  </a:schemeClr>
                </a:solidFill>
              </a:rPr>
              <a:t>）无</a:t>
            </a:r>
            <a:r>
              <a:rPr lang="en-US" altLang="zh-CN" sz="1800" b="0">
                <a:solidFill>
                  <a:schemeClr val="tx1">
                    <a:lumMod val="65000"/>
                    <a:lumOff val="35000"/>
                  </a:schemeClr>
                </a:solidFill>
              </a:rPr>
              <a:t>S2P2</a:t>
            </a:r>
            <a:r>
              <a:rPr lang="zh-CN" altLang="en-US" sz="1800" b="0">
                <a:solidFill>
                  <a:schemeClr val="tx1">
                    <a:lumMod val="65000"/>
                    <a:lumOff val="35000"/>
                  </a:schemeClr>
                </a:solidFill>
              </a:rPr>
              <a:t>、无</a:t>
            </a:r>
            <a:r>
              <a:rPr lang="en-US" altLang="zh-CN" sz="1800" b="0">
                <a:solidFill>
                  <a:schemeClr val="tx1">
                    <a:lumMod val="65000"/>
                    <a:lumOff val="35000"/>
                  </a:schemeClr>
                </a:solidFill>
              </a:rPr>
              <a:t>PSFM</a:t>
            </a:r>
            <a:endParaRPr lang="zh-CN" altLang="en-US" sz="1800" b="0">
              <a:solidFill>
                <a:schemeClr val="tx1">
                  <a:lumMod val="65000"/>
                  <a:lumOff val="35000"/>
                </a:schemeClr>
              </a:solidFill>
            </a:endParaRPr>
          </a:p>
        </p:txBody>
      </p:sp>
      <p:sp>
        <p:nvSpPr>
          <p:cNvPr id="4" name="文本框 3"/>
          <p:cNvSpPr txBox="1"/>
          <p:nvPr/>
        </p:nvSpPr>
        <p:spPr>
          <a:xfrm>
            <a:off x="624840" y="979170"/>
            <a:ext cx="10267315" cy="2999740"/>
          </a:xfrm>
          <a:prstGeom prst="rect">
            <a:avLst/>
          </a:prstGeom>
          <a:noFill/>
        </p:spPr>
        <p:txBody>
          <a:bodyPr wrap="square" rtlCol="0">
            <a:spAutoFit/>
          </a:bodyPr>
          <a:p>
            <a:pPr marL="285750" indent="-285750">
              <a:lnSpc>
                <a:spcPct val="150000"/>
              </a:lnSpc>
              <a:buFont typeface="Arial" panose="020B0604020202020204" pitchFamily="34" charset="0"/>
              <a:buChar char="•"/>
            </a:pPr>
            <a:r>
              <a:rPr lang="zh-CN" altLang="en-US" b="1">
                <a:solidFill>
                  <a:schemeClr val="tx1">
                    <a:lumMod val="65000"/>
                    <a:lumOff val="35000"/>
                  </a:schemeClr>
                </a:solidFill>
              </a:rPr>
              <a:t>稀疏语义感知路径分析</a:t>
            </a:r>
            <a:r>
              <a:rPr lang="zh-CN" altLang="en-US">
                <a:solidFill>
                  <a:schemeClr val="tx1">
                    <a:lumMod val="65000"/>
                    <a:lumOff val="35000"/>
                  </a:schemeClr>
                </a:solidFill>
              </a:rPr>
              <a:t>：该方法利用稀疏语义感知路径（S2P2）提取足够的语义特征，并通过语义注入模块将其注入到融合网络中。去除稀疏语义感知路径后，分割模型对融合图像的分割性能显著下降。</a:t>
            </a:r>
            <a:endParaRPr lang="zh-CN" altLang="en-US">
              <a:solidFill>
                <a:schemeClr val="tx1">
                  <a:lumMod val="65000"/>
                  <a:lumOff val="35000"/>
                </a:schemeClr>
              </a:solidFill>
            </a:endParaRPr>
          </a:p>
          <a:p>
            <a:pPr marL="285750" indent="-285750">
              <a:lnSpc>
                <a:spcPct val="150000"/>
              </a:lnSpc>
              <a:buFont typeface="Arial" panose="020B0604020202020204" pitchFamily="34" charset="0"/>
              <a:buChar char="•"/>
            </a:pPr>
            <a:r>
              <a:rPr lang="zh-CN" altLang="en-US" b="1">
                <a:solidFill>
                  <a:schemeClr val="tx1">
                    <a:lumMod val="65000"/>
                    <a:lumOff val="35000"/>
                  </a:schemeClr>
                </a:solidFill>
              </a:rPr>
              <a:t>深度语义融合模块分析</a:t>
            </a:r>
            <a:r>
              <a:rPr lang="zh-CN" altLang="en-US">
                <a:solidFill>
                  <a:schemeClr val="tx1">
                    <a:lumMod val="65000"/>
                    <a:lumOff val="35000"/>
                  </a:schemeClr>
                </a:solidFill>
              </a:rPr>
              <a:t>：开发了基于交叉注意机制的深度语义融合模块（PSFM），对从源图像中提取的语义特征进行聚合。将PSFM替换为一个</a:t>
            </a:r>
            <a:r>
              <a:rPr lang="zh-CN" altLang="en-US" u="sng">
                <a:solidFill>
                  <a:schemeClr val="tx1">
                    <a:lumMod val="65000"/>
                    <a:lumOff val="35000"/>
                  </a:schemeClr>
                </a:solidFill>
              </a:rPr>
              <a:t>表面的细节融合模块</a:t>
            </a:r>
            <a:r>
              <a:rPr lang="zh-CN" altLang="en-US">
                <a:solidFill>
                  <a:schemeClr val="tx1">
                    <a:lumMod val="65000"/>
                    <a:lumOff val="35000"/>
                  </a:schemeClr>
                </a:solidFill>
              </a:rPr>
              <a:t>，以验证其在聚合语义特征中的有效性。不使用PSFM融合不同域的语义特征，降低了融合图像的性能。这说明从全局的角度整合上下文语义特征可以完全利用和融合语义信息。</a:t>
            </a:r>
            <a:endParaRPr lang="zh-CN" altLang="en-US">
              <a:solidFill>
                <a:schemeClr val="tx1">
                  <a:lumMod val="65000"/>
                  <a:lumOff val="35000"/>
                </a:schemeClr>
              </a:solidFill>
            </a:endParaRPr>
          </a:p>
        </p:txBody>
      </p:sp>
      <p:pic>
        <p:nvPicPr>
          <p:cNvPr id="5" name="图片 4"/>
          <p:cNvPicPr>
            <a:picLocks noChangeAspect="1"/>
          </p:cNvPicPr>
          <p:nvPr/>
        </p:nvPicPr>
        <p:blipFill>
          <a:blip r:embed="rId1"/>
          <a:stretch>
            <a:fillRect/>
          </a:stretch>
        </p:blipFill>
        <p:spPr>
          <a:xfrm>
            <a:off x="516890" y="4380865"/>
            <a:ext cx="11158220" cy="135953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10915" y="355035"/>
            <a:ext cx="10969200" cy="705600"/>
          </a:xfrm>
        </p:spPr>
        <p:txBody>
          <a:bodyPr/>
          <a:p>
            <a:pPr marL="342900" indent="-342900">
              <a:buFont typeface="Arial" panose="020B0604020202020204" pitchFamily="34" charset="0"/>
              <a:buChar char="•"/>
            </a:pPr>
            <a:r>
              <a:rPr lang="zh-CN" altLang="en-US" sz="2000" b="0">
                <a:solidFill>
                  <a:schemeClr val="tx1">
                    <a:lumMod val="65000"/>
                    <a:lumOff val="35000"/>
                  </a:schemeClr>
                </a:solidFill>
              </a:rPr>
              <a:t>分割性能的分析</a:t>
            </a:r>
            <a:r>
              <a:rPr lang="zh-CN" altLang="en-US" sz="2000">
                <a:solidFill>
                  <a:schemeClr val="tx1">
                    <a:lumMod val="65000"/>
                    <a:lumOff val="35000"/>
                  </a:schemeClr>
                </a:solidFill>
              </a:rPr>
              <a:t>：</a:t>
            </a:r>
            <a:endParaRPr lang="zh-CN" altLang="en-US" sz="2000">
              <a:solidFill>
                <a:schemeClr val="tx1">
                  <a:lumMod val="65000"/>
                  <a:lumOff val="35000"/>
                </a:schemeClr>
              </a:solidFill>
            </a:endParaRPr>
          </a:p>
        </p:txBody>
      </p:sp>
      <p:sp>
        <p:nvSpPr>
          <p:cNvPr id="3" name="内容占位符 2"/>
          <p:cNvSpPr>
            <a:spLocks noGrp="1"/>
          </p:cNvSpPr>
          <p:nvPr>
            <p:ph idx="1"/>
          </p:nvPr>
        </p:nvSpPr>
        <p:spPr>
          <a:xfrm>
            <a:off x="536575" y="1210945"/>
            <a:ext cx="11198225" cy="3181350"/>
          </a:xfrm>
        </p:spPr>
        <p:txBody>
          <a:bodyPr>
            <a:noAutofit/>
          </a:bodyPr>
          <a:p>
            <a:r>
              <a:rPr lang="zh-CN" altLang="en-US" sz="1700"/>
              <a:t>语义分割部分的设计相对简单，主要目标是生成语义丰富的融合图像，语义分割只是一个辅助任务。通过实验结果发现，我们的模型直接输出的分割结果有显著的改进空间。这个问题背后有几个原因：</a:t>
            </a:r>
            <a:endParaRPr lang="zh-CN" altLang="en-US" sz="1700"/>
          </a:p>
          <a:p>
            <a:pPr marL="0" indent="0">
              <a:buNone/>
            </a:pPr>
            <a:r>
              <a:rPr lang="en-US" altLang="zh-CN" sz="1700"/>
              <a:t> </a:t>
            </a:r>
            <a:r>
              <a:rPr lang="zh-CN" altLang="en-US" sz="1700"/>
              <a:t>（</a:t>
            </a:r>
            <a:r>
              <a:rPr lang="en-US" altLang="zh-CN" sz="1700"/>
              <a:t>1</a:t>
            </a:r>
            <a:r>
              <a:rPr lang="zh-CN" altLang="en-US" sz="1700"/>
              <a:t>）首先，我们采用一个简单的主干，即ResNet-34作为基本特征提取网络，并引入两个表面特征提取块来缓解高级和低级视觉任务之间的冲突需求，这不可避免地影响了高级视觉任务的性能。其次，我们的S2P2只是利用简单的cnn来预测分割结果，而不涉及更多的新解码器，以避免增加计算负载。</a:t>
            </a:r>
            <a:endParaRPr lang="zh-CN" altLang="en-US" sz="1700"/>
          </a:p>
          <a:p>
            <a:pPr marL="0" indent="0">
              <a:buNone/>
            </a:pPr>
            <a:r>
              <a:rPr lang="en-US" altLang="zh-CN" sz="1700"/>
              <a:t> </a:t>
            </a:r>
            <a:r>
              <a:rPr lang="zh-CN" altLang="en-US" sz="1700"/>
              <a:t>（</a:t>
            </a:r>
            <a:r>
              <a:rPr lang="en-US" altLang="zh-CN" sz="1700"/>
              <a:t>2</a:t>
            </a:r>
            <a:r>
              <a:rPr lang="zh-CN" altLang="en-US" sz="1700"/>
              <a:t>）最后，我们将语义分割作为一个辅助任务，而不设计特定的模块来利用图像融合的先验来促进语义分割任务的改进。为了解决这些问题，一个</a:t>
            </a:r>
            <a:r>
              <a:rPr lang="zh-CN" altLang="en-US" sz="1700" b="1"/>
              <a:t>潜在的改进方向是引入多任务学习，充分利用图像融合和高级视觉任务的互利，并将更先进的骨干集成到网络结构中</a:t>
            </a:r>
            <a:r>
              <a:rPr lang="zh-CN" altLang="en-US" sz="1700"/>
              <a:t>。</a:t>
            </a:r>
            <a:endParaRPr lang="zh-CN" altLang="en-US" sz="1700"/>
          </a:p>
        </p:txBody>
      </p:sp>
      <p:pic>
        <p:nvPicPr>
          <p:cNvPr id="4" name="图片 3"/>
          <p:cNvPicPr>
            <a:picLocks noChangeAspect="1"/>
          </p:cNvPicPr>
          <p:nvPr/>
        </p:nvPicPr>
        <p:blipFill>
          <a:blip r:embed="rId1"/>
          <a:stretch>
            <a:fillRect/>
          </a:stretch>
        </p:blipFill>
        <p:spPr>
          <a:xfrm>
            <a:off x="273685" y="4450715"/>
            <a:ext cx="11918315" cy="156718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608400" y="188665"/>
            <a:ext cx="10969200" cy="705600"/>
          </a:xfrm>
        </p:spPr>
        <p:txBody>
          <a:bodyPr/>
          <a:p>
            <a:r>
              <a:rPr lang="zh-CN" altLang="en-US" sz="2800"/>
              <a:t>四、</a:t>
            </a:r>
            <a:r>
              <a:rPr lang="zh-CN" altLang="en-US" sz="2800"/>
              <a:t>论文总结</a:t>
            </a:r>
            <a:endParaRPr lang="zh-CN" altLang="en-US" sz="2800"/>
          </a:p>
        </p:txBody>
      </p:sp>
      <p:sp>
        <p:nvSpPr>
          <p:cNvPr id="3" name="内容占位符 2"/>
          <p:cNvSpPr>
            <a:spLocks noGrp="1"/>
          </p:cNvSpPr>
          <p:nvPr>
            <p:ph idx="1"/>
          </p:nvPr>
        </p:nvSpPr>
        <p:spPr>
          <a:xfrm>
            <a:off x="545535" y="1049075"/>
            <a:ext cx="10969200" cy="4759200"/>
          </a:xfrm>
        </p:spPr>
        <p:txBody>
          <a:bodyPr/>
          <a:p>
            <a:r>
              <a:rPr lang="zh-CN" altLang="en-US" b="1"/>
              <a:t>语义</a:t>
            </a:r>
            <a:r>
              <a:rPr lang="zh-CN" altLang="en-US" b="1"/>
              <a:t>信息方面的设计</a:t>
            </a:r>
            <a:r>
              <a:rPr lang="zh-CN" altLang="en-US"/>
              <a:t>：设计了一个包含边界分割、语义分割和二值分割的稀疏语义感知分支来提取足够的语义特征。然后，开发了一个语义注入模块，将这些语义特征逐步集成到融合网络中，这个思想很值得学</a:t>
            </a:r>
            <a:r>
              <a:rPr lang="zh-CN" altLang="en-US"/>
              <a:t>习。</a:t>
            </a:r>
            <a:endParaRPr lang="zh-CN" altLang="en-US"/>
          </a:p>
          <a:p>
            <a:r>
              <a:rPr lang="zh-CN" altLang="en-US" b="1"/>
              <a:t>源图像完整信息的设计</a:t>
            </a:r>
            <a:r>
              <a:rPr lang="zh-CN" altLang="en-US"/>
              <a:t>：在场景恢复分支中引入了一个场景保真度路径，负责重建源图像，以保持融合特征的场景保真度</a:t>
            </a:r>
            <a:endParaRPr lang="zh-CN" altLang="en-US"/>
          </a:p>
          <a:p>
            <a:r>
              <a:rPr lang="zh-CN" altLang="en-US" b="1"/>
              <a:t>在损失函数方面的设计</a:t>
            </a:r>
            <a:r>
              <a:rPr lang="zh-CN" altLang="en-US"/>
              <a:t>：基于对比度掩模和显著目标掩模构建了一个特定的融合损失，以保证融合图像的视觉吸引力。</a:t>
            </a:r>
            <a:endParaRPr lang="zh-CN" altLang="en-US"/>
          </a:p>
          <a:p>
            <a:r>
              <a:rPr lang="zh-CN" altLang="en-US"/>
              <a:t>定量和定性分析表明，与特征级融合相比，图像级融合在高级视觉任务中的潜力，特别是在大规模模型的时代。特别是随着单峰语义分割技术的快速发展，语义驱动的图像级融合可以充分整合多模态数据和SOTA单模态分割技术的优势，而无需重新设计，从而更好地应对复杂的场景。</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3106420" y="777875"/>
            <a:ext cx="2763520" cy="4507865"/>
          </a:xfrm>
        </p:spPr>
        <p:txBody>
          <a:bodyPr>
            <a:noAutofit/>
          </a:bodyPr>
          <a:p>
            <a:pPr algn="ctr"/>
            <a:r>
              <a:rPr lang="zh-CN" altLang="en-US" sz="5400"/>
              <a:t>目</a:t>
            </a:r>
            <a:br>
              <a:rPr lang="zh-CN" altLang="en-US" sz="5400"/>
            </a:br>
            <a:r>
              <a:rPr lang="zh-CN" altLang="en-US" sz="5400"/>
              <a:t>录</a:t>
            </a:r>
            <a:endParaRPr lang="zh-CN" altLang="en-US" sz="5400"/>
          </a:p>
        </p:txBody>
      </p:sp>
      <p:sp>
        <p:nvSpPr>
          <p:cNvPr id="3" name="内容占位符 2"/>
          <p:cNvSpPr>
            <a:spLocks noGrp="1"/>
          </p:cNvSpPr>
          <p:nvPr>
            <p:ph idx="1"/>
          </p:nvPr>
        </p:nvSpPr>
        <p:spPr>
          <a:xfrm>
            <a:off x="6878955" y="1675765"/>
            <a:ext cx="4244340" cy="3379470"/>
          </a:xfrm>
        </p:spPr>
        <p:txBody>
          <a:bodyPr>
            <a:normAutofit/>
          </a:bodyPr>
          <a:p>
            <a:pPr algn="l">
              <a:lnSpc>
                <a:spcPct val="130000"/>
              </a:lnSpc>
              <a:spcBef>
                <a:spcPts val="1200"/>
              </a:spcBef>
            </a:pPr>
            <a:r>
              <a:rPr lang="en-US" altLang="zh-CN" sz="2400"/>
              <a:t>      </a:t>
            </a:r>
            <a:r>
              <a:rPr lang="zh-CN" altLang="en-US" sz="2400"/>
              <a:t>研究背景</a:t>
            </a:r>
            <a:endParaRPr lang="zh-CN" altLang="en-US" sz="2400"/>
          </a:p>
          <a:p>
            <a:pPr algn="l">
              <a:lnSpc>
                <a:spcPct val="130000"/>
              </a:lnSpc>
              <a:spcBef>
                <a:spcPts val="1200"/>
              </a:spcBef>
            </a:pPr>
            <a:r>
              <a:rPr lang="en-US" altLang="zh-CN" sz="2400"/>
              <a:t>      </a:t>
            </a:r>
            <a:r>
              <a:rPr lang="zh-CN" altLang="en-US" sz="2400"/>
              <a:t>网络框架</a:t>
            </a:r>
            <a:r>
              <a:rPr lang="en-US" altLang="zh-CN" sz="2400"/>
              <a:t>+</a:t>
            </a:r>
            <a:r>
              <a:rPr lang="zh-CN" altLang="en-US" sz="2400"/>
              <a:t>损失</a:t>
            </a:r>
            <a:r>
              <a:rPr lang="zh-CN" altLang="en-US" sz="2400"/>
              <a:t>函数</a:t>
            </a:r>
            <a:endParaRPr lang="zh-CN" altLang="en-US" sz="2400"/>
          </a:p>
          <a:p>
            <a:pPr algn="l">
              <a:lnSpc>
                <a:spcPct val="130000"/>
              </a:lnSpc>
              <a:spcBef>
                <a:spcPts val="1200"/>
              </a:spcBef>
            </a:pPr>
            <a:r>
              <a:rPr lang="en-US" altLang="zh-CN" sz="2400"/>
              <a:t>      </a:t>
            </a:r>
            <a:r>
              <a:rPr lang="zh-CN" altLang="en-US" sz="2400"/>
              <a:t>实验</a:t>
            </a:r>
            <a:r>
              <a:rPr lang="zh-CN" altLang="en-US" sz="2400"/>
              <a:t>分析</a:t>
            </a:r>
            <a:endParaRPr lang="zh-CN" altLang="en-US" sz="2400"/>
          </a:p>
          <a:p>
            <a:pPr algn="l">
              <a:lnSpc>
                <a:spcPct val="130000"/>
              </a:lnSpc>
              <a:spcBef>
                <a:spcPts val="1200"/>
              </a:spcBef>
            </a:pPr>
            <a:r>
              <a:rPr lang="en-US" altLang="zh-CN" sz="2400"/>
              <a:t>      </a:t>
            </a:r>
            <a:r>
              <a:rPr lang="zh-CN" altLang="en-US" sz="2400"/>
              <a:t>论文总结</a:t>
            </a:r>
            <a:endParaRPr lang="zh-CN" altLang="en-US" sz="240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72790" y="299155"/>
            <a:ext cx="10969200" cy="705600"/>
          </a:xfrm>
        </p:spPr>
        <p:txBody>
          <a:bodyPr>
            <a:normAutofit/>
          </a:bodyPr>
          <a:p>
            <a:r>
              <a:rPr lang="zh-CN" altLang="en-US" sz="2400"/>
              <a:t>一、研究背景</a:t>
            </a:r>
            <a:endParaRPr lang="zh-CN" altLang="en-US" sz="2400"/>
          </a:p>
        </p:txBody>
      </p:sp>
      <p:sp>
        <p:nvSpPr>
          <p:cNvPr id="3" name="内容占位符 2"/>
          <p:cNvSpPr>
            <a:spLocks noGrp="1"/>
          </p:cNvSpPr>
          <p:nvPr>
            <p:ph idx="1"/>
          </p:nvPr>
        </p:nvSpPr>
        <p:spPr>
          <a:xfrm>
            <a:off x="442030" y="1049710"/>
            <a:ext cx="10969200" cy="4759200"/>
          </a:xfrm>
        </p:spPr>
        <p:txBody>
          <a:bodyPr/>
          <a:p>
            <a:pPr marL="0" indent="0">
              <a:lnSpc>
                <a:spcPct val="150000"/>
              </a:lnSpc>
              <a:spcBef>
                <a:spcPts val="1000"/>
              </a:spcBef>
              <a:buNone/>
            </a:pPr>
            <a:r>
              <a:rPr lang="en-US" altLang="zh-CN">
                <a:sym typeface="+mn-ea"/>
              </a:rPr>
              <a:t>      </a:t>
            </a:r>
            <a:r>
              <a:rPr lang="zh-CN" altLang="en-US">
                <a:sym typeface="+mn-ea"/>
              </a:rPr>
              <a:t>大多数现有的图像融合算法主要侧重于提高融合图像的视觉吸引力。尽管有一些语义驱动的方法考虑了下游应用的语义需求，但与特征级融合相比，它们都</a:t>
            </a:r>
            <a:r>
              <a:rPr lang="zh-CN" altLang="en-US" b="1">
                <a:sym typeface="+mn-ea"/>
              </a:rPr>
              <a:t>没有显示出图像级融合的潜力</a:t>
            </a:r>
            <a:r>
              <a:rPr lang="zh-CN" altLang="en-US">
                <a:sym typeface="+mn-ea"/>
              </a:rPr>
              <a:t>，它们</a:t>
            </a:r>
            <a:r>
              <a:rPr lang="zh-CN" altLang="en-US" b="1">
                <a:sym typeface="+mn-ea"/>
              </a:rPr>
              <a:t>直接在多模态特征上而不是在融合图像上</a:t>
            </a:r>
            <a:r>
              <a:rPr lang="zh-CN" altLang="en-US">
                <a:sym typeface="+mn-ea"/>
              </a:rPr>
              <a:t>完成高级视觉任务。面临的问题如下：</a:t>
            </a:r>
            <a:endParaRPr lang="zh-CN" altLang="en-US"/>
          </a:p>
          <a:p>
            <a:pPr>
              <a:lnSpc>
                <a:spcPct val="150000"/>
              </a:lnSpc>
            </a:pPr>
            <a:r>
              <a:rPr lang="zh-CN" altLang="en-US"/>
              <a:t>现有的基于特征级融合的方法仅</a:t>
            </a:r>
            <a:r>
              <a:rPr lang="zh-CN" altLang="en-US" b="1"/>
              <a:t>针对特定的任务</a:t>
            </a:r>
            <a:r>
              <a:rPr lang="zh-CN" altLang="en-US"/>
              <a:t>(例如,语义分割、目标检测和跟踪)进行裁剪，未能有效地推广到其他任务中。</a:t>
            </a:r>
            <a:endParaRPr lang="zh-CN" altLang="en-US"/>
          </a:p>
          <a:p>
            <a:pPr>
              <a:lnSpc>
                <a:spcPct val="150000"/>
              </a:lnSpc>
            </a:pPr>
            <a:r>
              <a:rPr lang="zh-CN" altLang="en-US"/>
              <a:t>将现有的特征级融合模块应用于这些新颖的主干往往需要繁琐的重新设计，特征融合模块和骨干之间的差距限制了基于特征级融合的方案追求更高性能的潜力。</a:t>
            </a:r>
            <a:endParaRPr lang="zh-CN" altLang="en-US"/>
          </a:p>
          <a:p>
            <a:pPr>
              <a:lnSpc>
                <a:spcPct val="150000"/>
              </a:lnSpc>
            </a:pPr>
            <a:r>
              <a:rPr lang="zh-CN" altLang="en-US"/>
              <a:t>有的基于语义驱动的图像融合方法仅在高层视觉任务中证明了融合图像相对于单模态图像(即红外或可见光图像)的优越性。然而，与特征级融合相比，它们</a:t>
            </a:r>
            <a:r>
              <a:rPr lang="zh-CN" altLang="en-US" b="1"/>
              <a:t>并没有挖掘图像级融合的潜力</a:t>
            </a:r>
            <a:r>
              <a:rPr lang="zh-CN" altLang="en-US"/>
              <a:t>，这使得图像级融合的发展陷入困境。</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4" name="图片 3"/>
          <p:cNvPicPr>
            <a:picLocks noChangeAspect="1"/>
          </p:cNvPicPr>
          <p:nvPr/>
        </p:nvPicPr>
        <p:blipFill>
          <a:blip r:embed="rId1"/>
          <a:stretch>
            <a:fillRect/>
          </a:stretch>
        </p:blipFill>
        <p:spPr>
          <a:xfrm>
            <a:off x="125095" y="1111885"/>
            <a:ext cx="5970905" cy="3707130"/>
          </a:xfrm>
          <a:prstGeom prst="rect">
            <a:avLst/>
          </a:prstGeom>
        </p:spPr>
      </p:pic>
      <p:pic>
        <p:nvPicPr>
          <p:cNvPr id="5" name="图片 4"/>
          <p:cNvPicPr>
            <a:picLocks noChangeAspect="1"/>
          </p:cNvPicPr>
          <p:nvPr/>
        </p:nvPicPr>
        <p:blipFill>
          <a:blip r:embed="rId2"/>
          <a:stretch>
            <a:fillRect/>
          </a:stretch>
        </p:blipFill>
        <p:spPr>
          <a:xfrm>
            <a:off x="6096000" y="1056005"/>
            <a:ext cx="5942330" cy="3763010"/>
          </a:xfrm>
          <a:prstGeom prst="rect">
            <a:avLst/>
          </a:prstGeom>
        </p:spPr>
      </p:pic>
      <p:sp>
        <p:nvSpPr>
          <p:cNvPr id="6" name="文本框 5"/>
          <p:cNvSpPr txBox="1"/>
          <p:nvPr/>
        </p:nvSpPr>
        <p:spPr>
          <a:xfrm>
            <a:off x="309880" y="5241290"/>
            <a:ext cx="5508625" cy="665480"/>
          </a:xfrm>
          <a:prstGeom prst="rect">
            <a:avLst/>
          </a:prstGeom>
          <a:noFill/>
        </p:spPr>
        <p:txBody>
          <a:bodyPr wrap="square" rtlCol="0">
            <a:noAutofit/>
          </a:bodyPr>
          <a:p>
            <a:r>
              <a:rPr lang="zh-CN" altLang="en-US" sz="1600"/>
              <a:t>此图是特征级融合和图像级融合的框架图，对于高级视觉任务，（</a:t>
            </a:r>
            <a:r>
              <a:rPr lang="en-US" altLang="zh-CN" sz="1600"/>
              <a:t>b</a:t>
            </a:r>
            <a:r>
              <a:rPr lang="zh-CN" altLang="en-US" sz="1600"/>
              <a:t>）图是一个主流的</a:t>
            </a:r>
            <a:r>
              <a:rPr lang="zh-CN" altLang="en-US" sz="1600"/>
              <a:t>技术。</a:t>
            </a:r>
            <a:endParaRPr lang="zh-CN" altLang="en-US" sz="1600"/>
          </a:p>
        </p:txBody>
      </p:sp>
      <p:sp>
        <p:nvSpPr>
          <p:cNvPr id="7" name="文本框 6"/>
          <p:cNvSpPr txBox="1"/>
          <p:nvPr/>
        </p:nvSpPr>
        <p:spPr>
          <a:xfrm>
            <a:off x="6793865" y="5241290"/>
            <a:ext cx="4781550" cy="829945"/>
          </a:xfrm>
          <a:prstGeom prst="rect">
            <a:avLst/>
          </a:prstGeom>
          <a:noFill/>
        </p:spPr>
        <p:txBody>
          <a:bodyPr wrap="square" rtlCol="0">
            <a:spAutoFit/>
          </a:bodyPr>
          <a:p>
            <a:r>
              <a:rPr lang="zh-CN" altLang="en-US" sz="1600"/>
              <a:t>提出的方法与模态共享特征提取网络、模态独立特征提取网络的对比，无论是在参数上还是性能上都得到了好的</a:t>
            </a:r>
            <a:r>
              <a:rPr lang="zh-CN" altLang="en-US" sz="1600"/>
              <a:t>提升。</a:t>
            </a:r>
            <a:endParaRPr lang="zh-CN" altLang="en-US" sz="1600"/>
          </a:p>
        </p:txBody>
      </p:sp>
      <p:sp>
        <p:nvSpPr>
          <p:cNvPr id="9" name="文本框 8"/>
          <p:cNvSpPr txBox="1"/>
          <p:nvPr/>
        </p:nvSpPr>
        <p:spPr>
          <a:xfrm>
            <a:off x="957580" y="560705"/>
            <a:ext cx="3723640" cy="368300"/>
          </a:xfrm>
          <a:prstGeom prst="rect">
            <a:avLst/>
          </a:prstGeom>
          <a:noFill/>
        </p:spPr>
        <p:txBody>
          <a:bodyPr wrap="square" rtlCol="0">
            <a:spAutoFit/>
          </a:bodyPr>
          <a:p>
            <a:r>
              <a:rPr lang="zh-CN" altLang="en-US" b="1"/>
              <a:t>特征级融合框架和图像级融合框架</a:t>
            </a:r>
            <a:endParaRPr lang="zh-CN" altLang="en-US" b="1"/>
          </a:p>
        </p:txBody>
      </p:sp>
      <p:sp>
        <p:nvSpPr>
          <p:cNvPr id="10" name="文本框 9"/>
          <p:cNvSpPr txBox="1"/>
          <p:nvPr/>
        </p:nvSpPr>
        <p:spPr>
          <a:xfrm>
            <a:off x="7042150" y="560705"/>
            <a:ext cx="4404360" cy="368300"/>
          </a:xfrm>
          <a:prstGeom prst="rect">
            <a:avLst/>
          </a:prstGeom>
          <a:noFill/>
        </p:spPr>
        <p:txBody>
          <a:bodyPr wrap="square" rtlCol="0">
            <a:spAutoFit/>
          </a:bodyPr>
          <a:p>
            <a:r>
              <a:rPr lang="zh-CN" altLang="en-US" b="1"/>
              <a:t>提出的方法与目前存在的方法的对比</a:t>
            </a:r>
            <a:endParaRPr lang="zh-CN" altLang="en-US" b="1"/>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608400" y="457905"/>
            <a:ext cx="10969200" cy="705600"/>
          </a:xfrm>
        </p:spPr>
        <p:txBody>
          <a:bodyPr/>
          <a:p>
            <a:r>
              <a:rPr lang="zh-CN" altLang="en-US" sz="2400"/>
              <a:t>贡献：</a:t>
            </a:r>
            <a:endParaRPr lang="zh-CN" altLang="en-US" sz="2400"/>
          </a:p>
        </p:txBody>
      </p:sp>
      <p:sp>
        <p:nvSpPr>
          <p:cNvPr id="3" name="内容占位符 2"/>
          <p:cNvSpPr>
            <a:spLocks noGrp="1"/>
          </p:cNvSpPr>
          <p:nvPr>
            <p:ph idx="1"/>
          </p:nvPr>
        </p:nvSpPr>
        <p:spPr>
          <a:xfrm>
            <a:off x="608400" y="1225605"/>
            <a:ext cx="10969200" cy="4759200"/>
          </a:xfrm>
        </p:spPr>
        <p:txBody>
          <a:bodyPr/>
          <a:p>
            <a:pPr>
              <a:lnSpc>
                <a:spcPct val="200000"/>
              </a:lnSpc>
            </a:pPr>
            <a:r>
              <a:rPr lang="zh-CN" altLang="en-US" b="1"/>
              <a:t>首次证明</a:t>
            </a:r>
            <a:r>
              <a:rPr lang="zh-CN" altLang="en-US"/>
              <a:t>，对于高级视觉任务，</a:t>
            </a:r>
            <a:r>
              <a:rPr lang="zh-CN" altLang="en-US" b="1"/>
              <a:t>多模态图像级融合可以以较低的计算负载实现与多模态特征级融合相当的性能</a:t>
            </a:r>
            <a:r>
              <a:rPr lang="zh-CN" altLang="en-US"/>
              <a:t>。这说明了图像融合在高层视觉任务中的必要性。</a:t>
            </a:r>
            <a:endParaRPr lang="zh-CN" altLang="en-US"/>
          </a:p>
          <a:p>
            <a:pPr>
              <a:lnSpc>
                <a:spcPct val="200000"/>
              </a:lnSpc>
            </a:pPr>
            <a:r>
              <a:rPr lang="zh-CN" altLang="en-US"/>
              <a:t>在特征层面向融合网络中</a:t>
            </a:r>
            <a:r>
              <a:rPr lang="zh-CN" altLang="en-US" b="1"/>
              <a:t>逐步注入语义特征</a:t>
            </a:r>
            <a:r>
              <a:rPr lang="zh-CN" altLang="en-US"/>
              <a:t>，从而保证了具有丰富语义线索的融合结果对任意高层骨干具有友好性和鲁棒性。此外，设计了一条与图像融合路径平行的场景保真路径来约束融合模块以保留源图像的完整信息。</a:t>
            </a:r>
            <a:endParaRPr lang="zh-CN" altLang="en-US"/>
          </a:p>
          <a:p>
            <a:pPr>
              <a:lnSpc>
                <a:spcPct val="200000"/>
              </a:lnSpc>
            </a:pPr>
            <a:r>
              <a:rPr lang="zh-CN" altLang="en-US"/>
              <a:t>大量实验表明，与图像级和特征级融合算法相比，我们提出的方法在视觉感知和高层语义方面的优越性</a:t>
            </a:r>
            <a:endParaRPr lang="zh-CN" altLang="en-US"/>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a:xfrm>
            <a:off x="265500" y="40075"/>
            <a:ext cx="10969200" cy="705600"/>
          </a:xfrm>
        </p:spPr>
        <p:txBody>
          <a:bodyPr/>
          <a:p>
            <a:r>
              <a:rPr lang="zh-CN" altLang="en-US" sz="2400"/>
              <a:t>二、网络</a:t>
            </a:r>
            <a:r>
              <a:rPr lang="zh-CN" altLang="en-US" sz="2400"/>
              <a:t>框架</a:t>
            </a:r>
            <a:endParaRPr lang="zh-CN" altLang="en-US" sz="2400"/>
          </a:p>
        </p:txBody>
      </p:sp>
      <p:pic>
        <p:nvPicPr>
          <p:cNvPr id="4" name="内容占位符 3"/>
          <p:cNvPicPr>
            <a:picLocks noChangeAspect="1"/>
          </p:cNvPicPr>
          <p:nvPr>
            <p:ph idx="1"/>
          </p:nvPr>
        </p:nvPicPr>
        <p:blipFill>
          <a:blip r:embed="rId1"/>
          <a:srcRect r="921" b="28816"/>
          <a:stretch>
            <a:fillRect/>
          </a:stretch>
        </p:blipFill>
        <p:spPr>
          <a:xfrm>
            <a:off x="143510" y="675640"/>
            <a:ext cx="11090910" cy="3764915"/>
          </a:xfrm>
          <a:prstGeom prst="rect">
            <a:avLst/>
          </a:prstGeom>
        </p:spPr>
      </p:pic>
      <p:sp>
        <p:nvSpPr>
          <p:cNvPr id="6" name="文本框 5"/>
          <p:cNvSpPr txBox="1"/>
          <p:nvPr/>
        </p:nvSpPr>
        <p:spPr>
          <a:xfrm>
            <a:off x="265430" y="4982210"/>
            <a:ext cx="11301730" cy="645160"/>
          </a:xfrm>
          <a:prstGeom prst="rect">
            <a:avLst/>
          </a:prstGeom>
          <a:noFill/>
        </p:spPr>
        <p:txBody>
          <a:bodyPr wrap="square" rtlCol="0">
            <a:spAutoFit/>
          </a:bodyPr>
          <a:p>
            <a:pPr indent="457200" fontAlgn="auto"/>
            <a:endParaRPr lang="zh-CN" altLang="en-US">
              <a:solidFill>
                <a:schemeClr val="tx1">
                  <a:lumMod val="65000"/>
                  <a:lumOff val="35000"/>
                </a:schemeClr>
              </a:solidFill>
            </a:endParaRPr>
          </a:p>
          <a:p>
            <a:pPr indent="457200" fontAlgn="auto"/>
            <a:endParaRPr lang="zh-CN" altLang="en-US">
              <a:solidFill>
                <a:schemeClr val="tx1">
                  <a:lumMod val="65000"/>
                  <a:lumOff val="35000"/>
                </a:schemeClr>
              </a:solidFill>
            </a:endParaRPr>
          </a:p>
        </p:txBody>
      </p:sp>
      <p:sp>
        <p:nvSpPr>
          <p:cNvPr id="7" name="文本框 6"/>
          <p:cNvSpPr txBox="1"/>
          <p:nvPr/>
        </p:nvSpPr>
        <p:spPr>
          <a:xfrm>
            <a:off x="362585" y="4440555"/>
            <a:ext cx="11581130" cy="2258695"/>
          </a:xfrm>
          <a:prstGeom prst="rect">
            <a:avLst/>
          </a:prstGeom>
          <a:noFill/>
        </p:spPr>
        <p:txBody>
          <a:bodyPr wrap="square" rtlCol="0">
            <a:noAutofit/>
          </a:bodyPr>
          <a:p>
            <a:pPr indent="457200" fontAlgn="auto">
              <a:lnSpc>
                <a:spcPct val="150000"/>
              </a:lnSpc>
            </a:pPr>
            <a:r>
              <a:rPr lang="zh-CN" altLang="en-US" sz="1600">
                <a:solidFill>
                  <a:schemeClr val="tx1">
                    <a:lumMod val="65000"/>
                    <a:lumOff val="35000"/>
                  </a:schemeClr>
                </a:solidFill>
                <a:sym typeface="+mn-ea"/>
              </a:rPr>
              <a:t>该方法涉及两个分支：</a:t>
            </a:r>
            <a:r>
              <a:rPr lang="zh-CN" altLang="en-US" sz="1600" b="1">
                <a:solidFill>
                  <a:schemeClr val="tx1">
                    <a:lumMod val="65000"/>
                    <a:lumOff val="35000"/>
                  </a:schemeClr>
                </a:solidFill>
                <a:sym typeface="+mn-ea"/>
              </a:rPr>
              <a:t>场复分支和稀疏语义感知分支</a:t>
            </a:r>
            <a:r>
              <a:rPr lang="zh-CN" altLang="en-US" sz="1600">
                <a:solidFill>
                  <a:schemeClr val="tx1">
                    <a:lumMod val="65000"/>
                    <a:lumOff val="35000"/>
                  </a:schemeClr>
                </a:solidFill>
                <a:sym typeface="+mn-ea"/>
              </a:rPr>
              <a:t>。</a:t>
            </a:r>
            <a:endParaRPr lang="zh-CN" altLang="en-US" sz="1600">
              <a:solidFill>
                <a:schemeClr val="tx1">
                  <a:lumMod val="65000"/>
                  <a:lumOff val="35000"/>
                </a:schemeClr>
              </a:solidFill>
              <a:sym typeface="+mn-ea"/>
            </a:endParaRPr>
          </a:p>
          <a:p>
            <a:pPr indent="457200" fontAlgn="auto">
              <a:lnSpc>
                <a:spcPct val="150000"/>
              </a:lnSpc>
            </a:pPr>
            <a:r>
              <a:rPr lang="zh-CN" altLang="en-US" sz="1600">
                <a:solidFill>
                  <a:schemeClr val="tx1">
                    <a:lumMod val="65000"/>
                    <a:lumOff val="35000"/>
                  </a:schemeClr>
                </a:solidFill>
                <a:sym typeface="+mn-ea"/>
              </a:rPr>
              <a:t>场景恢复分支包含</a:t>
            </a:r>
            <a:r>
              <a:rPr lang="zh-CN" altLang="en-US" sz="1600" b="1">
                <a:solidFill>
                  <a:schemeClr val="tx1">
                    <a:lumMod val="65000"/>
                    <a:lumOff val="35000"/>
                  </a:schemeClr>
                </a:solidFill>
                <a:sym typeface="+mn-ea"/>
              </a:rPr>
              <a:t>场景保真路径和图像融合路径</a:t>
            </a:r>
            <a:r>
              <a:rPr lang="zh-CN" altLang="en-US" sz="1600">
                <a:solidFill>
                  <a:schemeClr val="tx1">
                    <a:lumMod val="65000"/>
                    <a:lumOff val="35000"/>
                  </a:schemeClr>
                </a:solidFill>
                <a:sym typeface="+mn-ea"/>
              </a:rPr>
              <a:t>。两条路径共享渐进式语义注入模块（PSFM）、密集场景重建模块（DSRM)、语义注入模块（SIM）、密集场景重建模块（DSRM）。</a:t>
            </a:r>
            <a:endParaRPr lang="zh-CN" altLang="en-US" sz="1600">
              <a:solidFill>
                <a:schemeClr val="tx1">
                  <a:lumMod val="65000"/>
                  <a:lumOff val="35000"/>
                </a:schemeClr>
              </a:solidFill>
              <a:sym typeface="+mn-ea"/>
            </a:endParaRPr>
          </a:p>
          <a:p>
            <a:pPr indent="457200" fontAlgn="auto">
              <a:lnSpc>
                <a:spcPct val="150000"/>
              </a:lnSpc>
            </a:pPr>
            <a:r>
              <a:rPr lang="zh-CN" altLang="en-US" sz="1600">
                <a:solidFill>
                  <a:schemeClr val="tx1">
                    <a:lumMod val="65000"/>
                    <a:lumOff val="35000"/>
                  </a:schemeClr>
                </a:solidFill>
                <a:sym typeface="+mn-ea"/>
              </a:rPr>
              <a:t>语义感知分支由稀疏语义感知模块( S2PM )和稀疏语义感知路径( S2P2 )组成，其中S2P2由3个任务特定的头组成，用于从不同角度感知稀疏语义。</a:t>
            </a:r>
            <a:r>
              <a:rPr lang="zh-CN" altLang="en-US" sz="1600" b="1">
                <a:solidFill>
                  <a:schemeClr val="tx1">
                    <a:lumMod val="65000"/>
                    <a:lumOff val="35000"/>
                  </a:schemeClr>
                </a:solidFill>
                <a:sym typeface="+mn-ea"/>
              </a:rPr>
              <a:t>表面特征包含大量的低级信息，即细节信息</a:t>
            </a:r>
            <a:r>
              <a:rPr lang="zh-CN" altLang="en-US" sz="1600">
                <a:solidFill>
                  <a:schemeClr val="tx1">
                    <a:lumMod val="65000"/>
                    <a:lumOff val="35000"/>
                  </a:schemeClr>
                </a:solidFill>
                <a:sym typeface="+mn-ea"/>
              </a:rPr>
              <a:t>，这些信息可能会对高级视觉任务的表现产生负面影响。因此，我们的稀疏语义感知分支只利用深层特征和最后的浅层特征来预测边界、语义和二值分割结果</a:t>
            </a:r>
            <a:r>
              <a:rPr lang="zh-CN" altLang="en-US">
                <a:solidFill>
                  <a:schemeClr val="tx1">
                    <a:lumMod val="65000"/>
                    <a:lumOff val="35000"/>
                  </a:schemeClr>
                </a:solidFill>
                <a:sym typeface="+mn-ea"/>
              </a:rPr>
              <a:t>。</a:t>
            </a:r>
            <a:endParaRPr lang="zh-CN" altLang="en-US">
              <a:solidFill>
                <a:schemeClr val="tx1">
                  <a:lumMod val="65000"/>
                  <a:lumOff val="35000"/>
                </a:schemeClr>
              </a:solidFill>
              <a:sym typeface="+mn-ea"/>
            </a:endParaRPr>
          </a:p>
          <a:p>
            <a:pPr>
              <a:lnSpc>
                <a:spcPct val="150000"/>
              </a:lnSpc>
            </a:pPr>
            <a:endParaRPr lang="zh-CN" altLang="en-US"/>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88360" y="319475"/>
            <a:ext cx="10969200" cy="705600"/>
          </a:xfrm>
        </p:spPr>
        <p:txBody>
          <a:bodyPr/>
          <a:p>
            <a:r>
              <a:rPr lang="en-US" altLang="zh-CN" sz="2400"/>
              <a:t>2.1 </a:t>
            </a:r>
            <a:r>
              <a:rPr lang="zh-CN" altLang="en-US" sz="2400"/>
              <a:t>浅层特征融合</a:t>
            </a:r>
            <a:endParaRPr lang="zh-CN" altLang="en-US" sz="2400"/>
          </a:p>
        </p:txBody>
      </p:sp>
      <p:pic>
        <p:nvPicPr>
          <p:cNvPr id="4" name="图片 3"/>
          <p:cNvPicPr>
            <a:picLocks noChangeAspect="1"/>
          </p:cNvPicPr>
          <p:nvPr/>
        </p:nvPicPr>
        <p:blipFill>
          <a:blip r:embed="rId1"/>
          <a:srcRect t="6824" r="3345" b="3176"/>
          <a:stretch>
            <a:fillRect/>
          </a:stretch>
        </p:blipFill>
        <p:spPr>
          <a:xfrm>
            <a:off x="1267460" y="1214120"/>
            <a:ext cx="9010015" cy="3634740"/>
          </a:xfrm>
          <a:prstGeom prst="rect">
            <a:avLst/>
          </a:prstGeom>
        </p:spPr>
      </p:pic>
      <p:sp>
        <p:nvSpPr>
          <p:cNvPr id="5" name="文本框 4"/>
          <p:cNvSpPr txBox="1"/>
          <p:nvPr/>
        </p:nvSpPr>
        <p:spPr>
          <a:xfrm>
            <a:off x="818515" y="4981575"/>
            <a:ext cx="10161905" cy="1614805"/>
          </a:xfrm>
          <a:prstGeom prst="rect">
            <a:avLst/>
          </a:prstGeom>
          <a:noFill/>
        </p:spPr>
        <p:txBody>
          <a:bodyPr wrap="square" rtlCol="0">
            <a:spAutoFit/>
          </a:bodyPr>
          <a:p>
            <a:pPr indent="457200" algn="l" fontAlgn="auto">
              <a:lnSpc>
                <a:spcPct val="150000"/>
              </a:lnSpc>
            </a:pPr>
            <a:r>
              <a:rPr lang="zh-CN" altLang="en-US">
                <a:solidFill>
                  <a:schemeClr val="tx1">
                    <a:lumMod val="65000"/>
                    <a:lumOff val="35000"/>
                  </a:schemeClr>
                </a:solidFill>
              </a:rPr>
              <a:t>提出了一种基于通道-空间注意力机制的浅层细节融合模块( SDFM )来整合浅层特征。SDFM的体系结构如图所示。特别地，我们将红外和可见光特征在通道维度上进行拼接，然后将其输入到由卷积和池化操作组成的通道注意力模块中，以生成注意力权重。</a:t>
            </a:r>
            <a:endParaRPr lang="zh-CN" altLang="en-US">
              <a:solidFill>
                <a:schemeClr val="tx1">
                  <a:lumMod val="65000"/>
                  <a:lumOff val="35000"/>
                </a:schemeClr>
              </a:solidFill>
            </a:endParaRPr>
          </a:p>
          <a:p>
            <a:pPr indent="457200" algn="l" fontAlgn="auto"/>
            <a:endParaRPr lang="zh-CN" altLang="en-US">
              <a:solidFill>
                <a:schemeClr val="tx1">
                  <a:lumMod val="65000"/>
                  <a:lumOff val="35000"/>
                </a:schemeClr>
              </a:solidFill>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2785" y="280740"/>
            <a:ext cx="10969200" cy="705600"/>
          </a:xfrm>
        </p:spPr>
        <p:txBody>
          <a:bodyPr/>
          <a:p>
            <a:r>
              <a:rPr lang="en-US" altLang="zh-CN" sz="2400"/>
              <a:t>2.2 </a:t>
            </a:r>
            <a:r>
              <a:rPr lang="zh-CN" altLang="en-US" sz="2400"/>
              <a:t>深层特征融合</a:t>
            </a:r>
            <a:endParaRPr lang="zh-CN" altLang="en-US" sz="2400"/>
          </a:p>
        </p:txBody>
      </p:sp>
      <p:pic>
        <p:nvPicPr>
          <p:cNvPr id="4" name="图片 3"/>
          <p:cNvPicPr>
            <a:picLocks noChangeAspect="1"/>
          </p:cNvPicPr>
          <p:nvPr/>
        </p:nvPicPr>
        <p:blipFill>
          <a:blip r:embed="rId1"/>
          <a:srcRect l="5927" t="4918" r="3327" b="2367"/>
          <a:stretch>
            <a:fillRect/>
          </a:stretch>
        </p:blipFill>
        <p:spPr>
          <a:xfrm>
            <a:off x="1377950" y="821690"/>
            <a:ext cx="9006840" cy="4384675"/>
          </a:xfrm>
          <a:prstGeom prst="rect">
            <a:avLst/>
          </a:prstGeom>
        </p:spPr>
      </p:pic>
      <p:sp>
        <p:nvSpPr>
          <p:cNvPr id="5" name="文本框 4"/>
          <p:cNvSpPr txBox="1"/>
          <p:nvPr/>
        </p:nvSpPr>
        <p:spPr>
          <a:xfrm>
            <a:off x="81915" y="5255260"/>
            <a:ext cx="5022850" cy="1546860"/>
          </a:xfrm>
          <a:prstGeom prst="rect">
            <a:avLst/>
          </a:prstGeom>
          <a:noFill/>
        </p:spPr>
        <p:txBody>
          <a:bodyPr wrap="square" rtlCol="0" anchor="t">
            <a:noAutofit/>
          </a:bodyPr>
          <a:p>
            <a:pPr>
              <a:lnSpc>
                <a:spcPct val="150000"/>
              </a:lnSpc>
            </a:pPr>
            <a:r>
              <a:rPr lang="en-US" altLang="zh-CN"/>
              <a:t>       </a:t>
            </a:r>
            <a:r>
              <a:rPr lang="zh-CN" altLang="en-US">
                <a:solidFill>
                  <a:schemeClr val="tx1">
                    <a:lumMod val="65000"/>
                    <a:lumOff val="35000"/>
                  </a:schemeClr>
                </a:solidFill>
              </a:rPr>
              <a:t>高级视觉任务往往需要</a:t>
            </a:r>
            <a:r>
              <a:rPr lang="zh-CN" altLang="en-US" b="1">
                <a:solidFill>
                  <a:schemeClr val="tx1">
                    <a:lumMod val="65000"/>
                    <a:lumOff val="35000"/>
                  </a:schemeClr>
                </a:solidFill>
              </a:rPr>
              <a:t>丰富的上下文信息</a:t>
            </a:r>
            <a:r>
              <a:rPr lang="zh-CN" altLang="en-US">
                <a:solidFill>
                  <a:schemeClr val="tx1">
                    <a:lumMod val="65000"/>
                    <a:lumOff val="35000"/>
                  </a:schemeClr>
                </a:solidFill>
              </a:rPr>
              <a:t>来进行全面的理解，我们开发了</a:t>
            </a:r>
            <a:r>
              <a:rPr lang="zh-CN" altLang="en-US" b="1">
                <a:solidFill>
                  <a:schemeClr val="tx1">
                    <a:lumMod val="65000"/>
                    <a:lumOff val="35000"/>
                  </a:schemeClr>
                </a:solidFill>
              </a:rPr>
              <a:t>基于交叉注意力</a:t>
            </a:r>
            <a:r>
              <a:rPr lang="zh-CN" altLang="en-US">
                <a:solidFill>
                  <a:schemeClr val="tx1">
                    <a:lumMod val="65000"/>
                    <a:lumOff val="35000"/>
                  </a:schemeClr>
                </a:solidFill>
              </a:rPr>
              <a:t>的深度语义融合模块( PSFM )来整合深度特征。</a:t>
            </a:r>
            <a:endParaRPr lang="zh-CN" altLang="en-US">
              <a:solidFill>
                <a:schemeClr val="tx1">
                  <a:lumMod val="65000"/>
                  <a:lumOff val="35000"/>
                </a:schemeClr>
              </a:solidFill>
            </a:endParaRPr>
          </a:p>
        </p:txBody>
      </p:sp>
      <p:graphicFrame>
        <p:nvGraphicFramePr>
          <p:cNvPr id="3" name="对象 2">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pic>
        <p:nvPicPr>
          <p:cNvPr id="6" name="图片 5"/>
          <p:cNvPicPr>
            <a:picLocks noChangeAspect="1"/>
          </p:cNvPicPr>
          <p:nvPr/>
        </p:nvPicPr>
        <p:blipFill>
          <a:blip r:embed="rId4"/>
          <a:stretch>
            <a:fillRect/>
          </a:stretch>
        </p:blipFill>
        <p:spPr>
          <a:xfrm>
            <a:off x="5299075" y="5255260"/>
            <a:ext cx="2876550" cy="847725"/>
          </a:xfrm>
          <a:prstGeom prst="rect">
            <a:avLst/>
          </a:prstGeom>
        </p:spPr>
      </p:pic>
      <p:pic>
        <p:nvPicPr>
          <p:cNvPr id="7" name="图片 6"/>
          <p:cNvPicPr>
            <a:picLocks noChangeAspect="1"/>
          </p:cNvPicPr>
          <p:nvPr/>
        </p:nvPicPr>
        <p:blipFill>
          <a:blip r:embed="rId5"/>
          <a:stretch>
            <a:fillRect/>
          </a:stretch>
        </p:blipFill>
        <p:spPr>
          <a:xfrm>
            <a:off x="5237480" y="6007735"/>
            <a:ext cx="3392805" cy="537845"/>
          </a:xfrm>
          <a:prstGeom prst="rect">
            <a:avLst/>
          </a:prstGeom>
        </p:spPr>
      </p:pic>
      <p:pic>
        <p:nvPicPr>
          <p:cNvPr id="8" name="图片 7"/>
          <p:cNvPicPr>
            <a:picLocks noChangeAspect="1"/>
          </p:cNvPicPr>
          <p:nvPr/>
        </p:nvPicPr>
        <p:blipFill>
          <a:blip r:embed="rId6"/>
          <a:stretch>
            <a:fillRect/>
          </a:stretch>
        </p:blipFill>
        <p:spPr>
          <a:xfrm>
            <a:off x="8562975" y="5389245"/>
            <a:ext cx="2343150" cy="561975"/>
          </a:xfrm>
          <a:prstGeom prst="rect">
            <a:avLst/>
          </a:prstGeom>
        </p:spPr>
      </p:pic>
      <p:pic>
        <p:nvPicPr>
          <p:cNvPr id="9" name="图片 8"/>
          <p:cNvPicPr>
            <a:picLocks noChangeAspect="1"/>
          </p:cNvPicPr>
          <p:nvPr/>
        </p:nvPicPr>
        <p:blipFill>
          <a:blip r:embed="rId7"/>
          <a:stretch>
            <a:fillRect/>
          </a:stretch>
        </p:blipFill>
        <p:spPr>
          <a:xfrm>
            <a:off x="8630285" y="5951220"/>
            <a:ext cx="3561715" cy="765175"/>
          </a:xfrm>
          <a:prstGeom prst="rect">
            <a:avLst/>
          </a:prstGeom>
        </p:spPr>
      </p:pic>
    </p:spTree>
    <p:custDataLst>
      <p:tags r:id="rId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a:xfrm>
            <a:off x="220415" y="243910"/>
            <a:ext cx="10969200" cy="705600"/>
          </a:xfrm>
        </p:spPr>
        <p:txBody>
          <a:bodyPr/>
          <a:p>
            <a:r>
              <a:rPr lang="en-US" altLang="zh-CN" sz="2400"/>
              <a:t> </a:t>
            </a:r>
            <a:r>
              <a:rPr lang="zh-CN" altLang="en-US" sz="2400"/>
              <a:t>损失函数</a:t>
            </a:r>
            <a:endParaRPr lang="zh-CN" altLang="en-US" sz="240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12115" y="2374265"/>
                <a:ext cx="5308600" cy="1104900"/>
              </a:xfrm>
            </p:spPr>
            <p:txBody>
              <a:bodyPr/>
              <a:p>
                <a:pPr marL="0" indent="0">
                  <a:buNone/>
                </a:pPr>
                <a:r>
                  <a:rPr lang="zh-CN" altLang="en-US">
                    <a:latin typeface="Cambria Math" panose="02040503050406030204" charset="0"/>
                    <a:cs typeface="Cambria Math" panose="02040503050406030204" charset="0"/>
                  </a:rPr>
                  <a:t>融合损失：</a:t>
                </a:r>
                <a:endParaRPr lang="en-US" altLang="zh-CN" i="1">
                  <a:latin typeface="Cambria Math" panose="02040503050406030204" charset="0"/>
                  <a:cs typeface="Cambria Math" panose="02040503050406030204" charset="0"/>
                </a:endParaRPr>
              </a:p>
              <a:p>
                <a14:m>
                  <m:oMath xmlns:m="http://schemas.openxmlformats.org/officeDocument/2006/math">
                    <m:sSub>
                      <m:sSubPr>
                        <m:ctrlPr>
                          <a:rPr lang="en-US" altLang="zh-CN" i="1">
                            <a:solidFill>
                              <a:schemeClr val="tx1"/>
                            </a:solidFill>
                            <a:latin typeface="Cambria Math" panose="02040503050406030204" charset="0"/>
                            <a:cs typeface="Cambria Math" panose="02040503050406030204" charset="0"/>
                          </a:rPr>
                        </m:ctrlPr>
                      </m:sSubPr>
                      <m:e>
                        <m:r>
                          <a:rPr lang="en-US" altLang="zh-CN" i="1">
                            <a:solidFill>
                              <a:schemeClr val="tx1"/>
                            </a:solidFill>
                            <a:latin typeface="Cambria Math" panose="02040503050406030204" charset="0"/>
                            <a:cs typeface="Cambria Math" panose="02040503050406030204" charset="0"/>
                          </a:rPr>
                          <m:t>𝐿</m:t>
                        </m:r>
                      </m:e>
                      <m:sub>
                        <m:r>
                          <a:rPr lang="en-US" altLang="zh-CN" i="1">
                            <a:solidFill>
                              <a:schemeClr val="tx1"/>
                            </a:solidFill>
                            <a:latin typeface="Cambria Math" panose="02040503050406030204" charset="0"/>
                            <a:cs typeface="Cambria Math" panose="02040503050406030204" charset="0"/>
                          </a:rPr>
                          <m:t>𝑓</m:t>
                        </m:r>
                      </m:sub>
                    </m:sSub>
                    <m:r>
                      <a:rPr lang="en-US" altLang="zh-CN" i="1">
                        <a:solidFill>
                          <a:schemeClr val="tx1"/>
                        </a:solidFill>
                        <a:latin typeface="Cambria Math" panose="02040503050406030204" charset="0"/>
                        <a:cs typeface="Cambria Math" panose="02040503050406030204" charset="0"/>
                      </a:rPr>
                      <m:t>=</m:t>
                    </m:r>
                    <m:sSub>
                      <m:sSubPr>
                        <m:ctrlPr>
                          <a:rPr lang="en-US" altLang="zh-CN" i="1">
                            <a:solidFill>
                              <a:schemeClr val="tx1"/>
                            </a:solidFill>
                            <a:latin typeface="Cambria Math" panose="02040503050406030204" charset="0"/>
                            <a:cs typeface="Cambria Math" panose="02040503050406030204" charset="0"/>
                          </a:rPr>
                        </m:ctrlPr>
                      </m:sSubPr>
                      <m:e>
                        <m:r>
                          <a:rPr lang="en-US" altLang="zh-CN" i="1">
                            <a:solidFill>
                              <a:schemeClr val="tx1"/>
                            </a:solidFill>
                            <a:latin typeface="Cambria Math" panose="02040503050406030204" charset="0"/>
                            <a:cs typeface="Cambria Math" panose="02040503050406030204" charset="0"/>
                          </a:rPr>
                          <m:t>𝐿</m:t>
                        </m:r>
                      </m:e>
                      <m:sub>
                        <m:r>
                          <a:rPr lang="en-US" altLang="zh-CN" i="1">
                            <a:solidFill>
                              <a:schemeClr val="tx1"/>
                            </a:solidFill>
                            <a:latin typeface="Cambria Math" panose="02040503050406030204" charset="0"/>
                            <a:cs typeface="Cambria Math" panose="02040503050406030204" charset="0"/>
                          </a:rPr>
                          <m:t>𝑖𝑛𝑡</m:t>
                        </m:r>
                      </m:sub>
                    </m:sSub>
                    <m:r>
                      <a:rPr lang="en-US" altLang="zh-CN" i="1">
                        <a:solidFill>
                          <a:schemeClr val="tx1"/>
                        </a:solidFill>
                        <a:latin typeface="Cambria Math" panose="02040503050406030204" charset="0"/>
                        <a:cs typeface="Cambria Math" panose="02040503050406030204" charset="0"/>
                      </a:rPr>
                      <m:t>+</m:t>
                    </m:r>
                    <m:sSub>
                      <m:sSubPr>
                        <m:ctrlPr>
                          <a:rPr lang="en-US" altLang="zh-CN" i="1">
                            <a:solidFill>
                              <a:schemeClr val="tx1"/>
                            </a:solidFill>
                            <a:latin typeface="Cambria Math" panose="02040503050406030204" charset="0"/>
                            <a:cs typeface="Cambria Math" panose="02040503050406030204" charset="0"/>
                          </a:rPr>
                        </m:ctrlPr>
                      </m:sSubPr>
                      <m:e>
                        <m:r>
                          <a:rPr lang="en-US" altLang="zh-CN" i="1">
                            <a:solidFill>
                              <a:schemeClr val="tx1"/>
                            </a:solidFill>
                            <a:latin typeface="Cambria Math" panose="02040503050406030204" charset="0"/>
                            <a:cs typeface="Cambria Math" panose="02040503050406030204" charset="0"/>
                          </a:rPr>
                          <m:t>𝐿</m:t>
                        </m:r>
                      </m:e>
                      <m:sub>
                        <m:r>
                          <a:rPr lang="en-US" altLang="zh-CN" i="1">
                            <a:solidFill>
                              <a:schemeClr val="tx1"/>
                            </a:solidFill>
                            <a:latin typeface="Cambria Math" panose="02040503050406030204" charset="0"/>
                            <a:cs typeface="Cambria Math" panose="02040503050406030204" charset="0"/>
                          </a:rPr>
                          <m:t>𝑡𝑒𝑥𝑡</m:t>
                        </m:r>
                      </m:sub>
                    </m:sSub>
                    <m:r>
                      <a:rPr lang="en-US" altLang="zh-CN" i="1">
                        <a:solidFill>
                          <a:schemeClr val="tx1"/>
                        </a:solidFill>
                        <a:latin typeface="Cambria Math" panose="02040503050406030204" charset="0"/>
                        <a:cs typeface="Cambria Math" panose="02040503050406030204" charset="0"/>
                      </a:rPr>
                      <m:t>+</m:t>
                    </m:r>
                    <m:sSub>
                      <m:sSubPr>
                        <m:ctrlPr>
                          <a:rPr lang="en-US" altLang="zh-CN" i="1">
                            <a:solidFill>
                              <a:schemeClr val="tx1"/>
                            </a:solidFill>
                            <a:latin typeface="Cambria Math" panose="02040503050406030204" charset="0"/>
                            <a:cs typeface="Cambria Math" panose="02040503050406030204" charset="0"/>
                          </a:rPr>
                        </m:ctrlPr>
                      </m:sSubPr>
                      <m:e>
                        <m:r>
                          <a:rPr lang="en-US" altLang="zh-CN" i="1">
                            <a:solidFill>
                              <a:schemeClr val="tx1"/>
                            </a:solidFill>
                            <a:latin typeface="Cambria Math" panose="02040503050406030204" charset="0"/>
                            <a:cs typeface="Cambria Math" panose="02040503050406030204" charset="0"/>
                          </a:rPr>
                          <m:t>𝛼</m:t>
                        </m:r>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𝐿</m:t>
                        </m:r>
                      </m:e>
                      <m:sub>
                        <m:r>
                          <a:rPr lang="en-US" altLang="zh-CN" i="1">
                            <a:solidFill>
                              <a:schemeClr val="tx1"/>
                            </a:solidFill>
                            <a:latin typeface="Cambria Math" panose="02040503050406030204" charset="0"/>
                            <a:cs typeface="Cambria Math" panose="02040503050406030204" charset="0"/>
                          </a:rPr>
                          <m:t>𝑐𝑜𝑟𝑟</m:t>
                        </m:r>
                      </m:sub>
                    </m:sSub>
                  </m:oMath>
                </a14:m>
                <a:endParaRPr lang="en-US" altLang="zh-CN" i="1">
                  <a:latin typeface="Cambria Math" panose="02040503050406030204" charset="0"/>
                  <a:cs typeface="Cambria Math" panose="02040503050406030204" charset="0"/>
                </a:endParaRPr>
              </a:p>
              <a:p>
                <a:pPr marL="0" indent="0">
                  <a:buNone/>
                </a:pPr>
                <a:endParaRPr lang="en-US" altLang="zh-CN" i="1">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412115" y="2374265"/>
                <a:ext cx="5308600" cy="1104900"/>
              </a:xfrm>
              <a:blipFill rotWithShape="1">
                <a:blip r:embed="rId1"/>
                <a:stretch>
                  <a:fillRect b="-22241"/>
                </a:stretch>
              </a:blipFill>
            </p:spPr>
            <p:txBody>
              <a:bodyPr/>
              <a:lstStyle/>
              <a:p>
                <a:r>
                  <a:rPr lang="zh-CN" altLang="en-US">
                    <a:noFill/>
                  </a:rPr>
                  <a:t> </a:t>
                </a:r>
              </a:p>
            </p:txBody>
          </p:sp>
        </mc:Fallback>
      </mc:AlternateContent>
      <p:pic>
        <p:nvPicPr>
          <p:cNvPr id="5" name="图片 4"/>
          <p:cNvPicPr>
            <a:picLocks noChangeAspect="1"/>
          </p:cNvPicPr>
          <p:nvPr/>
        </p:nvPicPr>
        <p:blipFill>
          <a:blip r:embed="rId2"/>
          <a:stretch>
            <a:fillRect/>
          </a:stretch>
        </p:blipFill>
        <p:spPr>
          <a:xfrm>
            <a:off x="412115" y="3381375"/>
            <a:ext cx="3151505" cy="937895"/>
          </a:xfrm>
          <a:prstGeom prst="rect">
            <a:avLst/>
          </a:prstGeom>
        </p:spPr>
      </p:pic>
      <p:pic>
        <p:nvPicPr>
          <p:cNvPr id="6" name="图片 5"/>
          <p:cNvPicPr>
            <a:picLocks noChangeAspect="1"/>
          </p:cNvPicPr>
          <p:nvPr/>
        </p:nvPicPr>
        <p:blipFill>
          <a:blip r:embed="rId3"/>
          <a:stretch>
            <a:fillRect/>
          </a:stretch>
        </p:blipFill>
        <p:spPr>
          <a:xfrm>
            <a:off x="456565" y="4430395"/>
            <a:ext cx="4304030" cy="1045845"/>
          </a:xfrm>
          <a:prstGeom prst="rect">
            <a:avLst/>
          </a:prstGeom>
        </p:spPr>
      </p:pic>
      <p:pic>
        <p:nvPicPr>
          <p:cNvPr id="7" name="图片 6"/>
          <p:cNvPicPr>
            <a:picLocks noChangeAspect="1"/>
          </p:cNvPicPr>
          <p:nvPr/>
        </p:nvPicPr>
        <p:blipFill>
          <a:blip r:embed="rId4"/>
          <a:stretch>
            <a:fillRect/>
          </a:stretch>
        </p:blipFill>
        <p:spPr>
          <a:xfrm>
            <a:off x="412115" y="5382895"/>
            <a:ext cx="5055235" cy="633730"/>
          </a:xfrm>
          <a:prstGeom prst="rect">
            <a:avLst/>
          </a:prstGeom>
        </p:spPr>
      </p:pic>
      <p:pic>
        <p:nvPicPr>
          <p:cNvPr id="8" name="图片 7"/>
          <p:cNvPicPr>
            <a:picLocks noChangeAspect="1"/>
          </p:cNvPicPr>
          <p:nvPr/>
        </p:nvPicPr>
        <p:blipFill>
          <a:blip r:embed="rId5"/>
          <a:stretch>
            <a:fillRect/>
          </a:stretch>
        </p:blipFill>
        <p:spPr>
          <a:xfrm>
            <a:off x="325120" y="5953125"/>
            <a:ext cx="4264025" cy="794385"/>
          </a:xfrm>
          <a:prstGeom prst="rect">
            <a:avLst/>
          </a:prstGeom>
        </p:spPr>
      </p:pic>
      <p:pic>
        <p:nvPicPr>
          <p:cNvPr id="9" name="图片 8"/>
          <p:cNvPicPr>
            <a:picLocks noChangeAspect="1"/>
          </p:cNvPicPr>
          <p:nvPr/>
        </p:nvPicPr>
        <p:blipFill>
          <a:blip r:embed="rId6"/>
          <a:stretch>
            <a:fillRect/>
          </a:stretch>
        </p:blipFill>
        <p:spPr>
          <a:xfrm>
            <a:off x="6938645" y="1744345"/>
            <a:ext cx="4933315" cy="561975"/>
          </a:xfrm>
          <a:prstGeom prst="rect">
            <a:avLst/>
          </a:prstGeom>
        </p:spPr>
      </p:pic>
      <p:pic>
        <p:nvPicPr>
          <p:cNvPr id="10" name="图片 9"/>
          <p:cNvPicPr>
            <a:picLocks noChangeAspect="1"/>
          </p:cNvPicPr>
          <p:nvPr/>
        </p:nvPicPr>
        <p:blipFill>
          <a:blip r:embed="rId7"/>
          <a:stretch>
            <a:fillRect/>
          </a:stretch>
        </p:blipFill>
        <p:spPr>
          <a:xfrm>
            <a:off x="456565" y="1115060"/>
            <a:ext cx="4115435" cy="1093470"/>
          </a:xfrm>
          <a:prstGeom prst="rect">
            <a:avLst/>
          </a:prstGeom>
        </p:spPr>
      </p:pic>
      <p:sp>
        <p:nvSpPr>
          <p:cNvPr id="11" name="文本框 10"/>
          <p:cNvSpPr txBox="1"/>
          <p:nvPr/>
        </p:nvSpPr>
        <p:spPr>
          <a:xfrm>
            <a:off x="6375400" y="1115060"/>
            <a:ext cx="3990975" cy="368300"/>
          </a:xfrm>
          <a:prstGeom prst="rect">
            <a:avLst/>
          </a:prstGeom>
          <a:noFill/>
        </p:spPr>
        <p:txBody>
          <a:bodyPr wrap="square" rtlCol="0">
            <a:spAutoFit/>
          </a:bodyPr>
          <a:p>
            <a:r>
              <a:rPr lang="zh-CN" altLang="en-US">
                <a:solidFill>
                  <a:schemeClr val="tx1">
                    <a:lumMod val="65000"/>
                    <a:lumOff val="35000"/>
                  </a:schemeClr>
                </a:solidFill>
              </a:rPr>
              <a:t>附加损耗</a:t>
            </a:r>
            <a:r>
              <a:rPr lang="en-US" altLang="zh-CN">
                <a:solidFill>
                  <a:schemeClr val="tx1">
                    <a:lumMod val="65000"/>
                    <a:lumOff val="35000"/>
                  </a:schemeClr>
                </a:solidFill>
              </a:rPr>
              <a:t>:</a:t>
            </a:r>
            <a:endParaRPr lang="en-US" altLang="zh-CN">
              <a:solidFill>
                <a:schemeClr val="tx1">
                  <a:lumMod val="65000"/>
                  <a:lumOff val="35000"/>
                </a:schemeClr>
              </a:solidFill>
            </a:endParaRPr>
          </a:p>
        </p:txBody>
      </p:sp>
      <p:sp>
        <p:nvSpPr>
          <p:cNvPr id="13" name="文本框 12"/>
          <p:cNvSpPr txBox="1"/>
          <p:nvPr/>
        </p:nvSpPr>
        <p:spPr>
          <a:xfrm>
            <a:off x="6375400" y="2840990"/>
            <a:ext cx="5610860" cy="3292475"/>
          </a:xfrm>
          <a:prstGeom prst="rect">
            <a:avLst/>
          </a:prstGeom>
          <a:solidFill>
            <a:schemeClr val="bg2"/>
          </a:solidFill>
        </p:spPr>
        <p:txBody>
          <a:bodyPr wrap="square" rtlCol="0">
            <a:noAutofit/>
          </a:bodyPr>
          <a:p>
            <a:pPr>
              <a:lnSpc>
                <a:spcPct val="150000"/>
              </a:lnSpc>
            </a:pPr>
            <a:r>
              <a:rPr lang="zh-CN" altLang="en-US">
                <a:solidFill>
                  <a:schemeClr val="tx1">
                    <a:lumMod val="65000"/>
                    <a:lumOff val="35000"/>
                  </a:schemeClr>
                </a:solidFill>
              </a:rPr>
              <a:t>一方面，</a:t>
            </a:r>
            <a:r>
              <a:rPr lang="zh-CN" altLang="en-US" b="1">
                <a:solidFill>
                  <a:schemeClr val="tx1">
                    <a:lumMod val="65000"/>
                    <a:lumOff val="35000"/>
                  </a:schemeClr>
                </a:solidFill>
              </a:rPr>
              <a:t>以方差为表征的红外图像的高对比度特性有望得到保留</a:t>
            </a:r>
            <a:r>
              <a:rPr lang="zh-CN" altLang="en-US">
                <a:solidFill>
                  <a:schemeClr val="tx1">
                    <a:lumMod val="65000"/>
                    <a:lumOff val="35000"/>
                  </a:schemeClr>
                </a:solidFill>
              </a:rPr>
              <a:t>。因此，通过比较红外和可见光图像的方差来生成对比度掩模，以指导融合网络自适应地保留源图像中的高对比度区域。</a:t>
            </a:r>
            <a:endParaRPr lang="zh-CN" altLang="en-US">
              <a:solidFill>
                <a:schemeClr val="tx1">
                  <a:lumMod val="65000"/>
                  <a:lumOff val="35000"/>
                </a:schemeClr>
              </a:solidFill>
            </a:endParaRPr>
          </a:p>
          <a:p>
            <a:pPr>
              <a:lnSpc>
                <a:spcPct val="150000"/>
              </a:lnSpc>
            </a:pPr>
            <a:r>
              <a:rPr lang="zh-CN" altLang="en-US">
                <a:solidFill>
                  <a:schemeClr val="tx1">
                    <a:lumMod val="65000"/>
                    <a:lumOff val="35000"/>
                  </a:schemeClr>
                </a:solidFill>
              </a:rPr>
              <a:t>另一方面，</a:t>
            </a:r>
            <a:r>
              <a:rPr lang="zh-CN" altLang="en-US" b="1">
                <a:solidFill>
                  <a:schemeClr val="tx1">
                    <a:lumMod val="65000"/>
                    <a:lumOff val="35000"/>
                  </a:schemeClr>
                </a:solidFill>
              </a:rPr>
              <a:t>利用显著目标掩膜引导融合网络，保留红外图像中的显著目标</a:t>
            </a:r>
            <a:r>
              <a:rPr lang="zh-CN" altLang="en-US">
                <a:solidFill>
                  <a:schemeClr val="tx1">
                    <a:lumMod val="65000"/>
                    <a:lumOff val="35000"/>
                  </a:schemeClr>
                </a:solidFill>
              </a:rPr>
              <a:t>。具体来说，从语义分割标签中很容易生成显著性目标掩码。</a:t>
            </a:r>
            <a:endParaRPr lang="zh-CN" altLang="en-US">
              <a:solidFill>
                <a:schemeClr val="tx1">
                  <a:lumMod val="65000"/>
                  <a:lumOff val="35000"/>
                </a:schemeClr>
              </a:solidFill>
            </a:endParaRPr>
          </a:p>
        </p:txBody>
      </p:sp>
    </p:spTree>
    <p:custDataLst>
      <p:tags r:id="rId8"/>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commondata" val="eyJoZGlkIjoiMzlhMmFmYTQyNzllZGZhNWJjNGY1ODJhMjkzNDc0NTA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2850</Words>
  <Application>WPS 演示</Application>
  <PresentationFormat>宽屏</PresentationFormat>
  <Paragraphs>92</Paragraphs>
  <Slides>13</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3" baseType="lpstr">
      <vt:lpstr>Arial</vt:lpstr>
      <vt:lpstr>宋体</vt:lpstr>
      <vt:lpstr>Wingdings</vt:lpstr>
      <vt:lpstr>Wingdings</vt:lpstr>
      <vt:lpstr>Cambria Math</vt:lpstr>
      <vt:lpstr>微软雅黑</vt:lpstr>
      <vt:lpstr>Arial Unicode MS</vt:lpstr>
      <vt:lpstr>Calibri</vt:lpstr>
      <vt:lpstr>WPS</vt:lpstr>
      <vt:lpstr>Equation.KSEE3</vt:lpstr>
      <vt:lpstr>Rethinking the necessity of image fusion in high-level vision tasks: A practical infrared and visible image fusion network based on progressive semantic injection and scene fidelity</vt:lpstr>
      <vt:lpstr>目 录</vt:lpstr>
      <vt:lpstr>一、研究背景</vt:lpstr>
      <vt:lpstr>PowerPoint 演示文稿</vt:lpstr>
      <vt:lpstr>贡献：</vt:lpstr>
      <vt:lpstr>二、网络框架</vt:lpstr>
      <vt:lpstr>2.1 浅层特征融合</vt:lpstr>
      <vt:lpstr>2.2 深层特征融合</vt:lpstr>
      <vt:lpstr> 损失函数</vt:lpstr>
      <vt:lpstr>三、实验分析</vt:lpstr>
      <vt:lpstr>（2）无S2P2、无PSFM</vt:lpstr>
      <vt:lpstr>分割性能的分析：</vt:lpstr>
      <vt:lpstr>四、论文总结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Q.XYU</cp:lastModifiedBy>
  <cp:revision>161</cp:revision>
  <dcterms:created xsi:type="dcterms:W3CDTF">2019-06-19T02:08:00Z</dcterms:created>
  <dcterms:modified xsi:type="dcterms:W3CDTF">2024-04-23T05:07:12Z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ICV">
    <vt:lpwstr>33F0CF5E6E0546748CA9AA856B65648C_11</vt:lpwstr>
  </property>
</Properties>
</file>