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1" r:id="rId1"/>
  </p:sldMasterIdLst>
  <p:notesMasterIdLst>
    <p:notesMasterId r:id="rId47"/>
  </p:notesMasterIdLst>
  <p:sldIdLst>
    <p:sldId id="321" r:id="rId2"/>
    <p:sldId id="335" r:id="rId3"/>
    <p:sldId id="344" r:id="rId4"/>
    <p:sldId id="345" r:id="rId5"/>
    <p:sldId id="346" r:id="rId6"/>
    <p:sldId id="348" r:id="rId7"/>
    <p:sldId id="365" r:id="rId8"/>
    <p:sldId id="349" r:id="rId9"/>
    <p:sldId id="350" r:id="rId10"/>
    <p:sldId id="366" r:id="rId11"/>
    <p:sldId id="351" r:id="rId12"/>
    <p:sldId id="347" r:id="rId13"/>
    <p:sldId id="334" r:id="rId14"/>
    <p:sldId id="340" r:id="rId15"/>
    <p:sldId id="368" r:id="rId16"/>
    <p:sldId id="352" r:id="rId17"/>
    <p:sldId id="369" r:id="rId18"/>
    <p:sldId id="336" r:id="rId19"/>
    <p:sldId id="342" r:id="rId20"/>
    <p:sldId id="343" r:id="rId21"/>
    <p:sldId id="370" r:id="rId22"/>
    <p:sldId id="371" r:id="rId23"/>
    <p:sldId id="372" r:id="rId24"/>
    <p:sldId id="373" r:id="rId25"/>
    <p:sldId id="374" r:id="rId26"/>
    <p:sldId id="375" r:id="rId27"/>
    <p:sldId id="376" r:id="rId28"/>
    <p:sldId id="377" r:id="rId29"/>
    <p:sldId id="378" r:id="rId30"/>
    <p:sldId id="379" r:id="rId31"/>
    <p:sldId id="353" r:id="rId32"/>
    <p:sldId id="354" r:id="rId33"/>
    <p:sldId id="337" r:id="rId34"/>
    <p:sldId id="355" r:id="rId35"/>
    <p:sldId id="356" r:id="rId36"/>
    <p:sldId id="357" r:id="rId37"/>
    <p:sldId id="358" r:id="rId38"/>
    <p:sldId id="359" r:id="rId39"/>
    <p:sldId id="360" r:id="rId40"/>
    <p:sldId id="380" r:id="rId41"/>
    <p:sldId id="361" r:id="rId42"/>
    <p:sldId id="362" r:id="rId43"/>
    <p:sldId id="363" r:id="rId44"/>
    <p:sldId id="364" r:id="rId45"/>
    <p:sldId id="338" r:id="rId4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a Mitra" initials="R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BA5C1"/>
    <a:srgbClr val="293071"/>
    <a:srgbClr val="FFA143"/>
    <a:srgbClr val="2D6F83"/>
    <a:srgbClr val="F0A34E"/>
    <a:srgbClr val="F8A468"/>
    <a:srgbClr val="327B92"/>
    <a:srgbClr val="3A8EA8"/>
    <a:srgbClr val="4B9FC2"/>
    <a:srgbClr val="202E7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5" autoAdjust="0"/>
    <p:restoredTop sz="92967" autoAdjust="0"/>
  </p:normalViewPr>
  <p:slideViewPr>
    <p:cSldViewPr>
      <p:cViewPr varScale="1">
        <p:scale>
          <a:sx n="102" d="100"/>
          <a:sy n="102" d="100"/>
        </p:scale>
        <p:origin x="-1272" y="-1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80" d="100"/>
        <a:sy n="80" d="100"/>
      </p:scale>
      <p:origin x="0" y="1015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9.xml"/><Relationship Id="rId3" Type="http://schemas.openxmlformats.org/officeDocument/2006/relationships/slide" Target="slides/slide24.xml"/><Relationship Id="rId7" Type="http://schemas.openxmlformats.org/officeDocument/2006/relationships/slide" Target="slides/slide28.xml"/><Relationship Id="rId2" Type="http://schemas.openxmlformats.org/officeDocument/2006/relationships/slide" Target="slides/slide23.xml"/><Relationship Id="rId1" Type="http://schemas.openxmlformats.org/officeDocument/2006/relationships/slide" Target="slides/slide22.xml"/><Relationship Id="rId6" Type="http://schemas.openxmlformats.org/officeDocument/2006/relationships/slide" Target="slides/slide27.xml"/><Relationship Id="rId5" Type="http://schemas.openxmlformats.org/officeDocument/2006/relationships/slide" Target="slides/slide26.xml"/><Relationship Id="rId4" Type="http://schemas.openxmlformats.org/officeDocument/2006/relationships/slide" Target="slides/slide25.xml"/><Relationship Id="rId9"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28" charset="-128"/>
              </a:defRPr>
            </a:lvl1pPr>
          </a:lstStyle>
          <a:p>
            <a:pPr>
              <a:defRPr/>
            </a:pPr>
            <a:endParaRPr lang="en-US" dirty="0"/>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28" charset="-128"/>
              </a:defRPr>
            </a:lvl1pPr>
          </a:lstStyle>
          <a:p>
            <a:pPr>
              <a:defRPr/>
            </a:pPr>
            <a:endParaRPr lang="en-US" dirty="0"/>
          </a:p>
        </p:txBody>
      </p:sp>
      <p:sp>
        <p:nvSpPr>
          <p:cNvPr id="90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28" charset="-128"/>
              </a:defRPr>
            </a:lvl1pPr>
          </a:lstStyle>
          <a:p>
            <a:pPr>
              <a:defRPr/>
            </a:pPr>
            <a:endParaRPr lang="en-US" dirty="0"/>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28" charset="-128"/>
              </a:defRPr>
            </a:lvl1pPr>
          </a:lstStyle>
          <a:p>
            <a:pPr>
              <a:defRPr/>
            </a:pPr>
            <a:fld id="{4BD08F91-4BB6-4375-BF09-CC8D901E42C2}" type="slidenum">
              <a:rPr lang="en-US"/>
              <a:pPr>
                <a:defRPr/>
              </a:pPr>
              <a:t>‹#›</a:t>
            </a:fld>
            <a:endParaRPr lang="en-US" dirty="0"/>
          </a:p>
        </p:txBody>
      </p:sp>
    </p:spTree>
    <p:extLst>
      <p:ext uri="{BB962C8B-B14F-4D97-AF65-F5344CB8AC3E}">
        <p14:creationId xmlns:p14="http://schemas.microsoft.com/office/powerpoint/2010/main" xmlns="" val="38311549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0707CB8D-7797-4B75-9DC7-81918E657DA0}" type="slidenum">
              <a:rPr lang="en-US" sz="1200" smtClean="0"/>
              <a:pPr/>
              <a:t>1</a:t>
            </a:fld>
            <a:endParaRPr lang="en-US" sz="1200"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smtClean="0">
              <a:latin typeface="Arial" pitchFamily="34" charset="0"/>
              <a:ea typeface="ＭＳ Ｐゴシック" pitchFamily="34" charset="-128"/>
            </a:endParaRPr>
          </a:p>
        </p:txBody>
      </p:sp>
    </p:spTree>
    <p:extLst>
      <p:ext uri="{BB962C8B-B14F-4D97-AF65-F5344CB8AC3E}">
        <p14:creationId xmlns:p14="http://schemas.microsoft.com/office/powerpoint/2010/main" xmlns="" val="1042692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BD08F91-4BB6-4375-BF09-CC8D901E42C2}" type="slidenum">
              <a:rPr lang="en-US" smtClean="0"/>
              <a:pPr>
                <a:defRPr/>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08F91-4BB6-4375-BF09-CC8D901E42C2}" type="slidenum">
              <a:rPr lang="en-US" smtClean="0"/>
              <a:pPr>
                <a:defRPr/>
              </a:pPr>
              <a:t>13</a:t>
            </a:fld>
            <a:endParaRPr lang="en-US" dirty="0"/>
          </a:p>
        </p:txBody>
      </p:sp>
    </p:spTree>
    <p:extLst>
      <p:ext uri="{BB962C8B-B14F-4D97-AF65-F5344CB8AC3E}">
        <p14:creationId xmlns:p14="http://schemas.microsoft.com/office/powerpoint/2010/main" xmlns="" val="3622496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08F91-4BB6-4375-BF09-CC8D901E42C2}" type="slidenum">
              <a:rPr lang="en-US" smtClean="0"/>
              <a:pPr>
                <a:defRPr/>
              </a:pPr>
              <a:t>14</a:t>
            </a:fld>
            <a:endParaRPr lang="en-US" dirty="0"/>
          </a:p>
        </p:txBody>
      </p:sp>
    </p:spTree>
    <p:extLst>
      <p:ext uri="{BB962C8B-B14F-4D97-AF65-F5344CB8AC3E}">
        <p14:creationId xmlns:p14="http://schemas.microsoft.com/office/powerpoint/2010/main" xmlns="" val="3622496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08F91-4BB6-4375-BF09-CC8D901E42C2}" type="slidenum">
              <a:rPr lang="en-US" smtClean="0"/>
              <a:pPr>
                <a:defRPr/>
              </a:pPr>
              <a:t>15</a:t>
            </a:fld>
            <a:endParaRPr lang="en-US" dirty="0"/>
          </a:p>
        </p:txBody>
      </p:sp>
    </p:spTree>
    <p:extLst>
      <p:ext uri="{BB962C8B-B14F-4D97-AF65-F5344CB8AC3E}">
        <p14:creationId xmlns:p14="http://schemas.microsoft.com/office/powerpoint/2010/main" xmlns="" val="3622496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08F91-4BB6-4375-BF09-CC8D901E42C2}" type="slidenum">
              <a:rPr lang="en-US" smtClean="0"/>
              <a:pPr>
                <a:defRPr/>
              </a:pPr>
              <a:t>16</a:t>
            </a:fld>
            <a:endParaRPr lang="en-US" dirty="0"/>
          </a:p>
        </p:txBody>
      </p:sp>
    </p:spTree>
    <p:extLst>
      <p:ext uri="{BB962C8B-B14F-4D97-AF65-F5344CB8AC3E}">
        <p14:creationId xmlns:p14="http://schemas.microsoft.com/office/powerpoint/2010/main" xmlns="" val="3622496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08F91-4BB6-4375-BF09-CC8D901E42C2}" type="slidenum">
              <a:rPr lang="en-US" smtClean="0"/>
              <a:pPr>
                <a:defRPr/>
              </a:pPr>
              <a:t>17</a:t>
            </a:fld>
            <a:endParaRPr lang="en-US" dirty="0"/>
          </a:p>
        </p:txBody>
      </p:sp>
    </p:spTree>
    <p:extLst>
      <p:ext uri="{BB962C8B-B14F-4D97-AF65-F5344CB8AC3E}">
        <p14:creationId xmlns:p14="http://schemas.microsoft.com/office/powerpoint/2010/main" xmlns="" val="3622496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16200000" scaled="1"/>
          <a:tileRect/>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stretch>
            <a:fillRect/>
          </a:stretch>
        </p:blipFill>
        <p:spPr>
          <a:xfrm>
            <a:off x="0" y="5627313"/>
            <a:ext cx="9144000" cy="1231838"/>
          </a:xfrm>
          <a:prstGeom prst="rect">
            <a:avLst/>
          </a:prstGeom>
        </p:spPr>
      </p:pic>
      <p:sp>
        <p:nvSpPr>
          <p:cNvPr id="3" name="Subtitle 2"/>
          <p:cNvSpPr>
            <a:spLocks noGrp="1"/>
          </p:cNvSpPr>
          <p:nvPr userDrawn="1">
            <p:ph type="subTitle" idx="1" hasCustomPrompt="1"/>
          </p:nvPr>
        </p:nvSpPr>
        <p:spPr>
          <a:xfrm>
            <a:off x="1828800" y="1219200"/>
            <a:ext cx="5257800" cy="914400"/>
          </a:xfrm>
        </p:spPr>
        <p:txBody>
          <a:bodyPr anchor="b" anchorCtr="0"/>
          <a:lstStyle>
            <a:lvl1pPr marL="0" indent="0" algn="ctr">
              <a:buNone/>
              <a:defRPr sz="4000" b="0" baseline="0">
                <a:solidFill>
                  <a:srgbClr val="293071"/>
                </a:solidFill>
                <a:effectLst/>
                <a:latin typeface="Arial Black" panose="020B0A040201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11</a:t>
            </a:r>
            <a:endParaRPr lang="en-US" dirty="0"/>
          </a:p>
        </p:txBody>
      </p:sp>
      <p:sp>
        <p:nvSpPr>
          <p:cNvPr id="2" name="Title 1"/>
          <p:cNvSpPr>
            <a:spLocks noGrp="1"/>
          </p:cNvSpPr>
          <p:nvPr>
            <p:ph type="ctrTitle"/>
          </p:nvPr>
        </p:nvSpPr>
        <p:spPr>
          <a:xfrm>
            <a:off x="1066800" y="4145240"/>
            <a:ext cx="7369610" cy="1470025"/>
          </a:xfrm>
        </p:spPr>
        <p:txBody>
          <a:bodyPr/>
          <a:lstStyle>
            <a:lvl1pPr algn="ctr">
              <a:defRPr b="1" baseline="0">
                <a:solidFill>
                  <a:srgbClr val="293071"/>
                </a:solidFill>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8519409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duotone>
              <a:schemeClr val="accent5">
                <a:shade val="45000"/>
                <a:satMod val="135000"/>
              </a:schemeClr>
              <a:prstClr val="white"/>
            </a:duotone>
          </a:blip>
          <a:stretch>
            <a:fillRect/>
          </a:stretch>
        </p:blipFill>
        <p:spPr>
          <a:xfrm>
            <a:off x="0" y="-31688"/>
            <a:ext cx="9144000" cy="1231838"/>
          </a:xfrm>
          <a:prstGeom prst="rect">
            <a:avLst/>
          </a:prstGeom>
        </p:spPr>
      </p:pic>
      <p:sp>
        <p:nvSpPr>
          <p:cNvPr id="15" name="Title 1"/>
          <p:cNvSpPr>
            <a:spLocks noGrp="1"/>
          </p:cNvSpPr>
          <p:nvPr>
            <p:ph type="title"/>
          </p:nvPr>
        </p:nvSpPr>
        <p:spPr>
          <a:xfrm>
            <a:off x="0" y="-20548"/>
            <a:ext cx="9144000" cy="1231838"/>
          </a:xfrm>
          <a:noFill/>
        </p:spPr>
        <p:txBody>
          <a:bodyPr>
            <a:normAutofit/>
          </a:bodyPr>
          <a:lstStyle>
            <a:lvl1pPr marL="225425" indent="0" algn="l">
              <a:defRPr lang="en-US" sz="3600" b="0" i="0" u="none" strike="noStrike" kern="1200" baseline="0" dirty="0">
                <a:solidFill>
                  <a:schemeClr val="tx1"/>
                </a:solidFill>
                <a:latin typeface="Arial" pitchFamily="34" charset="0"/>
                <a:ea typeface="+mj-ea"/>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5105400"/>
          </a:xfrm>
          <a:ln w="76200"/>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a:t>
            </a:r>
            <a:r>
              <a:rPr lang="en-US" dirty="0" err="1" smtClean="0"/>
              <a:t>leve</a:t>
            </a:r>
            <a:endParaRPr lang="en-US" dirty="0" smtClean="0"/>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0" y="6858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12192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1238250"/>
            <a:ext cx="9144000" cy="182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52109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duotone>
              <a:schemeClr val="accent5">
                <a:shade val="45000"/>
                <a:satMod val="135000"/>
              </a:schemeClr>
              <a:prstClr val="white"/>
            </a:duotone>
          </a:blip>
          <a:stretch>
            <a:fillRect/>
          </a:stretch>
        </p:blipFill>
        <p:spPr>
          <a:xfrm>
            <a:off x="0" y="-31688"/>
            <a:ext cx="9144000" cy="1231838"/>
          </a:xfrm>
          <a:prstGeom prst="rect">
            <a:avLst/>
          </a:prstGeom>
        </p:spPr>
      </p:pic>
      <p:cxnSp>
        <p:nvCxnSpPr>
          <p:cNvPr id="8" name="Straight Connector 7"/>
          <p:cNvCxnSpPr/>
          <p:nvPr userDrawn="1"/>
        </p:nvCxnSpPr>
        <p:spPr>
          <a:xfrm>
            <a:off x="0" y="6858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0" y="0"/>
            <a:ext cx="9144000" cy="1231838"/>
          </a:xfrm>
          <a:noFill/>
        </p:spPr>
        <p:txBody>
          <a:bodyPr>
            <a:normAutofit/>
          </a:bodyPr>
          <a:lstStyle>
            <a:lvl1pPr marL="225425" indent="0" algn="l">
              <a:defRPr lang="en-US" sz="3600" b="0" i="0" u="none" strike="noStrike" kern="1200" baseline="0" dirty="0">
                <a:solidFill>
                  <a:schemeClr val="tx1"/>
                </a:solidFill>
                <a:latin typeface="Arial" pitchFamily="34" charset="0"/>
                <a:ea typeface="+mj-ea"/>
                <a:cs typeface="Arial" pitchFamily="34" charset="0"/>
              </a:defRPr>
            </a:lvl1pPr>
          </a:lstStyle>
          <a:p>
            <a:r>
              <a:rPr lang="en-US" dirty="0" smtClean="0"/>
              <a:t>Click to edit Master title style</a:t>
            </a:r>
            <a:endParaRPr lang="en-US" dirty="0"/>
          </a:p>
        </p:txBody>
      </p:sp>
      <p:cxnSp>
        <p:nvCxnSpPr>
          <p:cNvPr id="9" name="Straight Connector 8"/>
          <p:cNvCxnSpPr/>
          <p:nvPr userDrawn="1"/>
        </p:nvCxnSpPr>
        <p:spPr>
          <a:xfrm>
            <a:off x="0" y="12192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2"/>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1238250"/>
            <a:ext cx="9144000" cy="182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84129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cxnSp>
        <p:nvCxnSpPr>
          <p:cNvPr id="8" name="Straight Connector 7"/>
          <p:cNvCxnSpPr/>
          <p:nvPr userDrawn="1"/>
        </p:nvCxnSpPr>
        <p:spPr>
          <a:xfrm>
            <a:off x="0" y="6858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8580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841298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2538" y="6248400"/>
            <a:ext cx="1905000" cy="457200"/>
          </a:xfrm>
          <a:prstGeom prst="rect">
            <a:avLst/>
          </a:prstGeom>
        </p:spPr>
        <p:txBody>
          <a:bodyPr/>
          <a:lstStyle>
            <a:lvl1pPr>
              <a:defRPr/>
            </a:lvl1pPr>
          </a:lstStyle>
          <a:p>
            <a:endParaRPr lang="zh-CN" altLang="en-US"/>
          </a:p>
        </p:txBody>
      </p:sp>
      <p:sp>
        <p:nvSpPr>
          <p:cNvPr id="5" name="页脚占位符 4"/>
          <p:cNvSpPr>
            <a:spLocks noGrp="1"/>
          </p:cNvSpPr>
          <p:nvPr>
            <p:ph type="ftr" sz="quarter" idx="11"/>
          </p:nvPr>
        </p:nvSpPr>
        <p:spPr>
          <a:xfrm>
            <a:off x="3690938" y="6248400"/>
            <a:ext cx="2895600" cy="457200"/>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7119938" y="6248400"/>
            <a:ext cx="1905000" cy="457200"/>
          </a:xfrm>
          <a:prstGeom prst="rect">
            <a:avLst/>
          </a:prstGeom>
        </p:spPr>
        <p:txBody>
          <a:bodyPr/>
          <a:lstStyle>
            <a:lvl1pPr>
              <a:defRPr/>
            </a:lvl1pPr>
          </a:lstStyle>
          <a:p>
            <a:fld id="{7B74A86E-2939-4D80-8888-42BED8A2D407}" type="slidenum">
              <a:rPr lang="zh-CN"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xmlns="" val="229602008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7" r:id="rId3"/>
    <p:sldLayoutId id="2147483798" r:id="rId4"/>
    <p:sldLayoutId id="2147483799" r:id="rId5"/>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0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000">
          <a:solidFill>
            <a:schemeClr val="tx1"/>
          </a:solidFill>
          <a:latin typeface="Arial" pitchFamily="34" charset="0"/>
          <a:cs typeface="Arial" pitchFamily="34" charset="0"/>
        </a:defRPr>
      </a:lvl2pPr>
      <a:lvl3pPr algn="ctr" rtl="0" eaLnBrk="0" fontAlgn="base" hangingPunct="0">
        <a:spcBef>
          <a:spcPct val="0"/>
        </a:spcBef>
        <a:spcAft>
          <a:spcPct val="0"/>
        </a:spcAft>
        <a:defRPr sz="4000">
          <a:solidFill>
            <a:schemeClr val="tx1"/>
          </a:solidFill>
          <a:latin typeface="Arial" pitchFamily="34" charset="0"/>
          <a:cs typeface="Arial" pitchFamily="34" charset="0"/>
        </a:defRPr>
      </a:lvl3pPr>
      <a:lvl4pPr algn="ctr" rtl="0" eaLnBrk="0" fontAlgn="base" hangingPunct="0">
        <a:spcBef>
          <a:spcPct val="0"/>
        </a:spcBef>
        <a:spcAft>
          <a:spcPct val="0"/>
        </a:spcAft>
        <a:defRPr sz="4000">
          <a:solidFill>
            <a:schemeClr val="tx1"/>
          </a:solidFill>
          <a:latin typeface="Arial" pitchFamily="34" charset="0"/>
          <a:cs typeface="Arial" pitchFamily="34" charset="0"/>
        </a:defRPr>
      </a:lvl4pPr>
      <a:lvl5pPr algn="ctr" rtl="0" eaLnBrk="0" fontAlgn="base" hangingPunct="0">
        <a:spcBef>
          <a:spcPct val="0"/>
        </a:spcBef>
        <a:spcAft>
          <a:spcPct val="0"/>
        </a:spcAft>
        <a:defRPr sz="4000">
          <a:solidFill>
            <a:schemeClr val="tx1"/>
          </a:solidFill>
          <a:latin typeface="Arial" pitchFamily="34" charset="0"/>
          <a:cs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ts val="9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ts val="9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ts val="9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ts val="9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ts val="9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20"/>
          <p:cNvSpPr>
            <a:spLocks noGrp="1"/>
          </p:cNvSpPr>
          <p:nvPr>
            <p:ph type="subTitle" idx="1"/>
          </p:nvPr>
        </p:nvSpPr>
        <p:spPr>
          <a:xfrm>
            <a:off x="1143000" y="1219200"/>
            <a:ext cx="5257800" cy="914400"/>
          </a:xfrm>
        </p:spPr>
        <p:txBody>
          <a:bodyPr/>
          <a:lstStyle/>
          <a:p>
            <a:pPr algn="l"/>
            <a:r>
              <a:rPr lang="en-US" dirty="0" smtClean="0"/>
              <a:t>Chapter 11</a:t>
            </a:r>
            <a:endParaRPr lang="en-US" dirty="0"/>
          </a:p>
        </p:txBody>
      </p:sp>
      <p:sp>
        <p:nvSpPr>
          <p:cNvPr id="28" name="Title 27"/>
          <p:cNvSpPr>
            <a:spLocks noGrp="1"/>
          </p:cNvSpPr>
          <p:nvPr>
            <p:ph type="ctrTitle"/>
          </p:nvPr>
        </p:nvSpPr>
        <p:spPr>
          <a:xfrm>
            <a:off x="1447800" y="2971800"/>
            <a:ext cx="7010400" cy="1470025"/>
          </a:xfrm>
        </p:spPr>
        <p:txBody>
          <a:bodyPr/>
          <a:lstStyle/>
          <a:p>
            <a:pPr algn="l"/>
            <a:r>
              <a:rPr lang="en-US" dirty="0" smtClean="0"/>
              <a:t>Dynamic Programming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Prototype Example for Dynamic Programming</a:t>
            </a:r>
          </a:p>
        </p:txBody>
      </p:sp>
      <p:sp>
        <p:nvSpPr>
          <p:cNvPr id="3" name="Content Placeholder 2"/>
          <p:cNvSpPr>
            <a:spLocks noGrp="1"/>
          </p:cNvSpPr>
          <p:nvPr>
            <p:ph idx="1"/>
          </p:nvPr>
        </p:nvSpPr>
        <p:spPr/>
        <p:txBody>
          <a:bodyPr/>
          <a:lstStyle/>
          <a:p>
            <a:r>
              <a:rPr lang="en-US" dirty="0" smtClean="0"/>
              <a:t>When </a:t>
            </a:r>
            <a:r>
              <a:rPr lang="en-US" i="1" dirty="0" smtClean="0"/>
              <a:t>n </a:t>
            </a:r>
            <a:r>
              <a:rPr lang="en-US" dirty="0" smtClean="0"/>
              <a:t>= 1:</a:t>
            </a: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981200"/>
            <a:ext cx="7591567" cy="14287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4033" name="Picture 1" descr="C:\Users\adminis\AppData\Roaming\Tencent\Users\1062269341\TIM\WinTemp\RichOle\J~J2OMH4U6}J(3Z@N}8U_BS.png"/>
          <p:cNvPicPr>
            <a:picLocks noChangeAspect="1" noChangeArrowheads="1"/>
          </p:cNvPicPr>
          <p:nvPr/>
        </p:nvPicPr>
        <p:blipFill>
          <a:blip r:embed="rId3" cstate="print"/>
          <a:srcRect/>
          <a:stretch>
            <a:fillRect/>
          </a:stretch>
        </p:blipFill>
        <p:spPr bwMode="auto">
          <a:xfrm>
            <a:off x="5715000" y="3429000"/>
            <a:ext cx="2790825" cy="2990850"/>
          </a:xfrm>
          <a:prstGeom prst="rect">
            <a:avLst/>
          </a:prstGeom>
          <a:noFill/>
        </p:spPr>
      </p:pic>
      <p:pic>
        <p:nvPicPr>
          <p:cNvPr id="44034" name="Picture 2" descr="C:\Users\adminis\AppData\Roaming\Tencent\Users\1062269341\TIM\WinTemp\RichOle\9X6~0XBV6TSE7R{L_W79[WE.png"/>
          <p:cNvPicPr>
            <a:picLocks noChangeAspect="1" noChangeArrowheads="1"/>
          </p:cNvPicPr>
          <p:nvPr/>
        </p:nvPicPr>
        <p:blipFill>
          <a:blip r:embed="rId4" cstate="print"/>
          <a:srcRect/>
          <a:stretch>
            <a:fillRect/>
          </a:stretch>
        </p:blipFill>
        <p:spPr bwMode="auto">
          <a:xfrm>
            <a:off x="457200" y="4038600"/>
            <a:ext cx="5314950" cy="1066800"/>
          </a:xfrm>
          <a:prstGeom prst="rect">
            <a:avLst/>
          </a:prstGeom>
          <a:noFill/>
        </p:spPr>
      </p:pic>
    </p:spTree>
    <p:extLst>
      <p:ext uri="{BB962C8B-B14F-4D97-AF65-F5344CB8AC3E}">
        <p14:creationId xmlns:p14="http://schemas.microsoft.com/office/powerpoint/2010/main" xmlns="" val="1607144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Prototype Example for Dynamic Programming</a:t>
            </a:r>
          </a:p>
        </p:txBody>
      </p:sp>
      <p:sp>
        <p:nvSpPr>
          <p:cNvPr id="3" name="Content Placeholder 2"/>
          <p:cNvSpPr>
            <a:spLocks noGrp="1"/>
          </p:cNvSpPr>
          <p:nvPr>
            <p:ph idx="1"/>
          </p:nvPr>
        </p:nvSpPr>
        <p:spPr>
          <a:xfrm>
            <a:off x="457200" y="1447800"/>
            <a:ext cx="8382000" cy="5105400"/>
          </a:xfrm>
        </p:spPr>
        <p:txBody>
          <a:bodyPr/>
          <a:lstStyle/>
          <a:p>
            <a:r>
              <a:rPr lang="en-US" dirty="0" smtClean="0"/>
              <a:t>Construct optimal solution using the four tables</a:t>
            </a:r>
          </a:p>
          <a:p>
            <a:pPr lvl="1"/>
            <a:r>
              <a:rPr lang="en-US" dirty="0" smtClean="0"/>
              <a:t>Results for </a:t>
            </a:r>
            <a:r>
              <a:rPr lang="en-US" i="1" dirty="0" smtClean="0"/>
              <a:t>n </a:t>
            </a:r>
            <a:r>
              <a:rPr lang="en-US" dirty="0" smtClean="0"/>
              <a:t>= 1 problem show that fortune-seeker should choose state </a:t>
            </a:r>
            <a:r>
              <a:rPr lang="en-US" i="1" dirty="0" smtClean="0"/>
              <a:t>C</a:t>
            </a:r>
            <a:r>
              <a:rPr lang="en-US" dirty="0" smtClean="0"/>
              <a:t> or </a:t>
            </a:r>
            <a:r>
              <a:rPr lang="en-US" i="1" dirty="0" smtClean="0"/>
              <a:t>D</a:t>
            </a:r>
          </a:p>
          <a:p>
            <a:pPr lvl="1"/>
            <a:r>
              <a:rPr lang="en-US" dirty="0" smtClean="0"/>
              <a:t>Suppose </a:t>
            </a:r>
            <a:r>
              <a:rPr lang="en-US" i="1" dirty="0" smtClean="0"/>
              <a:t>C </a:t>
            </a:r>
            <a:r>
              <a:rPr lang="en-US" dirty="0" smtClean="0"/>
              <a:t>is chosen</a:t>
            </a:r>
          </a:p>
          <a:p>
            <a:pPr lvl="2"/>
            <a:r>
              <a:rPr lang="en-US" dirty="0" smtClean="0"/>
              <a:t>For </a:t>
            </a:r>
            <a:r>
              <a:rPr lang="en-US" i="1" dirty="0" smtClean="0"/>
              <a:t>n </a:t>
            </a:r>
            <a:r>
              <a:rPr lang="en-US" dirty="0" smtClean="0"/>
              <a:t>= 2, the result for </a:t>
            </a:r>
            <a:r>
              <a:rPr lang="en-US" i="1" dirty="0" smtClean="0"/>
              <a:t>s </a:t>
            </a:r>
            <a:r>
              <a:rPr lang="en-US" dirty="0" smtClean="0"/>
              <a:t>= </a:t>
            </a:r>
            <a:r>
              <a:rPr lang="en-US" i="1" dirty="0" smtClean="0"/>
              <a:t>C</a:t>
            </a:r>
            <a:r>
              <a:rPr lang="en-US" dirty="0" smtClean="0"/>
              <a:t> is </a:t>
            </a:r>
            <a:r>
              <a:rPr lang="en-US" i="1" dirty="0" smtClean="0"/>
              <a:t>x</a:t>
            </a:r>
            <a:r>
              <a:rPr lang="en-US" baseline="-25000" dirty="0" smtClean="0"/>
              <a:t>2</a:t>
            </a:r>
            <a:r>
              <a:rPr lang="en-US" dirty="0" smtClean="0"/>
              <a:t>*=</a:t>
            </a:r>
            <a:r>
              <a:rPr lang="en-US" i="1" dirty="0" smtClean="0"/>
              <a:t>E …</a:t>
            </a:r>
          </a:p>
          <a:p>
            <a:pPr lvl="2"/>
            <a:r>
              <a:rPr lang="en-US" dirty="0" smtClean="0"/>
              <a:t>One optimal solution:  </a:t>
            </a:r>
            <a:r>
              <a:rPr lang="en-US" i="1" dirty="0" smtClean="0"/>
              <a:t>A</a:t>
            </a:r>
            <a:r>
              <a:rPr lang="en-US" dirty="0" smtClean="0"/>
              <a:t>→ </a:t>
            </a:r>
            <a:r>
              <a:rPr lang="en-US" i="1" dirty="0" smtClean="0"/>
              <a:t>C</a:t>
            </a:r>
            <a:r>
              <a:rPr lang="en-US" dirty="0" smtClean="0"/>
              <a:t> </a:t>
            </a:r>
            <a:r>
              <a:rPr lang="en-US" dirty="0"/>
              <a:t>→ </a:t>
            </a:r>
            <a:r>
              <a:rPr lang="en-US" i="1" dirty="0" smtClean="0"/>
              <a:t>E</a:t>
            </a:r>
            <a:r>
              <a:rPr lang="en-US" dirty="0"/>
              <a:t> → </a:t>
            </a:r>
            <a:r>
              <a:rPr lang="en-US" i="1" dirty="0" smtClean="0"/>
              <a:t>H</a:t>
            </a:r>
            <a:r>
              <a:rPr lang="en-US" dirty="0"/>
              <a:t> → </a:t>
            </a:r>
            <a:r>
              <a:rPr lang="en-US" i="1" dirty="0" smtClean="0"/>
              <a:t>J</a:t>
            </a:r>
          </a:p>
          <a:p>
            <a:pPr lvl="1"/>
            <a:r>
              <a:rPr lang="en-US" dirty="0" smtClean="0"/>
              <a:t>Suppose </a:t>
            </a:r>
            <a:r>
              <a:rPr lang="en-US" i="1" dirty="0" smtClean="0"/>
              <a:t>D</a:t>
            </a:r>
            <a:r>
              <a:rPr lang="en-US" dirty="0" smtClean="0"/>
              <a:t> is chosen instead</a:t>
            </a:r>
          </a:p>
          <a:p>
            <a:pPr marL="857250" lvl="2" indent="339725">
              <a:buNone/>
            </a:pPr>
            <a:r>
              <a:rPr lang="en-US" i="1" dirty="0" smtClean="0"/>
              <a:t>A</a:t>
            </a:r>
            <a:r>
              <a:rPr lang="en-US" dirty="0" smtClean="0"/>
              <a:t> </a:t>
            </a:r>
            <a:r>
              <a:rPr lang="en-US" dirty="0"/>
              <a:t>→ </a:t>
            </a:r>
            <a:r>
              <a:rPr lang="en-US" i="1" dirty="0"/>
              <a:t>D</a:t>
            </a:r>
            <a:r>
              <a:rPr lang="en-US" dirty="0"/>
              <a:t> → </a:t>
            </a:r>
            <a:r>
              <a:rPr lang="en-US" i="1" dirty="0" smtClean="0"/>
              <a:t>E</a:t>
            </a:r>
            <a:r>
              <a:rPr lang="en-US" dirty="0"/>
              <a:t> → </a:t>
            </a:r>
            <a:r>
              <a:rPr lang="en-US" i="1" dirty="0" smtClean="0"/>
              <a:t>H</a:t>
            </a:r>
            <a:r>
              <a:rPr lang="en-US" dirty="0"/>
              <a:t> → </a:t>
            </a:r>
            <a:r>
              <a:rPr lang="en-US" i="1" dirty="0" smtClean="0"/>
              <a:t>J</a:t>
            </a:r>
            <a:r>
              <a:rPr lang="en-US" dirty="0" smtClean="0"/>
              <a:t> and </a:t>
            </a:r>
            <a:r>
              <a:rPr lang="en-US" i="1" dirty="0"/>
              <a:t>A</a:t>
            </a:r>
            <a:r>
              <a:rPr lang="en-US" dirty="0"/>
              <a:t> → </a:t>
            </a:r>
            <a:r>
              <a:rPr lang="en-US" i="1" dirty="0" smtClean="0"/>
              <a:t>D</a:t>
            </a:r>
            <a:r>
              <a:rPr lang="en-US" dirty="0"/>
              <a:t> → </a:t>
            </a:r>
            <a:r>
              <a:rPr lang="en-US" i="1" dirty="0" smtClean="0"/>
              <a:t>F</a:t>
            </a:r>
            <a:r>
              <a:rPr lang="en-US" dirty="0"/>
              <a:t> → </a:t>
            </a:r>
            <a:r>
              <a:rPr lang="en-US" i="1" dirty="0" smtClean="0"/>
              <a:t>I</a:t>
            </a:r>
            <a:r>
              <a:rPr lang="en-US" dirty="0"/>
              <a:t> → </a:t>
            </a:r>
            <a:r>
              <a:rPr lang="en-US" i="1" dirty="0" smtClean="0"/>
              <a:t>J</a:t>
            </a:r>
            <a:endParaRPr lang="en-US" i="1" dirty="0"/>
          </a:p>
        </p:txBody>
      </p:sp>
    </p:spTree>
    <p:extLst>
      <p:ext uri="{BB962C8B-B14F-4D97-AF65-F5344CB8AC3E}">
        <p14:creationId xmlns:p14="http://schemas.microsoft.com/office/powerpoint/2010/main" xmlns="" val="1025806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Prototype Example for Dynamic Programming</a:t>
            </a:r>
          </a:p>
        </p:txBody>
      </p:sp>
      <p:sp>
        <p:nvSpPr>
          <p:cNvPr id="4" name="Content Placeholder 3"/>
          <p:cNvSpPr>
            <a:spLocks noGrp="1"/>
          </p:cNvSpPr>
          <p:nvPr>
            <p:ph idx="1"/>
          </p:nvPr>
        </p:nvSpPr>
        <p:spPr>
          <a:xfrm>
            <a:off x="228600" y="1447800"/>
            <a:ext cx="8458200" cy="5105400"/>
          </a:xfrm>
        </p:spPr>
        <p:txBody>
          <a:bodyPr/>
          <a:lstStyle/>
          <a:p>
            <a:r>
              <a:rPr lang="en-US" dirty="0" smtClean="0"/>
              <a:t>All three optimal solutions have a total cost of 11</a:t>
            </a:r>
            <a:endParaRPr lang="en-US" dirty="0"/>
          </a:p>
        </p:txBody>
      </p:sp>
      <p:pic>
        <p:nvPicPr>
          <p:cNvPr id="26625" name="Picture 1" descr="C:\Users\adminis\AppData\Roaming\Tencent\Users\1062269341\TIM\WinTemp\RichOle\1$YGPC`$0)J2Z}XCP[$5II5.png"/>
          <p:cNvPicPr>
            <a:picLocks noChangeAspect="1" noChangeArrowheads="1"/>
          </p:cNvPicPr>
          <p:nvPr/>
        </p:nvPicPr>
        <p:blipFill>
          <a:blip r:embed="rId2" cstate="print"/>
          <a:srcRect/>
          <a:stretch>
            <a:fillRect/>
          </a:stretch>
        </p:blipFill>
        <p:spPr bwMode="auto">
          <a:xfrm>
            <a:off x="2514600" y="2133600"/>
            <a:ext cx="6372225" cy="4362450"/>
          </a:xfrm>
          <a:prstGeom prst="rect">
            <a:avLst/>
          </a:prstGeom>
          <a:noFill/>
        </p:spPr>
      </p:pic>
    </p:spTree>
    <p:extLst>
      <p:ext uri="{BB962C8B-B14F-4D97-AF65-F5344CB8AC3E}">
        <p14:creationId xmlns:p14="http://schemas.microsoft.com/office/powerpoint/2010/main" xmlns="" val="248515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Placeholder 2"/>
          <p:cNvSpPr>
            <a:spLocks noGrp="1"/>
          </p:cNvSpPr>
          <p:nvPr>
            <p:ph idx="1"/>
          </p:nvPr>
        </p:nvSpPr>
        <p:spPr>
          <a:xfrm>
            <a:off x="152400" y="1524000"/>
            <a:ext cx="8686800" cy="5105400"/>
          </a:xfrm>
        </p:spPr>
        <p:txBody>
          <a:bodyPr/>
          <a:lstStyle/>
          <a:p>
            <a:r>
              <a:rPr lang="en-US" dirty="0" smtClean="0"/>
              <a:t>The stagecoach problem is a literal prototype</a:t>
            </a:r>
          </a:p>
          <a:p>
            <a:pPr lvl="1"/>
            <a:r>
              <a:rPr lang="en-US" dirty="0" smtClean="0"/>
              <a:t>Provides a physical interpretation of an abstract structure</a:t>
            </a:r>
          </a:p>
          <a:p>
            <a:r>
              <a:rPr lang="en-US" dirty="0" smtClean="0"/>
              <a:t>Features of dynamic programming problems</a:t>
            </a:r>
          </a:p>
          <a:p>
            <a:pPr lvl="1"/>
            <a:r>
              <a:rPr lang="en-US" dirty="0" smtClean="0"/>
              <a:t>Problem can be divided into stages with a policy decision required at each stage</a:t>
            </a:r>
          </a:p>
          <a:p>
            <a:pPr lvl="1"/>
            <a:r>
              <a:rPr lang="en-US" dirty="0" smtClean="0"/>
              <a:t>Each stage has a number of states associated with the beginning of the stage </a:t>
            </a:r>
            <a:r>
              <a:rPr lang="zh-CN" altLang="en-US" dirty="0" smtClean="0"/>
              <a:t>（</a:t>
            </a:r>
            <a:r>
              <a:rPr lang="en-US" altLang="zh-CN" dirty="0" smtClean="0"/>
              <a:t>The number of states may be either finite or infinite </a:t>
            </a:r>
            <a:r>
              <a:rPr lang="zh-CN" altLang="en-US" dirty="0" smtClean="0"/>
              <a:t>）</a:t>
            </a:r>
            <a:endParaRPr lang="en-US" dirty="0" smtClean="0"/>
          </a:p>
        </p:txBody>
      </p:sp>
      <p:sp>
        <p:nvSpPr>
          <p:cNvPr id="6146" name="Title 1"/>
          <p:cNvSpPr>
            <a:spLocks noGrp="1"/>
          </p:cNvSpPr>
          <p:nvPr>
            <p:ph type="title"/>
          </p:nvPr>
        </p:nvSpPr>
        <p:spPr/>
        <p:txBody>
          <a:bodyPr/>
          <a:lstStyle/>
          <a:p>
            <a:r>
              <a:rPr lang="en-US" dirty="0" smtClean="0"/>
              <a:t>11.2 Characteristics of Dynamic Programming Problems</a:t>
            </a:r>
          </a:p>
        </p:txBody>
      </p:sp>
    </p:spTree>
    <p:extLst>
      <p:ext uri="{BB962C8B-B14F-4D97-AF65-F5344CB8AC3E}">
        <p14:creationId xmlns:p14="http://schemas.microsoft.com/office/powerpoint/2010/main" xmlns="" val="56169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Placeholder 2"/>
          <p:cNvSpPr>
            <a:spLocks noGrp="1"/>
          </p:cNvSpPr>
          <p:nvPr>
            <p:ph idx="1"/>
          </p:nvPr>
        </p:nvSpPr>
        <p:spPr>
          <a:xfrm>
            <a:off x="457200" y="1447800"/>
            <a:ext cx="8229600" cy="4419600"/>
          </a:xfrm>
        </p:spPr>
        <p:txBody>
          <a:bodyPr/>
          <a:lstStyle/>
          <a:p>
            <a:r>
              <a:rPr lang="en-US" dirty="0" smtClean="0"/>
              <a:t>Features (cont’d.)</a:t>
            </a:r>
          </a:p>
          <a:p>
            <a:pPr lvl="1"/>
            <a:r>
              <a:rPr lang="en-US" dirty="0" smtClean="0"/>
              <a:t>The policy decision at each stage transforms the current state into a state associated with the beginning of the next stage</a:t>
            </a:r>
          </a:p>
          <a:p>
            <a:pPr lvl="1"/>
            <a:r>
              <a:rPr lang="en-US" dirty="0" smtClean="0"/>
              <a:t>Solution procedure designed to find an optimal policy for the overall problem</a:t>
            </a:r>
          </a:p>
          <a:p>
            <a:pPr lvl="1"/>
            <a:r>
              <a:rPr lang="en-US" dirty="0" smtClean="0"/>
              <a:t>Given the current state, an optimal policy for the remaining stages is independent of the policy decisions of previous stages</a:t>
            </a:r>
          </a:p>
          <a:p>
            <a:pPr lvl="1"/>
            <a:endParaRPr lang="en-US" dirty="0" smtClean="0"/>
          </a:p>
        </p:txBody>
      </p:sp>
      <p:sp>
        <p:nvSpPr>
          <p:cNvPr id="6146" name="Title 1"/>
          <p:cNvSpPr>
            <a:spLocks noGrp="1"/>
          </p:cNvSpPr>
          <p:nvPr>
            <p:ph type="title"/>
          </p:nvPr>
        </p:nvSpPr>
        <p:spPr/>
        <p:txBody>
          <a:bodyPr/>
          <a:lstStyle/>
          <a:p>
            <a:r>
              <a:rPr lang="en-US" dirty="0"/>
              <a:t>Characteristics of Dynamic Programming Problems</a:t>
            </a:r>
            <a:endParaRPr lang="en-US" dirty="0" smtClean="0"/>
          </a:p>
        </p:txBody>
      </p:sp>
      <p:pic>
        <p:nvPicPr>
          <p:cNvPr id="5" name="Picture 1"/>
          <p:cNvPicPr>
            <a:picLocks noChangeAspect="1" noChangeArrowheads="1"/>
          </p:cNvPicPr>
          <p:nvPr/>
        </p:nvPicPr>
        <p:blipFill>
          <a:blip r:embed="rId3" cstate="print"/>
          <a:srcRect/>
          <a:stretch>
            <a:fillRect/>
          </a:stretch>
        </p:blipFill>
        <p:spPr bwMode="auto">
          <a:xfrm>
            <a:off x="1828800" y="5791200"/>
            <a:ext cx="4523810" cy="68571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37531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Placeholder 2"/>
          <p:cNvSpPr>
            <a:spLocks noGrp="1"/>
          </p:cNvSpPr>
          <p:nvPr>
            <p:ph idx="1"/>
          </p:nvPr>
        </p:nvSpPr>
        <p:spPr>
          <a:xfrm>
            <a:off x="457200" y="1447800"/>
            <a:ext cx="8229600" cy="4419600"/>
          </a:xfrm>
        </p:spPr>
        <p:txBody>
          <a:bodyPr/>
          <a:lstStyle/>
          <a:p>
            <a:r>
              <a:rPr lang="en-US" dirty="0" smtClean="0"/>
              <a:t>Features (cont’d.)</a:t>
            </a:r>
          </a:p>
          <a:p>
            <a:pPr lvl="1"/>
            <a:r>
              <a:rPr lang="en-US" dirty="0" smtClean="0"/>
              <a:t>The solution procedure begins by finding the optimal policy for the last stage</a:t>
            </a:r>
          </a:p>
          <a:p>
            <a:pPr lvl="1"/>
            <a:r>
              <a:rPr lang="en-US" dirty="0" smtClean="0"/>
              <a:t>A </a:t>
            </a:r>
            <a:r>
              <a:rPr lang="en-US" dirty="0" smtClean="0">
                <a:solidFill>
                  <a:srgbClr val="FF0000"/>
                </a:solidFill>
              </a:rPr>
              <a:t>recursive relationship </a:t>
            </a:r>
            <a:r>
              <a:rPr lang="zh-CN" altLang="en-US" dirty="0" smtClean="0">
                <a:solidFill>
                  <a:srgbClr val="FF0000"/>
                </a:solidFill>
              </a:rPr>
              <a:t>递推</a:t>
            </a:r>
            <a:r>
              <a:rPr lang="en-US" dirty="0" smtClean="0"/>
              <a:t>that identifies the optimal policy for stage n, given the optimal policy for stage n </a:t>
            </a:r>
            <a:r>
              <a:rPr lang="en-US" altLang="zh-CN" dirty="0" smtClean="0"/>
              <a:t>+</a:t>
            </a:r>
            <a:r>
              <a:rPr lang="en-US" dirty="0" smtClean="0"/>
              <a:t> 1, is available</a:t>
            </a:r>
          </a:p>
        </p:txBody>
      </p:sp>
      <p:sp>
        <p:nvSpPr>
          <p:cNvPr id="6146" name="Title 1"/>
          <p:cNvSpPr>
            <a:spLocks noGrp="1"/>
          </p:cNvSpPr>
          <p:nvPr>
            <p:ph type="title"/>
          </p:nvPr>
        </p:nvSpPr>
        <p:spPr/>
        <p:txBody>
          <a:bodyPr/>
          <a:lstStyle/>
          <a:p>
            <a:r>
              <a:rPr lang="en-US" dirty="0"/>
              <a:t>Characteristics of Dynamic Programming Problems</a:t>
            </a:r>
            <a:endParaRPr lang="en-US" dirty="0" smtClean="0"/>
          </a:p>
        </p:txBody>
      </p:sp>
    </p:spTree>
    <p:extLst>
      <p:ext uri="{BB962C8B-B14F-4D97-AF65-F5344CB8AC3E}">
        <p14:creationId xmlns:p14="http://schemas.microsoft.com/office/powerpoint/2010/main" xmlns="" val="3137531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Characteristics of Dynamic Programming Problems</a:t>
            </a:r>
            <a:endParaRPr lang="en-US" dirty="0" smtClean="0"/>
          </a:p>
        </p:txBody>
      </p:sp>
      <p:sp>
        <p:nvSpPr>
          <p:cNvPr id="7" name="矩形 6"/>
          <p:cNvSpPr/>
          <p:nvPr/>
        </p:nvSpPr>
        <p:spPr>
          <a:xfrm>
            <a:off x="609600" y="1676400"/>
            <a:ext cx="4114800" cy="461665"/>
          </a:xfrm>
          <a:prstGeom prst="rect">
            <a:avLst/>
          </a:prstGeom>
        </p:spPr>
        <p:txBody>
          <a:bodyPr wrap="square">
            <a:spAutoFit/>
          </a:bodyPr>
          <a:lstStyle/>
          <a:p>
            <a:r>
              <a:rPr lang="en-US" altLang="zh-CN" b="1" dirty="0" smtClean="0"/>
              <a:t>Recursive relationship </a:t>
            </a:r>
            <a:endParaRPr lang="zh-CN" altLang="en-US" b="1" dirty="0"/>
          </a:p>
        </p:txBody>
      </p:sp>
      <p:pic>
        <p:nvPicPr>
          <p:cNvPr id="21506" name="Picture 2" descr="C:\Users\adminis\AppData\Roaming\Tencent\Users\1062269341\TIM\WinTemp\RichOle\}FDUFX@RT@C{~{N`4DU2Y{F.png"/>
          <p:cNvPicPr>
            <a:picLocks noChangeAspect="1" noChangeArrowheads="1"/>
          </p:cNvPicPr>
          <p:nvPr/>
        </p:nvPicPr>
        <p:blipFill>
          <a:blip r:embed="rId3" cstate="print"/>
          <a:srcRect/>
          <a:stretch>
            <a:fillRect/>
          </a:stretch>
        </p:blipFill>
        <p:spPr bwMode="auto">
          <a:xfrm>
            <a:off x="304800" y="2362200"/>
            <a:ext cx="8667750" cy="3752850"/>
          </a:xfrm>
          <a:prstGeom prst="rect">
            <a:avLst/>
          </a:prstGeom>
          <a:noFill/>
        </p:spPr>
      </p:pic>
    </p:spTree>
    <p:extLst>
      <p:ext uri="{BB962C8B-B14F-4D97-AF65-F5344CB8AC3E}">
        <p14:creationId xmlns:p14="http://schemas.microsoft.com/office/powerpoint/2010/main" xmlns="" val="2939458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Placeholder 2"/>
          <p:cNvSpPr>
            <a:spLocks noGrp="1"/>
          </p:cNvSpPr>
          <p:nvPr>
            <p:ph idx="1"/>
          </p:nvPr>
        </p:nvSpPr>
        <p:spPr>
          <a:xfrm>
            <a:off x="457200" y="1447800"/>
            <a:ext cx="8229600" cy="4419600"/>
          </a:xfrm>
        </p:spPr>
        <p:txBody>
          <a:bodyPr/>
          <a:lstStyle/>
          <a:p>
            <a:r>
              <a:rPr lang="en-US" dirty="0" smtClean="0"/>
              <a:t>Features (cont’d.)</a:t>
            </a:r>
          </a:p>
          <a:p>
            <a:pPr lvl="1"/>
            <a:r>
              <a:rPr lang="en-US" dirty="0" smtClean="0"/>
              <a:t>When we use this recursive relationship, the solution procedure starts at the end and moves </a:t>
            </a:r>
            <a:r>
              <a:rPr lang="en-US" dirty="0" smtClean="0">
                <a:solidFill>
                  <a:srgbClr val="FF0000"/>
                </a:solidFill>
              </a:rPr>
              <a:t>backward</a:t>
            </a:r>
            <a:r>
              <a:rPr lang="en-US" dirty="0" smtClean="0"/>
              <a:t> stage by stage</a:t>
            </a:r>
          </a:p>
        </p:txBody>
      </p:sp>
      <p:sp>
        <p:nvSpPr>
          <p:cNvPr id="6146" name="Title 1"/>
          <p:cNvSpPr>
            <a:spLocks noGrp="1"/>
          </p:cNvSpPr>
          <p:nvPr>
            <p:ph type="title"/>
          </p:nvPr>
        </p:nvSpPr>
        <p:spPr/>
        <p:txBody>
          <a:bodyPr/>
          <a:lstStyle/>
          <a:p>
            <a:r>
              <a:rPr lang="en-US" dirty="0"/>
              <a:t>Characteristics of Dynamic Programming Problems</a:t>
            </a:r>
            <a:endParaRPr lang="en-US" dirty="0" smtClean="0"/>
          </a:p>
        </p:txBody>
      </p:sp>
    </p:spTree>
    <p:extLst>
      <p:ext uri="{BB962C8B-B14F-4D97-AF65-F5344CB8AC3E}">
        <p14:creationId xmlns:p14="http://schemas.microsoft.com/office/powerpoint/2010/main" xmlns="" val="3137531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11.3 Deterministic Dynamic Programming</a:t>
            </a:r>
            <a:endParaRPr lang="en-US" dirty="0"/>
          </a:p>
        </p:txBody>
      </p:sp>
      <p:sp>
        <p:nvSpPr>
          <p:cNvPr id="3" name="Content Placeholder 2"/>
          <p:cNvSpPr>
            <a:spLocks noGrp="1"/>
          </p:cNvSpPr>
          <p:nvPr>
            <p:ph idx="1"/>
          </p:nvPr>
        </p:nvSpPr>
        <p:spPr/>
        <p:txBody>
          <a:bodyPr/>
          <a:lstStyle/>
          <a:p>
            <a:r>
              <a:rPr lang="en-US" dirty="0" smtClean="0"/>
              <a:t>Deterministic </a:t>
            </a:r>
            <a:r>
              <a:rPr lang="zh-CN" altLang="en-US" dirty="0" smtClean="0"/>
              <a:t>确定性</a:t>
            </a:r>
            <a:r>
              <a:rPr lang="en-US" dirty="0" smtClean="0"/>
              <a:t>problems</a:t>
            </a:r>
          </a:p>
          <a:p>
            <a:pPr lvl="1"/>
            <a:r>
              <a:rPr lang="en-US" dirty="0" smtClean="0"/>
              <a:t>The state at the next stage is completely determined by the current stage and the policy decision at that stage</a:t>
            </a:r>
          </a:p>
          <a:p>
            <a:pPr lvl="1"/>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0999" y="3886200"/>
            <a:ext cx="8399389" cy="16304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0211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Dynamic Programming</a:t>
            </a:r>
          </a:p>
        </p:txBody>
      </p:sp>
      <p:sp>
        <p:nvSpPr>
          <p:cNvPr id="3" name="Content Placeholder 2"/>
          <p:cNvSpPr>
            <a:spLocks noGrp="1"/>
          </p:cNvSpPr>
          <p:nvPr>
            <p:ph idx="1"/>
          </p:nvPr>
        </p:nvSpPr>
        <p:spPr>
          <a:xfrm>
            <a:off x="304801" y="1447800"/>
            <a:ext cx="8605934" cy="5105400"/>
          </a:xfrm>
        </p:spPr>
        <p:txBody>
          <a:bodyPr/>
          <a:lstStyle/>
          <a:p>
            <a:r>
              <a:rPr lang="en-US" dirty="0" smtClean="0"/>
              <a:t>Categorize dynamic programming by form of the objective function</a:t>
            </a:r>
          </a:p>
          <a:p>
            <a:pPr lvl="1"/>
            <a:r>
              <a:rPr lang="en-US" dirty="0" smtClean="0"/>
              <a:t>Minimize sum of contributions of the individual stages</a:t>
            </a:r>
          </a:p>
          <a:p>
            <a:pPr lvl="2"/>
            <a:r>
              <a:rPr lang="en-US" dirty="0" smtClean="0"/>
              <a:t>Or maximize a sum, or minimize a product of the terms</a:t>
            </a:r>
          </a:p>
          <a:p>
            <a:pPr lvl="1"/>
            <a:r>
              <a:rPr lang="en-US" dirty="0" smtClean="0"/>
              <a:t>Nature of the states</a:t>
            </a:r>
          </a:p>
          <a:p>
            <a:pPr lvl="2"/>
            <a:r>
              <a:rPr lang="en-US" dirty="0" smtClean="0"/>
              <a:t>Discrete </a:t>
            </a:r>
            <a:r>
              <a:rPr lang="zh-CN" altLang="en-US" dirty="0" smtClean="0"/>
              <a:t>离散的</a:t>
            </a:r>
            <a:r>
              <a:rPr lang="en-US" dirty="0" smtClean="0"/>
              <a:t>or continuous state variable/state vector</a:t>
            </a:r>
          </a:p>
          <a:p>
            <a:pPr lvl="1"/>
            <a:r>
              <a:rPr lang="en-US" dirty="0" smtClean="0"/>
              <a:t>Nature of the decision variables</a:t>
            </a:r>
          </a:p>
          <a:p>
            <a:pPr lvl="2"/>
            <a:r>
              <a:rPr lang="en-US" dirty="0" smtClean="0"/>
              <a:t>Discrete or continuous</a:t>
            </a:r>
            <a:endParaRPr lang="en-US" dirty="0"/>
          </a:p>
        </p:txBody>
      </p:sp>
    </p:spTree>
    <p:extLst>
      <p:ext uri="{BB962C8B-B14F-4D97-AF65-F5344CB8AC3E}">
        <p14:creationId xmlns:p14="http://schemas.microsoft.com/office/powerpoint/2010/main" xmlns="" val="626581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11.1 A Prototype Example for Dynamic Programming</a:t>
            </a:r>
            <a:endParaRPr lang="en-US" dirty="0"/>
          </a:p>
        </p:txBody>
      </p:sp>
      <p:sp>
        <p:nvSpPr>
          <p:cNvPr id="3" name="Content Placeholder 2"/>
          <p:cNvSpPr>
            <a:spLocks noGrp="1"/>
          </p:cNvSpPr>
          <p:nvPr>
            <p:ph idx="1"/>
          </p:nvPr>
        </p:nvSpPr>
        <p:spPr>
          <a:xfrm>
            <a:off x="152400" y="1447800"/>
            <a:ext cx="8839200" cy="4495800"/>
          </a:xfrm>
        </p:spPr>
        <p:txBody>
          <a:bodyPr/>
          <a:lstStyle/>
          <a:p>
            <a:r>
              <a:rPr lang="en-US" dirty="0" smtClean="0"/>
              <a:t>The stagecoach</a:t>
            </a:r>
            <a:r>
              <a:rPr lang="zh-CN" altLang="en-US" dirty="0" smtClean="0"/>
              <a:t>驿站马车</a:t>
            </a:r>
            <a:r>
              <a:rPr lang="en-US" dirty="0" smtClean="0"/>
              <a:t> problem</a:t>
            </a:r>
          </a:p>
          <a:p>
            <a:pPr lvl="1"/>
            <a:r>
              <a:rPr lang="en-US" dirty="0" smtClean="0"/>
              <a:t>Mythical fortune-seeker travels West by stagecoach to join the gold rush in the mid-1900s</a:t>
            </a:r>
          </a:p>
          <a:p>
            <a:pPr lvl="1"/>
            <a:r>
              <a:rPr lang="en-US" dirty="0" smtClean="0"/>
              <a:t>The origin and destination is fixed</a:t>
            </a:r>
          </a:p>
          <a:p>
            <a:pPr lvl="2"/>
            <a:r>
              <a:rPr lang="en-US" dirty="0" smtClean="0"/>
              <a:t>Many options in choice of route </a:t>
            </a:r>
          </a:p>
          <a:p>
            <a:pPr lvl="1"/>
            <a:r>
              <a:rPr lang="en-US" dirty="0" smtClean="0"/>
              <a:t>Insurance policies on stagecoach riders </a:t>
            </a:r>
          </a:p>
          <a:p>
            <a:pPr lvl="2"/>
            <a:r>
              <a:rPr lang="en-US" dirty="0" smtClean="0"/>
              <a:t>Cost depended on perceived route safety</a:t>
            </a:r>
          </a:p>
          <a:p>
            <a:pPr lvl="1"/>
            <a:r>
              <a:rPr lang="en-US" dirty="0" smtClean="0"/>
              <a:t>Choose safest route by minimizing policy cost</a:t>
            </a:r>
          </a:p>
        </p:txBody>
      </p:sp>
    </p:spTree>
    <p:extLst>
      <p:ext uri="{BB962C8B-B14F-4D97-AF65-F5344CB8AC3E}">
        <p14:creationId xmlns:p14="http://schemas.microsoft.com/office/powerpoint/2010/main" xmlns="" val="353401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Dynamic Programming</a:t>
            </a:r>
          </a:p>
        </p:txBody>
      </p:sp>
      <p:sp>
        <p:nvSpPr>
          <p:cNvPr id="3" name="Content Placeholder 2"/>
          <p:cNvSpPr>
            <a:spLocks noGrp="1"/>
          </p:cNvSpPr>
          <p:nvPr>
            <p:ph idx="1"/>
          </p:nvPr>
        </p:nvSpPr>
        <p:spPr>
          <a:xfrm>
            <a:off x="457200" y="1447800"/>
            <a:ext cx="8229600" cy="4038600"/>
          </a:xfrm>
        </p:spPr>
        <p:txBody>
          <a:bodyPr/>
          <a:lstStyle/>
          <a:p>
            <a:r>
              <a:rPr lang="en-US" dirty="0" smtClean="0"/>
              <a:t>Example 2: distributing medical teams to countries</a:t>
            </a:r>
          </a:p>
          <a:p>
            <a:pPr lvl="1"/>
            <a:r>
              <a:rPr lang="en-US" dirty="0" smtClean="0"/>
              <a:t>Problem: determine how many of five available medical teams to allocate to each of three countries</a:t>
            </a:r>
          </a:p>
          <a:p>
            <a:pPr lvl="2"/>
            <a:r>
              <a:rPr lang="en-US" dirty="0" smtClean="0"/>
              <a:t>The goal is to maximize teams’ effectiveness </a:t>
            </a:r>
          </a:p>
          <a:p>
            <a:pPr lvl="2"/>
            <a:r>
              <a:rPr lang="en-US" dirty="0" smtClean="0"/>
              <a:t>Performance measured in terms of increased life expectancy</a:t>
            </a:r>
          </a:p>
        </p:txBody>
      </p:sp>
    </p:spTree>
    <p:extLst>
      <p:ext uri="{BB962C8B-B14F-4D97-AF65-F5344CB8AC3E}">
        <p14:creationId xmlns:p14="http://schemas.microsoft.com/office/powerpoint/2010/main" xmlns="" val="3573132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Dynamic Programming</a:t>
            </a:r>
          </a:p>
        </p:txBody>
      </p:sp>
      <p:pic>
        <p:nvPicPr>
          <p:cNvPr id="1025" name="Picture 1" descr="C:\Users\adminis\AppData\Roaming\Tencent\Users\1062269341\TIM\WinTemp\RichOle\}07WF8)0T2}9YORA`2WKY7U.png"/>
          <p:cNvPicPr>
            <a:picLocks noChangeAspect="1" noChangeArrowheads="1"/>
          </p:cNvPicPr>
          <p:nvPr/>
        </p:nvPicPr>
        <p:blipFill>
          <a:blip r:embed="rId3" cstate="print"/>
          <a:srcRect/>
          <a:stretch>
            <a:fillRect/>
          </a:stretch>
        </p:blipFill>
        <p:spPr bwMode="auto">
          <a:xfrm>
            <a:off x="457200" y="1295400"/>
            <a:ext cx="7305675" cy="3429000"/>
          </a:xfrm>
          <a:prstGeom prst="rect">
            <a:avLst/>
          </a:prstGeom>
          <a:noFill/>
        </p:spPr>
      </p:pic>
      <p:sp>
        <p:nvSpPr>
          <p:cNvPr id="7" name="Text Box 51"/>
          <p:cNvSpPr txBox="1">
            <a:spLocks noChangeArrowheads="1"/>
          </p:cNvSpPr>
          <p:nvPr/>
        </p:nvSpPr>
        <p:spPr bwMode="auto">
          <a:xfrm>
            <a:off x="152400" y="4630738"/>
            <a:ext cx="8991600" cy="1938992"/>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altLang="zh-CN" dirty="0">
                <a:solidFill>
                  <a:srgbClr val="FF0000"/>
                </a:solidFill>
              </a:rPr>
              <a:t>Formulation:</a:t>
            </a:r>
            <a:r>
              <a:rPr lang="en-US" altLang="zh-CN" dirty="0"/>
              <a:t> this problem requires making three interrelated decisions, namely, how many medical teams to allocate to each of the three countries. Therefore, even though there is no fixed sequence, these three countries can be considered as the three stages in a dynamic programming formulation.</a:t>
            </a:r>
            <a:endParaRPr lang="zh-CN" altLang="en-US" dirty="0"/>
          </a:p>
        </p:txBody>
      </p:sp>
    </p:spTree>
    <p:extLst>
      <p:ext uri="{BB962C8B-B14F-4D97-AF65-F5344CB8AC3E}">
        <p14:creationId xmlns:p14="http://schemas.microsoft.com/office/powerpoint/2010/main" xmlns="" val="357313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Text Box 4"/>
          <p:cNvSpPr txBox="1">
            <a:spLocks noChangeArrowheads="1"/>
          </p:cNvSpPr>
          <p:nvPr/>
        </p:nvSpPr>
        <p:spPr bwMode="auto">
          <a:xfrm>
            <a:off x="0" y="152400"/>
            <a:ext cx="9144000" cy="6191250"/>
          </a:xfrm>
          <a:prstGeom prst="rect">
            <a:avLst/>
          </a:prstGeom>
          <a:noFill/>
          <a:ln w="12700">
            <a:noFill/>
            <a:miter lim="800000"/>
            <a:headEnd type="none" w="sm" len="sm"/>
            <a:tailEnd type="none" w="sm" len="sm"/>
          </a:ln>
          <a:effectLst/>
        </p:spPr>
        <p:txBody>
          <a:bodyPr>
            <a:spAutoFit/>
          </a:bodyPr>
          <a:lstStyle/>
          <a:p>
            <a:pPr>
              <a:spcBef>
                <a:spcPct val="50000"/>
              </a:spcBef>
            </a:pPr>
            <a:r>
              <a:rPr lang="en-US" altLang="zh-CN" dirty="0"/>
              <a:t>(1)Stage</a:t>
            </a:r>
            <a:r>
              <a:rPr lang="en-US" altLang="zh-CN" dirty="0" smtClean="0"/>
              <a:t>: </a:t>
            </a:r>
            <a:r>
              <a:rPr lang="en-US" altLang="zh-CN" i="1" dirty="0" smtClean="0"/>
              <a:t>n</a:t>
            </a:r>
            <a:r>
              <a:rPr lang="en-US" altLang="zh-CN" dirty="0" smtClean="0"/>
              <a:t>=1,2,3</a:t>
            </a:r>
            <a:endParaRPr lang="en-US" altLang="zh-CN" dirty="0"/>
          </a:p>
          <a:p>
            <a:pPr>
              <a:spcBef>
                <a:spcPct val="50000"/>
              </a:spcBef>
            </a:pPr>
            <a:r>
              <a:rPr lang="en-US" altLang="zh-CN" dirty="0"/>
              <a:t>(2)Decision variables:  </a:t>
            </a:r>
            <a:r>
              <a:rPr lang="en-US" altLang="zh-CN" i="1" dirty="0" err="1"/>
              <a:t>x</a:t>
            </a:r>
            <a:r>
              <a:rPr lang="en-US" altLang="zh-CN" i="1" baseline="-25000" dirty="0" err="1"/>
              <a:t>n</a:t>
            </a:r>
            <a:r>
              <a:rPr lang="en-US" altLang="zh-CN" dirty="0"/>
              <a:t> ----are the number of teams to allocate to stage </a:t>
            </a:r>
            <a:r>
              <a:rPr lang="en-US" altLang="zh-CN" i="1" dirty="0"/>
              <a:t>n</a:t>
            </a:r>
            <a:r>
              <a:rPr lang="en-US" altLang="zh-CN" dirty="0"/>
              <a:t>. </a:t>
            </a:r>
          </a:p>
          <a:p>
            <a:pPr>
              <a:spcBef>
                <a:spcPct val="50000"/>
              </a:spcBef>
            </a:pPr>
            <a:r>
              <a:rPr lang="en-US" altLang="zh-CN" dirty="0"/>
              <a:t>(3)State: </a:t>
            </a:r>
            <a:r>
              <a:rPr lang="en-US" altLang="zh-CN" sz="2400" dirty="0"/>
              <a:t>The identification of the states may not be readily apparent. To determine the states, we ask questions such as the following. What is it that changes from one stage to the next? Given that the decisions have been made at the previous stages, how can the status of the situation at the current stage be described? What information about the current state of affairs is necessary to determine the optimal policy hereafter? On these bases, an appropriate choice for the “state of the system” is</a:t>
            </a:r>
            <a:r>
              <a:rPr lang="en-US" altLang="zh-CN" dirty="0"/>
              <a:t> </a:t>
            </a:r>
          </a:p>
          <a:p>
            <a:pPr>
              <a:spcBef>
                <a:spcPct val="50000"/>
              </a:spcBef>
            </a:pPr>
            <a:r>
              <a:rPr lang="en-US" altLang="zh-CN" dirty="0" err="1"/>
              <a:t>S</a:t>
            </a:r>
            <a:r>
              <a:rPr lang="en-US" altLang="zh-CN" baseline="-25000" dirty="0" err="1"/>
              <a:t>n</a:t>
            </a:r>
            <a:r>
              <a:rPr lang="en-US" altLang="zh-CN" dirty="0"/>
              <a:t>-----number of medical teams still available for allocation to remaining countries </a:t>
            </a:r>
          </a:p>
          <a:p>
            <a:pPr>
              <a:spcBef>
                <a:spcPct val="50000"/>
              </a:spcBef>
            </a:pPr>
            <a:r>
              <a:rPr lang="en-US" altLang="zh-CN" dirty="0">
                <a:solidFill>
                  <a:srgbClr val="FF0000"/>
                </a:solidFill>
              </a:rPr>
              <a:t>                S</a:t>
            </a:r>
            <a:r>
              <a:rPr lang="en-US" altLang="zh-CN" baseline="-25000" dirty="0">
                <a:solidFill>
                  <a:srgbClr val="FF0000"/>
                </a:solidFill>
              </a:rPr>
              <a:t>1</a:t>
            </a:r>
            <a:r>
              <a:rPr lang="en-US" altLang="zh-CN" dirty="0">
                <a:solidFill>
                  <a:srgbClr val="FF0000"/>
                </a:solidFill>
              </a:rPr>
              <a:t>=5,   S</a:t>
            </a:r>
            <a:r>
              <a:rPr lang="en-US" altLang="zh-CN" baseline="-25000" dirty="0">
                <a:solidFill>
                  <a:srgbClr val="FF0000"/>
                </a:solidFill>
              </a:rPr>
              <a:t>2</a:t>
            </a:r>
            <a:r>
              <a:rPr lang="en-US" altLang="zh-CN" dirty="0">
                <a:solidFill>
                  <a:srgbClr val="FF0000"/>
                </a:solidFill>
              </a:rPr>
              <a:t>=5-</a:t>
            </a:r>
            <a:r>
              <a:rPr lang="en-US" altLang="zh-CN" i="1" dirty="0">
                <a:solidFill>
                  <a:srgbClr val="FF0000"/>
                </a:solidFill>
              </a:rPr>
              <a:t>x</a:t>
            </a:r>
            <a:r>
              <a:rPr lang="en-US" altLang="zh-CN" baseline="-25000" dirty="0">
                <a:solidFill>
                  <a:srgbClr val="FF0000"/>
                </a:solidFill>
              </a:rPr>
              <a:t>1</a:t>
            </a:r>
            <a:r>
              <a:rPr lang="en-US" altLang="zh-CN" dirty="0">
                <a:solidFill>
                  <a:srgbClr val="FF0000"/>
                </a:solidFill>
              </a:rPr>
              <a:t>=S</a:t>
            </a:r>
            <a:r>
              <a:rPr lang="en-US" altLang="zh-CN" baseline="-25000" dirty="0">
                <a:solidFill>
                  <a:srgbClr val="FF0000"/>
                </a:solidFill>
              </a:rPr>
              <a:t>1</a:t>
            </a:r>
            <a:r>
              <a:rPr lang="en-US" altLang="zh-CN" dirty="0">
                <a:solidFill>
                  <a:srgbClr val="FF0000"/>
                </a:solidFill>
              </a:rPr>
              <a:t>-</a:t>
            </a:r>
            <a:r>
              <a:rPr lang="en-US" altLang="zh-CN" i="1" dirty="0">
                <a:solidFill>
                  <a:srgbClr val="FF0000"/>
                </a:solidFill>
              </a:rPr>
              <a:t>x</a:t>
            </a:r>
            <a:r>
              <a:rPr lang="en-US" altLang="zh-CN" baseline="-25000" dirty="0">
                <a:solidFill>
                  <a:srgbClr val="FF0000"/>
                </a:solidFill>
              </a:rPr>
              <a:t>1</a:t>
            </a:r>
            <a:r>
              <a:rPr lang="en-US" altLang="zh-CN" dirty="0">
                <a:solidFill>
                  <a:srgbClr val="FF0000"/>
                </a:solidFill>
              </a:rPr>
              <a:t>,     S3=S</a:t>
            </a:r>
            <a:r>
              <a:rPr lang="en-US" altLang="zh-CN" baseline="-25000" dirty="0">
                <a:solidFill>
                  <a:srgbClr val="FF0000"/>
                </a:solidFill>
              </a:rPr>
              <a:t>2</a:t>
            </a:r>
            <a:r>
              <a:rPr lang="en-US" altLang="zh-CN" dirty="0">
                <a:solidFill>
                  <a:srgbClr val="FF0000"/>
                </a:solidFill>
              </a:rPr>
              <a:t>-</a:t>
            </a:r>
            <a:r>
              <a:rPr lang="en-US" altLang="zh-CN" i="1" dirty="0">
                <a:solidFill>
                  <a:srgbClr val="FF0000"/>
                </a:solidFill>
              </a:rPr>
              <a:t>x</a:t>
            </a:r>
            <a:r>
              <a:rPr lang="en-US" altLang="zh-CN" baseline="-25000" dirty="0">
                <a:solidFill>
                  <a:srgbClr val="FF0000"/>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8">
                                            <p:txEl>
                                              <p:pRg st="0" end="0"/>
                                            </p:txEl>
                                          </p:spTgt>
                                        </p:tgtEl>
                                        <p:attrNameLst>
                                          <p:attrName>style.visibility</p:attrName>
                                        </p:attrNameLst>
                                      </p:cBhvr>
                                      <p:to>
                                        <p:strVal val="visible"/>
                                      </p:to>
                                    </p:set>
                                    <p:anim calcmode="lin" valueType="num">
                                      <p:cBhvr additive="base">
                                        <p:cTn id="7" dur="500" fill="hold"/>
                                        <p:tgtEl>
                                          <p:spTgt spid="34406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8">
                                            <p:txEl>
                                              <p:pRg st="1" end="1"/>
                                            </p:txEl>
                                          </p:spTgt>
                                        </p:tgtEl>
                                        <p:attrNameLst>
                                          <p:attrName>style.visibility</p:attrName>
                                        </p:attrNameLst>
                                      </p:cBhvr>
                                      <p:to>
                                        <p:strVal val="visible"/>
                                      </p:to>
                                    </p:set>
                                    <p:anim calcmode="lin" valueType="num">
                                      <p:cBhvr additive="base">
                                        <p:cTn id="13" dur="500" fill="hold"/>
                                        <p:tgtEl>
                                          <p:spTgt spid="34406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8">
                                            <p:txEl>
                                              <p:pRg st="2" end="2"/>
                                            </p:txEl>
                                          </p:spTgt>
                                        </p:tgtEl>
                                        <p:attrNameLst>
                                          <p:attrName>style.visibility</p:attrName>
                                        </p:attrNameLst>
                                      </p:cBhvr>
                                      <p:to>
                                        <p:strVal val="visible"/>
                                      </p:to>
                                    </p:set>
                                    <p:anim calcmode="lin" valueType="num">
                                      <p:cBhvr additive="base">
                                        <p:cTn id="19" dur="500" fill="hold"/>
                                        <p:tgtEl>
                                          <p:spTgt spid="34406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4068">
                                            <p:txEl>
                                              <p:pRg st="3" end="3"/>
                                            </p:txEl>
                                          </p:spTgt>
                                        </p:tgtEl>
                                        <p:attrNameLst>
                                          <p:attrName>style.visibility</p:attrName>
                                        </p:attrNameLst>
                                      </p:cBhvr>
                                      <p:to>
                                        <p:strVal val="visible"/>
                                      </p:to>
                                    </p:set>
                                    <p:anim calcmode="lin" valueType="num">
                                      <p:cBhvr additive="base">
                                        <p:cTn id="25" dur="500" fill="hold"/>
                                        <p:tgtEl>
                                          <p:spTgt spid="34406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406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4068">
                                            <p:txEl>
                                              <p:pRg st="4" end="4"/>
                                            </p:txEl>
                                          </p:spTgt>
                                        </p:tgtEl>
                                        <p:attrNameLst>
                                          <p:attrName>style.visibility</p:attrName>
                                        </p:attrNameLst>
                                      </p:cBhvr>
                                      <p:to>
                                        <p:strVal val="visible"/>
                                      </p:to>
                                    </p:set>
                                    <p:anim calcmode="lin" valueType="num">
                                      <p:cBhvr additive="base">
                                        <p:cTn id="31" dur="500" fill="hold"/>
                                        <p:tgtEl>
                                          <p:spTgt spid="34406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4068">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0" name="Text Box 4"/>
          <p:cNvSpPr txBox="1">
            <a:spLocks noChangeArrowheads="1"/>
          </p:cNvSpPr>
          <p:nvPr/>
        </p:nvSpPr>
        <p:spPr bwMode="auto">
          <a:xfrm>
            <a:off x="0" y="152400"/>
            <a:ext cx="9144000" cy="519113"/>
          </a:xfrm>
          <a:prstGeom prst="rect">
            <a:avLst/>
          </a:prstGeom>
          <a:noFill/>
          <a:ln w="12700">
            <a:noFill/>
            <a:miter lim="800000"/>
            <a:headEnd type="none" w="sm" len="sm"/>
            <a:tailEnd type="none" w="sm" len="sm"/>
          </a:ln>
          <a:effectLst/>
        </p:spPr>
        <p:txBody>
          <a:bodyPr>
            <a:spAutoFit/>
          </a:bodyPr>
          <a:lstStyle/>
          <a:p>
            <a:pPr>
              <a:spcBef>
                <a:spcPct val="50000"/>
              </a:spcBef>
            </a:pPr>
            <a:endParaRPr lang="en-US" altLang="zh-CN"/>
          </a:p>
        </p:txBody>
      </p:sp>
      <p:sp>
        <p:nvSpPr>
          <p:cNvPr id="336901" name="Text Box 5"/>
          <p:cNvSpPr txBox="1">
            <a:spLocks noChangeArrowheads="1"/>
          </p:cNvSpPr>
          <p:nvPr/>
        </p:nvSpPr>
        <p:spPr bwMode="auto">
          <a:xfrm>
            <a:off x="0" y="304800"/>
            <a:ext cx="9144000" cy="2014538"/>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dirty="0"/>
              <a:t>(4) </a:t>
            </a:r>
            <a:r>
              <a:rPr lang="en-US" altLang="zh-CN" dirty="0"/>
              <a:t>Decision effect: </a:t>
            </a:r>
            <a:r>
              <a:rPr lang="en-US" altLang="zh-CN" i="1" dirty="0"/>
              <a:t>p</a:t>
            </a:r>
            <a:r>
              <a:rPr lang="en-US" altLang="zh-CN" baseline="-25000" dirty="0"/>
              <a:t>i</a:t>
            </a:r>
            <a:r>
              <a:rPr lang="en-US" altLang="zh-CN" dirty="0"/>
              <a:t>(</a:t>
            </a:r>
            <a:r>
              <a:rPr lang="en-US" altLang="zh-CN" i="1" dirty="0"/>
              <a:t>x</a:t>
            </a:r>
            <a:r>
              <a:rPr lang="en-US" altLang="zh-CN" baseline="-25000" dirty="0"/>
              <a:t>i</a:t>
            </a:r>
            <a:r>
              <a:rPr lang="en-US" altLang="zh-CN" dirty="0"/>
              <a:t>)----the measure of performance from allocating </a:t>
            </a:r>
            <a:r>
              <a:rPr lang="en-US" altLang="zh-CN" i="1" dirty="0"/>
              <a:t>x</a:t>
            </a:r>
            <a:r>
              <a:rPr lang="en-US" altLang="zh-CN" baseline="-25000" dirty="0"/>
              <a:t>i</a:t>
            </a:r>
            <a:r>
              <a:rPr lang="en-US" altLang="zh-CN" dirty="0"/>
              <a:t> medical teams to country </a:t>
            </a:r>
            <a:r>
              <a:rPr lang="en-US" altLang="zh-CN" i="1" dirty="0" err="1"/>
              <a:t>i</a:t>
            </a:r>
            <a:r>
              <a:rPr lang="en-US" altLang="zh-CN" dirty="0"/>
              <a:t>, its value is in table10.1.</a:t>
            </a:r>
          </a:p>
          <a:p>
            <a:pPr>
              <a:spcBef>
                <a:spcPct val="50000"/>
              </a:spcBef>
            </a:pPr>
            <a:r>
              <a:rPr lang="en-US" altLang="zh-CN" dirty="0"/>
              <a:t>(5)Recursive relationship: </a:t>
            </a:r>
          </a:p>
        </p:txBody>
      </p:sp>
      <p:sp>
        <p:nvSpPr>
          <p:cNvPr id="336903" name="Text Box 7"/>
          <p:cNvSpPr txBox="1">
            <a:spLocks noChangeArrowheads="1"/>
          </p:cNvSpPr>
          <p:nvPr/>
        </p:nvSpPr>
        <p:spPr bwMode="auto">
          <a:xfrm>
            <a:off x="0" y="4648200"/>
            <a:ext cx="9144000" cy="519113"/>
          </a:xfrm>
          <a:prstGeom prst="rect">
            <a:avLst/>
          </a:prstGeom>
          <a:noFill/>
          <a:ln w="12700">
            <a:noFill/>
            <a:miter lim="800000"/>
            <a:headEnd type="none" w="sm" len="sm"/>
            <a:tailEnd type="none" w="sm" len="sm"/>
          </a:ln>
          <a:effectLst/>
        </p:spPr>
        <p:txBody>
          <a:bodyPr>
            <a:spAutoFit/>
          </a:bodyPr>
          <a:lstStyle/>
          <a:p>
            <a:pPr>
              <a:spcBef>
                <a:spcPct val="50000"/>
              </a:spcBef>
            </a:pPr>
            <a:r>
              <a:rPr lang="en-US" altLang="zh-CN" b="1" dirty="0">
                <a:solidFill>
                  <a:srgbClr val="FF0000"/>
                </a:solidFill>
              </a:rPr>
              <a:t>Solution procedure:</a:t>
            </a:r>
            <a:r>
              <a:rPr lang="en-US" altLang="zh-CN" dirty="0"/>
              <a:t> </a:t>
            </a:r>
          </a:p>
        </p:txBody>
      </p:sp>
      <p:sp>
        <p:nvSpPr>
          <p:cNvPr id="336904" name="Text Box 8"/>
          <p:cNvSpPr txBox="1">
            <a:spLocks noChangeArrowheads="1"/>
          </p:cNvSpPr>
          <p:nvPr/>
        </p:nvSpPr>
        <p:spPr bwMode="auto">
          <a:xfrm>
            <a:off x="0" y="5410200"/>
            <a:ext cx="9144000" cy="461665"/>
          </a:xfrm>
          <a:prstGeom prst="rect">
            <a:avLst/>
          </a:prstGeom>
          <a:noFill/>
          <a:ln w="12700">
            <a:noFill/>
            <a:miter lim="800000"/>
            <a:headEnd type="none" w="sm" len="sm"/>
            <a:tailEnd type="none" w="sm" len="sm"/>
          </a:ln>
          <a:effectLst/>
        </p:spPr>
        <p:txBody>
          <a:bodyPr>
            <a:spAutoFit/>
          </a:bodyPr>
          <a:lstStyle/>
          <a:p>
            <a:pPr>
              <a:spcBef>
                <a:spcPct val="50000"/>
              </a:spcBef>
            </a:pPr>
            <a:r>
              <a:rPr lang="en-US" altLang="zh-CN" dirty="0">
                <a:solidFill>
                  <a:srgbClr val="FF0000"/>
                </a:solidFill>
              </a:rPr>
              <a:t>Method 1:</a:t>
            </a:r>
            <a:r>
              <a:rPr lang="en-US" altLang="zh-CN" dirty="0"/>
              <a:t> solve with graphic method. </a:t>
            </a:r>
          </a:p>
        </p:txBody>
      </p:sp>
      <p:pic>
        <p:nvPicPr>
          <p:cNvPr id="50179" name="Picture 3"/>
          <p:cNvPicPr>
            <a:picLocks noChangeAspect="1" noChangeArrowheads="1"/>
          </p:cNvPicPr>
          <p:nvPr/>
        </p:nvPicPr>
        <p:blipFill>
          <a:blip r:embed="rId3" cstate="print"/>
          <a:srcRect/>
          <a:stretch>
            <a:fillRect/>
          </a:stretch>
        </p:blipFill>
        <p:spPr bwMode="auto">
          <a:xfrm>
            <a:off x="3733800" y="1447800"/>
            <a:ext cx="3581400" cy="457200"/>
          </a:xfrm>
          <a:prstGeom prst="rect">
            <a:avLst/>
          </a:prstGeom>
          <a:noFill/>
          <a:ln w="9525">
            <a:noFill/>
            <a:miter lim="800000"/>
            <a:headEnd/>
            <a:tailEnd/>
          </a:ln>
        </p:spPr>
      </p:pic>
      <p:pic>
        <p:nvPicPr>
          <p:cNvPr id="50180" name="Picture 4" descr="C:\Users\adminis\AppData\Roaming\Tencent\Users\1062269341\TIM\WinTemp\RichOle\TKPBTF_0OWASZ]KSJOPUHXF.png"/>
          <p:cNvPicPr>
            <a:picLocks noChangeAspect="1" noChangeArrowheads="1"/>
          </p:cNvPicPr>
          <p:nvPr/>
        </p:nvPicPr>
        <p:blipFill>
          <a:blip r:embed="rId4" cstate="print"/>
          <a:srcRect/>
          <a:stretch>
            <a:fillRect/>
          </a:stretch>
        </p:blipFill>
        <p:spPr bwMode="auto">
          <a:xfrm>
            <a:off x="1752600" y="2057400"/>
            <a:ext cx="3076575" cy="26003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6901">
                                            <p:txEl>
                                              <p:pRg st="0" end="0"/>
                                            </p:txEl>
                                          </p:spTgt>
                                        </p:tgtEl>
                                        <p:attrNameLst>
                                          <p:attrName>style.visibility</p:attrName>
                                        </p:attrNameLst>
                                      </p:cBhvr>
                                      <p:to>
                                        <p:strVal val="visible"/>
                                      </p:to>
                                    </p:set>
                                    <p:anim calcmode="lin" valueType="num">
                                      <p:cBhvr additive="base">
                                        <p:cTn id="7" dur="500" fill="hold"/>
                                        <p:tgtEl>
                                          <p:spTgt spid="3369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690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6901">
                                            <p:txEl>
                                              <p:pRg st="1" end="1"/>
                                            </p:txEl>
                                          </p:spTgt>
                                        </p:tgtEl>
                                        <p:attrNameLst>
                                          <p:attrName>style.visibility</p:attrName>
                                        </p:attrNameLst>
                                      </p:cBhvr>
                                      <p:to>
                                        <p:strVal val="visible"/>
                                      </p:to>
                                    </p:set>
                                    <p:anim calcmode="lin" valueType="num">
                                      <p:cBhvr additive="base">
                                        <p:cTn id="13" dur="500" fill="hold"/>
                                        <p:tgtEl>
                                          <p:spTgt spid="33690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690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6903">
                                            <p:txEl>
                                              <p:pRg st="0" end="0"/>
                                            </p:txEl>
                                          </p:spTgt>
                                        </p:tgtEl>
                                        <p:attrNameLst>
                                          <p:attrName>style.visibility</p:attrName>
                                        </p:attrNameLst>
                                      </p:cBhvr>
                                      <p:to>
                                        <p:strVal val="visible"/>
                                      </p:to>
                                    </p:set>
                                    <p:anim calcmode="lin" valueType="num">
                                      <p:cBhvr additive="base">
                                        <p:cTn id="19" dur="500" fill="hold"/>
                                        <p:tgtEl>
                                          <p:spTgt spid="33690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69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6904">
                                            <p:txEl>
                                              <p:pRg st="0" end="0"/>
                                            </p:txEl>
                                          </p:spTgt>
                                        </p:tgtEl>
                                        <p:attrNameLst>
                                          <p:attrName>style.visibility</p:attrName>
                                        </p:attrNameLst>
                                      </p:cBhvr>
                                      <p:to>
                                        <p:strVal val="visible"/>
                                      </p:to>
                                    </p:set>
                                    <p:anim calcmode="lin" valueType="num">
                                      <p:cBhvr additive="base">
                                        <p:cTn id="25" dur="500" fill="hold"/>
                                        <p:tgtEl>
                                          <p:spTgt spid="33690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690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1" grpId="0" build="p" autoUpdateAnimBg="0"/>
      <p:bldP spid="336903" grpId="0" build="p" autoUpdateAnimBg="0"/>
      <p:bldP spid="33690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4" name="Oval 4"/>
          <p:cNvSpPr>
            <a:spLocks noChangeArrowheads="1"/>
          </p:cNvSpPr>
          <p:nvPr/>
        </p:nvSpPr>
        <p:spPr bwMode="auto">
          <a:xfrm>
            <a:off x="0" y="38100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5</a:t>
            </a:r>
          </a:p>
        </p:txBody>
      </p:sp>
      <p:sp>
        <p:nvSpPr>
          <p:cNvPr id="337925" name="Oval 5"/>
          <p:cNvSpPr>
            <a:spLocks noChangeArrowheads="1"/>
          </p:cNvSpPr>
          <p:nvPr/>
        </p:nvSpPr>
        <p:spPr bwMode="auto">
          <a:xfrm>
            <a:off x="2971800" y="3048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0</a:t>
            </a:r>
          </a:p>
        </p:txBody>
      </p:sp>
      <p:sp>
        <p:nvSpPr>
          <p:cNvPr id="337926" name="Oval 6"/>
          <p:cNvSpPr>
            <a:spLocks noChangeArrowheads="1"/>
          </p:cNvSpPr>
          <p:nvPr/>
        </p:nvSpPr>
        <p:spPr bwMode="auto">
          <a:xfrm>
            <a:off x="2971800" y="14478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1</a:t>
            </a:r>
          </a:p>
        </p:txBody>
      </p:sp>
      <p:sp>
        <p:nvSpPr>
          <p:cNvPr id="337927" name="Oval 7"/>
          <p:cNvSpPr>
            <a:spLocks noChangeArrowheads="1"/>
          </p:cNvSpPr>
          <p:nvPr/>
        </p:nvSpPr>
        <p:spPr bwMode="auto">
          <a:xfrm>
            <a:off x="2971800" y="35814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3</a:t>
            </a:r>
          </a:p>
        </p:txBody>
      </p:sp>
      <p:sp>
        <p:nvSpPr>
          <p:cNvPr id="337928" name="Oval 8"/>
          <p:cNvSpPr>
            <a:spLocks noChangeArrowheads="1"/>
          </p:cNvSpPr>
          <p:nvPr/>
        </p:nvSpPr>
        <p:spPr bwMode="auto">
          <a:xfrm>
            <a:off x="3048000" y="47244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4</a:t>
            </a:r>
          </a:p>
        </p:txBody>
      </p:sp>
      <p:sp>
        <p:nvSpPr>
          <p:cNvPr id="337929" name="Oval 9"/>
          <p:cNvSpPr>
            <a:spLocks noChangeArrowheads="1"/>
          </p:cNvSpPr>
          <p:nvPr/>
        </p:nvSpPr>
        <p:spPr bwMode="auto">
          <a:xfrm>
            <a:off x="3048000" y="58674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5</a:t>
            </a:r>
          </a:p>
        </p:txBody>
      </p:sp>
      <p:sp>
        <p:nvSpPr>
          <p:cNvPr id="337930" name="Oval 10"/>
          <p:cNvSpPr>
            <a:spLocks noChangeArrowheads="1"/>
          </p:cNvSpPr>
          <p:nvPr/>
        </p:nvSpPr>
        <p:spPr bwMode="auto">
          <a:xfrm>
            <a:off x="2971800" y="24384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2</a:t>
            </a:r>
          </a:p>
        </p:txBody>
      </p:sp>
      <p:sp>
        <p:nvSpPr>
          <p:cNvPr id="337931" name="Oval 11"/>
          <p:cNvSpPr>
            <a:spLocks noChangeArrowheads="1"/>
          </p:cNvSpPr>
          <p:nvPr/>
        </p:nvSpPr>
        <p:spPr bwMode="auto">
          <a:xfrm>
            <a:off x="5715000" y="6096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0</a:t>
            </a:r>
          </a:p>
        </p:txBody>
      </p:sp>
      <p:sp>
        <p:nvSpPr>
          <p:cNvPr id="337932" name="Oval 12"/>
          <p:cNvSpPr>
            <a:spLocks noChangeArrowheads="1"/>
          </p:cNvSpPr>
          <p:nvPr/>
        </p:nvSpPr>
        <p:spPr bwMode="auto">
          <a:xfrm>
            <a:off x="5715000" y="17526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1</a:t>
            </a:r>
          </a:p>
        </p:txBody>
      </p:sp>
      <p:sp>
        <p:nvSpPr>
          <p:cNvPr id="337933" name="Oval 13"/>
          <p:cNvSpPr>
            <a:spLocks noChangeArrowheads="1"/>
          </p:cNvSpPr>
          <p:nvPr/>
        </p:nvSpPr>
        <p:spPr bwMode="auto">
          <a:xfrm>
            <a:off x="5715000" y="38862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3</a:t>
            </a:r>
          </a:p>
        </p:txBody>
      </p:sp>
      <p:sp>
        <p:nvSpPr>
          <p:cNvPr id="337934" name="Oval 14"/>
          <p:cNvSpPr>
            <a:spLocks noChangeArrowheads="1"/>
          </p:cNvSpPr>
          <p:nvPr/>
        </p:nvSpPr>
        <p:spPr bwMode="auto">
          <a:xfrm>
            <a:off x="5791200" y="50292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4</a:t>
            </a:r>
          </a:p>
        </p:txBody>
      </p:sp>
      <p:sp>
        <p:nvSpPr>
          <p:cNvPr id="337935" name="Oval 15"/>
          <p:cNvSpPr>
            <a:spLocks noChangeArrowheads="1"/>
          </p:cNvSpPr>
          <p:nvPr/>
        </p:nvSpPr>
        <p:spPr bwMode="auto">
          <a:xfrm>
            <a:off x="5791200" y="61722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5</a:t>
            </a:r>
          </a:p>
        </p:txBody>
      </p:sp>
      <p:sp>
        <p:nvSpPr>
          <p:cNvPr id="337936" name="Oval 16"/>
          <p:cNvSpPr>
            <a:spLocks noChangeArrowheads="1"/>
          </p:cNvSpPr>
          <p:nvPr/>
        </p:nvSpPr>
        <p:spPr bwMode="auto">
          <a:xfrm>
            <a:off x="5715000" y="27432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2</a:t>
            </a:r>
          </a:p>
        </p:txBody>
      </p:sp>
      <p:sp>
        <p:nvSpPr>
          <p:cNvPr id="337937" name="Oval 17"/>
          <p:cNvSpPr>
            <a:spLocks noChangeArrowheads="1"/>
          </p:cNvSpPr>
          <p:nvPr/>
        </p:nvSpPr>
        <p:spPr bwMode="auto">
          <a:xfrm>
            <a:off x="8382000" y="3657600"/>
            <a:ext cx="4572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zh-CN" altLang="en-US"/>
              <a:t>0</a:t>
            </a:r>
          </a:p>
        </p:txBody>
      </p:sp>
      <p:sp>
        <p:nvSpPr>
          <p:cNvPr id="337938" name="Line 18"/>
          <p:cNvSpPr>
            <a:spLocks noChangeShapeType="1"/>
          </p:cNvSpPr>
          <p:nvPr/>
        </p:nvSpPr>
        <p:spPr bwMode="auto">
          <a:xfrm flipV="1">
            <a:off x="457200" y="685800"/>
            <a:ext cx="2590800" cy="3200400"/>
          </a:xfrm>
          <a:prstGeom prst="line">
            <a:avLst/>
          </a:prstGeom>
          <a:noFill/>
          <a:ln w="12700">
            <a:solidFill>
              <a:schemeClr val="tx1"/>
            </a:solidFill>
            <a:round/>
            <a:headEnd type="none" w="sm" len="sm"/>
            <a:tailEnd type="triangle" w="med" len="med"/>
          </a:ln>
          <a:effectLst/>
        </p:spPr>
        <p:txBody>
          <a:bodyPr/>
          <a:lstStyle/>
          <a:p>
            <a:endParaRPr lang="zh-CN" altLang="en-US"/>
          </a:p>
        </p:txBody>
      </p:sp>
      <p:sp>
        <p:nvSpPr>
          <p:cNvPr id="337939" name="Line 19"/>
          <p:cNvSpPr>
            <a:spLocks noChangeShapeType="1"/>
          </p:cNvSpPr>
          <p:nvPr/>
        </p:nvSpPr>
        <p:spPr bwMode="auto">
          <a:xfrm flipV="1">
            <a:off x="457200" y="1752600"/>
            <a:ext cx="2590800" cy="2209800"/>
          </a:xfrm>
          <a:prstGeom prst="line">
            <a:avLst/>
          </a:prstGeom>
          <a:noFill/>
          <a:ln w="12700">
            <a:solidFill>
              <a:schemeClr val="tx1"/>
            </a:solidFill>
            <a:round/>
            <a:headEnd type="none" w="sm" len="sm"/>
            <a:tailEnd type="triangle" w="med" len="med"/>
          </a:ln>
          <a:effectLst/>
        </p:spPr>
        <p:txBody>
          <a:bodyPr/>
          <a:lstStyle/>
          <a:p>
            <a:endParaRPr lang="zh-CN" altLang="en-US"/>
          </a:p>
        </p:txBody>
      </p:sp>
      <p:sp>
        <p:nvSpPr>
          <p:cNvPr id="337940" name="Line 20"/>
          <p:cNvSpPr>
            <a:spLocks noChangeShapeType="1"/>
          </p:cNvSpPr>
          <p:nvPr/>
        </p:nvSpPr>
        <p:spPr bwMode="auto">
          <a:xfrm flipV="1">
            <a:off x="457200" y="2743200"/>
            <a:ext cx="2590800" cy="1219200"/>
          </a:xfrm>
          <a:prstGeom prst="line">
            <a:avLst/>
          </a:prstGeom>
          <a:noFill/>
          <a:ln w="12700">
            <a:solidFill>
              <a:schemeClr val="tx1"/>
            </a:solidFill>
            <a:round/>
            <a:headEnd type="none" w="sm" len="sm"/>
            <a:tailEnd type="triangle" w="med" len="med"/>
          </a:ln>
          <a:effectLst/>
        </p:spPr>
        <p:txBody>
          <a:bodyPr/>
          <a:lstStyle/>
          <a:p>
            <a:endParaRPr lang="zh-CN" altLang="en-US"/>
          </a:p>
        </p:txBody>
      </p:sp>
      <p:sp>
        <p:nvSpPr>
          <p:cNvPr id="337941" name="Line 21"/>
          <p:cNvSpPr>
            <a:spLocks noChangeShapeType="1"/>
          </p:cNvSpPr>
          <p:nvPr/>
        </p:nvSpPr>
        <p:spPr bwMode="auto">
          <a:xfrm flipV="1">
            <a:off x="457200" y="3733800"/>
            <a:ext cx="2514600" cy="228600"/>
          </a:xfrm>
          <a:prstGeom prst="line">
            <a:avLst/>
          </a:prstGeom>
          <a:noFill/>
          <a:ln w="12700">
            <a:solidFill>
              <a:schemeClr val="tx1"/>
            </a:solidFill>
            <a:round/>
            <a:headEnd type="none" w="sm" len="sm"/>
            <a:tailEnd type="triangle" w="med" len="med"/>
          </a:ln>
          <a:effectLst/>
        </p:spPr>
        <p:txBody>
          <a:bodyPr/>
          <a:lstStyle/>
          <a:p>
            <a:endParaRPr lang="zh-CN" altLang="en-US"/>
          </a:p>
        </p:txBody>
      </p:sp>
      <p:sp>
        <p:nvSpPr>
          <p:cNvPr id="337942" name="Line 22"/>
          <p:cNvSpPr>
            <a:spLocks noChangeShapeType="1"/>
          </p:cNvSpPr>
          <p:nvPr/>
        </p:nvSpPr>
        <p:spPr bwMode="auto">
          <a:xfrm>
            <a:off x="533400" y="3962400"/>
            <a:ext cx="2514600" cy="838200"/>
          </a:xfrm>
          <a:prstGeom prst="line">
            <a:avLst/>
          </a:prstGeom>
          <a:noFill/>
          <a:ln w="12700">
            <a:solidFill>
              <a:schemeClr val="tx1"/>
            </a:solidFill>
            <a:round/>
            <a:headEnd type="none" w="sm" len="sm"/>
            <a:tailEnd type="triangle" w="med" len="med"/>
          </a:ln>
          <a:effectLst/>
        </p:spPr>
        <p:txBody>
          <a:bodyPr/>
          <a:lstStyle/>
          <a:p>
            <a:endParaRPr lang="zh-CN" altLang="en-US"/>
          </a:p>
        </p:txBody>
      </p:sp>
      <p:sp>
        <p:nvSpPr>
          <p:cNvPr id="337943" name="Line 23"/>
          <p:cNvSpPr>
            <a:spLocks noChangeShapeType="1"/>
          </p:cNvSpPr>
          <p:nvPr/>
        </p:nvSpPr>
        <p:spPr bwMode="auto">
          <a:xfrm>
            <a:off x="457200" y="3962400"/>
            <a:ext cx="2590800" cy="1981200"/>
          </a:xfrm>
          <a:prstGeom prst="line">
            <a:avLst/>
          </a:prstGeom>
          <a:noFill/>
          <a:ln w="12700">
            <a:solidFill>
              <a:schemeClr val="tx1"/>
            </a:solidFill>
            <a:round/>
            <a:headEnd/>
            <a:tailEnd type="triangle" w="med" len="med"/>
          </a:ln>
          <a:effectLst/>
        </p:spPr>
        <p:txBody>
          <a:bodyPr/>
          <a:lstStyle/>
          <a:p>
            <a:endParaRPr lang="zh-CN" altLang="en-US"/>
          </a:p>
        </p:txBody>
      </p:sp>
      <p:sp>
        <p:nvSpPr>
          <p:cNvPr id="337944" name="Line 24"/>
          <p:cNvSpPr>
            <a:spLocks noChangeShapeType="1"/>
          </p:cNvSpPr>
          <p:nvPr/>
        </p:nvSpPr>
        <p:spPr bwMode="auto">
          <a:xfrm>
            <a:off x="3429000" y="533400"/>
            <a:ext cx="2438400" cy="152400"/>
          </a:xfrm>
          <a:prstGeom prst="line">
            <a:avLst/>
          </a:prstGeom>
          <a:noFill/>
          <a:ln w="12700">
            <a:solidFill>
              <a:schemeClr val="tx1"/>
            </a:solidFill>
            <a:round/>
            <a:headEnd type="none" w="sm" len="sm"/>
            <a:tailEnd type="triangle" w="med" len="med"/>
          </a:ln>
          <a:effectLst/>
        </p:spPr>
        <p:txBody>
          <a:bodyPr/>
          <a:lstStyle/>
          <a:p>
            <a:endParaRPr lang="zh-CN" altLang="en-US"/>
          </a:p>
        </p:txBody>
      </p:sp>
      <p:sp>
        <p:nvSpPr>
          <p:cNvPr id="337945" name="Line 25"/>
          <p:cNvSpPr>
            <a:spLocks noChangeShapeType="1"/>
          </p:cNvSpPr>
          <p:nvPr/>
        </p:nvSpPr>
        <p:spPr bwMode="auto">
          <a:xfrm flipV="1">
            <a:off x="3429000" y="914400"/>
            <a:ext cx="2286000" cy="6858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46" name="Line 26"/>
          <p:cNvSpPr>
            <a:spLocks noChangeShapeType="1"/>
          </p:cNvSpPr>
          <p:nvPr/>
        </p:nvSpPr>
        <p:spPr bwMode="auto">
          <a:xfrm>
            <a:off x="3429000" y="1600200"/>
            <a:ext cx="2286000" cy="3048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47" name="Line 27"/>
          <p:cNvSpPr>
            <a:spLocks noChangeShapeType="1"/>
          </p:cNvSpPr>
          <p:nvPr/>
        </p:nvSpPr>
        <p:spPr bwMode="auto">
          <a:xfrm flipV="1">
            <a:off x="3352800" y="1066800"/>
            <a:ext cx="2438400" cy="16002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48" name="Line 28"/>
          <p:cNvSpPr>
            <a:spLocks noChangeShapeType="1"/>
          </p:cNvSpPr>
          <p:nvPr/>
        </p:nvSpPr>
        <p:spPr bwMode="auto">
          <a:xfrm flipV="1">
            <a:off x="3429000" y="2057400"/>
            <a:ext cx="2362200" cy="5334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49" name="Line 29"/>
          <p:cNvSpPr>
            <a:spLocks noChangeShapeType="1"/>
          </p:cNvSpPr>
          <p:nvPr/>
        </p:nvSpPr>
        <p:spPr bwMode="auto">
          <a:xfrm>
            <a:off x="3429000" y="2590800"/>
            <a:ext cx="2286000" cy="3810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50" name="Line 30"/>
          <p:cNvSpPr>
            <a:spLocks noChangeShapeType="1"/>
          </p:cNvSpPr>
          <p:nvPr/>
        </p:nvSpPr>
        <p:spPr bwMode="auto">
          <a:xfrm flipV="1">
            <a:off x="3429000" y="1066800"/>
            <a:ext cx="2514600" cy="26670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51" name="Line 31"/>
          <p:cNvSpPr>
            <a:spLocks noChangeShapeType="1"/>
          </p:cNvSpPr>
          <p:nvPr/>
        </p:nvSpPr>
        <p:spPr bwMode="auto">
          <a:xfrm flipV="1">
            <a:off x="3429000" y="2209800"/>
            <a:ext cx="2362200" cy="15240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52" name="Line 32"/>
          <p:cNvSpPr>
            <a:spLocks noChangeShapeType="1"/>
          </p:cNvSpPr>
          <p:nvPr/>
        </p:nvSpPr>
        <p:spPr bwMode="auto">
          <a:xfrm flipV="1">
            <a:off x="3429000" y="3048000"/>
            <a:ext cx="2286000" cy="6858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53" name="Line 33"/>
          <p:cNvSpPr>
            <a:spLocks noChangeShapeType="1"/>
          </p:cNvSpPr>
          <p:nvPr/>
        </p:nvSpPr>
        <p:spPr bwMode="auto">
          <a:xfrm>
            <a:off x="3429000" y="3733800"/>
            <a:ext cx="2286000" cy="3048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54" name="Line 34"/>
          <p:cNvSpPr>
            <a:spLocks noChangeShapeType="1"/>
          </p:cNvSpPr>
          <p:nvPr/>
        </p:nvSpPr>
        <p:spPr bwMode="auto">
          <a:xfrm flipV="1">
            <a:off x="3429000" y="1066800"/>
            <a:ext cx="2438400" cy="37338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55" name="Line 35"/>
          <p:cNvSpPr>
            <a:spLocks noChangeShapeType="1"/>
          </p:cNvSpPr>
          <p:nvPr/>
        </p:nvSpPr>
        <p:spPr bwMode="auto">
          <a:xfrm flipV="1">
            <a:off x="3429000" y="2209800"/>
            <a:ext cx="2362200" cy="25908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56" name="Line 36"/>
          <p:cNvSpPr>
            <a:spLocks noChangeShapeType="1"/>
          </p:cNvSpPr>
          <p:nvPr/>
        </p:nvSpPr>
        <p:spPr bwMode="auto">
          <a:xfrm flipV="1">
            <a:off x="3429000" y="3200400"/>
            <a:ext cx="2362200" cy="16002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57" name="Line 37"/>
          <p:cNvSpPr>
            <a:spLocks noChangeShapeType="1"/>
          </p:cNvSpPr>
          <p:nvPr/>
        </p:nvSpPr>
        <p:spPr bwMode="auto">
          <a:xfrm>
            <a:off x="3505200" y="4800600"/>
            <a:ext cx="2286000" cy="4572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58" name="Line 38"/>
          <p:cNvSpPr>
            <a:spLocks noChangeShapeType="1"/>
          </p:cNvSpPr>
          <p:nvPr/>
        </p:nvSpPr>
        <p:spPr bwMode="auto">
          <a:xfrm>
            <a:off x="6172200" y="838200"/>
            <a:ext cx="2362200" cy="28194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59" name="Line 39"/>
          <p:cNvSpPr>
            <a:spLocks noChangeShapeType="1"/>
          </p:cNvSpPr>
          <p:nvPr/>
        </p:nvSpPr>
        <p:spPr bwMode="auto">
          <a:xfrm>
            <a:off x="6172200" y="2057400"/>
            <a:ext cx="2286000" cy="16764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60" name="Line 40"/>
          <p:cNvSpPr>
            <a:spLocks noChangeShapeType="1"/>
          </p:cNvSpPr>
          <p:nvPr/>
        </p:nvSpPr>
        <p:spPr bwMode="auto">
          <a:xfrm>
            <a:off x="6172200" y="2971800"/>
            <a:ext cx="2286000" cy="8382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61" name="Line 41"/>
          <p:cNvSpPr>
            <a:spLocks noChangeShapeType="1"/>
          </p:cNvSpPr>
          <p:nvPr/>
        </p:nvSpPr>
        <p:spPr bwMode="auto">
          <a:xfrm flipV="1">
            <a:off x="6172200" y="3810000"/>
            <a:ext cx="2209800" cy="3048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62" name="Line 42"/>
          <p:cNvSpPr>
            <a:spLocks noChangeShapeType="1"/>
          </p:cNvSpPr>
          <p:nvPr/>
        </p:nvSpPr>
        <p:spPr bwMode="auto">
          <a:xfrm flipV="1">
            <a:off x="6172200" y="3886200"/>
            <a:ext cx="2209800" cy="12954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63" name="Line 43"/>
          <p:cNvSpPr>
            <a:spLocks noChangeShapeType="1"/>
          </p:cNvSpPr>
          <p:nvPr/>
        </p:nvSpPr>
        <p:spPr bwMode="auto">
          <a:xfrm flipV="1">
            <a:off x="6172200" y="3962400"/>
            <a:ext cx="2209800" cy="23622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64" name="Line 44"/>
          <p:cNvSpPr>
            <a:spLocks noChangeShapeType="1"/>
          </p:cNvSpPr>
          <p:nvPr/>
        </p:nvSpPr>
        <p:spPr bwMode="auto">
          <a:xfrm>
            <a:off x="3505200" y="6096000"/>
            <a:ext cx="2286000" cy="3810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65" name="Line 45"/>
          <p:cNvSpPr>
            <a:spLocks noChangeShapeType="1"/>
          </p:cNvSpPr>
          <p:nvPr/>
        </p:nvSpPr>
        <p:spPr bwMode="auto">
          <a:xfrm flipV="1">
            <a:off x="3505200" y="1066800"/>
            <a:ext cx="2438400" cy="49530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66" name="Line 46"/>
          <p:cNvSpPr>
            <a:spLocks noChangeShapeType="1"/>
          </p:cNvSpPr>
          <p:nvPr/>
        </p:nvSpPr>
        <p:spPr bwMode="auto">
          <a:xfrm flipV="1">
            <a:off x="3505200" y="2209800"/>
            <a:ext cx="2362200" cy="38100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67" name="Line 47"/>
          <p:cNvSpPr>
            <a:spLocks noChangeShapeType="1"/>
          </p:cNvSpPr>
          <p:nvPr/>
        </p:nvSpPr>
        <p:spPr bwMode="auto">
          <a:xfrm flipV="1">
            <a:off x="3505200" y="3200400"/>
            <a:ext cx="2362200" cy="28194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68" name="Line 48"/>
          <p:cNvSpPr>
            <a:spLocks noChangeShapeType="1"/>
          </p:cNvSpPr>
          <p:nvPr/>
        </p:nvSpPr>
        <p:spPr bwMode="auto">
          <a:xfrm flipV="1">
            <a:off x="3505200" y="4267200"/>
            <a:ext cx="2286000" cy="18288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69" name="Line 49"/>
          <p:cNvSpPr>
            <a:spLocks noChangeShapeType="1"/>
          </p:cNvSpPr>
          <p:nvPr/>
        </p:nvSpPr>
        <p:spPr bwMode="auto">
          <a:xfrm flipV="1">
            <a:off x="3581400" y="5410200"/>
            <a:ext cx="2286000" cy="6858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70" name="Text Box 50"/>
          <p:cNvSpPr txBox="1">
            <a:spLocks noChangeArrowheads="1"/>
          </p:cNvSpPr>
          <p:nvPr/>
        </p:nvSpPr>
        <p:spPr bwMode="auto">
          <a:xfrm>
            <a:off x="609600" y="28194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120</a:t>
            </a:r>
          </a:p>
        </p:txBody>
      </p:sp>
      <p:sp>
        <p:nvSpPr>
          <p:cNvPr id="337971" name="Text Box 51"/>
          <p:cNvSpPr txBox="1">
            <a:spLocks noChangeArrowheads="1"/>
          </p:cNvSpPr>
          <p:nvPr/>
        </p:nvSpPr>
        <p:spPr bwMode="auto">
          <a:xfrm>
            <a:off x="1143000" y="28956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105</a:t>
            </a:r>
          </a:p>
        </p:txBody>
      </p:sp>
      <p:sp>
        <p:nvSpPr>
          <p:cNvPr id="337972" name="Text Box 52"/>
          <p:cNvSpPr txBox="1">
            <a:spLocks noChangeArrowheads="1"/>
          </p:cNvSpPr>
          <p:nvPr/>
        </p:nvSpPr>
        <p:spPr bwMode="auto">
          <a:xfrm>
            <a:off x="1371600" y="32766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90</a:t>
            </a:r>
          </a:p>
        </p:txBody>
      </p:sp>
      <p:sp>
        <p:nvSpPr>
          <p:cNvPr id="337973" name="Text Box 53"/>
          <p:cNvSpPr txBox="1">
            <a:spLocks noChangeArrowheads="1"/>
          </p:cNvSpPr>
          <p:nvPr/>
        </p:nvSpPr>
        <p:spPr bwMode="auto">
          <a:xfrm>
            <a:off x="1600200" y="36576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70</a:t>
            </a:r>
          </a:p>
        </p:txBody>
      </p:sp>
      <p:sp>
        <p:nvSpPr>
          <p:cNvPr id="337974" name="Text Box 54"/>
          <p:cNvSpPr txBox="1">
            <a:spLocks noChangeArrowheads="1"/>
          </p:cNvSpPr>
          <p:nvPr/>
        </p:nvSpPr>
        <p:spPr bwMode="auto">
          <a:xfrm>
            <a:off x="1600200" y="42672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45</a:t>
            </a:r>
          </a:p>
        </p:txBody>
      </p:sp>
      <p:sp>
        <p:nvSpPr>
          <p:cNvPr id="337975" name="Text Box 55"/>
          <p:cNvSpPr txBox="1">
            <a:spLocks noChangeArrowheads="1"/>
          </p:cNvSpPr>
          <p:nvPr/>
        </p:nvSpPr>
        <p:spPr bwMode="auto">
          <a:xfrm>
            <a:off x="1371600" y="48006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0</a:t>
            </a:r>
          </a:p>
        </p:txBody>
      </p:sp>
      <p:sp>
        <p:nvSpPr>
          <p:cNvPr id="337976" name="Text Box 56"/>
          <p:cNvSpPr txBox="1">
            <a:spLocks noChangeArrowheads="1"/>
          </p:cNvSpPr>
          <p:nvPr/>
        </p:nvSpPr>
        <p:spPr bwMode="auto">
          <a:xfrm>
            <a:off x="3886200" y="2286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0</a:t>
            </a:r>
          </a:p>
        </p:txBody>
      </p:sp>
      <p:sp>
        <p:nvSpPr>
          <p:cNvPr id="337977" name="Text Box 57"/>
          <p:cNvSpPr txBox="1">
            <a:spLocks noChangeArrowheads="1"/>
          </p:cNvSpPr>
          <p:nvPr/>
        </p:nvSpPr>
        <p:spPr bwMode="auto">
          <a:xfrm>
            <a:off x="3733800" y="11430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20</a:t>
            </a:r>
          </a:p>
        </p:txBody>
      </p:sp>
      <p:sp>
        <p:nvSpPr>
          <p:cNvPr id="337978" name="Text Box 58"/>
          <p:cNvSpPr txBox="1">
            <a:spLocks noChangeArrowheads="1"/>
          </p:cNvSpPr>
          <p:nvPr/>
        </p:nvSpPr>
        <p:spPr bwMode="auto">
          <a:xfrm>
            <a:off x="3733800" y="15240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0</a:t>
            </a:r>
          </a:p>
        </p:txBody>
      </p:sp>
      <p:sp>
        <p:nvSpPr>
          <p:cNvPr id="337979" name="Text Box 59"/>
          <p:cNvSpPr txBox="1">
            <a:spLocks noChangeArrowheads="1"/>
          </p:cNvSpPr>
          <p:nvPr/>
        </p:nvSpPr>
        <p:spPr bwMode="auto">
          <a:xfrm>
            <a:off x="3733800" y="20574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45</a:t>
            </a:r>
          </a:p>
        </p:txBody>
      </p:sp>
      <p:sp>
        <p:nvSpPr>
          <p:cNvPr id="337980" name="Text Box 60"/>
          <p:cNvSpPr txBox="1">
            <a:spLocks noChangeArrowheads="1"/>
          </p:cNvSpPr>
          <p:nvPr/>
        </p:nvSpPr>
        <p:spPr bwMode="auto">
          <a:xfrm>
            <a:off x="3733800" y="22860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20</a:t>
            </a:r>
          </a:p>
        </p:txBody>
      </p:sp>
      <p:sp>
        <p:nvSpPr>
          <p:cNvPr id="337981" name="Text Box 61"/>
          <p:cNvSpPr txBox="1">
            <a:spLocks noChangeArrowheads="1"/>
          </p:cNvSpPr>
          <p:nvPr/>
        </p:nvSpPr>
        <p:spPr bwMode="auto">
          <a:xfrm>
            <a:off x="3810000" y="25146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0</a:t>
            </a:r>
          </a:p>
        </p:txBody>
      </p:sp>
      <p:sp>
        <p:nvSpPr>
          <p:cNvPr id="337982" name="Text Box 62"/>
          <p:cNvSpPr txBox="1">
            <a:spLocks noChangeArrowheads="1"/>
          </p:cNvSpPr>
          <p:nvPr/>
        </p:nvSpPr>
        <p:spPr bwMode="auto">
          <a:xfrm>
            <a:off x="3657600" y="36576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0</a:t>
            </a:r>
          </a:p>
        </p:txBody>
      </p:sp>
      <p:sp>
        <p:nvSpPr>
          <p:cNvPr id="337983" name="Text Box 63"/>
          <p:cNvSpPr txBox="1">
            <a:spLocks noChangeArrowheads="1"/>
          </p:cNvSpPr>
          <p:nvPr/>
        </p:nvSpPr>
        <p:spPr bwMode="auto">
          <a:xfrm>
            <a:off x="3657600" y="34290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20</a:t>
            </a:r>
          </a:p>
        </p:txBody>
      </p:sp>
      <p:sp>
        <p:nvSpPr>
          <p:cNvPr id="337984" name="Text Box 64"/>
          <p:cNvSpPr txBox="1">
            <a:spLocks noChangeArrowheads="1"/>
          </p:cNvSpPr>
          <p:nvPr/>
        </p:nvSpPr>
        <p:spPr bwMode="auto">
          <a:xfrm>
            <a:off x="3810000" y="31242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45</a:t>
            </a:r>
          </a:p>
        </p:txBody>
      </p:sp>
      <p:sp>
        <p:nvSpPr>
          <p:cNvPr id="337985" name="Text Box 65"/>
          <p:cNvSpPr txBox="1">
            <a:spLocks noChangeArrowheads="1"/>
          </p:cNvSpPr>
          <p:nvPr/>
        </p:nvSpPr>
        <p:spPr bwMode="auto">
          <a:xfrm>
            <a:off x="3505200" y="29718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75</a:t>
            </a:r>
          </a:p>
        </p:txBody>
      </p:sp>
      <p:sp>
        <p:nvSpPr>
          <p:cNvPr id="337986" name="Text Box 66"/>
          <p:cNvSpPr txBox="1">
            <a:spLocks noChangeArrowheads="1"/>
          </p:cNvSpPr>
          <p:nvPr/>
        </p:nvSpPr>
        <p:spPr bwMode="auto">
          <a:xfrm>
            <a:off x="3810000" y="39624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75</a:t>
            </a:r>
          </a:p>
        </p:txBody>
      </p:sp>
      <p:sp>
        <p:nvSpPr>
          <p:cNvPr id="337987" name="Line 67"/>
          <p:cNvSpPr>
            <a:spLocks noChangeShapeType="1"/>
          </p:cNvSpPr>
          <p:nvPr/>
        </p:nvSpPr>
        <p:spPr bwMode="auto">
          <a:xfrm flipV="1">
            <a:off x="3505200" y="4191000"/>
            <a:ext cx="2209800" cy="609600"/>
          </a:xfrm>
          <a:prstGeom prst="line">
            <a:avLst/>
          </a:prstGeom>
          <a:noFill/>
          <a:ln w="12700">
            <a:solidFill>
              <a:schemeClr val="tx1"/>
            </a:solidFill>
            <a:round/>
            <a:headEnd type="none" w="sm" len="sm"/>
            <a:tailEnd type="triangle" w="sm" len="sm"/>
          </a:ln>
          <a:effectLst/>
        </p:spPr>
        <p:txBody>
          <a:bodyPr/>
          <a:lstStyle/>
          <a:p>
            <a:endParaRPr lang="zh-CN" altLang="en-US"/>
          </a:p>
        </p:txBody>
      </p:sp>
      <p:sp>
        <p:nvSpPr>
          <p:cNvPr id="337988" name="Text Box 68"/>
          <p:cNvSpPr txBox="1">
            <a:spLocks noChangeArrowheads="1"/>
          </p:cNvSpPr>
          <p:nvPr/>
        </p:nvSpPr>
        <p:spPr bwMode="auto">
          <a:xfrm>
            <a:off x="3886200" y="41910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45</a:t>
            </a:r>
          </a:p>
        </p:txBody>
      </p:sp>
      <p:sp>
        <p:nvSpPr>
          <p:cNvPr id="337989" name="Text Box 69"/>
          <p:cNvSpPr txBox="1">
            <a:spLocks noChangeArrowheads="1"/>
          </p:cNvSpPr>
          <p:nvPr/>
        </p:nvSpPr>
        <p:spPr bwMode="auto">
          <a:xfrm>
            <a:off x="3657600" y="44958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20</a:t>
            </a:r>
          </a:p>
        </p:txBody>
      </p:sp>
      <p:sp>
        <p:nvSpPr>
          <p:cNvPr id="337990" name="Text Box 70"/>
          <p:cNvSpPr txBox="1">
            <a:spLocks noChangeArrowheads="1"/>
          </p:cNvSpPr>
          <p:nvPr/>
        </p:nvSpPr>
        <p:spPr bwMode="auto">
          <a:xfrm>
            <a:off x="3733800" y="47244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0</a:t>
            </a:r>
          </a:p>
        </p:txBody>
      </p:sp>
      <p:sp>
        <p:nvSpPr>
          <p:cNvPr id="337991" name="Text Box 71"/>
          <p:cNvSpPr txBox="1">
            <a:spLocks noChangeArrowheads="1"/>
          </p:cNvSpPr>
          <p:nvPr/>
        </p:nvSpPr>
        <p:spPr bwMode="auto">
          <a:xfrm>
            <a:off x="3276600" y="41148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110</a:t>
            </a:r>
          </a:p>
        </p:txBody>
      </p:sp>
      <p:sp>
        <p:nvSpPr>
          <p:cNvPr id="337992" name="Text Box 72"/>
          <p:cNvSpPr txBox="1">
            <a:spLocks noChangeArrowheads="1"/>
          </p:cNvSpPr>
          <p:nvPr/>
        </p:nvSpPr>
        <p:spPr bwMode="auto">
          <a:xfrm>
            <a:off x="3733800" y="51816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110</a:t>
            </a:r>
          </a:p>
        </p:txBody>
      </p:sp>
      <p:sp>
        <p:nvSpPr>
          <p:cNvPr id="337993" name="Text Box 73"/>
          <p:cNvSpPr txBox="1">
            <a:spLocks noChangeArrowheads="1"/>
          </p:cNvSpPr>
          <p:nvPr/>
        </p:nvSpPr>
        <p:spPr bwMode="auto">
          <a:xfrm>
            <a:off x="4038600" y="48768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75</a:t>
            </a:r>
          </a:p>
        </p:txBody>
      </p:sp>
      <p:sp>
        <p:nvSpPr>
          <p:cNvPr id="337994" name="Text Box 74"/>
          <p:cNvSpPr txBox="1">
            <a:spLocks noChangeArrowheads="1"/>
          </p:cNvSpPr>
          <p:nvPr/>
        </p:nvSpPr>
        <p:spPr bwMode="auto">
          <a:xfrm>
            <a:off x="3962400" y="54102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45</a:t>
            </a:r>
          </a:p>
        </p:txBody>
      </p:sp>
      <p:sp>
        <p:nvSpPr>
          <p:cNvPr id="337995" name="Text Box 75"/>
          <p:cNvSpPr txBox="1">
            <a:spLocks noChangeArrowheads="1"/>
          </p:cNvSpPr>
          <p:nvPr/>
        </p:nvSpPr>
        <p:spPr bwMode="auto">
          <a:xfrm>
            <a:off x="4114800" y="57150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20</a:t>
            </a:r>
          </a:p>
        </p:txBody>
      </p:sp>
      <p:sp>
        <p:nvSpPr>
          <p:cNvPr id="337996" name="Text Box 76"/>
          <p:cNvSpPr txBox="1">
            <a:spLocks noChangeArrowheads="1"/>
          </p:cNvSpPr>
          <p:nvPr/>
        </p:nvSpPr>
        <p:spPr bwMode="auto">
          <a:xfrm>
            <a:off x="4038600" y="60960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0</a:t>
            </a:r>
          </a:p>
        </p:txBody>
      </p:sp>
      <p:sp>
        <p:nvSpPr>
          <p:cNvPr id="337997" name="Text Box 77"/>
          <p:cNvSpPr txBox="1">
            <a:spLocks noChangeArrowheads="1"/>
          </p:cNvSpPr>
          <p:nvPr/>
        </p:nvSpPr>
        <p:spPr bwMode="auto">
          <a:xfrm>
            <a:off x="3276600" y="53340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150</a:t>
            </a:r>
          </a:p>
        </p:txBody>
      </p:sp>
      <p:sp>
        <p:nvSpPr>
          <p:cNvPr id="337998" name="Text Box 78"/>
          <p:cNvSpPr txBox="1">
            <a:spLocks noChangeArrowheads="1"/>
          </p:cNvSpPr>
          <p:nvPr/>
        </p:nvSpPr>
        <p:spPr bwMode="auto">
          <a:xfrm>
            <a:off x="6934200" y="17526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0</a:t>
            </a:r>
          </a:p>
        </p:txBody>
      </p:sp>
      <p:sp>
        <p:nvSpPr>
          <p:cNvPr id="337999" name="Text Box 79"/>
          <p:cNvSpPr txBox="1">
            <a:spLocks noChangeArrowheads="1"/>
          </p:cNvSpPr>
          <p:nvPr/>
        </p:nvSpPr>
        <p:spPr bwMode="auto">
          <a:xfrm>
            <a:off x="6781800" y="25146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50</a:t>
            </a:r>
          </a:p>
        </p:txBody>
      </p:sp>
      <p:sp>
        <p:nvSpPr>
          <p:cNvPr id="338000" name="Text Box 80"/>
          <p:cNvSpPr txBox="1">
            <a:spLocks noChangeArrowheads="1"/>
          </p:cNvSpPr>
          <p:nvPr/>
        </p:nvSpPr>
        <p:spPr bwMode="auto">
          <a:xfrm>
            <a:off x="6781800" y="31242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70</a:t>
            </a:r>
          </a:p>
        </p:txBody>
      </p:sp>
      <p:sp>
        <p:nvSpPr>
          <p:cNvPr id="338001" name="Text Box 81"/>
          <p:cNvSpPr txBox="1">
            <a:spLocks noChangeArrowheads="1"/>
          </p:cNvSpPr>
          <p:nvPr/>
        </p:nvSpPr>
        <p:spPr bwMode="auto">
          <a:xfrm>
            <a:off x="6705600" y="38100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80</a:t>
            </a:r>
          </a:p>
        </p:txBody>
      </p:sp>
      <p:sp>
        <p:nvSpPr>
          <p:cNvPr id="338002" name="Text Box 82"/>
          <p:cNvSpPr txBox="1">
            <a:spLocks noChangeArrowheads="1"/>
          </p:cNvSpPr>
          <p:nvPr/>
        </p:nvSpPr>
        <p:spPr bwMode="auto">
          <a:xfrm>
            <a:off x="6705600" y="44958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100</a:t>
            </a:r>
          </a:p>
        </p:txBody>
      </p:sp>
      <p:sp>
        <p:nvSpPr>
          <p:cNvPr id="338003" name="Text Box 83"/>
          <p:cNvSpPr txBox="1">
            <a:spLocks noChangeArrowheads="1"/>
          </p:cNvSpPr>
          <p:nvPr/>
        </p:nvSpPr>
        <p:spPr bwMode="auto">
          <a:xfrm>
            <a:off x="6781800" y="52578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1800" b="1"/>
              <a:t>130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8" name="Text Box 4"/>
          <p:cNvSpPr txBox="1">
            <a:spLocks noChangeArrowheads="1"/>
          </p:cNvSpPr>
          <p:nvPr/>
        </p:nvSpPr>
        <p:spPr bwMode="auto">
          <a:xfrm>
            <a:off x="381000" y="152400"/>
            <a:ext cx="9144000" cy="1801813"/>
          </a:xfrm>
          <a:prstGeom prst="rect">
            <a:avLst/>
          </a:prstGeom>
          <a:noFill/>
          <a:ln w="12700">
            <a:noFill/>
            <a:miter lim="800000"/>
            <a:headEnd type="none" w="sm" len="sm"/>
            <a:tailEnd type="none" w="sm" len="sm"/>
          </a:ln>
          <a:effectLst/>
        </p:spPr>
        <p:txBody>
          <a:bodyPr>
            <a:spAutoFit/>
          </a:bodyPr>
          <a:lstStyle/>
          <a:p>
            <a:pPr>
              <a:spcBef>
                <a:spcPct val="50000"/>
              </a:spcBef>
            </a:pPr>
            <a:r>
              <a:rPr lang="en-US" altLang="zh-CN" dirty="0">
                <a:solidFill>
                  <a:srgbClr val="FF0000"/>
                </a:solidFill>
              </a:rPr>
              <a:t>Method 2:</a:t>
            </a:r>
            <a:r>
              <a:rPr lang="en-US" altLang="zh-CN" dirty="0"/>
              <a:t> solve in algebraic method.</a:t>
            </a:r>
          </a:p>
          <a:p>
            <a:pPr>
              <a:spcBef>
                <a:spcPct val="50000"/>
              </a:spcBef>
            </a:pPr>
            <a:r>
              <a:rPr lang="en-US" altLang="zh-CN" dirty="0"/>
              <a:t>Beginning with the last stage</a:t>
            </a:r>
          </a:p>
          <a:p>
            <a:pPr>
              <a:spcBef>
                <a:spcPct val="50000"/>
              </a:spcBef>
            </a:pPr>
            <a:r>
              <a:rPr lang="en-US" altLang="zh-CN" dirty="0"/>
              <a:t>When n=3</a:t>
            </a:r>
          </a:p>
        </p:txBody>
      </p:sp>
      <p:graphicFrame>
        <p:nvGraphicFramePr>
          <p:cNvPr id="417792" name="Object 1024"/>
          <p:cNvGraphicFramePr>
            <a:graphicFrameLocks noChangeAspect="1"/>
          </p:cNvGraphicFramePr>
          <p:nvPr/>
        </p:nvGraphicFramePr>
        <p:xfrm>
          <a:off x="1905000" y="1752600"/>
          <a:ext cx="4865687" cy="1701800"/>
        </p:xfrm>
        <a:graphic>
          <a:graphicData uri="http://schemas.openxmlformats.org/presentationml/2006/ole">
            <p:oleObj spid="_x0000_s51202" name="Equation" r:id="rId4" imgW="1815840" imgH="634680" progId="">
              <p:embed/>
            </p:oleObj>
          </a:graphicData>
        </a:graphic>
      </p:graphicFrame>
      <p:graphicFrame>
        <p:nvGraphicFramePr>
          <p:cNvPr id="338971" name="Group 27"/>
          <p:cNvGraphicFramePr>
            <a:graphicFrameLocks noGrp="1"/>
          </p:cNvGraphicFramePr>
          <p:nvPr/>
        </p:nvGraphicFramePr>
        <p:xfrm>
          <a:off x="1219200" y="3505200"/>
          <a:ext cx="6096000" cy="2621280"/>
        </p:xfrm>
        <a:graphic>
          <a:graphicData uri="http://schemas.openxmlformats.org/drawingml/2006/table">
            <a:tbl>
              <a:tblPr/>
              <a:tblGrid>
                <a:gridCol w="2032000"/>
                <a:gridCol w="2032000"/>
                <a:gridCol w="2032000"/>
              </a:tblGrid>
              <a:tr h="3429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a:t>
                      </a:r>
                      <a:r>
                        <a:rPr kumimoji="0" lang="en-US" altLang="zh-CN" sz="2000" b="0" i="0" u="none" strike="noStrike" cap="none" normalizeH="0" baseline="-25000" smtClean="0">
                          <a:ln>
                            <a:noFill/>
                          </a:ln>
                          <a:solidFill>
                            <a:schemeClr val="tx1"/>
                          </a:solidFill>
                          <a:effectLst/>
                          <a:latin typeface="Times New Roman" pitchFamily="18" charset="0"/>
                          <a:ea typeface="宋体" charset="-122"/>
                        </a:rPr>
                        <a:t>3</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f</a:t>
                      </a:r>
                      <a:r>
                        <a:rPr kumimoji="0" lang="en-US" altLang="zh-CN" sz="2000" b="0" i="0" u="none" strike="noStrike" cap="none" normalizeH="0" baseline="-25000" smtClean="0">
                          <a:ln>
                            <a:noFill/>
                          </a:ln>
                          <a:solidFill>
                            <a:schemeClr val="tx1"/>
                          </a:solidFill>
                          <a:effectLst/>
                          <a:latin typeface="Times New Roman" pitchFamily="18" charset="0"/>
                          <a:ea typeface="宋体" charset="-122"/>
                        </a:rPr>
                        <a:t>3</a:t>
                      </a:r>
                      <a:r>
                        <a:rPr kumimoji="0" lang="en-US" altLang="zh-CN" sz="2000" b="0" i="0" u="none" strike="noStrike" cap="none" normalizeH="0" baseline="0" smtClean="0">
                          <a:ln>
                            <a:noFill/>
                          </a:ln>
                          <a:solidFill>
                            <a:schemeClr val="tx1"/>
                          </a:solidFill>
                          <a:effectLst/>
                          <a:latin typeface="Times New Roman" pitchFamily="18" charset="0"/>
                          <a:ea typeface="宋体" charset="-122"/>
                        </a:rPr>
                        <a:t>*(s</a:t>
                      </a:r>
                      <a:r>
                        <a:rPr kumimoji="0" lang="en-US" altLang="zh-CN" sz="2000" b="0" i="0" u="none" strike="noStrike" cap="none" normalizeH="0" baseline="-25000" smtClean="0">
                          <a:ln>
                            <a:noFill/>
                          </a:ln>
                          <a:solidFill>
                            <a:schemeClr val="tx1"/>
                          </a:solidFill>
                          <a:effectLst/>
                          <a:latin typeface="Times New Roman" pitchFamily="18" charset="0"/>
                          <a:ea typeface="宋体" charset="-122"/>
                        </a:rPr>
                        <a:t>3</a:t>
                      </a:r>
                      <a:r>
                        <a:rPr kumimoji="0" lang="en-US" altLang="zh-CN" sz="2000" b="0" i="0" u="none" strike="noStrike" cap="none" normalizeH="0" baseline="0" smtClean="0">
                          <a:ln>
                            <a:noFill/>
                          </a:ln>
                          <a:solidFill>
                            <a:schemeClr val="tx1"/>
                          </a:solidFill>
                          <a:effectLst/>
                          <a:latin typeface="Times New Roman" pitchFamily="18" charset="0"/>
                          <a:ea typeface="宋体" charset="-122"/>
                        </a:rPr>
                        <a: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x</a:t>
                      </a:r>
                      <a:r>
                        <a:rPr kumimoji="0" lang="en-US" altLang="zh-CN" sz="2000" b="0" i="0" u="none" strike="noStrike" cap="none" normalizeH="0" baseline="-25000" smtClean="0">
                          <a:ln>
                            <a:noFill/>
                          </a:ln>
                          <a:solidFill>
                            <a:schemeClr val="tx1"/>
                          </a:solidFill>
                          <a:effectLst/>
                          <a:latin typeface="Times New Roman" pitchFamily="18" charset="0"/>
                          <a:ea typeface="宋体" charset="-122"/>
                        </a:rPr>
                        <a:t>3</a:t>
                      </a:r>
                      <a:r>
                        <a:rPr kumimoji="0" lang="en-US" altLang="zh-CN" sz="2000" b="0" i="0" u="none" strike="noStrike" cap="none" normalizeH="0" baseline="0" smtClean="0">
                          <a:ln>
                            <a:noFill/>
                          </a:ln>
                          <a:solidFill>
                            <a:schemeClr val="tx1"/>
                          </a:solidFill>
                          <a:effectLst/>
                          <a:latin typeface="Times New Roman" pitchFamily="18" charset="0"/>
                          <a:ea typeface="宋体" charset="-122"/>
                        </a:rPr>
                        <a:t>*</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FF"/>
                    </a:solidFill>
                  </a:tcPr>
                </a:tc>
              </a:tr>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rPr>
                        <a:t>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rPr>
                        <a:t>1</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rPr>
                        <a:t>2</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rPr>
                        <a:t>3</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rPr>
                        <a:t>4</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rPr>
                        <a:t>5</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rPr>
                        <a:t>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rPr>
                        <a:t>50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rPr>
                        <a:t>70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rPr>
                        <a:t>80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rPr>
                        <a:t>100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rPr>
                        <a:t>130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charset="-122"/>
                        </a:rPr>
                        <a:t>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charset="-122"/>
                        </a:rPr>
                        <a:t>1</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charset="-122"/>
                        </a:rPr>
                        <a:t>2</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charset="-122"/>
                        </a:rPr>
                        <a:t>3</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charset="-122"/>
                        </a:rPr>
                        <a:t>4</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Monotype Sort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charset="-122"/>
                        </a:rPr>
                        <a:t>5</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0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8948">
                                            <p:txEl>
                                              <p:pRg st="0" end="0"/>
                                            </p:txEl>
                                          </p:spTgt>
                                        </p:tgtEl>
                                        <p:attrNameLst>
                                          <p:attrName>style.visibility</p:attrName>
                                        </p:attrNameLst>
                                      </p:cBhvr>
                                      <p:to>
                                        <p:strVal val="visible"/>
                                      </p:to>
                                    </p:set>
                                    <p:anim calcmode="lin" valueType="num">
                                      <p:cBhvr additive="base">
                                        <p:cTn id="7" dur="500" fill="hold"/>
                                        <p:tgtEl>
                                          <p:spTgt spid="3389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894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8948">
                                            <p:txEl>
                                              <p:pRg st="1" end="1"/>
                                            </p:txEl>
                                          </p:spTgt>
                                        </p:tgtEl>
                                        <p:attrNameLst>
                                          <p:attrName>style.visibility</p:attrName>
                                        </p:attrNameLst>
                                      </p:cBhvr>
                                      <p:to>
                                        <p:strVal val="visible"/>
                                      </p:to>
                                    </p:set>
                                    <p:anim calcmode="lin" valueType="num">
                                      <p:cBhvr additive="base">
                                        <p:cTn id="13" dur="500" fill="hold"/>
                                        <p:tgtEl>
                                          <p:spTgt spid="33894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894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8948">
                                            <p:txEl>
                                              <p:pRg st="2" end="2"/>
                                            </p:txEl>
                                          </p:spTgt>
                                        </p:tgtEl>
                                        <p:attrNameLst>
                                          <p:attrName>style.visibility</p:attrName>
                                        </p:attrNameLst>
                                      </p:cBhvr>
                                      <p:to>
                                        <p:strVal val="visible"/>
                                      </p:to>
                                    </p:set>
                                    <p:anim calcmode="lin" valueType="num">
                                      <p:cBhvr additive="base">
                                        <p:cTn id="19" dur="500" fill="hold"/>
                                        <p:tgtEl>
                                          <p:spTgt spid="33894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894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17792"/>
                                        </p:tgtEl>
                                        <p:attrNameLst>
                                          <p:attrName>style.visibility</p:attrName>
                                        </p:attrNameLst>
                                      </p:cBhvr>
                                      <p:to>
                                        <p:strVal val="visible"/>
                                      </p:to>
                                    </p:set>
                                    <p:anim calcmode="lin" valueType="num">
                                      <p:cBhvr additive="base">
                                        <p:cTn id="25" dur="500" fill="hold"/>
                                        <p:tgtEl>
                                          <p:spTgt spid="417792"/>
                                        </p:tgtEl>
                                        <p:attrNameLst>
                                          <p:attrName>ppt_x</p:attrName>
                                        </p:attrNameLst>
                                      </p:cBhvr>
                                      <p:tavLst>
                                        <p:tav tm="0">
                                          <p:val>
                                            <p:strVal val="0-#ppt_w/2"/>
                                          </p:val>
                                        </p:tav>
                                        <p:tav tm="100000">
                                          <p:val>
                                            <p:strVal val="#ppt_x"/>
                                          </p:val>
                                        </p:tav>
                                      </p:tavLst>
                                    </p:anim>
                                    <p:anim calcmode="lin" valueType="num">
                                      <p:cBhvr additive="base">
                                        <p:cTn id="26" dur="500" fill="hold"/>
                                        <p:tgtEl>
                                          <p:spTgt spid="4177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38971"/>
                                        </p:tgtEl>
                                        <p:attrNameLst>
                                          <p:attrName>style.visibility</p:attrName>
                                        </p:attrNameLst>
                                      </p:cBhvr>
                                      <p:to>
                                        <p:strVal val="visible"/>
                                      </p:to>
                                    </p:set>
                                    <p:anim calcmode="lin" valueType="num">
                                      <p:cBhvr additive="base">
                                        <p:cTn id="31" dur="500" fill="hold"/>
                                        <p:tgtEl>
                                          <p:spTgt spid="338971"/>
                                        </p:tgtEl>
                                        <p:attrNameLst>
                                          <p:attrName>ppt_x</p:attrName>
                                        </p:attrNameLst>
                                      </p:cBhvr>
                                      <p:tavLst>
                                        <p:tav tm="0">
                                          <p:val>
                                            <p:strVal val="0-#ppt_w/2"/>
                                          </p:val>
                                        </p:tav>
                                        <p:tav tm="100000">
                                          <p:val>
                                            <p:strVal val="#ppt_x"/>
                                          </p:val>
                                        </p:tav>
                                      </p:tavLst>
                                    </p:anim>
                                    <p:anim calcmode="lin" valueType="num">
                                      <p:cBhvr additive="base">
                                        <p:cTn id="32" dur="500" fill="hold"/>
                                        <p:tgtEl>
                                          <p:spTgt spid="33897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8"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2" name="Text Box 4"/>
          <p:cNvSpPr txBox="1">
            <a:spLocks noChangeArrowheads="1"/>
          </p:cNvSpPr>
          <p:nvPr/>
        </p:nvSpPr>
        <p:spPr bwMode="auto">
          <a:xfrm>
            <a:off x="0" y="0"/>
            <a:ext cx="9144000" cy="519113"/>
          </a:xfrm>
          <a:prstGeom prst="rect">
            <a:avLst/>
          </a:prstGeom>
          <a:noFill/>
          <a:ln w="12700">
            <a:noFill/>
            <a:miter lim="800000"/>
            <a:headEnd type="none" w="sm" len="sm"/>
            <a:tailEnd type="none" w="sm" len="sm"/>
          </a:ln>
          <a:effectLst/>
        </p:spPr>
        <p:txBody>
          <a:bodyPr>
            <a:spAutoFit/>
          </a:bodyPr>
          <a:lstStyle/>
          <a:p>
            <a:pPr>
              <a:spcBef>
                <a:spcPct val="50000"/>
              </a:spcBef>
            </a:pPr>
            <a:r>
              <a:rPr lang="en-US" altLang="zh-CN" dirty="0"/>
              <a:t>When n=2</a:t>
            </a:r>
          </a:p>
        </p:txBody>
      </p:sp>
      <p:graphicFrame>
        <p:nvGraphicFramePr>
          <p:cNvPr id="418816" name="Object 1024"/>
          <p:cNvGraphicFramePr>
            <a:graphicFrameLocks noChangeAspect="1"/>
          </p:cNvGraphicFramePr>
          <p:nvPr/>
        </p:nvGraphicFramePr>
        <p:xfrm>
          <a:off x="2286000" y="0"/>
          <a:ext cx="5921375" cy="850900"/>
        </p:xfrm>
        <a:graphic>
          <a:graphicData uri="http://schemas.openxmlformats.org/presentationml/2006/ole">
            <p:oleObj spid="_x0000_s52226" name="Equation" r:id="rId4" imgW="2209680" imgH="317160" progId="">
              <p:embed/>
            </p:oleObj>
          </a:graphicData>
        </a:graphic>
      </p:graphicFrame>
      <p:sp>
        <p:nvSpPr>
          <p:cNvPr id="339974" name="Text Box 6"/>
          <p:cNvSpPr txBox="1">
            <a:spLocks noChangeArrowheads="1"/>
          </p:cNvSpPr>
          <p:nvPr/>
        </p:nvSpPr>
        <p:spPr bwMode="auto">
          <a:xfrm>
            <a:off x="0" y="914401"/>
            <a:ext cx="9144000" cy="2677656"/>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altLang="zh-CN" dirty="0">
                <a:solidFill>
                  <a:srgbClr val="FF0000"/>
                </a:solidFill>
              </a:rPr>
              <a:t>S</a:t>
            </a:r>
            <a:r>
              <a:rPr lang="en-US" altLang="zh-CN" baseline="-25000" dirty="0">
                <a:solidFill>
                  <a:srgbClr val="FF0000"/>
                </a:solidFill>
              </a:rPr>
              <a:t>2</a:t>
            </a:r>
            <a:r>
              <a:rPr lang="en-US" altLang="zh-CN" dirty="0">
                <a:solidFill>
                  <a:srgbClr val="FF0000"/>
                </a:solidFill>
              </a:rPr>
              <a:t>=0</a:t>
            </a:r>
            <a:r>
              <a:rPr lang="en-US" altLang="zh-CN" dirty="0"/>
              <a:t>,     </a:t>
            </a:r>
            <a:r>
              <a:rPr lang="en-US" altLang="zh-CN" i="1" dirty="0"/>
              <a:t>x</a:t>
            </a:r>
            <a:r>
              <a:rPr lang="en-US" altLang="zh-CN" baseline="-25000" dirty="0"/>
              <a:t>2</a:t>
            </a:r>
            <a:r>
              <a:rPr lang="en-US" altLang="zh-CN" dirty="0"/>
              <a:t>=0,  s</a:t>
            </a:r>
            <a:r>
              <a:rPr lang="en-US" altLang="zh-CN" baseline="-25000" dirty="0"/>
              <a:t>3</a:t>
            </a:r>
            <a:r>
              <a:rPr lang="en-US" altLang="zh-CN" dirty="0"/>
              <a:t>=0</a:t>
            </a:r>
          </a:p>
          <a:p>
            <a:pPr>
              <a:spcBef>
                <a:spcPct val="50000"/>
              </a:spcBef>
            </a:pPr>
            <a:endParaRPr lang="en-US" altLang="zh-CN" dirty="0"/>
          </a:p>
          <a:p>
            <a:pPr>
              <a:spcBef>
                <a:spcPct val="50000"/>
              </a:spcBef>
            </a:pPr>
            <a:endParaRPr lang="en-US" altLang="zh-CN" dirty="0"/>
          </a:p>
          <a:p>
            <a:pPr>
              <a:spcBef>
                <a:spcPct val="50000"/>
              </a:spcBef>
            </a:pPr>
            <a:endParaRPr lang="en-US" altLang="zh-CN" dirty="0"/>
          </a:p>
          <a:p>
            <a:pPr>
              <a:spcBef>
                <a:spcPct val="50000"/>
              </a:spcBef>
            </a:pPr>
            <a:r>
              <a:rPr lang="en-US" altLang="zh-CN" dirty="0">
                <a:solidFill>
                  <a:srgbClr val="FF0000"/>
                </a:solidFill>
              </a:rPr>
              <a:t>S</a:t>
            </a:r>
            <a:r>
              <a:rPr lang="en-US" altLang="zh-CN" baseline="-25000" dirty="0">
                <a:solidFill>
                  <a:srgbClr val="FF0000"/>
                </a:solidFill>
              </a:rPr>
              <a:t>2</a:t>
            </a:r>
            <a:r>
              <a:rPr lang="en-US" altLang="zh-CN" dirty="0">
                <a:solidFill>
                  <a:srgbClr val="FF0000"/>
                </a:solidFill>
              </a:rPr>
              <a:t>=1</a:t>
            </a:r>
            <a:r>
              <a:rPr lang="en-US" altLang="zh-CN" dirty="0"/>
              <a:t>,</a:t>
            </a:r>
          </a:p>
        </p:txBody>
      </p:sp>
      <p:graphicFrame>
        <p:nvGraphicFramePr>
          <p:cNvPr id="418817" name="Object 1025"/>
          <p:cNvGraphicFramePr>
            <a:graphicFrameLocks noChangeAspect="1"/>
          </p:cNvGraphicFramePr>
          <p:nvPr/>
        </p:nvGraphicFramePr>
        <p:xfrm>
          <a:off x="2819400" y="1828800"/>
          <a:ext cx="4837113" cy="850900"/>
        </p:xfrm>
        <a:graphic>
          <a:graphicData uri="http://schemas.openxmlformats.org/presentationml/2006/ole">
            <p:oleObj spid="_x0000_s52227" name="Equation" r:id="rId5" imgW="2070000" imgH="317160" progId="">
              <p:embed/>
            </p:oleObj>
          </a:graphicData>
        </a:graphic>
      </p:graphicFrame>
      <p:graphicFrame>
        <p:nvGraphicFramePr>
          <p:cNvPr id="418818" name="Object 1026"/>
          <p:cNvGraphicFramePr>
            <a:graphicFrameLocks noChangeAspect="1"/>
          </p:cNvGraphicFramePr>
          <p:nvPr/>
        </p:nvGraphicFramePr>
        <p:xfrm>
          <a:off x="1371600" y="3124200"/>
          <a:ext cx="1847850" cy="1027113"/>
        </p:xfrm>
        <a:graphic>
          <a:graphicData uri="http://schemas.openxmlformats.org/presentationml/2006/ole">
            <p:oleObj spid="_x0000_s52228" name="Equation" r:id="rId6" imgW="799920" imgH="444240" progId="">
              <p:embed/>
            </p:oleObj>
          </a:graphicData>
        </a:graphic>
      </p:graphicFrame>
      <p:graphicFrame>
        <p:nvGraphicFramePr>
          <p:cNvPr id="418819" name="Object 1027"/>
          <p:cNvGraphicFramePr>
            <a:graphicFrameLocks noChangeAspect="1"/>
          </p:cNvGraphicFramePr>
          <p:nvPr/>
        </p:nvGraphicFramePr>
        <p:xfrm>
          <a:off x="1600200" y="4724400"/>
          <a:ext cx="6499225" cy="1735138"/>
        </p:xfrm>
        <a:graphic>
          <a:graphicData uri="http://schemas.openxmlformats.org/presentationml/2006/ole">
            <p:oleObj spid="_x0000_s52229" name="Equation" r:id="rId7" imgW="2781000" imgH="6476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9972">
                                            <p:txEl>
                                              <p:pRg st="0" end="0"/>
                                            </p:txEl>
                                          </p:spTgt>
                                        </p:tgtEl>
                                        <p:attrNameLst>
                                          <p:attrName>style.visibility</p:attrName>
                                        </p:attrNameLst>
                                      </p:cBhvr>
                                      <p:to>
                                        <p:strVal val="visible"/>
                                      </p:to>
                                    </p:set>
                                    <p:anim calcmode="lin" valueType="num">
                                      <p:cBhvr additive="base">
                                        <p:cTn id="7" dur="500" fill="hold"/>
                                        <p:tgtEl>
                                          <p:spTgt spid="3399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997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8816"/>
                                        </p:tgtEl>
                                        <p:attrNameLst>
                                          <p:attrName>style.visibility</p:attrName>
                                        </p:attrNameLst>
                                      </p:cBhvr>
                                      <p:to>
                                        <p:strVal val="visible"/>
                                      </p:to>
                                    </p:set>
                                    <p:anim calcmode="lin" valueType="num">
                                      <p:cBhvr additive="base">
                                        <p:cTn id="13" dur="500" fill="hold"/>
                                        <p:tgtEl>
                                          <p:spTgt spid="418816"/>
                                        </p:tgtEl>
                                        <p:attrNameLst>
                                          <p:attrName>ppt_x</p:attrName>
                                        </p:attrNameLst>
                                      </p:cBhvr>
                                      <p:tavLst>
                                        <p:tav tm="0">
                                          <p:val>
                                            <p:strVal val="0-#ppt_w/2"/>
                                          </p:val>
                                        </p:tav>
                                        <p:tav tm="100000">
                                          <p:val>
                                            <p:strVal val="#ppt_x"/>
                                          </p:val>
                                        </p:tav>
                                      </p:tavLst>
                                    </p:anim>
                                    <p:anim calcmode="lin" valueType="num">
                                      <p:cBhvr additive="base">
                                        <p:cTn id="14" dur="500" fill="hold"/>
                                        <p:tgtEl>
                                          <p:spTgt spid="4188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9974">
                                            <p:txEl>
                                              <p:pRg st="0" end="0"/>
                                            </p:txEl>
                                          </p:spTgt>
                                        </p:tgtEl>
                                        <p:attrNameLst>
                                          <p:attrName>style.visibility</p:attrName>
                                        </p:attrNameLst>
                                      </p:cBhvr>
                                      <p:to>
                                        <p:strVal val="visible"/>
                                      </p:to>
                                    </p:set>
                                    <p:anim calcmode="lin" valueType="num">
                                      <p:cBhvr additive="base">
                                        <p:cTn id="19" dur="500" fill="hold"/>
                                        <p:tgtEl>
                                          <p:spTgt spid="33997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99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9974">
                                            <p:txEl>
                                              <p:pRg st="4" end="4"/>
                                            </p:txEl>
                                          </p:spTgt>
                                        </p:tgtEl>
                                        <p:attrNameLst>
                                          <p:attrName>style.visibility</p:attrName>
                                        </p:attrNameLst>
                                      </p:cBhvr>
                                      <p:to>
                                        <p:strVal val="visible"/>
                                      </p:to>
                                    </p:set>
                                    <p:anim calcmode="lin" valueType="num">
                                      <p:cBhvr additive="base">
                                        <p:cTn id="25" dur="500" fill="hold"/>
                                        <p:tgtEl>
                                          <p:spTgt spid="33997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997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18817"/>
                                        </p:tgtEl>
                                        <p:attrNameLst>
                                          <p:attrName>style.visibility</p:attrName>
                                        </p:attrNameLst>
                                      </p:cBhvr>
                                      <p:to>
                                        <p:strVal val="visible"/>
                                      </p:to>
                                    </p:set>
                                    <p:anim calcmode="lin" valueType="num">
                                      <p:cBhvr additive="base">
                                        <p:cTn id="31" dur="500" fill="hold"/>
                                        <p:tgtEl>
                                          <p:spTgt spid="418817"/>
                                        </p:tgtEl>
                                        <p:attrNameLst>
                                          <p:attrName>ppt_x</p:attrName>
                                        </p:attrNameLst>
                                      </p:cBhvr>
                                      <p:tavLst>
                                        <p:tav tm="0">
                                          <p:val>
                                            <p:strVal val="0-#ppt_w/2"/>
                                          </p:val>
                                        </p:tav>
                                        <p:tav tm="100000">
                                          <p:val>
                                            <p:strVal val="#ppt_x"/>
                                          </p:val>
                                        </p:tav>
                                      </p:tavLst>
                                    </p:anim>
                                    <p:anim calcmode="lin" valueType="num">
                                      <p:cBhvr additive="base">
                                        <p:cTn id="32" dur="500" fill="hold"/>
                                        <p:tgtEl>
                                          <p:spTgt spid="4188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18819"/>
                                        </p:tgtEl>
                                        <p:attrNameLst>
                                          <p:attrName>style.visibility</p:attrName>
                                        </p:attrNameLst>
                                      </p:cBhvr>
                                      <p:to>
                                        <p:strVal val="visible"/>
                                      </p:to>
                                    </p:set>
                                    <p:anim calcmode="lin" valueType="num">
                                      <p:cBhvr additive="base">
                                        <p:cTn id="37" dur="500" fill="hold"/>
                                        <p:tgtEl>
                                          <p:spTgt spid="418819"/>
                                        </p:tgtEl>
                                        <p:attrNameLst>
                                          <p:attrName>ppt_x</p:attrName>
                                        </p:attrNameLst>
                                      </p:cBhvr>
                                      <p:tavLst>
                                        <p:tav tm="0">
                                          <p:val>
                                            <p:strVal val="0-#ppt_w/2"/>
                                          </p:val>
                                        </p:tav>
                                        <p:tav tm="100000">
                                          <p:val>
                                            <p:strVal val="#ppt_x"/>
                                          </p:val>
                                        </p:tav>
                                      </p:tavLst>
                                    </p:anim>
                                    <p:anim calcmode="lin" valueType="num">
                                      <p:cBhvr additive="base">
                                        <p:cTn id="38" dur="500" fill="hold"/>
                                        <p:tgtEl>
                                          <p:spTgt spid="4188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build="p" autoUpdateAnimBg="0"/>
      <p:bldP spid="33997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2" name="Text Box 4"/>
          <p:cNvSpPr txBox="1">
            <a:spLocks noChangeArrowheads="1"/>
          </p:cNvSpPr>
          <p:nvPr/>
        </p:nvSpPr>
        <p:spPr bwMode="auto">
          <a:xfrm>
            <a:off x="0" y="152400"/>
            <a:ext cx="9144000" cy="519113"/>
          </a:xfrm>
          <a:prstGeom prst="rect">
            <a:avLst/>
          </a:prstGeom>
          <a:noFill/>
          <a:ln w="12700">
            <a:noFill/>
            <a:miter lim="800000"/>
            <a:headEnd type="none" w="sm" len="sm"/>
            <a:tailEnd type="none" w="sm" len="sm"/>
          </a:ln>
          <a:effectLst/>
        </p:spPr>
        <p:txBody>
          <a:bodyPr>
            <a:spAutoFit/>
          </a:bodyPr>
          <a:lstStyle/>
          <a:p>
            <a:pPr>
              <a:spcBef>
                <a:spcPct val="50000"/>
              </a:spcBef>
            </a:pPr>
            <a:r>
              <a:rPr lang="en-US" altLang="zh-CN" dirty="0"/>
              <a:t>When n=2</a:t>
            </a:r>
          </a:p>
        </p:txBody>
      </p:sp>
      <p:graphicFrame>
        <p:nvGraphicFramePr>
          <p:cNvPr id="418816" name="Object 1024"/>
          <p:cNvGraphicFramePr>
            <a:graphicFrameLocks noChangeAspect="1"/>
          </p:cNvGraphicFramePr>
          <p:nvPr/>
        </p:nvGraphicFramePr>
        <p:xfrm>
          <a:off x="2286000" y="228600"/>
          <a:ext cx="5921375" cy="850900"/>
        </p:xfrm>
        <a:graphic>
          <a:graphicData uri="http://schemas.openxmlformats.org/presentationml/2006/ole">
            <p:oleObj spid="_x0000_s92162" name="Equation" r:id="rId4" imgW="2209680" imgH="317160" progId="">
              <p:embed/>
            </p:oleObj>
          </a:graphicData>
        </a:graphic>
      </p:graphicFrame>
      <p:sp>
        <p:nvSpPr>
          <p:cNvPr id="8" name="矩形 7"/>
          <p:cNvSpPr/>
          <p:nvPr/>
        </p:nvSpPr>
        <p:spPr>
          <a:xfrm>
            <a:off x="304800" y="1447800"/>
            <a:ext cx="854721" cy="461665"/>
          </a:xfrm>
          <a:prstGeom prst="rect">
            <a:avLst/>
          </a:prstGeom>
        </p:spPr>
        <p:txBody>
          <a:bodyPr wrap="none">
            <a:spAutoFit/>
          </a:bodyPr>
          <a:lstStyle/>
          <a:p>
            <a:r>
              <a:rPr lang="en-US" altLang="zh-CN" dirty="0" smtClean="0">
                <a:solidFill>
                  <a:srgbClr val="FF0000"/>
                </a:solidFill>
              </a:rPr>
              <a:t>S</a:t>
            </a:r>
            <a:r>
              <a:rPr lang="en-US" altLang="zh-CN" baseline="-25000" dirty="0" smtClean="0">
                <a:solidFill>
                  <a:srgbClr val="FF0000"/>
                </a:solidFill>
              </a:rPr>
              <a:t>2</a:t>
            </a:r>
            <a:r>
              <a:rPr lang="en-US" altLang="zh-CN" dirty="0" smtClean="0">
                <a:solidFill>
                  <a:srgbClr val="FF0000"/>
                </a:solidFill>
              </a:rPr>
              <a:t>=2</a:t>
            </a:r>
            <a:endParaRPr lang="zh-CN" altLang="en-US" dirty="0"/>
          </a:p>
        </p:txBody>
      </p:sp>
      <p:pic>
        <p:nvPicPr>
          <p:cNvPr id="92166" name="Picture 6" descr="C:\Users\adminis\AppData\Roaming\Tencent\Users\1062269341\TIM\WinTemp\RichOle\6F4DP}29K1EHBC7}G~RNV95.png"/>
          <p:cNvPicPr>
            <a:picLocks noChangeAspect="1" noChangeArrowheads="1"/>
          </p:cNvPicPr>
          <p:nvPr/>
        </p:nvPicPr>
        <p:blipFill>
          <a:blip r:embed="rId5" cstate="print"/>
          <a:srcRect/>
          <a:stretch>
            <a:fillRect/>
          </a:stretch>
        </p:blipFill>
        <p:spPr bwMode="auto">
          <a:xfrm>
            <a:off x="5486400" y="1295400"/>
            <a:ext cx="3133725" cy="2390775"/>
          </a:xfrm>
          <a:prstGeom prst="rect">
            <a:avLst/>
          </a:prstGeom>
          <a:noFill/>
        </p:spPr>
      </p:pic>
      <p:pic>
        <p:nvPicPr>
          <p:cNvPr id="92168" name="Picture 8" descr="C:\Users\adminis\AppData\Roaming\Tencent\Users\1062269341\TIM\WinTemp\RichOle\8OLF]AUIF$678YH~CPIUS[9.png"/>
          <p:cNvPicPr>
            <a:picLocks noChangeAspect="1" noChangeArrowheads="1"/>
          </p:cNvPicPr>
          <p:nvPr/>
        </p:nvPicPr>
        <p:blipFill>
          <a:blip r:embed="rId6" cstate="print"/>
          <a:srcRect/>
          <a:stretch>
            <a:fillRect/>
          </a:stretch>
        </p:blipFill>
        <p:spPr bwMode="auto">
          <a:xfrm>
            <a:off x="152400" y="3733800"/>
            <a:ext cx="7677150" cy="13525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9972">
                                            <p:txEl>
                                              <p:pRg st="0" end="0"/>
                                            </p:txEl>
                                          </p:spTgt>
                                        </p:tgtEl>
                                        <p:attrNameLst>
                                          <p:attrName>style.visibility</p:attrName>
                                        </p:attrNameLst>
                                      </p:cBhvr>
                                      <p:to>
                                        <p:strVal val="visible"/>
                                      </p:to>
                                    </p:set>
                                    <p:anim calcmode="lin" valueType="num">
                                      <p:cBhvr additive="base">
                                        <p:cTn id="7" dur="500" fill="hold"/>
                                        <p:tgtEl>
                                          <p:spTgt spid="3399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997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8816">
                                            <p:subSp spid="_x0000_s92162"/>
                                          </p:spTgt>
                                        </p:tgtEl>
                                        <p:attrNameLst>
                                          <p:attrName>style.visibility</p:attrName>
                                        </p:attrNameLst>
                                      </p:cBhvr>
                                      <p:to>
                                        <p:strVal val="visible"/>
                                      </p:to>
                                    </p:set>
                                    <p:anim calcmode="lin" valueType="num">
                                      <p:cBhvr additive="base">
                                        <p:cTn id="13" dur="500" fill="hold"/>
                                        <p:tgtEl>
                                          <p:spTgt spid="418816">
                                            <p:subSp spid="_x0000_s92162"/>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8816">
                                            <p:subSp spid="_x0000_s92162"/>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descr="C:\Users\adminis\AppData\Roaming\Tencent\Users\1062269341\TIM\WinTemp\RichOle\RV19AD7[Z2C[T%R3LB6[A(P.png"/>
          <p:cNvPicPr>
            <a:picLocks noChangeAspect="1" noChangeArrowheads="1"/>
          </p:cNvPicPr>
          <p:nvPr/>
        </p:nvPicPr>
        <p:blipFill>
          <a:blip r:embed="rId2" cstate="print"/>
          <a:srcRect/>
          <a:stretch>
            <a:fillRect/>
          </a:stretch>
        </p:blipFill>
        <p:spPr bwMode="auto">
          <a:xfrm>
            <a:off x="0" y="1371600"/>
            <a:ext cx="9372601" cy="421957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7" name="Picture 3" descr="C:\Users\adminis\AppData\Roaming\Tencent\Users\1062269341\TIM\WinTemp\RichOle\RZF00HRLCO`S8}BNRJ1})DG.png"/>
          <p:cNvPicPr>
            <a:picLocks noChangeAspect="1" noChangeArrowheads="1"/>
          </p:cNvPicPr>
          <p:nvPr/>
        </p:nvPicPr>
        <p:blipFill>
          <a:blip r:embed="rId2" cstate="print"/>
          <a:srcRect/>
          <a:stretch>
            <a:fillRect/>
          </a:stretch>
        </p:blipFill>
        <p:spPr bwMode="auto">
          <a:xfrm>
            <a:off x="609600" y="457200"/>
            <a:ext cx="781050" cy="285750"/>
          </a:xfrm>
          <a:prstGeom prst="rect">
            <a:avLst/>
          </a:prstGeom>
          <a:noFill/>
        </p:spPr>
      </p:pic>
      <p:pic>
        <p:nvPicPr>
          <p:cNvPr id="108548" name="Picture 4" descr="C:\Users\adminis\AppData\Roaming\Tencent\Users\1062269341\TIM\WinTemp\RichOle\7_I_}~]IE}A}KIHIH(3VM47.png"/>
          <p:cNvPicPr>
            <a:picLocks noChangeAspect="1" noChangeArrowheads="1"/>
          </p:cNvPicPr>
          <p:nvPr/>
        </p:nvPicPr>
        <p:blipFill>
          <a:blip r:embed="rId3" cstate="print"/>
          <a:srcRect/>
          <a:stretch>
            <a:fillRect/>
          </a:stretch>
        </p:blipFill>
        <p:spPr bwMode="auto">
          <a:xfrm>
            <a:off x="381000" y="1066800"/>
            <a:ext cx="8162925" cy="1847850"/>
          </a:xfrm>
          <a:prstGeom prst="rect">
            <a:avLst/>
          </a:prstGeom>
          <a:noFill/>
        </p:spPr>
      </p:pic>
      <p:pic>
        <p:nvPicPr>
          <p:cNvPr id="108549" name="Picture 5" descr="C:\Users\adminis\AppData\Roaming\Tencent\Users\1062269341\TIM\WinTemp\RichOle\BVOYWNP2ZWGFTBPRQX~TMMR.png"/>
          <p:cNvPicPr>
            <a:picLocks noChangeAspect="1" noChangeArrowheads="1"/>
          </p:cNvPicPr>
          <p:nvPr/>
        </p:nvPicPr>
        <p:blipFill>
          <a:blip r:embed="rId4" cstate="print"/>
          <a:srcRect/>
          <a:stretch>
            <a:fillRect/>
          </a:stretch>
        </p:blipFill>
        <p:spPr bwMode="auto">
          <a:xfrm>
            <a:off x="762000" y="3657600"/>
            <a:ext cx="7229475" cy="15144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Prototype Example for Dynamic Programming</a:t>
            </a:r>
          </a:p>
        </p:txBody>
      </p:sp>
      <p:sp>
        <p:nvSpPr>
          <p:cNvPr id="3" name="Content Placeholder 2"/>
          <p:cNvSpPr>
            <a:spLocks noGrp="1"/>
          </p:cNvSpPr>
          <p:nvPr>
            <p:ph idx="1"/>
          </p:nvPr>
        </p:nvSpPr>
        <p:spPr/>
        <p:txBody>
          <a:bodyPr/>
          <a:lstStyle/>
          <a:p>
            <a:r>
              <a:rPr lang="en-US" dirty="0" smtClean="0"/>
              <a:t>Incorrect solution: choose cheapest run offered by each successive stage</a:t>
            </a:r>
          </a:p>
          <a:p>
            <a:pPr lvl="1"/>
            <a:r>
              <a:rPr lang="en-US" dirty="0" smtClean="0"/>
              <a:t>Gives A</a:t>
            </a:r>
            <a:r>
              <a:rPr lang="en-US" dirty="0"/>
              <a:t>→B → </a:t>
            </a:r>
            <a:r>
              <a:rPr lang="en-US" dirty="0" smtClean="0"/>
              <a:t>F</a:t>
            </a:r>
            <a:r>
              <a:rPr lang="en-US" dirty="0"/>
              <a:t> → </a:t>
            </a:r>
            <a:r>
              <a:rPr lang="en-US" dirty="0" smtClean="0"/>
              <a:t>I</a:t>
            </a:r>
            <a:r>
              <a:rPr lang="en-US" dirty="0"/>
              <a:t> → </a:t>
            </a:r>
            <a:r>
              <a:rPr lang="en-US" dirty="0" smtClean="0"/>
              <a:t>J for a total cost of 13</a:t>
            </a:r>
          </a:p>
          <a:p>
            <a:pPr lvl="1"/>
            <a:r>
              <a:rPr lang="en-US" dirty="0" smtClean="0"/>
              <a:t>There are less expensive options</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62050" y="3581400"/>
            <a:ext cx="6819900" cy="275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320283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1" descr="C:\Users\adminis\AppData\Roaming\Tencent\Users\1062269341\TIM\WinTemp\RichOle\%Z%3H{638JZH5GT[KOMEH}L.png"/>
          <p:cNvPicPr>
            <a:picLocks noChangeAspect="1" noChangeArrowheads="1"/>
          </p:cNvPicPr>
          <p:nvPr/>
        </p:nvPicPr>
        <p:blipFill>
          <a:blip r:embed="rId2" cstate="print"/>
          <a:srcRect/>
          <a:stretch>
            <a:fillRect/>
          </a:stretch>
        </p:blipFill>
        <p:spPr bwMode="auto">
          <a:xfrm>
            <a:off x="685800" y="0"/>
            <a:ext cx="6848475" cy="679132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Dynamic Programming</a:t>
            </a:r>
          </a:p>
        </p:txBody>
      </p:sp>
      <p:sp>
        <p:nvSpPr>
          <p:cNvPr id="3" name="Content Placeholder 2"/>
          <p:cNvSpPr>
            <a:spLocks noGrp="1"/>
          </p:cNvSpPr>
          <p:nvPr>
            <p:ph idx="1"/>
          </p:nvPr>
        </p:nvSpPr>
        <p:spPr>
          <a:xfrm>
            <a:off x="152400" y="1524000"/>
            <a:ext cx="8534400" cy="4648200"/>
          </a:xfrm>
        </p:spPr>
        <p:txBody>
          <a:bodyPr/>
          <a:lstStyle/>
          <a:p>
            <a:r>
              <a:rPr lang="en-US" dirty="0" smtClean="0"/>
              <a:t>Distribution of effort problem</a:t>
            </a:r>
            <a:r>
              <a:rPr lang="zh-CN" altLang="en-US" dirty="0" smtClean="0"/>
              <a:t>工作分配问题</a:t>
            </a:r>
            <a:endParaRPr lang="en-US" dirty="0" smtClean="0"/>
          </a:p>
          <a:p>
            <a:pPr lvl="1"/>
            <a:r>
              <a:rPr lang="en-US" dirty="0" smtClean="0"/>
              <a:t>Medical teams example is of this type</a:t>
            </a:r>
          </a:p>
          <a:p>
            <a:pPr lvl="1"/>
            <a:r>
              <a:rPr lang="en-US" dirty="0" smtClean="0"/>
              <a:t>Differences from linear programming</a:t>
            </a:r>
          </a:p>
          <a:p>
            <a:pPr lvl="2"/>
            <a:r>
              <a:rPr lang="en-US" dirty="0" smtClean="0"/>
              <a:t>Four assumptions of linear programming (proportionality, additivity, divisibility, and certainty) need not apply</a:t>
            </a:r>
          </a:p>
          <a:p>
            <a:pPr lvl="2"/>
            <a:r>
              <a:rPr lang="en-US" dirty="0" smtClean="0"/>
              <a:t>Only assumption needed is additivity</a:t>
            </a:r>
          </a:p>
          <a:p>
            <a:r>
              <a:rPr lang="en-US" dirty="0" smtClean="0"/>
              <a:t>Example 3: distributing scientists to research teams</a:t>
            </a:r>
          </a:p>
          <a:p>
            <a:pPr lvl="1">
              <a:buNone/>
            </a:pPr>
            <a:endParaRPr lang="en-US" dirty="0"/>
          </a:p>
        </p:txBody>
      </p:sp>
    </p:spTree>
    <p:extLst>
      <p:ext uri="{BB962C8B-B14F-4D97-AF65-F5344CB8AC3E}">
        <p14:creationId xmlns:p14="http://schemas.microsoft.com/office/powerpoint/2010/main" xmlns="" val="30568734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Dynamic Programming</a:t>
            </a:r>
          </a:p>
        </p:txBody>
      </p:sp>
      <p:sp>
        <p:nvSpPr>
          <p:cNvPr id="3" name="Content Placeholder 2"/>
          <p:cNvSpPr>
            <a:spLocks noGrp="1"/>
          </p:cNvSpPr>
          <p:nvPr>
            <p:ph idx="1"/>
          </p:nvPr>
        </p:nvSpPr>
        <p:spPr/>
        <p:txBody>
          <a:bodyPr/>
          <a:lstStyle/>
          <a:p>
            <a:r>
              <a:rPr lang="en-US" dirty="0" smtClean="0"/>
              <a:t>Example 4: scheduling employment levels</a:t>
            </a:r>
          </a:p>
          <a:p>
            <a:pPr lvl="1"/>
            <a:r>
              <a:rPr lang="en-US" dirty="0" smtClean="0"/>
              <a:t>State variable is continuous</a:t>
            </a:r>
          </a:p>
          <a:p>
            <a:pPr lvl="2"/>
            <a:r>
              <a:rPr lang="en-US" dirty="0" smtClean="0"/>
              <a:t>Not restricted to integer values</a:t>
            </a:r>
          </a:p>
        </p:txBody>
      </p:sp>
    </p:spTree>
    <p:extLst>
      <p:ext uri="{BB962C8B-B14F-4D97-AF65-F5344CB8AC3E}">
        <p14:creationId xmlns:p14="http://schemas.microsoft.com/office/powerpoint/2010/main" xmlns="" val="514546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11.4 Probabilistic Dynamic Programming</a:t>
            </a:r>
            <a:endParaRPr lang="en-US" dirty="0"/>
          </a:p>
        </p:txBody>
      </p:sp>
      <p:sp>
        <p:nvSpPr>
          <p:cNvPr id="3" name="Content Placeholder 2"/>
          <p:cNvSpPr>
            <a:spLocks noGrp="1"/>
          </p:cNvSpPr>
          <p:nvPr>
            <p:ph idx="1"/>
          </p:nvPr>
        </p:nvSpPr>
        <p:spPr/>
        <p:txBody>
          <a:bodyPr/>
          <a:lstStyle/>
          <a:p>
            <a:r>
              <a:rPr lang="en-US" dirty="0" smtClean="0"/>
              <a:t>Different from deterministic dynamic programming</a:t>
            </a:r>
          </a:p>
          <a:p>
            <a:pPr lvl="1"/>
            <a:r>
              <a:rPr lang="en-US" dirty="0" smtClean="0"/>
              <a:t>Next state is not completely determined by state and policy decisions at the current stage</a:t>
            </a:r>
          </a:p>
          <a:p>
            <a:pPr lvl="2"/>
            <a:r>
              <a:rPr lang="en-US" dirty="0" smtClean="0"/>
              <a:t>Probability distribution describes what the next state will be</a:t>
            </a:r>
          </a:p>
          <a:p>
            <a:r>
              <a:rPr lang="en-US" dirty="0" smtClean="0"/>
              <a:t>Decision tree</a:t>
            </a:r>
          </a:p>
        </p:txBody>
      </p:sp>
    </p:spTree>
    <p:extLst>
      <p:ext uri="{BB962C8B-B14F-4D97-AF65-F5344CB8AC3E}">
        <p14:creationId xmlns:p14="http://schemas.microsoft.com/office/powerpoint/2010/main" xmlns="" val="3739575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Probabilistic Dynamic Programming</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1828800"/>
            <a:ext cx="8382000" cy="3838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858641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Dynamic Programming</a:t>
            </a:r>
          </a:p>
        </p:txBody>
      </p:sp>
      <p:sp>
        <p:nvSpPr>
          <p:cNvPr id="3" name="Content Placeholder 2"/>
          <p:cNvSpPr>
            <a:spLocks noGrp="1"/>
          </p:cNvSpPr>
          <p:nvPr>
            <p:ph idx="1"/>
          </p:nvPr>
        </p:nvSpPr>
        <p:spPr/>
        <p:txBody>
          <a:bodyPr/>
          <a:lstStyle/>
          <a:p>
            <a:r>
              <a:rPr lang="en-US" dirty="0" smtClean="0"/>
              <a:t>A general objective</a:t>
            </a:r>
          </a:p>
          <a:p>
            <a:pPr lvl="1"/>
            <a:r>
              <a:rPr lang="en-US" dirty="0" smtClean="0"/>
              <a:t>Minimize the expected sum of the contributions from the individual stages</a:t>
            </a:r>
          </a:p>
          <a:p>
            <a:r>
              <a:rPr lang="en-US" dirty="0"/>
              <a:t>Problem formulation</a:t>
            </a:r>
          </a:p>
          <a:p>
            <a:pPr lvl="1"/>
            <a:r>
              <a:rPr lang="en-US" i="1" dirty="0" smtClean="0"/>
              <a:t>f</a:t>
            </a:r>
            <a:r>
              <a:rPr lang="en-US" i="1" baseline="-25000" dirty="0" smtClean="0"/>
              <a:t>n</a:t>
            </a:r>
            <a:r>
              <a:rPr lang="en-US" dirty="0" smtClean="0"/>
              <a:t>(</a:t>
            </a:r>
            <a:r>
              <a:rPr lang="en-US" i="1" dirty="0" smtClean="0"/>
              <a:t>s</a:t>
            </a:r>
            <a:r>
              <a:rPr lang="en-US" i="1" baseline="-25000" dirty="0" smtClean="0"/>
              <a:t>n</a:t>
            </a:r>
            <a:r>
              <a:rPr lang="en-US" dirty="0" smtClean="0"/>
              <a:t>, </a:t>
            </a:r>
            <a:r>
              <a:rPr lang="en-US" i="1" dirty="0" smtClean="0"/>
              <a:t>x</a:t>
            </a:r>
            <a:r>
              <a:rPr lang="en-US" i="1" baseline="-25000" dirty="0" smtClean="0"/>
              <a:t>n</a:t>
            </a:r>
            <a:r>
              <a:rPr lang="en-US" dirty="0" smtClean="0"/>
              <a:t>) represents the minimum expected sum from stage </a:t>
            </a:r>
            <a:r>
              <a:rPr lang="en-US" i="1" dirty="0" smtClean="0"/>
              <a:t>n</a:t>
            </a:r>
            <a:r>
              <a:rPr lang="en-US" dirty="0" smtClean="0"/>
              <a:t> onward</a:t>
            </a:r>
          </a:p>
          <a:p>
            <a:pPr lvl="1"/>
            <a:r>
              <a:rPr lang="en-US" dirty="0" smtClean="0"/>
              <a:t>State and policy decision at stage </a:t>
            </a:r>
            <a:r>
              <a:rPr lang="en-US" i="1" dirty="0" smtClean="0"/>
              <a:t>n</a:t>
            </a:r>
            <a:r>
              <a:rPr lang="en-US" dirty="0" smtClean="0"/>
              <a:t> are </a:t>
            </a:r>
            <a:r>
              <a:rPr lang="en-US" i="1" dirty="0" smtClean="0"/>
              <a:t>s</a:t>
            </a:r>
            <a:r>
              <a:rPr lang="en-US" i="1" baseline="-25000" dirty="0" smtClean="0"/>
              <a:t>n</a:t>
            </a:r>
            <a:r>
              <a:rPr lang="en-US" dirty="0" smtClean="0"/>
              <a:t> and </a:t>
            </a:r>
            <a:r>
              <a:rPr lang="en-US" i="1" dirty="0" smtClean="0"/>
              <a:t>x</a:t>
            </a:r>
            <a:r>
              <a:rPr lang="en-US" i="1" baseline="-25000" dirty="0" smtClean="0"/>
              <a:t>n</a:t>
            </a:r>
            <a:r>
              <a:rPr lang="en-US" i="1" dirty="0" smtClean="0"/>
              <a:t>, </a:t>
            </a:r>
            <a:r>
              <a:rPr lang="en-US" dirty="0" smtClean="0"/>
              <a:t>respectively</a:t>
            </a:r>
            <a:endParaRPr lang="en-US" dirty="0"/>
          </a:p>
        </p:txBody>
      </p:sp>
    </p:spTree>
    <p:extLst>
      <p:ext uri="{BB962C8B-B14F-4D97-AF65-F5344CB8AC3E}">
        <p14:creationId xmlns:p14="http://schemas.microsoft.com/office/powerpoint/2010/main" xmlns="" val="15135483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Dynamic Programming</a:t>
            </a:r>
          </a:p>
        </p:txBody>
      </p:sp>
      <p:sp>
        <p:nvSpPr>
          <p:cNvPr id="3" name="Content Placeholder 2"/>
          <p:cNvSpPr>
            <a:spLocks noGrp="1"/>
          </p:cNvSpPr>
          <p:nvPr>
            <p:ph idx="1"/>
          </p:nvPr>
        </p:nvSpPr>
        <p:spPr/>
        <p:txBody>
          <a:bodyPr/>
          <a:lstStyle/>
          <a:p>
            <a:r>
              <a:rPr lang="en-US" dirty="0" smtClean="0"/>
              <a:t>Problem formulation</a:t>
            </a:r>
          </a:p>
          <a:p>
            <a:endParaRPr lang="en-US" dirty="0"/>
          </a:p>
          <a:p>
            <a:endParaRPr lang="en-US" dirty="0" smtClean="0"/>
          </a:p>
          <a:p>
            <a:endParaRPr lang="en-US" dirty="0"/>
          </a:p>
          <a:p>
            <a:endParaRPr lang="en-US" dirty="0" smtClean="0"/>
          </a:p>
          <a:p>
            <a:r>
              <a:rPr lang="en-US" dirty="0" smtClean="0"/>
              <a:t>Example 5: determining reject allowances</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2600" y="2209800"/>
            <a:ext cx="4459133" cy="19637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61795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Dynamic Programming</a:t>
            </a:r>
            <a:endParaRPr lang="en-US" dirty="0"/>
          </a:p>
        </p:txBody>
      </p:sp>
      <p:sp>
        <p:nvSpPr>
          <p:cNvPr id="3" name="Content Placeholder 2"/>
          <p:cNvSpPr>
            <a:spLocks noGrp="1"/>
          </p:cNvSpPr>
          <p:nvPr>
            <p:ph idx="1"/>
          </p:nvPr>
        </p:nvSpPr>
        <p:spPr/>
        <p:txBody>
          <a:bodyPr/>
          <a:lstStyle/>
          <a:p>
            <a:r>
              <a:rPr lang="en-US" dirty="0" smtClean="0"/>
              <a:t>Example 6: winning in Las Vegas</a:t>
            </a:r>
          </a:p>
          <a:p>
            <a:pPr lvl="1"/>
            <a:r>
              <a:rPr lang="en-US" dirty="0" smtClean="0"/>
              <a:t>Statistician has a procedure that she believes will win a popular Las Vegas game</a:t>
            </a:r>
          </a:p>
          <a:p>
            <a:pPr lvl="2"/>
            <a:r>
              <a:rPr lang="en-US" dirty="0" smtClean="0"/>
              <a:t>67% chance of winning a given play of the game</a:t>
            </a:r>
          </a:p>
          <a:p>
            <a:pPr lvl="1"/>
            <a:r>
              <a:rPr lang="en-US" dirty="0" smtClean="0"/>
              <a:t>Colleagues bet that she will not have at least five chips after three plays of the game</a:t>
            </a:r>
          </a:p>
          <a:p>
            <a:pPr lvl="2"/>
            <a:r>
              <a:rPr lang="en-US" dirty="0" smtClean="0"/>
              <a:t>If she begins with three chips</a:t>
            </a:r>
          </a:p>
          <a:p>
            <a:pPr lvl="1"/>
            <a:r>
              <a:rPr lang="en-US" dirty="0" smtClean="0"/>
              <a:t>Assuming she is correct, determine optimal policy of how many chips to bet at each play</a:t>
            </a:r>
          </a:p>
          <a:p>
            <a:pPr lvl="2"/>
            <a:r>
              <a:rPr lang="en-US" dirty="0" smtClean="0"/>
              <a:t>Taking into account results of earlier plays</a:t>
            </a:r>
            <a:endParaRPr lang="en-US" dirty="0"/>
          </a:p>
        </p:txBody>
      </p:sp>
    </p:spTree>
    <p:extLst>
      <p:ext uri="{BB962C8B-B14F-4D97-AF65-F5344CB8AC3E}">
        <p14:creationId xmlns:p14="http://schemas.microsoft.com/office/powerpoint/2010/main" xmlns="" val="272820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Dynamic Programming</a:t>
            </a:r>
            <a:endParaRPr lang="en-US" dirty="0"/>
          </a:p>
        </p:txBody>
      </p:sp>
      <p:sp>
        <p:nvSpPr>
          <p:cNvPr id="3" name="Content Placeholder 2"/>
          <p:cNvSpPr>
            <a:spLocks noGrp="1"/>
          </p:cNvSpPr>
          <p:nvPr>
            <p:ph idx="1"/>
          </p:nvPr>
        </p:nvSpPr>
        <p:spPr/>
        <p:txBody>
          <a:bodyPr/>
          <a:lstStyle/>
          <a:p>
            <a:r>
              <a:rPr lang="en-US" dirty="0" smtClean="0"/>
              <a:t>Objective: maximize probability of winning her bet with her colleagues</a:t>
            </a:r>
          </a:p>
          <a:p>
            <a:r>
              <a:rPr lang="en-US" dirty="0" smtClean="0"/>
              <a:t>Dynamic programming problem formulation</a:t>
            </a:r>
          </a:p>
          <a:p>
            <a:pPr lvl="1"/>
            <a:r>
              <a:rPr lang="en-US" dirty="0" smtClean="0"/>
              <a:t>Stage </a:t>
            </a:r>
            <a:r>
              <a:rPr lang="en-US" i="1" dirty="0" smtClean="0"/>
              <a:t>n</a:t>
            </a:r>
            <a:r>
              <a:rPr lang="en-US" dirty="0" smtClean="0"/>
              <a:t>: </a:t>
            </a:r>
            <a:r>
              <a:rPr lang="en-US" i="1" dirty="0" smtClean="0"/>
              <a:t>n</a:t>
            </a:r>
            <a:r>
              <a:rPr lang="en-US" baseline="30000" dirty="0" smtClean="0"/>
              <a:t>th</a:t>
            </a:r>
            <a:r>
              <a:rPr lang="en-US" dirty="0" smtClean="0"/>
              <a:t> play of game (</a:t>
            </a:r>
            <a:r>
              <a:rPr lang="en-US" i="1" dirty="0" smtClean="0"/>
              <a:t>n </a:t>
            </a:r>
            <a:r>
              <a:rPr lang="en-US" dirty="0" smtClean="0"/>
              <a:t>= 1, 2, 3)</a:t>
            </a:r>
          </a:p>
          <a:p>
            <a:pPr lvl="1"/>
            <a:r>
              <a:rPr lang="en-US" i="1" dirty="0" smtClean="0"/>
              <a:t>x</a:t>
            </a:r>
            <a:r>
              <a:rPr lang="en-US" i="1" baseline="-25000" dirty="0" smtClean="0"/>
              <a:t>n</a:t>
            </a:r>
            <a:r>
              <a:rPr lang="en-US" dirty="0" smtClean="0"/>
              <a:t>: number of chips </a:t>
            </a:r>
            <a:r>
              <a:rPr lang="zh-CN" altLang="en-US" dirty="0" smtClean="0"/>
              <a:t>筹码数</a:t>
            </a:r>
            <a:r>
              <a:rPr lang="en-US" dirty="0" smtClean="0"/>
              <a:t>to bet at stage </a:t>
            </a:r>
            <a:r>
              <a:rPr lang="en-US" i="1" dirty="0" smtClean="0"/>
              <a:t>n</a:t>
            </a:r>
          </a:p>
          <a:p>
            <a:pPr lvl="1"/>
            <a:r>
              <a:rPr lang="en-US" dirty="0" smtClean="0"/>
              <a:t>State </a:t>
            </a:r>
            <a:r>
              <a:rPr lang="en-US" i="1" dirty="0" smtClean="0"/>
              <a:t>s</a:t>
            </a:r>
            <a:r>
              <a:rPr lang="en-US" i="1" baseline="-25000" dirty="0" smtClean="0"/>
              <a:t>n</a:t>
            </a:r>
            <a:r>
              <a:rPr lang="en-US" dirty="0" smtClean="0"/>
              <a:t>: number of chips in hand to begin stage </a:t>
            </a:r>
            <a:r>
              <a:rPr lang="en-US" i="1" dirty="0" smtClean="0"/>
              <a:t>n</a:t>
            </a:r>
            <a:endParaRPr lang="en-US" i="1" dirty="0"/>
          </a:p>
        </p:txBody>
      </p:sp>
    </p:spTree>
    <p:extLst>
      <p:ext uri="{BB962C8B-B14F-4D97-AF65-F5344CB8AC3E}">
        <p14:creationId xmlns:p14="http://schemas.microsoft.com/office/powerpoint/2010/main" xmlns="" val="3214301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Dynamic Programming</a:t>
            </a:r>
            <a:endParaRPr lang="en-US" dirty="0"/>
          </a:p>
        </p:txBody>
      </p:sp>
      <p:sp>
        <p:nvSpPr>
          <p:cNvPr id="3" name="Content Placeholder 2"/>
          <p:cNvSpPr>
            <a:spLocks noGrp="1"/>
          </p:cNvSpPr>
          <p:nvPr>
            <p:ph idx="1"/>
          </p:nvPr>
        </p:nvSpPr>
        <p:spPr/>
        <p:txBody>
          <a:bodyPr/>
          <a:lstStyle/>
          <a:p>
            <a:r>
              <a:rPr lang="en-US" dirty="0" smtClean="0"/>
              <a:t>Problem formulation (cont’d.)</a:t>
            </a:r>
            <a:endParaRPr lang="en-US" i="1"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2057400"/>
            <a:ext cx="7941735" cy="13858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3581400"/>
            <a:ext cx="8810625" cy="26098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14636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Prototype Example for Dynamic Programming</a:t>
            </a:r>
          </a:p>
        </p:txBody>
      </p:sp>
      <p:sp>
        <p:nvSpPr>
          <p:cNvPr id="3" name="Content Placeholder 2"/>
          <p:cNvSpPr>
            <a:spLocks noGrp="1"/>
          </p:cNvSpPr>
          <p:nvPr>
            <p:ph idx="1"/>
          </p:nvPr>
        </p:nvSpPr>
        <p:spPr/>
        <p:txBody>
          <a:bodyPr/>
          <a:lstStyle/>
          <a:p>
            <a:r>
              <a:rPr lang="en-US" dirty="0" smtClean="0"/>
              <a:t>Trial-and-error solution</a:t>
            </a:r>
          </a:p>
          <a:p>
            <a:pPr lvl="1"/>
            <a:r>
              <a:rPr lang="en-US" dirty="0" smtClean="0"/>
              <a:t>Very time consuming for large problems</a:t>
            </a:r>
          </a:p>
          <a:p>
            <a:r>
              <a:rPr lang="en-US" dirty="0" smtClean="0"/>
              <a:t>Dynamic programming solution</a:t>
            </a:r>
          </a:p>
          <a:p>
            <a:pPr lvl="1"/>
            <a:r>
              <a:rPr lang="en-US" dirty="0" smtClean="0"/>
              <a:t>Starts with a small portion of original problem</a:t>
            </a:r>
          </a:p>
          <a:p>
            <a:pPr lvl="2"/>
            <a:r>
              <a:rPr lang="en-US" dirty="0" smtClean="0"/>
              <a:t>Finds optimal solution for this smaller problem</a:t>
            </a:r>
          </a:p>
          <a:p>
            <a:pPr lvl="1"/>
            <a:r>
              <a:rPr lang="en-US" dirty="0" smtClean="0"/>
              <a:t>Gradually enlarges the problem</a:t>
            </a:r>
          </a:p>
          <a:p>
            <a:pPr lvl="2"/>
            <a:r>
              <a:rPr lang="en-US" dirty="0" smtClean="0"/>
              <a:t>Finds the current optimal solution from the preceding one</a:t>
            </a:r>
            <a:endParaRPr lang="en-US" dirty="0"/>
          </a:p>
        </p:txBody>
      </p:sp>
    </p:spTree>
    <p:extLst>
      <p:ext uri="{BB962C8B-B14F-4D97-AF65-F5344CB8AC3E}">
        <p14:creationId xmlns:p14="http://schemas.microsoft.com/office/powerpoint/2010/main" xmlns="" val="12276620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Dynamic Programming</a:t>
            </a:r>
            <a:endParaRPr lang="en-US" dirty="0"/>
          </a:p>
        </p:txBody>
      </p:sp>
      <p:sp>
        <p:nvSpPr>
          <p:cNvPr id="3" name="Content Placeholder 2"/>
          <p:cNvSpPr>
            <a:spLocks noGrp="1"/>
          </p:cNvSpPr>
          <p:nvPr>
            <p:ph idx="1"/>
          </p:nvPr>
        </p:nvSpPr>
        <p:spPr/>
        <p:txBody>
          <a:bodyPr/>
          <a:lstStyle/>
          <a:p>
            <a:r>
              <a:rPr lang="en-US" dirty="0" smtClean="0"/>
              <a:t>Problem formulation (cont’d.)</a:t>
            </a:r>
            <a:endParaRPr lang="en-US" i="1" dirty="0"/>
          </a:p>
        </p:txBody>
      </p:sp>
      <p:pic>
        <p:nvPicPr>
          <p:cNvPr id="93185" name="Picture 1" descr="C:\Users\adminis\AppData\Roaming\Tencent\Users\1062269341\TIM\WinTemp\RichOle\C{BOP_BY9ZE9U[S1`0F`AHO.png"/>
          <p:cNvPicPr>
            <a:picLocks noChangeAspect="1" noChangeArrowheads="1"/>
          </p:cNvPicPr>
          <p:nvPr/>
        </p:nvPicPr>
        <p:blipFill>
          <a:blip r:embed="rId2" cstate="print"/>
          <a:srcRect/>
          <a:stretch>
            <a:fillRect/>
          </a:stretch>
        </p:blipFill>
        <p:spPr bwMode="auto">
          <a:xfrm>
            <a:off x="685800" y="2819400"/>
            <a:ext cx="7343775" cy="1876425"/>
          </a:xfrm>
          <a:prstGeom prst="rect">
            <a:avLst/>
          </a:prstGeom>
          <a:noFill/>
        </p:spPr>
      </p:pic>
      <p:pic>
        <p:nvPicPr>
          <p:cNvPr id="93186" name="Picture 2" descr="C:\Users\adminis\AppData\Roaming\Tencent\Users\1062269341\TIM\WinTemp\RichOle\YH~289EY4_SJ4R~4IWQ$({L.png"/>
          <p:cNvPicPr>
            <a:picLocks noChangeAspect="1" noChangeArrowheads="1"/>
          </p:cNvPicPr>
          <p:nvPr/>
        </p:nvPicPr>
        <p:blipFill>
          <a:blip r:embed="rId3" cstate="print"/>
          <a:srcRect/>
          <a:stretch>
            <a:fillRect/>
          </a:stretch>
        </p:blipFill>
        <p:spPr bwMode="auto">
          <a:xfrm>
            <a:off x="914400" y="5257800"/>
            <a:ext cx="6353175" cy="409575"/>
          </a:xfrm>
          <a:prstGeom prst="rect">
            <a:avLst/>
          </a:prstGeom>
          <a:noFill/>
        </p:spPr>
      </p:pic>
    </p:spTree>
    <p:extLst>
      <p:ext uri="{BB962C8B-B14F-4D97-AF65-F5344CB8AC3E}">
        <p14:creationId xmlns:p14="http://schemas.microsoft.com/office/powerpoint/2010/main" xmlns="" val="24146367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Dynamic Programming</a:t>
            </a:r>
          </a:p>
        </p:txBody>
      </p:sp>
      <p:sp>
        <p:nvSpPr>
          <p:cNvPr id="3" name="Content Placeholder 2"/>
          <p:cNvSpPr>
            <a:spLocks noGrp="1"/>
          </p:cNvSpPr>
          <p:nvPr>
            <p:ph idx="1"/>
          </p:nvPr>
        </p:nvSpPr>
        <p:spPr/>
        <p:txBody>
          <a:bodyPr/>
          <a:lstStyle/>
          <a:p>
            <a:r>
              <a:rPr lang="en-US" dirty="0" smtClean="0"/>
              <a:t>Solution</a:t>
            </a:r>
            <a:endParaRPr 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81200" y="2362200"/>
            <a:ext cx="4572000" cy="28302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8305" name="Picture 1" descr="C:\Users\adminis\AppData\Roaming\Tencent\Users\1062269341\TIM\WinTemp\RichOle\0JT{4E[OSI_{3A)OE8VKVKW.png"/>
          <p:cNvPicPr>
            <a:picLocks noChangeAspect="1" noChangeArrowheads="1"/>
          </p:cNvPicPr>
          <p:nvPr/>
        </p:nvPicPr>
        <p:blipFill>
          <a:blip r:embed="rId3" cstate="print"/>
          <a:srcRect/>
          <a:stretch>
            <a:fillRect/>
          </a:stretch>
        </p:blipFill>
        <p:spPr bwMode="auto">
          <a:xfrm>
            <a:off x="838200" y="5486400"/>
            <a:ext cx="7477125" cy="723900"/>
          </a:xfrm>
          <a:prstGeom prst="rect">
            <a:avLst/>
          </a:prstGeom>
          <a:noFill/>
        </p:spPr>
      </p:pic>
    </p:spTree>
    <p:extLst>
      <p:ext uri="{BB962C8B-B14F-4D97-AF65-F5344CB8AC3E}">
        <p14:creationId xmlns:p14="http://schemas.microsoft.com/office/powerpoint/2010/main" xmlns="" val="26968959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Dynamic Programming</a:t>
            </a:r>
          </a:p>
        </p:txBody>
      </p:sp>
      <p:sp>
        <p:nvSpPr>
          <p:cNvPr id="3" name="Content Placeholder 2"/>
          <p:cNvSpPr>
            <a:spLocks noGrp="1"/>
          </p:cNvSpPr>
          <p:nvPr>
            <p:ph idx="1"/>
          </p:nvPr>
        </p:nvSpPr>
        <p:spPr/>
        <p:txBody>
          <a:bodyPr/>
          <a:lstStyle/>
          <a:p>
            <a:r>
              <a:rPr lang="en-US" dirty="0" smtClean="0"/>
              <a:t>Solution (cont’d.)</a:t>
            </a:r>
            <a:endParaRPr lang="en-US" dirty="0"/>
          </a:p>
        </p:txBody>
      </p:sp>
      <p:pic>
        <p:nvPicPr>
          <p:cNvPr id="1126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2438400"/>
            <a:ext cx="7833741" cy="3314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229985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Dynamic Programming</a:t>
            </a:r>
          </a:p>
        </p:txBody>
      </p:sp>
      <p:sp>
        <p:nvSpPr>
          <p:cNvPr id="3" name="Content Placeholder 2"/>
          <p:cNvSpPr>
            <a:spLocks noGrp="1"/>
          </p:cNvSpPr>
          <p:nvPr>
            <p:ph idx="1"/>
          </p:nvPr>
        </p:nvSpPr>
        <p:spPr/>
        <p:txBody>
          <a:bodyPr/>
          <a:lstStyle/>
          <a:p>
            <a:r>
              <a:rPr lang="en-US" dirty="0" smtClean="0"/>
              <a:t>Solution (cont’d.)</a:t>
            </a:r>
            <a:endParaRPr lang="en-US"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2609044"/>
            <a:ext cx="8404268" cy="19629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607721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Dynamic Programming</a:t>
            </a:r>
          </a:p>
        </p:txBody>
      </p:sp>
      <p:sp>
        <p:nvSpPr>
          <p:cNvPr id="3" name="Content Placeholder 2"/>
          <p:cNvSpPr>
            <a:spLocks noGrp="1"/>
          </p:cNvSpPr>
          <p:nvPr>
            <p:ph idx="1"/>
          </p:nvPr>
        </p:nvSpPr>
        <p:spPr/>
        <p:txBody>
          <a:bodyPr/>
          <a:lstStyle/>
          <a:p>
            <a:r>
              <a:rPr lang="en-US" dirty="0" smtClean="0"/>
              <a:t>Solution (cont’d.)</a:t>
            </a:r>
          </a:p>
          <a:p>
            <a:pPr lvl="1"/>
            <a:r>
              <a:rPr lang="en-US" dirty="0" smtClean="0"/>
              <a:t>From the tables, the optimal policy is:</a:t>
            </a:r>
          </a:p>
          <a:p>
            <a:pPr lvl="1"/>
            <a:endParaRPr lang="en-US" dirty="0"/>
          </a:p>
          <a:p>
            <a:pPr lvl="1"/>
            <a:endParaRPr lang="en-US" dirty="0" smtClean="0"/>
          </a:p>
          <a:p>
            <a:pPr lvl="1"/>
            <a:endParaRPr lang="en-US" dirty="0"/>
          </a:p>
          <a:p>
            <a:pPr lvl="1"/>
            <a:endParaRPr lang="en-US" dirty="0" smtClean="0"/>
          </a:p>
          <a:p>
            <a:pPr lvl="1"/>
            <a:r>
              <a:rPr lang="en-US" dirty="0" smtClean="0"/>
              <a:t>Statistician has a 20/27 probability of winning the bet with her colleagues</a:t>
            </a:r>
            <a:endParaRPr lang="en-US"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2667000"/>
            <a:ext cx="8282817" cy="19316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238914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11.5 Conclusions</a:t>
            </a:r>
            <a:endParaRPr lang="en-US" dirty="0"/>
          </a:p>
        </p:txBody>
      </p:sp>
      <p:sp>
        <p:nvSpPr>
          <p:cNvPr id="3" name="Content Placeholder 2"/>
          <p:cNvSpPr>
            <a:spLocks noGrp="1"/>
          </p:cNvSpPr>
          <p:nvPr>
            <p:ph idx="1"/>
          </p:nvPr>
        </p:nvSpPr>
        <p:spPr>
          <a:xfrm>
            <a:off x="457200" y="1447800"/>
            <a:ext cx="8382000" cy="5105400"/>
          </a:xfrm>
        </p:spPr>
        <p:txBody>
          <a:bodyPr/>
          <a:lstStyle/>
          <a:p>
            <a:r>
              <a:rPr lang="en-US" dirty="0" smtClean="0"/>
              <a:t>Dynamic programming</a:t>
            </a:r>
          </a:p>
          <a:p>
            <a:pPr lvl="1"/>
            <a:r>
              <a:rPr lang="en-US" dirty="0" smtClean="0"/>
              <a:t>Useful technique for making a sequence of interrelated decisions</a:t>
            </a:r>
          </a:p>
          <a:p>
            <a:pPr lvl="1"/>
            <a:r>
              <a:rPr lang="en-US" dirty="0" smtClean="0"/>
              <a:t>Requires forming a recursive relationship</a:t>
            </a:r>
          </a:p>
          <a:p>
            <a:pPr lvl="1"/>
            <a:r>
              <a:rPr lang="en-US" dirty="0" smtClean="0"/>
              <a:t>Provides great computational savings for very large problems</a:t>
            </a:r>
          </a:p>
          <a:p>
            <a:r>
              <a:rPr lang="en-US" dirty="0" smtClean="0"/>
              <a:t>This chapter: covers dynamic programming with a finite number of stages</a:t>
            </a:r>
          </a:p>
          <a:p>
            <a:pPr lvl="1"/>
            <a:r>
              <a:rPr lang="en-US" dirty="0" smtClean="0"/>
              <a:t>Chapter 19 covers indefinite stages</a:t>
            </a:r>
            <a:endParaRPr lang="en-US" dirty="0"/>
          </a:p>
        </p:txBody>
      </p:sp>
    </p:spTree>
    <p:extLst>
      <p:ext uri="{BB962C8B-B14F-4D97-AF65-F5344CB8AC3E}">
        <p14:creationId xmlns:p14="http://schemas.microsoft.com/office/powerpoint/2010/main" xmlns="" val="98646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Prototype Example for Dynamic Programming</a:t>
            </a:r>
          </a:p>
        </p:txBody>
      </p:sp>
      <p:sp>
        <p:nvSpPr>
          <p:cNvPr id="3" name="Content Placeholder 2"/>
          <p:cNvSpPr>
            <a:spLocks noGrp="1"/>
          </p:cNvSpPr>
          <p:nvPr>
            <p:ph idx="1"/>
          </p:nvPr>
        </p:nvSpPr>
        <p:spPr/>
        <p:txBody>
          <a:bodyPr/>
          <a:lstStyle/>
          <a:p>
            <a:r>
              <a:rPr lang="en-US" dirty="0" smtClean="0"/>
              <a:t>Stagecoach problem approach</a:t>
            </a:r>
          </a:p>
          <a:p>
            <a:pPr lvl="1"/>
            <a:r>
              <a:rPr lang="en-US" dirty="0" smtClean="0"/>
              <a:t>Start when fortune-seeker is only one stagecoach ride away from the destination</a:t>
            </a:r>
          </a:p>
          <a:p>
            <a:pPr lvl="1"/>
            <a:r>
              <a:rPr lang="en-US" dirty="0" smtClean="0"/>
              <a:t>Increase by one the number of stages remaining to complete the journey</a:t>
            </a:r>
          </a:p>
          <a:p>
            <a:r>
              <a:rPr lang="en-US" dirty="0" smtClean="0"/>
              <a:t>Problem formulation</a:t>
            </a:r>
          </a:p>
          <a:p>
            <a:pPr lvl="1"/>
            <a:r>
              <a:rPr lang="en-US" dirty="0" smtClean="0"/>
              <a:t>Decision variables </a:t>
            </a:r>
            <a:r>
              <a:rPr lang="en-US" i="1" dirty="0" smtClean="0"/>
              <a:t>x</a:t>
            </a:r>
            <a:r>
              <a:rPr lang="en-US" baseline="-25000" dirty="0" smtClean="0"/>
              <a:t>1</a:t>
            </a:r>
            <a:r>
              <a:rPr lang="en-US" dirty="0" smtClean="0"/>
              <a:t>, </a:t>
            </a:r>
            <a:r>
              <a:rPr lang="en-US" i="1" dirty="0" smtClean="0"/>
              <a:t>x</a:t>
            </a:r>
            <a:r>
              <a:rPr lang="en-US" baseline="-25000" dirty="0" smtClean="0"/>
              <a:t>2</a:t>
            </a:r>
            <a:r>
              <a:rPr lang="en-US" dirty="0" smtClean="0"/>
              <a:t>, </a:t>
            </a:r>
            <a:r>
              <a:rPr lang="en-US" i="1" dirty="0" smtClean="0"/>
              <a:t>x</a:t>
            </a:r>
            <a:r>
              <a:rPr lang="en-US" baseline="-25000" dirty="0" smtClean="0"/>
              <a:t>3</a:t>
            </a:r>
            <a:r>
              <a:rPr lang="en-US" dirty="0" smtClean="0"/>
              <a:t>, </a:t>
            </a:r>
            <a:r>
              <a:rPr lang="en-US" i="1" dirty="0" smtClean="0"/>
              <a:t>x</a:t>
            </a:r>
            <a:r>
              <a:rPr lang="en-US" baseline="-25000" dirty="0" smtClean="0"/>
              <a:t>4</a:t>
            </a:r>
          </a:p>
          <a:p>
            <a:pPr lvl="1"/>
            <a:r>
              <a:rPr lang="en-US" dirty="0" smtClean="0"/>
              <a:t>Route begins at </a:t>
            </a:r>
            <a:r>
              <a:rPr lang="en-US" i="1" dirty="0" smtClean="0"/>
              <a:t>A</a:t>
            </a:r>
            <a:r>
              <a:rPr lang="en-US" dirty="0" smtClean="0"/>
              <a:t>, proceeds through </a:t>
            </a:r>
            <a:r>
              <a:rPr lang="en-US" i="1" dirty="0"/>
              <a:t>x</a:t>
            </a:r>
            <a:r>
              <a:rPr lang="en-US" baseline="-25000" dirty="0"/>
              <a:t>1</a:t>
            </a:r>
            <a:r>
              <a:rPr lang="en-US" dirty="0"/>
              <a:t>, </a:t>
            </a:r>
            <a:r>
              <a:rPr lang="en-US" i="1" dirty="0"/>
              <a:t>x</a:t>
            </a:r>
            <a:r>
              <a:rPr lang="en-US" baseline="-25000" dirty="0"/>
              <a:t>2</a:t>
            </a:r>
            <a:r>
              <a:rPr lang="en-US" dirty="0"/>
              <a:t>, </a:t>
            </a:r>
            <a:r>
              <a:rPr lang="en-US" i="1" dirty="0"/>
              <a:t>x</a:t>
            </a:r>
            <a:r>
              <a:rPr lang="en-US" baseline="-25000" dirty="0"/>
              <a:t>3</a:t>
            </a:r>
            <a:r>
              <a:rPr lang="en-US" dirty="0"/>
              <a:t>, </a:t>
            </a:r>
            <a:r>
              <a:rPr lang="en-US" i="1" dirty="0" smtClean="0"/>
              <a:t>x</a:t>
            </a:r>
            <a:r>
              <a:rPr lang="en-US" baseline="-25000" dirty="0" smtClean="0"/>
              <a:t>4</a:t>
            </a:r>
            <a:r>
              <a:rPr lang="en-US" i="1" dirty="0" smtClean="0"/>
              <a:t>, </a:t>
            </a:r>
            <a:r>
              <a:rPr lang="en-US" dirty="0" smtClean="0"/>
              <a:t>and ends at </a:t>
            </a:r>
            <a:r>
              <a:rPr lang="en-US" i="1" dirty="0" smtClean="0"/>
              <a:t>J</a:t>
            </a:r>
          </a:p>
        </p:txBody>
      </p:sp>
    </p:spTree>
    <p:extLst>
      <p:ext uri="{BB962C8B-B14F-4D97-AF65-F5344CB8AC3E}">
        <p14:creationId xmlns:p14="http://schemas.microsoft.com/office/powerpoint/2010/main" xmlns="" val="2075453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Prototype Example for Dynamic Programming</a:t>
            </a:r>
          </a:p>
        </p:txBody>
      </p:sp>
      <p:sp>
        <p:nvSpPr>
          <p:cNvPr id="3" name="Content Placeholder 2"/>
          <p:cNvSpPr>
            <a:spLocks noGrp="1"/>
          </p:cNvSpPr>
          <p:nvPr>
            <p:ph idx="1"/>
          </p:nvPr>
        </p:nvSpPr>
        <p:spPr>
          <a:xfrm>
            <a:off x="457199" y="1447800"/>
            <a:ext cx="8433891" cy="5105400"/>
          </a:xfrm>
        </p:spPr>
        <p:txBody>
          <a:bodyPr/>
          <a:lstStyle/>
          <a:p>
            <a:r>
              <a:rPr lang="en-US" dirty="0" smtClean="0"/>
              <a:t>Let </a:t>
            </a:r>
            <a:r>
              <a:rPr lang="en-US" i="1" dirty="0" smtClean="0"/>
              <a:t>f</a:t>
            </a:r>
            <a:r>
              <a:rPr lang="en-US" i="1" baseline="-25000" dirty="0" smtClean="0"/>
              <a:t>n</a:t>
            </a:r>
            <a:r>
              <a:rPr lang="en-US" dirty="0" smtClean="0"/>
              <a:t>(</a:t>
            </a:r>
            <a:r>
              <a:rPr lang="en-US" i="1" dirty="0" smtClean="0"/>
              <a:t>s</a:t>
            </a:r>
            <a:r>
              <a:rPr lang="en-US" dirty="0" smtClean="0"/>
              <a:t>, </a:t>
            </a:r>
            <a:r>
              <a:rPr lang="en-US" i="1" dirty="0" smtClean="0"/>
              <a:t>x</a:t>
            </a:r>
            <a:r>
              <a:rPr lang="en-US" i="1" baseline="-25000" dirty="0" smtClean="0"/>
              <a:t>n</a:t>
            </a:r>
            <a:r>
              <a:rPr lang="en-US" dirty="0" smtClean="0"/>
              <a:t>) be the total cost of the overall policy for the remaining stages</a:t>
            </a:r>
          </a:p>
          <a:p>
            <a:pPr lvl="1"/>
            <a:r>
              <a:rPr lang="en-US" dirty="0" smtClean="0"/>
              <a:t>Fortune-seeker is in state </a:t>
            </a:r>
            <a:r>
              <a:rPr lang="en-US" i="1" dirty="0" smtClean="0"/>
              <a:t>s</a:t>
            </a:r>
            <a:r>
              <a:rPr lang="en-US" dirty="0" smtClean="0"/>
              <a:t>, ready to start stage </a:t>
            </a:r>
            <a:r>
              <a:rPr lang="en-US" i="1" dirty="0" smtClean="0"/>
              <a:t>n</a:t>
            </a:r>
          </a:p>
          <a:p>
            <a:pPr lvl="2"/>
            <a:r>
              <a:rPr lang="en-US" dirty="0" smtClean="0"/>
              <a:t>Selects </a:t>
            </a:r>
            <a:r>
              <a:rPr lang="en-US" i="1" dirty="0" smtClean="0"/>
              <a:t>x</a:t>
            </a:r>
            <a:r>
              <a:rPr lang="en-US" i="1" baseline="-25000" dirty="0" smtClean="0"/>
              <a:t>n</a:t>
            </a:r>
            <a:r>
              <a:rPr lang="en-US" dirty="0" smtClean="0"/>
              <a:t> as the immediate destination</a:t>
            </a:r>
          </a:p>
          <a:p>
            <a:pPr lvl="1"/>
            <a:r>
              <a:rPr lang="en-US" dirty="0" smtClean="0"/>
              <a:t>Value of </a:t>
            </a:r>
            <a:r>
              <a:rPr lang="en-US" i="1" dirty="0" smtClean="0"/>
              <a:t>c</a:t>
            </a:r>
            <a:r>
              <a:rPr lang="en-US" i="1" baseline="-25000" dirty="0" smtClean="0"/>
              <a:t>sxn</a:t>
            </a:r>
            <a:r>
              <a:rPr lang="en-US" dirty="0" smtClean="0"/>
              <a:t> obtained by setting </a:t>
            </a:r>
            <a:r>
              <a:rPr lang="en-US" i="1" dirty="0" smtClean="0"/>
              <a:t>i = s</a:t>
            </a:r>
            <a:r>
              <a:rPr lang="en-US" dirty="0" smtClean="0"/>
              <a:t> and </a:t>
            </a:r>
            <a:r>
              <a:rPr lang="en-US" i="1" dirty="0" smtClean="0"/>
              <a:t>j = x</a:t>
            </a:r>
            <a:r>
              <a:rPr lang="en-US" i="1" baseline="-25000" dirty="0" smtClean="0"/>
              <a:t>n</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4648200"/>
            <a:ext cx="8433891" cy="16335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80406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Prototype Example for Dynamic Programming</a:t>
            </a:r>
          </a:p>
        </p:txBody>
      </p:sp>
      <p:pic>
        <p:nvPicPr>
          <p:cNvPr id="1025" name="Picture 1" descr="C:\Users\adminis\AppData\Roaming\Tencent\Users\1062269341\TIM\WinTemp\RichOle\J]Z80){}_P]L6SOYW9YM~0A.png"/>
          <p:cNvPicPr>
            <a:picLocks noChangeAspect="1" noChangeArrowheads="1"/>
          </p:cNvPicPr>
          <p:nvPr/>
        </p:nvPicPr>
        <p:blipFill>
          <a:blip r:embed="rId2" cstate="print"/>
          <a:srcRect/>
          <a:stretch>
            <a:fillRect/>
          </a:stretch>
        </p:blipFill>
        <p:spPr bwMode="auto">
          <a:xfrm>
            <a:off x="2362200" y="1447800"/>
            <a:ext cx="5829300" cy="3267075"/>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838200" y="4648200"/>
            <a:ext cx="1238250" cy="333375"/>
          </a:xfrm>
          <a:prstGeom prst="rect">
            <a:avLst/>
          </a:prstGeom>
          <a:noFill/>
          <a:ln w="9525">
            <a:noFill/>
            <a:miter lim="800000"/>
            <a:headEnd/>
            <a:tailEnd/>
          </a:ln>
        </p:spPr>
      </p:pic>
      <p:pic>
        <p:nvPicPr>
          <p:cNvPr id="1027" name="Picture 3" descr="C:\Users\adminis\AppData\Roaming\Tencent\Users\1062269341\TIM\WinTemp\RichOle\V$DL8QXNI02AKC~E{FKK}Q8.png"/>
          <p:cNvPicPr>
            <a:picLocks noChangeAspect="1" noChangeArrowheads="1"/>
          </p:cNvPicPr>
          <p:nvPr/>
        </p:nvPicPr>
        <p:blipFill>
          <a:blip r:embed="rId4" cstate="print"/>
          <a:srcRect/>
          <a:stretch>
            <a:fillRect/>
          </a:stretch>
        </p:blipFill>
        <p:spPr bwMode="auto">
          <a:xfrm>
            <a:off x="838200" y="5486400"/>
            <a:ext cx="5543550" cy="323850"/>
          </a:xfrm>
          <a:prstGeom prst="rect">
            <a:avLst/>
          </a:prstGeom>
          <a:noFill/>
        </p:spPr>
      </p:pic>
    </p:spTree>
    <p:extLst>
      <p:ext uri="{BB962C8B-B14F-4D97-AF65-F5344CB8AC3E}">
        <p14:creationId xmlns:p14="http://schemas.microsoft.com/office/powerpoint/2010/main" xmlns="" val="2680406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Prototype Example for Dynamic Programming</a:t>
            </a:r>
          </a:p>
        </p:txBody>
      </p:sp>
      <p:sp>
        <p:nvSpPr>
          <p:cNvPr id="3" name="Content Placeholder 2"/>
          <p:cNvSpPr>
            <a:spLocks noGrp="1"/>
          </p:cNvSpPr>
          <p:nvPr>
            <p:ph idx="1"/>
          </p:nvPr>
        </p:nvSpPr>
        <p:spPr/>
        <p:txBody>
          <a:bodyPr/>
          <a:lstStyle/>
          <a:p>
            <a:r>
              <a:rPr lang="en-US" dirty="0" smtClean="0"/>
              <a:t>Immediate solution to the </a:t>
            </a:r>
            <a:r>
              <a:rPr lang="en-US" i="1" dirty="0" smtClean="0"/>
              <a:t>n </a:t>
            </a:r>
            <a:r>
              <a:rPr lang="en-US" dirty="0" smtClean="0"/>
              <a:t>= 4 problem</a:t>
            </a:r>
          </a:p>
          <a:p>
            <a:endParaRPr lang="en-US" i="1" baseline="-25000" dirty="0"/>
          </a:p>
          <a:p>
            <a:endParaRPr lang="en-US" i="1" baseline="-25000" dirty="0" smtClean="0"/>
          </a:p>
          <a:p>
            <a:endParaRPr lang="en-US" i="1" baseline="-25000" dirty="0"/>
          </a:p>
          <a:p>
            <a:endParaRPr lang="en-US" i="1" baseline="-25000" dirty="0" smtClean="0"/>
          </a:p>
          <a:p>
            <a:r>
              <a:rPr lang="en-US" dirty="0" smtClean="0"/>
              <a:t>When </a:t>
            </a:r>
            <a:r>
              <a:rPr lang="en-US" i="1" dirty="0" smtClean="0"/>
              <a:t>n </a:t>
            </a:r>
            <a:r>
              <a:rPr lang="en-US" dirty="0" smtClean="0"/>
              <a:t>= 3:</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41338" y="2057400"/>
            <a:ext cx="3064126" cy="1609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04425" y="4419600"/>
            <a:ext cx="6466114" cy="2057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48979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Prototype Example for Dynamic Programming</a:t>
            </a:r>
          </a:p>
        </p:txBody>
      </p:sp>
      <p:sp>
        <p:nvSpPr>
          <p:cNvPr id="3" name="Content Placeholder 2"/>
          <p:cNvSpPr>
            <a:spLocks noGrp="1"/>
          </p:cNvSpPr>
          <p:nvPr>
            <p:ph idx="1"/>
          </p:nvPr>
        </p:nvSpPr>
        <p:spPr/>
        <p:txBody>
          <a:bodyPr/>
          <a:lstStyle/>
          <a:p>
            <a:r>
              <a:rPr lang="en-US" dirty="0"/>
              <a:t>T</a:t>
            </a:r>
            <a:r>
              <a:rPr lang="en-US" dirty="0" smtClean="0"/>
              <a:t>he </a:t>
            </a:r>
            <a:r>
              <a:rPr lang="en-US" i="1" dirty="0" smtClean="0"/>
              <a:t>n </a:t>
            </a:r>
            <a:r>
              <a:rPr lang="en-US" dirty="0" smtClean="0"/>
              <a:t>= 2 problem</a:t>
            </a:r>
          </a:p>
          <a:p>
            <a:endParaRPr lang="en-US" i="1" baseline="-25000" dirty="0"/>
          </a:p>
          <a:p>
            <a:endParaRPr lang="en-US" i="1" baseline="-25000" dirty="0" smtClean="0"/>
          </a:p>
          <a:p>
            <a:endParaRPr lang="en-US" i="1" baseline="-25000" dirty="0"/>
          </a:p>
          <a:p>
            <a:pPr marL="0" indent="0">
              <a:buNone/>
            </a:pPr>
            <a:endParaRPr lang="en-US" dirty="0" smtClean="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2209800"/>
            <a:ext cx="7148584" cy="16856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8673" name="Picture 1" descr="C:\Users\adminis\AppData\Roaming\Tencent\Users\1062269341\TIM\WinTemp\RichOle\UJ%XHB~S6FT~QF$J8HXYZ`L.png"/>
          <p:cNvPicPr>
            <a:picLocks noChangeAspect="1" noChangeArrowheads="1"/>
          </p:cNvPicPr>
          <p:nvPr/>
        </p:nvPicPr>
        <p:blipFill>
          <a:blip r:embed="rId3" cstate="print"/>
          <a:srcRect/>
          <a:stretch>
            <a:fillRect/>
          </a:stretch>
        </p:blipFill>
        <p:spPr bwMode="auto">
          <a:xfrm>
            <a:off x="914400" y="4267200"/>
            <a:ext cx="5715000" cy="1371600"/>
          </a:xfrm>
          <a:prstGeom prst="rect">
            <a:avLst/>
          </a:prstGeom>
          <a:noFill/>
        </p:spPr>
      </p:pic>
      <p:pic>
        <p:nvPicPr>
          <p:cNvPr id="28674" name="Picture 2" descr="C:\Users\adminis\AppData\Roaming\Tencent\Users\1062269341\TIM\WinTemp\RichOle\C%)XZZEI8U)0Z%EGSQ9[P(S.png"/>
          <p:cNvPicPr>
            <a:picLocks noChangeAspect="1" noChangeArrowheads="1"/>
          </p:cNvPicPr>
          <p:nvPr/>
        </p:nvPicPr>
        <p:blipFill>
          <a:blip r:embed="rId4" cstate="print"/>
          <a:srcRect/>
          <a:stretch>
            <a:fillRect/>
          </a:stretch>
        </p:blipFill>
        <p:spPr bwMode="auto">
          <a:xfrm>
            <a:off x="6562725" y="3657600"/>
            <a:ext cx="2581275" cy="2905125"/>
          </a:xfrm>
          <a:prstGeom prst="rect">
            <a:avLst/>
          </a:prstGeom>
          <a:noFill/>
        </p:spPr>
      </p:pic>
    </p:spTree>
    <p:extLst>
      <p:ext uri="{BB962C8B-B14F-4D97-AF65-F5344CB8AC3E}">
        <p14:creationId xmlns:p14="http://schemas.microsoft.com/office/powerpoint/2010/main" xmlns="" val="1607144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Custom 1">
      <a:dk1>
        <a:sysClr val="windowText" lastClr="000000"/>
      </a:dk1>
      <a:lt1>
        <a:sysClr val="window" lastClr="FFFFFF"/>
      </a:lt1>
      <a:dk2>
        <a:srgbClr val="1F497D"/>
      </a:dk2>
      <a:lt2>
        <a:srgbClr val="EEECE1"/>
      </a:lt2>
      <a:accent1>
        <a:srgbClr val="4F81BD"/>
      </a:accent1>
      <a:accent2>
        <a:srgbClr val="C4BD97"/>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7996</TotalTime>
  <Words>1490</Words>
  <Application>Microsoft Office PowerPoint</Application>
  <PresentationFormat>全屏显示(4:3)</PresentationFormat>
  <Paragraphs>260</Paragraphs>
  <Slides>45</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2_Office Theme</vt:lpstr>
      <vt:lpstr>Equation</vt:lpstr>
      <vt:lpstr>Dynamic Programming</vt:lpstr>
      <vt:lpstr>11.1 A Prototype Example for Dynamic Programming</vt:lpstr>
      <vt:lpstr>A Prototype Example for Dynamic Programming</vt:lpstr>
      <vt:lpstr>A Prototype Example for Dynamic Programming</vt:lpstr>
      <vt:lpstr>A Prototype Example for Dynamic Programming</vt:lpstr>
      <vt:lpstr>A Prototype Example for Dynamic Programming</vt:lpstr>
      <vt:lpstr>A Prototype Example for Dynamic Programming</vt:lpstr>
      <vt:lpstr>A Prototype Example for Dynamic Programming</vt:lpstr>
      <vt:lpstr>A Prototype Example for Dynamic Programming</vt:lpstr>
      <vt:lpstr>A Prototype Example for Dynamic Programming</vt:lpstr>
      <vt:lpstr>A Prototype Example for Dynamic Programming</vt:lpstr>
      <vt:lpstr>A Prototype Example for Dynamic Programming</vt:lpstr>
      <vt:lpstr>11.2 Characteristics of Dynamic Programming Problems</vt:lpstr>
      <vt:lpstr>Characteristics of Dynamic Programming Problems</vt:lpstr>
      <vt:lpstr>Characteristics of Dynamic Programming Problems</vt:lpstr>
      <vt:lpstr>Characteristics of Dynamic Programming Problems</vt:lpstr>
      <vt:lpstr>Characteristics of Dynamic Programming Problems</vt:lpstr>
      <vt:lpstr>11.3 Deterministic Dynamic Programming</vt:lpstr>
      <vt:lpstr>Deterministic Dynamic Programming</vt:lpstr>
      <vt:lpstr>Deterministic Dynamic Programming</vt:lpstr>
      <vt:lpstr>Deterministic Dynamic Programming</vt:lpstr>
      <vt:lpstr>幻灯片 22</vt:lpstr>
      <vt:lpstr>幻灯片 23</vt:lpstr>
      <vt:lpstr>幻灯片 24</vt:lpstr>
      <vt:lpstr>幻灯片 25</vt:lpstr>
      <vt:lpstr>幻灯片 26</vt:lpstr>
      <vt:lpstr>幻灯片 27</vt:lpstr>
      <vt:lpstr>幻灯片 28</vt:lpstr>
      <vt:lpstr>幻灯片 29</vt:lpstr>
      <vt:lpstr>幻灯片 30</vt:lpstr>
      <vt:lpstr>Deterministic Dynamic Programming</vt:lpstr>
      <vt:lpstr>Deterministic Dynamic Programming</vt:lpstr>
      <vt:lpstr>11.4 Probabilistic Dynamic Programming</vt:lpstr>
      <vt:lpstr>Probabilistic Dynamic Programming</vt:lpstr>
      <vt:lpstr>Probabilistic Dynamic Programming</vt:lpstr>
      <vt:lpstr>Probabilistic Dynamic Programming</vt:lpstr>
      <vt:lpstr>Probabilistic Dynamic Programming</vt:lpstr>
      <vt:lpstr>Probabilistic Dynamic Programming</vt:lpstr>
      <vt:lpstr>Probabilistic Dynamic Programming</vt:lpstr>
      <vt:lpstr>Probabilistic Dynamic Programming</vt:lpstr>
      <vt:lpstr>Probabilistic Dynamic Programming</vt:lpstr>
      <vt:lpstr>Probabilistic Dynamic Programming</vt:lpstr>
      <vt:lpstr>Probabilistic Dynamic Programming</vt:lpstr>
      <vt:lpstr>Probabilistic Dynamic Programming</vt:lpstr>
      <vt:lpstr>11.5 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
  <cp:lastModifiedBy>张新香</cp:lastModifiedBy>
  <cp:revision>570</cp:revision>
  <dcterms:modified xsi:type="dcterms:W3CDTF">2021-04-22T05:45:53Z</dcterms:modified>
</cp:coreProperties>
</file>