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  <p:sldMasterId id="2147483800" r:id="rId2"/>
    <p:sldMasterId id="2147483822" r:id="rId3"/>
  </p:sldMasterIdLst>
  <p:notesMasterIdLst>
    <p:notesMasterId r:id="rId109"/>
  </p:notesMasterIdLst>
  <p:sldIdLst>
    <p:sldId id="321" r:id="rId4"/>
    <p:sldId id="352" r:id="rId5"/>
    <p:sldId id="353" r:id="rId6"/>
    <p:sldId id="335" r:id="rId7"/>
    <p:sldId id="339" r:id="rId8"/>
    <p:sldId id="354" r:id="rId9"/>
    <p:sldId id="355" r:id="rId10"/>
    <p:sldId id="356" r:id="rId11"/>
    <p:sldId id="334" r:id="rId12"/>
    <p:sldId id="357" r:id="rId13"/>
    <p:sldId id="340" r:id="rId14"/>
    <p:sldId id="341" r:id="rId15"/>
    <p:sldId id="375" r:id="rId16"/>
    <p:sldId id="376" r:id="rId17"/>
    <p:sldId id="377" r:id="rId18"/>
    <p:sldId id="336" r:id="rId19"/>
    <p:sldId id="374" r:id="rId20"/>
    <p:sldId id="342" r:id="rId21"/>
    <p:sldId id="378" r:id="rId22"/>
    <p:sldId id="379" r:id="rId23"/>
    <p:sldId id="343" r:id="rId24"/>
    <p:sldId id="380" r:id="rId25"/>
    <p:sldId id="358" r:id="rId26"/>
    <p:sldId id="337" r:id="rId27"/>
    <p:sldId id="359" r:id="rId28"/>
    <p:sldId id="360" r:id="rId29"/>
    <p:sldId id="381" r:id="rId30"/>
    <p:sldId id="382" r:id="rId31"/>
    <p:sldId id="383" r:id="rId32"/>
    <p:sldId id="384" r:id="rId33"/>
    <p:sldId id="385" r:id="rId34"/>
    <p:sldId id="386" r:id="rId35"/>
    <p:sldId id="338" r:id="rId36"/>
    <p:sldId id="344" r:id="rId37"/>
    <p:sldId id="345" r:id="rId38"/>
    <p:sldId id="346" r:id="rId39"/>
    <p:sldId id="387" r:id="rId40"/>
    <p:sldId id="388" r:id="rId41"/>
    <p:sldId id="361" r:id="rId42"/>
    <p:sldId id="347" r:id="rId43"/>
    <p:sldId id="362" r:id="rId44"/>
    <p:sldId id="389" r:id="rId45"/>
    <p:sldId id="390" r:id="rId46"/>
    <p:sldId id="391" r:id="rId47"/>
    <p:sldId id="392" r:id="rId48"/>
    <p:sldId id="393" r:id="rId49"/>
    <p:sldId id="395" r:id="rId50"/>
    <p:sldId id="394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08" r:id="rId64"/>
    <p:sldId id="409" r:id="rId65"/>
    <p:sldId id="348" r:id="rId66"/>
    <p:sldId id="363" r:id="rId67"/>
    <p:sldId id="410" r:id="rId68"/>
    <p:sldId id="364" r:id="rId69"/>
    <p:sldId id="412" r:id="rId70"/>
    <p:sldId id="413" r:id="rId71"/>
    <p:sldId id="411" r:id="rId72"/>
    <p:sldId id="415" r:id="rId73"/>
    <p:sldId id="414" r:id="rId74"/>
    <p:sldId id="416" r:id="rId75"/>
    <p:sldId id="417" r:id="rId76"/>
    <p:sldId id="418" r:id="rId77"/>
    <p:sldId id="419" r:id="rId78"/>
    <p:sldId id="420" r:id="rId79"/>
    <p:sldId id="421" r:id="rId80"/>
    <p:sldId id="422" r:id="rId81"/>
    <p:sldId id="423" r:id="rId82"/>
    <p:sldId id="424" r:id="rId83"/>
    <p:sldId id="425" r:id="rId84"/>
    <p:sldId id="426" r:id="rId85"/>
    <p:sldId id="427" r:id="rId86"/>
    <p:sldId id="349" r:id="rId87"/>
    <p:sldId id="365" r:id="rId88"/>
    <p:sldId id="366" r:id="rId89"/>
    <p:sldId id="428" r:id="rId90"/>
    <p:sldId id="429" r:id="rId91"/>
    <p:sldId id="430" r:id="rId92"/>
    <p:sldId id="431" r:id="rId93"/>
    <p:sldId id="432" r:id="rId94"/>
    <p:sldId id="433" r:id="rId95"/>
    <p:sldId id="434" r:id="rId96"/>
    <p:sldId id="435" r:id="rId97"/>
    <p:sldId id="436" r:id="rId98"/>
    <p:sldId id="437" r:id="rId99"/>
    <p:sldId id="438" r:id="rId100"/>
    <p:sldId id="439" r:id="rId101"/>
    <p:sldId id="350" r:id="rId102"/>
    <p:sldId id="369" r:id="rId103"/>
    <p:sldId id="370" r:id="rId104"/>
    <p:sldId id="371" r:id="rId105"/>
    <p:sldId id="372" r:id="rId106"/>
    <p:sldId id="351" r:id="rId107"/>
    <p:sldId id="373" r:id="rId10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5C1"/>
    <a:srgbClr val="293071"/>
    <a:srgbClr val="FFA143"/>
    <a:srgbClr val="2D6F83"/>
    <a:srgbClr val="F0A34E"/>
    <a:srgbClr val="F8A468"/>
    <a:srgbClr val="327B92"/>
    <a:srgbClr val="3A8EA8"/>
    <a:srgbClr val="4B9FC2"/>
    <a:srgbClr val="202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20" autoAdjust="0"/>
  </p:normalViewPr>
  <p:slideViewPr>
    <p:cSldViewPr>
      <p:cViewPr>
        <p:scale>
          <a:sx n="66" d="100"/>
          <a:sy n="66" d="100"/>
        </p:scale>
        <p:origin x="5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viewProps" Target="view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theme" Target="theme/theme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commentAuthors" Target="commentAuthor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07CB8D-7797-4B75-9DC7-81918E657DA0}" type="slidenum">
              <a:rPr lang="en-US" sz="1200" smtClean="0"/>
              <a:pPr/>
              <a:t>1</a:t>
            </a:fld>
            <a:endParaRPr lang="en-US" sz="1200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69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9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9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9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9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1861-B7B3-4960-A9FA-C2809CF31C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88851-2553-4144-8A8F-AB97928545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ctr" eaLnBrk="1" latinLnBrk="0" hangingPunct="1"/>
            <a:fld id="{6D95434A-1094-4C26-ADA4-1AB6210859AE}" type="slidenum">
              <a:rPr kumimoji="0" lang="en-US" smtClean="0"/>
              <a:pPr algn="ctr" eaLnBrk="1" latinLnBrk="0" hangingPunct="1"/>
              <a:t>‹#›</a:t>
            </a:fld>
            <a:endParaRPr kumimoji="0" lang="zh-CN" altLang="en-US" b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DF6C85-580E-49AA-8C0F-7282E851D184}" type="datetimeFigureOut">
              <a:rPr lang="en-US" smtClean="0"/>
              <a:pPr/>
              <a:t>4/24/2022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6D95434A-1094-4C26-ADA4-1AB6210859AE}" type="slidenum">
              <a:rPr kumimoji="0" lang="en-US" smtClean="0"/>
              <a:pPr algn="ctr" eaLnBrk="1" latinLnBrk="0" hangingPunct="1"/>
              <a:t>‹#›</a:t>
            </a:fld>
            <a:endParaRPr kumimoji="0" lang="zh-CN" altLang="en-US" b="0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88851-2553-4144-8A8F-AB979285451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5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  <p:sldLayoutId id="2147483799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3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6.wmf"/><Relationship Id="rId9" Type="http://schemas.openxmlformats.org/officeDocument/2006/relationships/image" Target="../media/image9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1.wmf"/><Relationship Id="rId11" Type="http://schemas.openxmlformats.org/officeDocument/2006/relationships/image" Target="../media/image99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2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4.wmf"/><Relationship Id="rId9" Type="http://schemas.openxmlformats.org/officeDocument/2006/relationships/image" Target="../media/image9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9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0"/>
            <a:duotone>
              <a:schemeClr val="bg2">
                <a:tint val="100000"/>
                <a:shade val="70000"/>
                <a:hueMod val="100000"/>
                <a:satMod val="100000"/>
              </a:schemeClr>
              <a:schemeClr val="bg2">
                <a:tint val="90000"/>
                <a:shade val="100000"/>
                <a:hueMod val="100000"/>
                <a:satMod val="1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905000" y="1676400"/>
            <a:ext cx="5257800" cy="914400"/>
          </a:xfrm>
        </p:spPr>
        <p:txBody>
          <a:bodyPr/>
          <a:lstStyle/>
          <a:p>
            <a:pPr algn="l"/>
            <a:r>
              <a:rPr lang="en-US" dirty="0"/>
              <a:t>Chapter 12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1905000" y="2743200"/>
            <a:ext cx="7010400" cy="1470025"/>
          </a:xfrm>
        </p:spPr>
        <p:txBody>
          <a:bodyPr/>
          <a:lstStyle/>
          <a:p>
            <a:pPr algn="l"/>
            <a:r>
              <a:rPr lang="en-US" dirty="0"/>
              <a:t>Integer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BIP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production and distribution network</a:t>
            </a:r>
          </a:p>
          <a:p>
            <a:pPr lvl="1"/>
            <a:r>
              <a:rPr lang="en-US" dirty="0"/>
              <a:t>Types of decisions</a:t>
            </a:r>
          </a:p>
          <a:p>
            <a:pPr lvl="2"/>
            <a:r>
              <a:rPr lang="en-US" dirty="0"/>
              <a:t>Should a certain plant remain open?</a:t>
            </a:r>
          </a:p>
          <a:p>
            <a:pPr lvl="2"/>
            <a:r>
              <a:rPr lang="en-US" dirty="0"/>
              <a:t>Should a certain site be selected for a new plant?</a:t>
            </a:r>
          </a:p>
          <a:p>
            <a:pPr lvl="2"/>
            <a:r>
              <a:rPr lang="en-US" dirty="0"/>
              <a:t>Should a certain distribution center remain open?</a:t>
            </a:r>
          </a:p>
          <a:p>
            <a:pPr lvl="2"/>
            <a:r>
              <a:rPr lang="en-US" dirty="0"/>
              <a:t>Should a certain site be selected for a new distribution center?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158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Incorporation of Constraint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constraint programming to IP problems</a:t>
            </a:r>
          </a:p>
          <a:p>
            <a:pPr lvl="1"/>
            <a:r>
              <a:rPr lang="en-US" dirty="0"/>
              <a:t>Formulate a compact model for the problem by using a variety of constraint types</a:t>
            </a:r>
          </a:p>
          <a:p>
            <a:pPr lvl="2"/>
            <a:r>
              <a:rPr lang="en-US" dirty="0"/>
              <a:t>Most of which do not fit IP format</a:t>
            </a:r>
          </a:p>
          <a:p>
            <a:pPr lvl="1"/>
            <a:r>
              <a:rPr lang="en-US" dirty="0"/>
              <a:t>Efficiently find feasible solutions that satisfy all the constraints</a:t>
            </a:r>
          </a:p>
          <a:p>
            <a:pPr lvl="1"/>
            <a:r>
              <a:rPr lang="en-US" dirty="0"/>
              <a:t>Search among the feasible solutions for an optimal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265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Incorporation of Constraint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of constraint programming</a:t>
            </a:r>
          </a:p>
          <a:p>
            <a:pPr lvl="1"/>
            <a:r>
              <a:rPr lang="en-US" dirty="0"/>
              <a:t>Brings computing closer to ultimate objective: user states a problem and the computer solves it</a:t>
            </a:r>
          </a:p>
          <a:p>
            <a:pPr lvl="1"/>
            <a:r>
              <a:rPr lang="en-US" dirty="0"/>
              <a:t>Can greatly simplify formulation of IP models</a:t>
            </a:r>
          </a:p>
          <a:p>
            <a:r>
              <a:rPr lang="en-US" dirty="0"/>
              <a:t>Constraint programming difficult to integrate with integer programming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7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Incorporation of Constraint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constraint</a:t>
            </a:r>
          </a:p>
          <a:p>
            <a:pPr lvl="1"/>
            <a:r>
              <a:rPr lang="en-US" dirty="0"/>
              <a:t>Constraint that succinctly expresses a global pattern in the allowable relationship between multiple variables</a:t>
            </a:r>
          </a:p>
          <a:p>
            <a:r>
              <a:rPr lang="en-US" dirty="0"/>
              <a:t>Examples of global constraints</a:t>
            </a:r>
          </a:p>
          <a:p>
            <a:pPr lvl="1"/>
            <a:r>
              <a:rPr lang="en-US" dirty="0"/>
              <a:t>All-different: all variables in a given set must have different values</a:t>
            </a:r>
          </a:p>
          <a:p>
            <a:pPr lvl="1"/>
            <a:r>
              <a:rPr lang="en-US" dirty="0"/>
              <a:t>The element constraint: looks up a cost or profit associated with an integer variable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48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Incorporation of Constraint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applications of the merger of mathematical programming with constraint programming</a:t>
            </a:r>
          </a:p>
          <a:p>
            <a:pPr lvl="1"/>
            <a:r>
              <a:rPr lang="en-US" dirty="0"/>
              <a:t>Network design, vehicle routing, crew rostering, inventory management, and NFL football scheduling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17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12.10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problems</a:t>
            </a:r>
          </a:p>
          <a:p>
            <a:pPr lvl="1"/>
            <a:r>
              <a:rPr lang="en-US" dirty="0"/>
              <a:t>Involve some variables which must be integers</a:t>
            </a:r>
          </a:p>
          <a:p>
            <a:pPr lvl="1"/>
            <a:r>
              <a:rPr lang="en-US" dirty="0"/>
              <a:t>Many applications involving yes-or-no decisions</a:t>
            </a:r>
          </a:p>
          <a:p>
            <a:pPr lvl="1"/>
            <a:r>
              <a:rPr lang="en-US" dirty="0"/>
              <a:t>More difficult than they would be without the integer restriction</a:t>
            </a:r>
          </a:p>
          <a:p>
            <a:pPr lvl="2"/>
            <a:r>
              <a:rPr lang="en-US" dirty="0"/>
              <a:t>Algorithms less efficient than the simplex method</a:t>
            </a:r>
          </a:p>
          <a:p>
            <a:pPr lvl="1"/>
            <a:r>
              <a:rPr lang="en-US" dirty="0"/>
              <a:t>Computer codes commonly available to solve</a:t>
            </a:r>
          </a:p>
          <a:p>
            <a:pPr lvl="2"/>
            <a:r>
              <a:rPr lang="en-US" dirty="0"/>
              <a:t>Branch-and cut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91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programming is a relatively new area</a:t>
            </a:r>
          </a:p>
          <a:p>
            <a:pPr lvl="1"/>
            <a:r>
              <a:rPr lang="en-US" dirty="0"/>
              <a:t>Shows great potential </a:t>
            </a:r>
            <a:r>
              <a:rPr lang="en-US"/>
              <a:t>in expanding the </a:t>
            </a:r>
            <a:r>
              <a:rPr lang="en-US" dirty="0"/>
              <a:t>ability to formulate and solve IP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6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BIP Applications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Dispatching shipments</a:t>
            </a:r>
            <a:r>
              <a:rPr lang="zh-CN" altLang="en-US" dirty="0"/>
              <a:t>发送运输</a:t>
            </a:r>
            <a:endParaRPr lang="en-US" dirty="0"/>
          </a:p>
          <a:p>
            <a:pPr lvl="1"/>
            <a:r>
              <a:rPr lang="en-US" dirty="0"/>
              <a:t>Decision: should a certain route be selected for one of the trucks?</a:t>
            </a:r>
          </a:p>
          <a:p>
            <a:pPr lvl="2"/>
            <a:r>
              <a:rPr lang="en-US" dirty="0"/>
              <a:t>Certain route</a:t>
            </a:r>
          </a:p>
          <a:p>
            <a:pPr lvl="2"/>
            <a:r>
              <a:rPr lang="en-US" dirty="0"/>
              <a:t>Certain size of truck</a:t>
            </a:r>
          </a:p>
          <a:p>
            <a:pPr lvl="2"/>
            <a:r>
              <a:rPr lang="en-US" dirty="0"/>
              <a:t>Certain time period for departure</a:t>
            </a:r>
          </a:p>
          <a:p>
            <a:r>
              <a:rPr lang="en-US" dirty="0"/>
              <a:t>Scheduling interrelated activities</a:t>
            </a:r>
          </a:p>
          <a:p>
            <a:pPr lvl="1"/>
            <a:r>
              <a:rPr lang="en-US" dirty="0"/>
              <a:t>Decision: should a certain activity begin in a certain time period?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3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BIP Applications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Airline applications</a:t>
            </a:r>
          </a:p>
          <a:p>
            <a:pPr lvl="1"/>
            <a:r>
              <a:rPr lang="en-US" dirty="0"/>
              <a:t>Decision types</a:t>
            </a:r>
          </a:p>
          <a:p>
            <a:pPr lvl="2"/>
            <a:r>
              <a:rPr lang="en-US" dirty="0"/>
              <a:t>Should a certain type of aircraft be assigned to a certain flight leg?</a:t>
            </a:r>
          </a:p>
          <a:p>
            <a:pPr lvl="2"/>
            <a:r>
              <a:rPr lang="en-US" dirty="0"/>
              <a:t>Should a certain sequence of flight legs be assigned to a crew</a:t>
            </a:r>
            <a:r>
              <a:rPr lang="zh-CN" altLang="en-US" dirty="0"/>
              <a:t>机组人员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Reassignment of crews to flights to adjust to weather delays, etc.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388" y="1484313"/>
            <a:ext cx="8353425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lang="zh-CN" sz="2200" b="1" dirty="0">
                <a:latin typeface="+mn-ea"/>
                <a:ea typeface="+mn-ea"/>
              </a:rPr>
              <a:t>工厂</a:t>
            </a:r>
            <a:r>
              <a:rPr lang="zh-CN" altLang="zh-CN" sz="2200" b="1" dirty="0">
                <a:latin typeface="+mn-ea"/>
                <a:ea typeface="+mn-ea"/>
              </a:rPr>
              <a:t>A</a:t>
            </a:r>
            <a:r>
              <a:rPr lang="zh-CN" altLang="zh-CN" sz="2200" b="1" baseline="-25000" dirty="0">
                <a:latin typeface="+mn-ea"/>
                <a:ea typeface="+mn-ea"/>
              </a:rPr>
              <a:t>1</a:t>
            </a:r>
            <a:r>
              <a:rPr lang="zh-CN" sz="2200" b="1" dirty="0">
                <a:latin typeface="+mn-ea"/>
                <a:ea typeface="+mn-ea"/>
              </a:rPr>
              <a:t>和</a:t>
            </a:r>
            <a:r>
              <a:rPr lang="zh-CN" altLang="zh-CN" sz="2200" b="1" dirty="0">
                <a:latin typeface="+mn-ea"/>
                <a:ea typeface="+mn-ea"/>
              </a:rPr>
              <a:t>A</a:t>
            </a:r>
            <a:r>
              <a:rPr lang="zh-CN" altLang="zh-CN" sz="2200" b="1" baseline="-25000" dirty="0">
                <a:latin typeface="+mn-ea"/>
                <a:ea typeface="+mn-ea"/>
              </a:rPr>
              <a:t>2</a:t>
            </a:r>
            <a:r>
              <a:rPr lang="zh-CN" sz="2200" b="1" dirty="0">
                <a:latin typeface="+mn-ea"/>
                <a:ea typeface="+mn-ea"/>
              </a:rPr>
              <a:t>生产某种物资。由于该种物资供不应求，故需要再建一家工厂。相应的建厂方案有</a:t>
            </a:r>
            <a:r>
              <a:rPr lang="zh-CN" altLang="zh-CN" sz="2200" b="1" dirty="0">
                <a:latin typeface="+mn-ea"/>
                <a:ea typeface="+mn-ea"/>
              </a:rPr>
              <a:t>A</a:t>
            </a:r>
            <a:r>
              <a:rPr lang="zh-CN" altLang="zh-CN" sz="2200" b="1" baseline="-25000" dirty="0">
                <a:latin typeface="+mn-ea"/>
                <a:ea typeface="+mn-ea"/>
              </a:rPr>
              <a:t>3</a:t>
            </a:r>
            <a:r>
              <a:rPr lang="zh-CN" sz="2200" b="1" dirty="0">
                <a:latin typeface="+mn-ea"/>
                <a:ea typeface="+mn-ea"/>
              </a:rPr>
              <a:t>和</a:t>
            </a:r>
            <a:r>
              <a:rPr lang="zh-CN" altLang="zh-CN" sz="2200" b="1" dirty="0">
                <a:latin typeface="+mn-ea"/>
                <a:ea typeface="+mn-ea"/>
              </a:rPr>
              <a:t>A</a:t>
            </a:r>
            <a:r>
              <a:rPr lang="zh-CN" altLang="zh-CN" sz="2200" b="1" baseline="-25000" dirty="0">
                <a:latin typeface="+mn-ea"/>
                <a:ea typeface="+mn-ea"/>
              </a:rPr>
              <a:t>4</a:t>
            </a:r>
            <a:r>
              <a:rPr lang="zh-CN" sz="2200" b="1" dirty="0">
                <a:latin typeface="+mn-ea"/>
                <a:ea typeface="+mn-ea"/>
              </a:rPr>
              <a:t>两个。这种物资的需求地有</a:t>
            </a:r>
            <a:r>
              <a:rPr lang="zh-CN" altLang="zh-CN" sz="2200" b="1" dirty="0">
                <a:latin typeface="+mn-ea"/>
                <a:ea typeface="+mn-ea"/>
              </a:rPr>
              <a:t>B</a:t>
            </a:r>
            <a:r>
              <a:rPr lang="zh-CN" altLang="zh-CN" sz="2200" b="1" baseline="-25000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,B</a:t>
            </a:r>
            <a:r>
              <a:rPr lang="zh-CN" altLang="zh-CN" sz="2200" b="1" baseline="-25000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,B</a:t>
            </a:r>
            <a:r>
              <a:rPr lang="zh-CN" altLang="zh-CN" sz="2200" b="1" baseline="-25000" dirty="0">
                <a:latin typeface="+mn-ea"/>
                <a:ea typeface="+mn-ea"/>
              </a:rPr>
              <a:t>3</a:t>
            </a:r>
            <a:r>
              <a:rPr lang="zh-CN" altLang="zh-CN" sz="2200" b="1" dirty="0">
                <a:latin typeface="+mn-ea"/>
                <a:ea typeface="+mn-ea"/>
              </a:rPr>
              <a:t>,B</a:t>
            </a:r>
            <a:r>
              <a:rPr lang="zh-CN" altLang="zh-CN" sz="2200" b="1" baseline="-25000" dirty="0">
                <a:latin typeface="+mn-ea"/>
                <a:ea typeface="+mn-ea"/>
              </a:rPr>
              <a:t>4</a:t>
            </a:r>
            <a:r>
              <a:rPr lang="zh-CN" sz="2200" b="1" dirty="0">
                <a:latin typeface="+mn-ea"/>
                <a:ea typeface="+mn-ea"/>
              </a:rPr>
              <a:t>四个。各工厂年生产能力、各地年需求量、各厂至各需求地的单位物资运费</a:t>
            </a:r>
            <a:r>
              <a:rPr lang="zh-CN" altLang="zh-CN" sz="2200" b="1" dirty="0">
                <a:latin typeface="+mn-ea"/>
                <a:ea typeface="+mn-ea"/>
              </a:rPr>
              <a:t>c</a:t>
            </a:r>
            <a:r>
              <a:rPr lang="zh-CN" altLang="zh-CN" sz="2200" b="1" baseline="-25000" dirty="0">
                <a:latin typeface="+mn-ea"/>
                <a:ea typeface="+mn-ea"/>
              </a:rPr>
              <a:t>ij</a:t>
            </a:r>
            <a:r>
              <a:rPr lang="zh-CN" sz="2200" b="1" dirty="0">
                <a:latin typeface="+mn-ea"/>
                <a:ea typeface="+mn-ea"/>
              </a:rPr>
              <a:t>，见下表：</a:t>
            </a:r>
          </a:p>
        </p:txBody>
      </p:sp>
      <p:graphicFrame>
        <p:nvGraphicFramePr>
          <p:cNvPr id="169989" name="Group 5"/>
          <p:cNvGraphicFramePr>
            <a:graphicFrameLocks noGrp="1"/>
          </p:cNvGraphicFramePr>
          <p:nvPr/>
        </p:nvGraphicFramePr>
        <p:xfrm>
          <a:off x="825500" y="3290888"/>
          <a:ext cx="6842125" cy="2016760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B1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B2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B3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B4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年生产能力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A4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年需求量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350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11" name="Text Box 56"/>
          <p:cNvSpPr txBox="1">
            <a:spLocks noChangeArrowheads="1"/>
          </p:cNvSpPr>
          <p:nvPr/>
        </p:nvSpPr>
        <p:spPr bwMode="auto">
          <a:xfrm>
            <a:off x="250825" y="5300663"/>
            <a:ext cx="838835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  <a:buSzPct val="85000"/>
            </a:pPr>
            <a:r>
              <a:rPr lang="zh-CN" sz="2200" dirty="0"/>
              <a:t>工厂</a:t>
            </a:r>
            <a:r>
              <a:rPr lang="zh-CN" altLang="zh-CN" sz="2200" dirty="0"/>
              <a:t>A3</a:t>
            </a:r>
            <a:r>
              <a:rPr lang="zh-CN" sz="2200" dirty="0"/>
              <a:t>或</a:t>
            </a:r>
            <a:r>
              <a:rPr lang="zh-CN" altLang="zh-CN" sz="2200" dirty="0"/>
              <a:t>A4</a:t>
            </a:r>
            <a:r>
              <a:rPr lang="zh-CN" sz="2200" dirty="0"/>
              <a:t>开工后，每年的生产费用估计分别为</a:t>
            </a:r>
            <a:r>
              <a:rPr lang="zh-CN" altLang="zh-CN" sz="2200" dirty="0"/>
              <a:t>1200</a:t>
            </a:r>
            <a:r>
              <a:rPr lang="zh-CN" sz="2200" dirty="0"/>
              <a:t>万或</a:t>
            </a:r>
            <a:r>
              <a:rPr lang="zh-CN" altLang="zh-CN" sz="2200" dirty="0"/>
              <a:t>1500</a:t>
            </a:r>
            <a:r>
              <a:rPr lang="zh-CN" sz="2200" dirty="0"/>
              <a:t>万元。现要决定应该建设工厂</a:t>
            </a:r>
            <a:r>
              <a:rPr lang="zh-CN" altLang="zh-CN" sz="2200" dirty="0"/>
              <a:t>A3</a:t>
            </a:r>
            <a:r>
              <a:rPr lang="zh-CN" sz="2200" dirty="0"/>
              <a:t>还是</a:t>
            </a:r>
            <a:r>
              <a:rPr lang="zh-CN" altLang="zh-CN" sz="2200" dirty="0"/>
              <a:t>A4</a:t>
            </a:r>
            <a:r>
              <a:rPr lang="zh-CN" sz="2200" dirty="0"/>
              <a:t>，才能使今后每年的总费用最少。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xercise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762000"/>
            <a:ext cx="8208962" cy="18018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dirty="0"/>
              <a:t>解：这是一个物资运输问题，特点是事先不能确定应该建</a:t>
            </a:r>
            <a:r>
              <a:rPr lang="zh-CN" altLang="zh-CN" dirty="0"/>
              <a:t>A3</a:t>
            </a:r>
            <a:r>
              <a:rPr lang="zh-CN" dirty="0"/>
              <a:t>还是</a:t>
            </a:r>
            <a:r>
              <a:rPr lang="zh-CN" altLang="zh-CN" dirty="0"/>
              <a:t>A4</a:t>
            </a:r>
            <a:r>
              <a:rPr lang="zh-CN" dirty="0"/>
              <a:t>中哪一个，因而不知道新厂投产后的实际生产物资。为此，引入</a:t>
            </a:r>
            <a:r>
              <a:rPr lang="zh-CN" altLang="zh-CN" dirty="0"/>
              <a:t>0-1</a:t>
            </a:r>
            <a:r>
              <a:rPr lang="zh-CN" dirty="0"/>
              <a:t>变量：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49463" y="2492375"/>
          <a:ext cx="36020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r:id="rId4" imgW="1662574" imgH="406365" progId="">
                  <p:embed/>
                </p:oleObj>
              </mc:Choice>
              <mc:Fallback>
                <p:oleObj r:id="rId4" imgW="1662574" imgH="40636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492375"/>
                        <a:ext cx="3602037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50825" y="3357563"/>
            <a:ext cx="8569325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lang="zh-CN" dirty="0"/>
              <a:t>再设</a:t>
            </a:r>
            <a:r>
              <a:rPr lang="zh-CN" altLang="zh-CN" dirty="0"/>
              <a:t>x</a:t>
            </a:r>
            <a:r>
              <a:rPr lang="zh-CN" altLang="zh-CN" baseline="-25000" dirty="0"/>
              <a:t>ij</a:t>
            </a:r>
            <a:r>
              <a:rPr lang="zh-CN" dirty="0"/>
              <a:t>为由</a:t>
            </a:r>
            <a:r>
              <a:rPr lang="zh-CN" altLang="zh-CN" dirty="0"/>
              <a:t>A</a:t>
            </a:r>
            <a:r>
              <a:rPr lang="zh-CN" altLang="zh-CN" baseline="-25000" dirty="0"/>
              <a:t>i</a:t>
            </a:r>
            <a:r>
              <a:rPr lang="zh-CN" dirty="0"/>
              <a:t>运往</a:t>
            </a:r>
            <a:r>
              <a:rPr lang="zh-CN" altLang="zh-CN" dirty="0"/>
              <a:t>B</a:t>
            </a:r>
            <a:r>
              <a:rPr lang="zh-CN" altLang="zh-CN" baseline="-25000" dirty="0"/>
              <a:t>j</a:t>
            </a:r>
            <a:r>
              <a:rPr lang="zh-CN" dirty="0"/>
              <a:t>的物资数量，单位为千吨；</a:t>
            </a:r>
            <a:r>
              <a:rPr lang="zh-CN" altLang="zh-CN" dirty="0"/>
              <a:t>z</a:t>
            </a:r>
            <a:r>
              <a:rPr lang="zh-CN" dirty="0"/>
              <a:t>表示总费用，单位万元。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lang="zh-CN" dirty="0"/>
              <a:t>则该规划问题的数学模型可以表示为：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55650" y="1052513"/>
          <a:ext cx="454025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r:id="rId3" imgW="2057717" imgH="2349817" progId="">
                  <p:embed/>
                </p:oleObj>
              </mc:Choice>
              <mc:Fallback>
                <p:oleObj r:id="rId3" imgW="2057717" imgH="234981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4540250" cy="518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651500" y="3213100"/>
            <a:ext cx="26638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lang="zh-CN"/>
              <a:t>混合整数规划问题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5002213" y="3284538"/>
            <a:ext cx="649287" cy="503237"/>
          </a:xfrm>
          <a:prstGeom prst="rightArrow">
            <a:avLst>
              <a:gd name="adj1" fmla="val 50000"/>
              <a:gd name="adj2" fmla="val 32256"/>
            </a:avLst>
          </a:prstGeom>
          <a:solidFill>
            <a:srgbClr val="0099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12.3 Innovative Uses of Binary Variables in Model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binary variables </a:t>
            </a:r>
            <a:r>
              <a:rPr lang="zh-CN" altLang="en-US" dirty="0"/>
              <a:t>辅助</a:t>
            </a:r>
            <a:endParaRPr lang="en-US" dirty="0"/>
          </a:p>
          <a:p>
            <a:pPr lvl="1"/>
            <a:r>
              <a:rPr lang="en-US" dirty="0"/>
              <a:t>Can be used to represent yes or no decisions</a:t>
            </a:r>
          </a:p>
          <a:p>
            <a:pPr lvl="1"/>
            <a:r>
              <a:rPr lang="en-US" dirty="0"/>
              <a:t>Helps formulate the model as a pure or mixed BIP model</a:t>
            </a:r>
          </a:p>
          <a:p>
            <a:r>
              <a:rPr lang="en-US" dirty="0"/>
              <a:t>Either-or constraints </a:t>
            </a:r>
            <a:r>
              <a:rPr lang="zh-CN" altLang="en-US" dirty="0"/>
              <a:t>或约束</a:t>
            </a:r>
            <a:endParaRPr lang="en-US" dirty="0"/>
          </a:p>
          <a:p>
            <a:pPr lvl="1"/>
            <a:r>
              <a:rPr lang="en-US" dirty="0"/>
              <a:t>Introduce an auxiliary variable to make problem fit linear programming format:</a:t>
            </a:r>
          </a:p>
          <a:p>
            <a:pPr lvl="2"/>
            <a:r>
              <a:rPr lang="en-US" dirty="0"/>
              <a:t>Where all constraints must be satisfied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12.3 Innovative Uses of Binary Variables in Model Formulation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4273" name="Picture 1" descr="C:\Users\adminis\AppData\Roaming\Tencent\Users\1062269341\TIM\WinTemp\RichOle\(VG2_6A(2O2IJ1X_L[CI@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3438525" cy="676275"/>
          </a:xfrm>
          <a:prstGeom prst="rect">
            <a:avLst/>
          </a:prstGeom>
          <a:noFill/>
        </p:spPr>
      </p:pic>
      <p:pic>
        <p:nvPicPr>
          <p:cNvPr id="54274" name="Picture 2" descr="C:\Users\adminis\AppData\Roaming\Tencent\Users\1062269341\TIM\WinTemp\RichOle\XNAMR3G48ME)6IKF5NBC%C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048000"/>
            <a:ext cx="4305300" cy="1371600"/>
          </a:xfrm>
          <a:prstGeom prst="rect">
            <a:avLst/>
          </a:prstGeom>
          <a:noFill/>
        </p:spPr>
      </p:pic>
      <p:pic>
        <p:nvPicPr>
          <p:cNvPr id="54275" name="Picture 3" descr="C:\Users\adminis\AppData\Roaming\Tencent\Users\1062269341\TIM\WinTemp\RichOle\L@UV74SM78LT_H(UI1%WI@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5181600"/>
            <a:ext cx="3552825" cy="88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21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Innovative Uses of Binary Variables in Model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 out of </a:t>
            </a:r>
            <a:r>
              <a:rPr lang="en-US" i="1" dirty="0"/>
              <a:t>N</a:t>
            </a:r>
            <a:r>
              <a:rPr lang="en-US" dirty="0"/>
              <a:t> constraints must hold</a:t>
            </a:r>
          </a:p>
          <a:p>
            <a:pPr lvl="1"/>
            <a:r>
              <a:rPr lang="en-US" dirty="0"/>
              <a:t>Direct generalization of the preceding case</a:t>
            </a:r>
          </a:p>
          <a:p>
            <a:pPr lvl="1"/>
            <a:r>
              <a:rPr lang="en-US" dirty="0"/>
              <a:t>Introduce auxiliary variables to make problem fit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8673" name="Picture 1" descr="C:\Users\adminis\AppData\Roaming\Tencent\Users\1062269341\TIM\WinTemp\RichOle\_[[{4(D)9BOY{K]2VWS(73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62400"/>
            <a:ext cx="3590925" cy="1962150"/>
          </a:xfrm>
          <a:prstGeom prst="rect">
            <a:avLst/>
          </a:prstGeom>
          <a:noFill/>
        </p:spPr>
      </p:pic>
      <p:pic>
        <p:nvPicPr>
          <p:cNvPr id="28674" name="Picture 2" descr="C:\Users\adminis\AppData\Roaming\Tencent\Users\1062269341\TIM\WinTemp\RichOle\U2V@[0SJBC`2]WNS0DM38E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429000"/>
            <a:ext cx="4953000" cy="3048000"/>
          </a:xfrm>
          <a:prstGeom prst="rect">
            <a:avLst/>
          </a:prstGeom>
          <a:noFill/>
        </p:spPr>
      </p:pic>
      <p:sp>
        <p:nvSpPr>
          <p:cNvPr id="9" name="右箭头 8"/>
          <p:cNvSpPr/>
          <p:nvPr/>
        </p:nvSpPr>
        <p:spPr>
          <a:xfrm>
            <a:off x="3810000" y="48006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Innovative Uses of Binary Variables in Model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</a:t>
            </a:r>
            <a:r>
              <a:rPr lang="en-US" i="1" dirty="0"/>
              <a:t>N</a:t>
            </a:r>
            <a:r>
              <a:rPr lang="en-US" dirty="0"/>
              <a:t> possible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38600"/>
            <a:ext cx="2957513" cy="144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62600"/>
            <a:ext cx="3848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5" name="Picture 1" descr="C:\Users\adminis\AppData\Roaming\Tencent\Users\1062269341\TIM\WinTemp\RichOle\4LU%F1{5)3_CV8~V}}DJM@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057400"/>
            <a:ext cx="6981825" cy="188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65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181600"/>
          </a:xfrm>
        </p:spPr>
        <p:txBody>
          <a:bodyPr/>
          <a:lstStyle/>
          <a:p>
            <a:r>
              <a:rPr lang="en-US" dirty="0"/>
              <a:t>The integer programming (IP) problem is a restricted form of the linear programming problem</a:t>
            </a:r>
          </a:p>
          <a:p>
            <a:pPr lvl="1"/>
            <a:r>
              <a:rPr lang="en-US" dirty="0"/>
              <a:t>Decision variables must have integer values</a:t>
            </a:r>
          </a:p>
          <a:p>
            <a:pPr lvl="1"/>
            <a:r>
              <a:rPr lang="en-US" dirty="0"/>
              <a:t>The divisibility assumption does not hold</a:t>
            </a:r>
          </a:p>
          <a:p>
            <a:r>
              <a:rPr lang="en-US" dirty="0"/>
              <a:t>The mixed integer programming (MIP) variant</a:t>
            </a:r>
          </a:p>
          <a:p>
            <a:pPr lvl="1"/>
            <a:r>
              <a:rPr lang="en-US" dirty="0"/>
              <a:t>Only some of the variables must have integer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6767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038600"/>
            <a:ext cx="4391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下箭头 8"/>
          <p:cNvSpPr/>
          <p:nvPr/>
        </p:nvSpPr>
        <p:spPr>
          <a:xfrm>
            <a:off x="4267200" y="2590800"/>
            <a:ext cx="762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Innovative Uses of Binary Variables in Model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fixed charge problem</a:t>
            </a:r>
          </a:p>
          <a:p>
            <a:pPr lvl="1"/>
            <a:r>
              <a:rPr lang="en-US" dirty="0"/>
              <a:t>Setup cost incurred to undertake an activity</a:t>
            </a:r>
          </a:p>
          <a:p>
            <a:pPr lvl="1"/>
            <a:r>
              <a:rPr lang="en-US" dirty="0"/>
              <a:t>Total cost equals variable cost plus fixed 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09" y="3463780"/>
            <a:ext cx="4641581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13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Innovative Uses of Binary Variables in Model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Representation of General Integer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41313" name="Picture 1" descr="C:\Users\adminis\AppData\Roaming\Tencent\Users\1062269341\TIM\WinTemp\RichOle\FM5G}HT2(5Y$_3KHT2U%KW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67000"/>
            <a:ext cx="2095500" cy="704850"/>
          </a:xfrm>
          <a:prstGeom prst="rect">
            <a:avLst/>
          </a:prstGeom>
          <a:noFill/>
        </p:spPr>
      </p:pic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505200"/>
            <a:ext cx="17145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315" name="Picture 3" descr="C:\Users\adminis\AppData\Roaming\Tencent\Users\1062269341\TIM\WinTemp\RichOle\([NVL{[`{JA@0%POTO%[6~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962400"/>
            <a:ext cx="1743075" cy="771525"/>
          </a:xfrm>
          <a:prstGeom prst="rect">
            <a:avLst/>
          </a:prstGeom>
          <a:noFill/>
        </p:spPr>
      </p:pic>
      <p:pic>
        <p:nvPicPr>
          <p:cNvPr id="141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029200"/>
            <a:ext cx="2133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318" name="Picture 6" descr="C:\Users\adminis\AppData\Roaming\Tencent\Users\1062269341\TIM\WinTemp\RichOle\@T(}LT(9EBE%A5KWUI_W$[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029200"/>
            <a:ext cx="2895600" cy="657225"/>
          </a:xfrm>
          <a:prstGeom prst="rect">
            <a:avLst/>
          </a:prstGeom>
          <a:noFill/>
        </p:spPr>
      </p:pic>
      <p:sp>
        <p:nvSpPr>
          <p:cNvPr id="11" name="右箭头 10"/>
          <p:cNvSpPr/>
          <p:nvPr/>
        </p:nvSpPr>
        <p:spPr>
          <a:xfrm>
            <a:off x="3124200" y="533400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1319" name="Picture 7" descr="C:\Users\adminis\AppData\Roaming\Tencent\Users\1062269341\TIM\WinTemp\RichOle\$XYEC`VK(]SA1]X69B2L`L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5943600"/>
            <a:ext cx="5391150" cy="733425"/>
          </a:xfrm>
          <a:prstGeom prst="rect">
            <a:avLst/>
          </a:prstGeom>
          <a:noFill/>
        </p:spPr>
      </p:pic>
      <p:sp>
        <p:nvSpPr>
          <p:cNvPr id="13" name="右箭头 12"/>
          <p:cNvSpPr/>
          <p:nvPr/>
        </p:nvSpPr>
        <p:spPr>
          <a:xfrm>
            <a:off x="1752600" y="632460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1320" name="Picture 8" descr="C:\Users\adminis\AppData\Roaming\Tencent\Users\1062269341\TIM\WinTemp\RichOle\QG@BLH`%9GF$Z54Z465YIYB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4267200"/>
            <a:ext cx="3952875" cy="28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13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Innovative Uses of Binary Variables in Model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with mostly binary variables and a few integer variables</a:t>
            </a:r>
          </a:p>
          <a:p>
            <a:pPr lvl="1"/>
            <a:r>
              <a:rPr lang="en-US" dirty="0"/>
              <a:t>Cannot directly use an efficient BIP algorithm</a:t>
            </a:r>
          </a:p>
          <a:p>
            <a:pPr lvl="1"/>
            <a:r>
              <a:rPr lang="en-US" dirty="0"/>
              <a:t>Substitute the binary representation for each of the general integer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1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12.4 Some Formulation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making choices when the decision variables are continuous</a:t>
            </a:r>
          </a:p>
          <a:p>
            <a:pPr lvl="1"/>
            <a:r>
              <a:rPr lang="en-US" dirty="0"/>
              <a:t>Good Products Co. has three possible new products</a:t>
            </a:r>
          </a:p>
          <a:p>
            <a:pPr lvl="2"/>
            <a:r>
              <a:rPr lang="en-US" dirty="0"/>
              <a:t>At most two of the three should be chosen to be produced</a:t>
            </a:r>
          </a:p>
          <a:p>
            <a:pPr lvl="1"/>
            <a:r>
              <a:rPr lang="en-US" dirty="0"/>
              <a:t>One of the two plants should be the sole </a:t>
            </a:r>
            <a:r>
              <a:rPr lang="zh-CN" altLang="en-US" dirty="0"/>
              <a:t>唯一</a:t>
            </a:r>
            <a:r>
              <a:rPr lang="en-US" dirty="0"/>
              <a:t> producer of the new product(s)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75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Formulation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5513"/>
            <a:ext cx="8044321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4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Formulation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problem similar to a standard product mix problem except:</a:t>
            </a:r>
          </a:p>
          <a:p>
            <a:pPr lvl="1"/>
            <a:r>
              <a:rPr lang="en-US" dirty="0"/>
              <a:t>The number of strictly positive decision variables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) must be ≤ 2</a:t>
            </a:r>
          </a:p>
          <a:p>
            <a:r>
              <a:rPr lang="en-US" dirty="0"/>
              <a:t>Must introduce auxiliary binary variables</a:t>
            </a:r>
          </a:p>
          <a:p>
            <a:pPr lvl="1"/>
            <a:r>
              <a:rPr lang="en-US" dirty="0"/>
              <a:t>See Pages 490-492 in the text for formulation and problem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1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Formulation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48481" name="Picture 1" descr="C:\Users\adminis\AppData\Roaming\Tencent\Users\1062269341\TIM\WinTemp\RichOle\HW[IG__H%N{Z~3AF]5IO1Y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667000"/>
            <a:ext cx="4295775" cy="24003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57200" y="16764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Let x1, x2, x3 be the production rates of the respective products</a:t>
            </a:r>
            <a:endParaRPr lang="zh-CN" alt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4114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876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Formulation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401" name="Picture 1" descr="C:\Users\adminis\AppData\Roaming\Tencent\Users\1062269341\TIM\WinTemp\RichOle\_A4ZBW3KX(OV4Z)9X6E2F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7067550" cy="838200"/>
          </a:xfrm>
          <a:prstGeom prst="rect">
            <a:avLst/>
          </a:prstGeom>
          <a:noFill/>
        </p:spPr>
      </p:pic>
      <p:pic>
        <p:nvPicPr>
          <p:cNvPr id="102402" name="Picture 2" descr="C:\Users\adminis\AppData\Roaming\Tencent\Users\1062269341\TIM\WinTemp\RichOle\~({7UD1SFN37VS$BQ%(JEY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590800"/>
            <a:ext cx="3857625" cy="1685925"/>
          </a:xfrm>
          <a:prstGeom prst="rect">
            <a:avLst/>
          </a:prstGeom>
          <a:noFill/>
        </p:spPr>
      </p:pic>
      <p:pic>
        <p:nvPicPr>
          <p:cNvPr id="102403" name="Picture 3" descr="C:\Users\adminis\AppData\Roaming\Tencent\Users\1062269341\TIM\WinTemp\RichOle\S0VR((G({5%3~HO(48ZQT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953000"/>
            <a:ext cx="7505700" cy="847725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533400" y="1371600"/>
            <a:ext cx="387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To deal with requirement 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8200" y="4343400"/>
            <a:ext cx="387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To deal with requirement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761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Formulation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533400" y="1447800"/>
            <a:ext cx="387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To deal with requirement 2</a:t>
            </a:r>
            <a:endParaRPr lang="zh-CN" altLang="en-US" dirty="0"/>
          </a:p>
        </p:txBody>
      </p:sp>
      <p:pic>
        <p:nvPicPr>
          <p:cNvPr id="137217" name="Picture 1" descr="C:\Users\adminis\AppData\Roaming\Tencent\Users\1062269341\TIM\WinTemp\RichOle\`J~3IHQ%4ILUJ`}YOF(C6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667000"/>
            <a:ext cx="4476750" cy="1190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876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integer programming (BIP)</a:t>
            </a:r>
          </a:p>
          <a:p>
            <a:pPr lvl="1"/>
            <a:r>
              <a:rPr lang="en-US" dirty="0"/>
              <a:t>Two possible integer values</a:t>
            </a:r>
          </a:p>
          <a:p>
            <a:pPr lvl="1"/>
            <a:r>
              <a:rPr lang="en-US" dirty="0"/>
              <a:t>Example: yes or no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4033" name="Picture 1" descr="C:\Users\adminis\AppData\Roaming\Tencent\Users\1062269341\TIM\WinTemp\RichOle\A[TVK183L)SB9]RWPYFF59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810000"/>
            <a:ext cx="3705225" cy="79057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600200" y="502920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binary variables</a:t>
            </a:r>
            <a:r>
              <a:rPr lang="en-US" altLang="zh-CN" dirty="0"/>
              <a:t> (or 0–1 variables)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87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Formulation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38241" name="Picture 1" descr="C:\Users\adminis\AppData\Roaming\Tencent\Users\1062269341\TIM\WinTemp\RichOle\OGXHLQPYK~XI%~KJN~HDZL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5581650" cy="516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8761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r>
              <a:rPr lang="en-US" altLang="zh-CN" dirty="0"/>
              <a:t>12.1-4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186612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5943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Profit: 40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12.5 Some Perspectives on Solving Integer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growth of problem difficulty</a:t>
            </a:r>
          </a:p>
          <a:p>
            <a:pPr lvl="1"/>
            <a:r>
              <a:rPr lang="en-US" dirty="0"/>
              <a:t>Each time </a:t>
            </a:r>
            <a:r>
              <a:rPr lang="en-US" i="1" dirty="0"/>
              <a:t>n</a:t>
            </a:r>
            <a:r>
              <a:rPr lang="en-US" dirty="0"/>
              <a:t> is increased by one, the number of solutions doubles</a:t>
            </a:r>
            <a:r>
              <a:rPr lang="zh-CN" altLang="en-US" dirty="0"/>
              <a:t>指数增长</a:t>
            </a:r>
            <a:endParaRPr lang="en-US" dirty="0"/>
          </a:p>
          <a:p>
            <a:r>
              <a:rPr lang="en-US" dirty="0"/>
              <a:t>Advances in BIP and linear programming algorithms as well as computing speed make solving large problems possible today</a:t>
            </a:r>
          </a:p>
          <a:p>
            <a:pPr lvl="1"/>
            <a:r>
              <a:rPr lang="en-US" dirty="0"/>
              <a:t>Would have taken years of computing time 25 years 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Perspectives on Solving Integer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successful integer programming algorithms</a:t>
            </a:r>
          </a:p>
          <a:p>
            <a:pPr lvl="1"/>
            <a:r>
              <a:rPr lang="en-US" dirty="0"/>
              <a:t>Incorporate a linear programming algorithm</a:t>
            </a:r>
          </a:p>
          <a:p>
            <a:r>
              <a:rPr lang="en-US" dirty="0"/>
              <a:t>For any given IP problem:</a:t>
            </a:r>
          </a:p>
          <a:p>
            <a:pPr lvl="1"/>
            <a:r>
              <a:rPr lang="en-US" dirty="0"/>
              <a:t>The corresponding linear programming problem is called its “LP </a:t>
            </a:r>
            <a:r>
              <a:rPr lang="en-US" dirty="0" err="1"/>
              <a:t>relaxation”LP</a:t>
            </a:r>
            <a:r>
              <a:rPr lang="zh-CN" altLang="en-US" dirty="0"/>
              <a:t>松弛</a:t>
            </a:r>
            <a:endParaRPr lang="en-US" dirty="0"/>
          </a:p>
          <a:p>
            <a:r>
              <a:rPr lang="en-US" dirty="0"/>
              <a:t>IP problems frequently have some special structure</a:t>
            </a:r>
          </a:p>
          <a:p>
            <a:pPr lvl="1"/>
            <a:r>
              <a:rPr lang="en-US" dirty="0"/>
              <a:t>Can be exploited to simplify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99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Perspectives on Solving Integer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determinants of computational difficulty of an IP problem</a:t>
            </a:r>
          </a:p>
          <a:p>
            <a:pPr lvl="1"/>
            <a:r>
              <a:rPr lang="en-US" dirty="0"/>
              <a:t>The number of integer variables</a:t>
            </a:r>
          </a:p>
          <a:p>
            <a:pPr lvl="1"/>
            <a:r>
              <a:rPr lang="en-US" dirty="0"/>
              <a:t>Whether the variables are binary integer variables or general integer variables</a:t>
            </a:r>
          </a:p>
          <a:p>
            <a:pPr lvl="1"/>
            <a:r>
              <a:rPr lang="en-US" dirty="0"/>
              <a:t>Whether there is any special structure</a:t>
            </a:r>
          </a:p>
          <a:p>
            <a:r>
              <a:rPr lang="en-US" dirty="0"/>
              <a:t>IP problems generally more difficult to solve than linear programming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74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Perspectives on Solving Integer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approach</a:t>
            </a:r>
          </a:p>
          <a:p>
            <a:pPr lvl="1"/>
            <a:r>
              <a:rPr lang="en-US" dirty="0"/>
              <a:t>Apply simplex method to LP relaxation and round the answer to the nearest integer</a:t>
            </a:r>
          </a:p>
          <a:p>
            <a:pPr lvl="1"/>
            <a:r>
              <a:rPr lang="en-US" dirty="0"/>
              <a:t>Approach may be adequate if variable values are quite large</a:t>
            </a:r>
          </a:p>
          <a:p>
            <a:pPr lvl="2"/>
            <a:r>
              <a:rPr lang="en-US" dirty="0"/>
              <a:t>Rounding will introduce only a small error</a:t>
            </a:r>
          </a:p>
          <a:p>
            <a:pPr lvl="1"/>
            <a:r>
              <a:rPr lang="en-US" dirty="0"/>
              <a:t>Pitfall </a:t>
            </a:r>
            <a:r>
              <a:rPr lang="zh-CN" altLang="en-US" dirty="0"/>
              <a:t>缺陷</a:t>
            </a:r>
            <a:r>
              <a:rPr lang="en-US" dirty="0"/>
              <a:t>1: optimal linear programming solution not necessarily feasible if rounded</a:t>
            </a:r>
          </a:p>
          <a:p>
            <a:pPr lvl="1"/>
            <a:r>
              <a:rPr lang="en-US" dirty="0"/>
              <a:t>Pitfall 2: rounded solution may be far from the optimal integer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Perspectives on Solving Integer Programming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01377" name="Picture 1" descr="C:\Users\adminis\AppData\Roaming\Tencent\Users\1062269341\TIM\WinTemp\RichOle\]TG_TSLF}AR_YQQM2OFV][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47800"/>
            <a:ext cx="4524375" cy="3219450"/>
          </a:xfrm>
          <a:prstGeom prst="rect">
            <a:avLst/>
          </a:prstGeom>
          <a:noFill/>
        </p:spPr>
      </p:pic>
      <p:pic>
        <p:nvPicPr>
          <p:cNvPr id="101378" name="Picture 2" descr="C:\Users\adminis\AppData\Roaming\Tencent\Users\1062269341\TIM\WinTemp\RichOle\]TR[YQTP8PH1P9{}0`[7Z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334000"/>
            <a:ext cx="2895600" cy="32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59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Perspectives on Solving Integer Programming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42337" name="Picture 1" descr="C:\Users\adminis\AppData\Roaming\Tencent\Users\1062269341\TIM\WinTemp\RichOle\IC)AU}1$~VKOE%UI_KWKF5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3600450" cy="2476500"/>
          </a:xfrm>
          <a:prstGeom prst="rect">
            <a:avLst/>
          </a:prstGeom>
          <a:noFill/>
        </p:spPr>
      </p:pic>
      <p:pic>
        <p:nvPicPr>
          <p:cNvPr id="142338" name="Picture 2" descr="C:\Users\adminis\AppData\Roaming\Tencent\Users\1062269341\TIM\WinTemp\RichOle\%G$KZAOJ~H`U36NU72H_EX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438400"/>
            <a:ext cx="5486400" cy="3590925"/>
          </a:xfrm>
          <a:prstGeom prst="rect">
            <a:avLst/>
          </a:prstGeom>
          <a:noFill/>
        </p:spPr>
      </p:pic>
      <p:pic>
        <p:nvPicPr>
          <p:cNvPr id="142340" name="Picture 4" descr="C:\Users\adminis\AppData\Roaming\Tencent\Users\1062269341\TIM\WinTemp\RichOle\I$5FNL__~}ZKK5$C03RU8$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029200"/>
            <a:ext cx="1676400" cy="533400"/>
          </a:xfrm>
          <a:prstGeom prst="rect">
            <a:avLst/>
          </a:prstGeom>
          <a:noFill/>
        </p:spPr>
      </p:pic>
      <p:pic>
        <p:nvPicPr>
          <p:cNvPr id="142341" name="Picture 5" descr="C:\Users\adminis\AppData\Roaming\Tencent\Users\1062269341\TIM\WinTemp\RichOle\X(I`}NJE}K3YLPNFLZ6GW1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5105400"/>
            <a:ext cx="1304925" cy="276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59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Perspectives on Solving Integer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approach</a:t>
            </a:r>
          </a:p>
          <a:p>
            <a:pPr lvl="1"/>
            <a:r>
              <a:rPr lang="en-US" dirty="0"/>
              <a:t>Heuristic algorithms </a:t>
            </a:r>
            <a:r>
              <a:rPr lang="zh-CN" altLang="en-US" dirty="0"/>
              <a:t>启发式算法</a:t>
            </a:r>
            <a:endParaRPr lang="en-US" dirty="0"/>
          </a:p>
          <a:p>
            <a:r>
              <a:rPr lang="en-US" dirty="0"/>
              <a:t>Developing IP algorithms</a:t>
            </a:r>
          </a:p>
          <a:p>
            <a:pPr lvl="1"/>
            <a:r>
              <a:rPr lang="en-US" dirty="0"/>
              <a:t>An active area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12.1 Prototype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California Manufacturing Co.</a:t>
            </a:r>
          </a:p>
          <a:p>
            <a:pPr lvl="1"/>
            <a:r>
              <a:rPr lang="en-US" dirty="0"/>
              <a:t>Considers building new factory in Los Angeles or San Francisco, or both</a:t>
            </a:r>
          </a:p>
          <a:p>
            <a:pPr lvl="1"/>
            <a:r>
              <a:rPr lang="en-US" dirty="0"/>
              <a:t>Considers building one new warehouse</a:t>
            </a:r>
          </a:p>
          <a:p>
            <a:pPr lvl="2"/>
            <a:r>
              <a:rPr lang="en-US" dirty="0"/>
              <a:t>Choice of location restricted to city where factory is being built</a:t>
            </a:r>
          </a:p>
          <a:p>
            <a:pPr lvl="1"/>
            <a:r>
              <a:rPr lang="en-US" dirty="0"/>
              <a:t>Objective: find the feasible combination of alternatives that maximizes the net present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1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12.6 The Branch-and-Bound Technique and its Application </a:t>
            </a:r>
            <a:r>
              <a:rPr lang="zh-CN" altLang="en-US" dirty="0"/>
              <a:t>分枝定界法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 procedure</a:t>
            </a:r>
          </a:p>
          <a:p>
            <a:pPr lvl="1"/>
            <a:r>
              <a:rPr lang="en-US" dirty="0"/>
              <a:t>Natural to consider due to finite number of feasible solutions</a:t>
            </a:r>
          </a:p>
          <a:p>
            <a:pPr lvl="2"/>
            <a:r>
              <a:rPr lang="en-US" dirty="0"/>
              <a:t>Finite number can be very large</a:t>
            </a:r>
          </a:p>
          <a:p>
            <a:pPr lvl="1"/>
            <a:r>
              <a:rPr lang="en-US" dirty="0"/>
              <a:t>Should be structured so that only a very few solutions are examined</a:t>
            </a:r>
          </a:p>
          <a:p>
            <a:r>
              <a:rPr lang="en-US" dirty="0"/>
              <a:t>Branch-and-bound technique</a:t>
            </a:r>
          </a:p>
          <a:p>
            <a:pPr lvl="1"/>
            <a:r>
              <a:rPr lang="en-US" dirty="0"/>
              <a:t>Basic approach: divide and conquer </a:t>
            </a:r>
            <a:r>
              <a:rPr lang="zh-CN" altLang="en-US" dirty="0"/>
              <a:t>拆分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46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en-US" dirty="0"/>
              <a:t>Dividing (branching)</a:t>
            </a:r>
          </a:p>
          <a:p>
            <a:pPr lvl="1"/>
            <a:r>
              <a:rPr lang="en-US" dirty="0"/>
              <a:t>Done by partitioning the entire set of feasible solutions into smaller and smaller subsets</a:t>
            </a:r>
          </a:p>
          <a:p>
            <a:r>
              <a:rPr lang="en-US" dirty="0"/>
              <a:t>Conquering</a:t>
            </a:r>
          </a:p>
          <a:p>
            <a:pPr lvl="1"/>
            <a:r>
              <a:rPr lang="en-US" dirty="0"/>
              <a:t>Done by bounding the best solution in the subset</a:t>
            </a:r>
          </a:p>
          <a:p>
            <a:pPr lvl="2"/>
            <a:r>
              <a:rPr lang="en-US" dirty="0"/>
              <a:t>Discarding the subset if its bound indicates it cannot possibly contain an optimal solution</a:t>
            </a:r>
          </a:p>
          <a:p>
            <a:r>
              <a:rPr lang="en-US" dirty="0"/>
              <a:t>Application example and general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r>
              <a:rPr lang="en-US" dirty="0"/>
              <a:t>Application example and general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43361" name="Picture 1" descr="C:\Users\adminis\AppData\Roaming\Tencent\Users\1062269341\TIM\WinTemp\RichOle\8CZXIROCAY%JDT6]S@31OY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09800"/>
            <a:ext cx="4914900" cy="466725"/>
          </a:xfrm>
          <a:prstGeom prst="rect">
            <a:avLst/>
          </a:prstGeom>
          <a:noFill/>
        </p:spPr>
      </p:pic>
      <p:pic>
        <p:nvPicPr>
          <p:cNvPr id="143362" name="Picture 2" descr="C:\Users\adminis\AppData\Roaming\Tencent\Users\1062269341\TIM\WinTemp\RichOle\959X5[G9JN9@KV2Z(~P3HN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971800"/>
            <a:ext cx="5895975" cy="280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7620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44387" name="Picture 3" descr="C:\Users\adminis\AppData\Roaming\Tencent\Users\1062269341\TIM\WinTemp\RichOle\P6$ZTT)@0RZP~(AA0DMUV_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14600"/>
            <a:ext cx="4514850" cy="300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7620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45409" name="Picture 1" descr="C:\Users\adminis\AppData\Roaming\Tencent\Users\1062269341\TIM\WinTemp\RichOle\DKHQ5C8K%%95[~74I5IJT0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81200"/>
            <a:ext cx="4524375" cy="2419350"/>
          </a:xfrm>
          <a:prstGeom prst="rect">
            <a:avLst/>
          </a:prstGeom>
          <a:noFill/>
        </p:spPr>
      </p:pic>
      <p:pic>
        <p:nvPicPr>
          <p:cNvPr id="145410" name="Picture 2" descr="C:\Users\adminis\AppData\Roaming\Tencent\Users\1062269341\TIM\WinTemp\RichOle\I@RBBV0WOBQ9YYSHQ{P`6O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267200"/>
            <a:ext cx="3952875" cy="74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7620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46433" name="Picture 1" descr="C:\Users\adminis\AppData\Roaming\Tencent\Users\1062269341\TIM\WinTemp\RichOle\A%AX`C@`VD[DGZ~(EMM4DU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905000"/>
            <a:ext cx="3390900" cy="4362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762000"/>
          </a:xfrm>
        </p:spPr>
        <p:txBody>
          <a:bodyPr/>
          <a:lstStyle/>
          <a:p>
            <a:r>
              <a:rPr lang="en-US" dirty="0"/>
              <a:t>Bounding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657600"/>
            <a:ext cx="4772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 descr="C:\Users\adminis\AppData\Roaming\Tencent\Users\1062269341\TIM\WinTemp\RichOle\F1)Y9X_W2_@)8T%DDUPL2H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514600"/>
            <a:ext cx="1895475" cy="5524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3400" y="2514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Relax </a:t>
            </a:r>
            <a:endParaRPr lang="zh-CN" altLang="en-US" dirty="0"/>
          </a:p>
        </p:txBody>
      </p:sp>
      <p:pic>
        <p:nvPicPr>
          <p:cNvPr id="147460" name="Picture 4" descr="C:\Users\adminis\AppData\Roaming\Tencent\Users\1062269341\TIM\WinTemp\RichOle\$)MEJC_F8H2CY]K1%%4{Z{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514600"/>
            <a:ext cx="409575" cy="4000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4800" y="3733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simplex method 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048000" y="39624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5" descr="C:\Users\adminis\AppData\Roaming\Tencent\Users\1062269341\TIM\WinTemp\RichOle\8V3Z`0$I9PS[UK)(ZI()O(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876800"/>
            <a:ext cx="4362450" cy="485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762000"/>
          </a:xfrm>
        </p:spPr>
        <p:txBody>
          <a:bodyPr/>
          <a:lstStyle/>
          <a:p>
            <a:r>
              <a:rPr lang="en-US" dirty="0"/>
              <a:t>Bounding</a:t>
            </a:r>
          </a:p>
        </p:txBody>
      </p:sp>
      <p:pic>
        <p:nvPicPr>
          <p:cNvPr id="149505" name="Picture 1" descr="C:\Users\adminis\AppData\Roaming\Tencent\Users\1062269341\TIM\WinTemp\RichOle\]JJ]6TTJ{{~3~EVEW`}BD)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8715375" cy="2019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762000"/>
          </a:xfrm>
        </p:spPr>
        <p:txBody>
          <a:bodyPr/>
          <a:lstStyle/>
          <a:p>
            <a:r>
              <a:rPr lang="en-US" dirty="0"/>
              <a:t>Bounding</a:t>
            </a:r>
          </a:p>
        </p:txBody>
      </p:sp>
      <p:pic>
        <p:nvPicPr>
          <p:cNvPr id="148483" name="Picture 3" descr="C:\Users\adminis\AppData\Roaming\Tencent\Users\1062269341\TIM\WinTemp\RichOle\H%V7EP`X(CFXFQ9K9L{T_M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057400"/>
            <a:ext cx="3143250" cy="3667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762000"/>
          </a:xfrm>
        </p:spPr>
        <p:txBody>
          <a:bodyPr/>
          <a:lstStyle/>
          <a:p>
            <a:r>
              <a:rPr lang="en-US" dirty="0"/>
              <a:t>Fathoming</a:t>
            </a:r>
            <a:r>
              <a:rPr lang="zh-CN" altLang="en-US" dirty="0"/>
              <a:t>剪枝</a:t>
            </a:r>
            <a:endParaRPr lang="en-US" dirty="0"/>
          </a:p>
        </p:txBody>
      </p:sp>
      <p:pic>
        <p:nvPicPr>
          <p:cNvPr id="150529" name="Picture 1" descr="C:\Users\adminis\AppData\Roaming\Tencent\Users\1062269341\TIM\WinTemp\RichOle\Z[8DKO(6~$%L${G6LD1V4F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8648700" cy="1914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Formulating the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56120"/>
            <a:ext cx="8226872" cy="239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979" y="1981200"/>
            <a:ext cx="668571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11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762000"/>
          </a:xfrm>
        </p:spPr>
        <p:txBody>
          <a:bodyPr/>
          <a:lstStyle/>
          <a:p>
            <a:r>
              <a:rPr lang="en-US" sz="3000" dirty="0"/>
              <a:t>Summary of the BIP Branch-and-Bound Algorithm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25908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Assume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All coefficients in the objective function are integer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Ordering of the variables for branching is 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762000"/>
          </a:xfrm>
        </p:spPr>
        <p:txBody>
          <a:bodyPr/>
          <a:lstStyle/>
          <a:p>
            <a:r>
              <a:rPr lang="en-US" sz="3000" dirty="0"/>
              <a:t>Summary of the BIP Branch-and-Bound Algorithm</a:t>
            </a:r>
          </a:p>
        </p:txBody>
      </p:sp>
      <p:pic>
        <p:nvPicPr>
          <p:cNvPr id="8" name="Picture 2" descr="C:\Users\adminis\AppData\Roaming\Tencent\Users\1062269341\TIM\WinTemp\RichOle\VZ}KQFQ3R26ADM@@80F1R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752600"/>
            <a:ext cx="8982075" cy="4076700"/>
          </a:xfrm>
          <a:prstGeom prst="rect">
            <a:avLst/>
          </a:prstGeom>
          <a:noFill/>
        </p:spPr>
      </p:pic>
      <p:pic>
        <p:nvPicPr>
          <p:cNvPr id="152577" name="Picture 1" descr="C:\Users\adminis\AppData\Roaming\Tencent\Users\1062269341\TIM\WinTemp\RichOle\SRS_{$0]S92Q}{)V9OO2FV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638800"/>
            <a:ext cx="7553325" cy="58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762000"/>
          </a:xfrm>
        </p:spPr>
        <p:txBody>
          <a:bodyPr/>
          <a:lstStyle/>
          <a:p>
            <a:r>
              <a:rPr lang="en-US" sz="3000" dirty="0"/>
              <a:t>Summary of the BIP Branch-and-Bound Algorithm</a:t>
            </a:r>
          </a:p>
        </p:txBody>
      </p:sp>
      <p:pic>
        <p:nvPicPr>
          <p:cNvPr id="153601" name="Picture 1" descr="C:\Users\adminis\AppData\Roaming\Tencent\Users\1062269341\TIM\WinTemp\RichOle\C~A2963_[XJX`XA)F$`5}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pic>
        <p:nvPicPr>
          <p:cNvPr id="154627" name="Picture 3" descr="C:\Users\adminis\AppData\Roaming\Tencent\Users\1062269341\TIM\WinTemp\RichOle\}@718_6~1UKYZ5]40WRVCQ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5238750" cy="29622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447800" y="19812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Iteration 2.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pic>
        <p:nvPicPr>
          <p:cNvPr id="155649" name="Picture 1" descr="C:\Users\adminis\AppData\Roaming\Tencent\Users\1062269341\TIM\WinTemp\RichOle\J)E_XH978ET07(B_87L8$S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5400675" cy="2257425"/>
          </a:xfrm>
          <a:prstGeom prst="rect">
            <a:avLst/>
          </a:prstGeom>
          <a:noFill/>
        </p:spPr>
      </p:pic>
      <p:pic>
        <p:nvPicPr>
          <p:cNvPr id="8" name="Picture 2" descr="C:\Users\adminis\AppData\Roaming\Tencent\Users\1062269341\TIM\WinTemp\RichOle\K2R57_]H]6G4VS~P1J(DJP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91000"/>
            <a:ext cx="4552950" cy="1047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84661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 descr="C:\Users\adminis\AppData\Roaming\Tencent\Users\1062269341\TIM\WinTemp\RichOle\JMP$0SYH7)8~3_CBO8{6CL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733800"/>
            <a:ext cx="473392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pic>
        <p:nvPicPr>
          <p:cNvPr id="157697" name="Picture 1" descr="C:\Users\adminis\AppData\Roaming\Tencent\Users\1062269341\TIM\WinTemp\RichOle\D]07HJ7$Q}UQLPP]`AU[`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581525" cy="416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pic>
        <p:nvPicPr>
          <p:cNvPr id="158721" name="Picture 1" descr="C:\Users\adminis\AppData\Roaming\Tencent\Users\1062269341\TIM\WinTemp\RichOle\O~_RYA6HI%ZD}BFPGUS2P%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6143625" cy="240982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447800" y="1981200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Iteration 3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pic>
        <p:nvPicPr>
          <p:cNvPr id="159745" name="Picture 1" descr="C:\Users\adminis\AppData\Roaming\Tencent\Users\1062269341\TIM\WinTemp\RichOle\~7VKZQ]MU6OMT75BQ_S_5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000875" cy="263842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295400" y="51054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LP relaxations by replacing constraint 5 by </a:t>
            </a:r>
            <a:endParaRPr lang="zh-CN" altLang="en-US" dirty="0"/>
          </a:p>
        </p:txBody>
      </p:sp>
      <p:pic>
        <p:nvPicPr>
          <p:cNvPr id="159746" name="Picture 2" descr="C:\Users\adminis\AppData\Roaming\Tencent\Users\1062269341\TIM\WinTemp\RichOle\W}RPOWB95{V0REH}L`QQJL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5638800"/>
            <a:ext cx="2200275" cy="47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828925"/>
            <a:ext cx="81232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Net present value given by: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i="1">
                          <a:latin typeface="Cambria Math"/>
                        </a:rPr>
                        <m:t>=9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+5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+6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+4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baseline="-25000" dirty="0"/>
              </a:p>
              <a:p>
                <a:pPr marL="57150" indent="-457200"/>
                <a:r>
                  <a:rPr lang="en-US" dirty="0"/>
                  <a:t>Model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4</m:t>
                      </m:r>
                      <m:r>
                        <a:rPr lang="en-US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Decisions 3 and 4 are contingent on decisions 1 and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b="0" i="1" baseline="-250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 baseline="-25000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317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pic>
        <p:nvPicPr>
          <p:cNvPr id="161793" name="Picture 1" descr="C:\Users\adminis\AppData\Roaming\Tencent\Users\1062269341\TIM\WinTemp\RichOle\45_C@07BOQ6(7@G`3GVRA9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6343650" cy="430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sp>
        <p:nvSpPr>
          <p:cNvPr id="6" name="矩形 5"/>
          <p:cNvSpPr/>
          <p:nvPr/>
        </p:nvSpPr>
        <p:spPr>
          <a:xfrm>
            <a:off x="1447800" y="19812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Iteration 4.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2817" name="Picture 1" descr="C:\Users\adminis\AppData\Roaming\Tencent\Users\1062269341\TIM\WinTemp\RichOle\Z[UHV%L$WW[%H1{N491MM_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6324600" cy="619125"/>
          </a:xfrm>
          <a:prstGeom prst="rect">
            <a:avLst/>
          </a:prstGeom>
          <a:noFill/>
        </p:spPr>
      </p:pic>
      <p:pic>
        <p:nvPicPr>
          <p:cNvPr id="162818" name="Picture 2" descr="C:\Users\adminis\AppData\Roaming\Tencent\Users\1062269341\TIM\WinTemp\RichOle\Z@R(7(TYPV)A@@GS6C)GV2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724400"/>
            <a:ext cx="3600450" cy="95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Branch-and-Bound Technique and its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762000"/>
          </a:xfrm>
        </p:spPr>
        <p:txBody>
          <a:bodyPr/>
          <a:lstStyle/>
          <a:p>
            <a:r>
              <a:rPr lang="en-US" sz="3000" dirty="0"/>
              <a:t> Example </a:t>
            </a:r>
          </a:p>
        </p:txBody>
      </p:sp>
      <p:sp>
        <p:nvSpPr>
          <p:cNvPr id="6" name="矩形 5"/>
          <p:cNvSpPr/>
          <p:nvPr/>
        </p:nvSpPr>
        <p:spPr>
          <a:xfrm>
            <a:off x="1447800" y="19812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Iteration 4.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3841" name="Picture 1" descr="C:\Users\adminis\AppData\Roaming\Tencent\Users\1062269341\TIM\WinTemp\RichOle\H~8014R%$D55GEZQYJ~F4S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438400"/>
            <a:ext cx="8572500" cy="428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0571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12.7 A Branch-and-Bound Algorithm for Mixed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containing both integer and continuous variables</a:t>
            </a:r>
          </a:p>
          <a:p>
            <a:pPr lvl="1"/>
            <a:r>
              <a:rPr lang="en-US" dirty="0"/>
              <a:t>First </a:t>
            </a:r>
            <a:r>
              <a:rPr lang="en-US" i="1" dirty="0"/>
              <a:t>I</a:t>
            </a:r>
            <a:r>
              <a:rPr lang="en-US" dirty="0"/>
              <a:t> variables are integer-restricted</a:t>
            </a:r>
          </a:p>
          <a:p>
            <a:r>
              <a:rPr lang="en-US" dirty="0"/>
              <a:t>General form of the MIP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72" y="3657599"/>
            <a:ext cx="4800600" cy="284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8034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similarity to the BIP algorithm</a:t>
            </a:r>
          </a:p>
          <a:p>
            <a:pPr lvl="1"/>
            <a:r>
              <a:rPr lang="en-US" dirty="0"/>
              <a:t>Solving LP relaxations provides basis for both bounding and fathoming steps</a:t>
            </a:r>
          </a:p>
          <a:p>
            <a:r>
              <a:rPr lang="en-US" dirty="0"/>
              <a:t>General differences from the BIP algorithm</a:t>
            </a:r>
          </a:p>
          <a:p>
            <a:pPr lvl="1"/>
            <a:r>
              <a:rPr lang="en-US" dirty="0"/>
              <a:t>Choice of branching is variable</a:t>
            </a:r>
          </a:p>
          <a:p>
            <a:pPr lvl="1"/>
            <a:r>
              <a:rPr lang="en-US" dirty="0"/>
              <a:t>Values are assigned to the branching variable for creating new, smaller subproblems</a:t>
            </a:r>
          </a:p>
          <a:p>
            <a:pPr lvl="1"/>
            <a:r>
              <a:rPr lang="en-US" dirty="0"/>
              <a:t>Bounding step does not include rounding</a:t>
            </a:r>
          </a:p>
          <a:p>
            <a:pPr lvl="1"/>
            <a:r>
              <a:rPr lang="en-US" dirty="0"/>
              <a:t>Change to fathoming test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148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101377" name="Picture 1" descr="C:\Users\adminis\AppData\Roaming\Tencent\Users\1062269341\TIM\WinTemp\RichOle\A27YZ[]%FMK$061BND337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4210050" cy="5715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990600" y="2438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let </a:t>
            </a:r>
            <a:r>
              <a:rPr lang="en-US" altLang="zh-CN" dirty="0" err="1"/>
              <a:t>xj</a:t>
            </a:r>
            <a:r>
              <a:rPr lang="en-US" altLang="zh-CN" dirty="0"/>
              <a:t>* be its (</a:t>
            </a:r>
            <a:r>
              <a:rPr lang="en-US" altLang="zh-CN" dirty="0" err="1"/>
              <a:t>noninteger</a:t>
            </a:r>
            <a:r>
              <a:rPr lang="en-US" altLang="zh-CN" dirty="0"/>
              <a:t>) value in the optimal solution for the LP relaxation of the current </a:t>
            </a:r>
            <a:r>
              <a:rPr lang="en-US" altLang="zh-CN" dirty="0" err="1"/>
              <a:t>subproblem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05000" y="3657600"/>
            <a:ext cx="3249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two new </a:t>
            </a:r>
            <a:r>
              <a:rPr lang="en-US" altLang="zh-CN" dirty="0" err="1"/>
              <a:t>subproblems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1378" name="Picture 2" descr="C:\Users\adminis\AppData\Roaming\Tencent\Users\1062269341\TIM\WinTemp\RichOle\~1VZUD]FT{N8P3{P]Y86PH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648200"/>
            <a:ext cx="4752975" cy="581025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914400" y="5334000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e.g</a:t>
            </a:r>
            <a:r>
              <a:rPr lang="en-US" altLang="zh-CN" dirty="0"/>
              <a:t>,</a:t>
            </a:r>
            <a:endParaRPr lang="zh-CN" altLang="en-US" dirty="0"/>
          </a:p>
        </p:txBody>
      </p:sp>
      <p:pic>
        <p:nvPicPr>
          <p:cNvPr id="101379" name="Picture 3" descr="C:\Users\adminis\AppData\Roaming\Tencent\Users\1062269341\TIM\WinTemp\RichOle\7NKFI$8J{CO(B37C21UQ4T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486400"/>
            <a:ext cx="952500" cy="361950"/>
          </a:xfrm>
          <a:prstGeom prst="rect">
            <a:avLst/>
          </a:prstGeom>
          <a:noFill/>
        </p:spPr>
      </p:pic>
      <p:sp>
        <p:nvSpPr>
          <p:cNvPr id="12" name="右箭头 11"/>
          <p:cNvSpPr/>
          <p:nvPr/>
        </p:nvSpPr>
        <p:spPr>
          <a:xfrm>
            <a:off x="3429000" y="55626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1380" name="Picture 4" descr="C:\Users\adminis\AppData\Roaming\Tencent\Users\1062269341\TIM\WinTemp\RichOle\JB~WW`K]25})9RC)9O%7$X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5410200"/>
            <a:ext cx="3524250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52148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3657600"/>
          </a:xfrm>
        </p:spPr>
        <p:txBody>
          <a:bodyPr/>
          <a:lstStyle/>
          <a:p>
            <a:r>
              <a:rPr lang="en-US" dirty="0"/>
              <a:t>Algorithmic steps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   Initialization</a:t>
            </a:r>
            <a:r>
              <a:rPr lang="en-US" sz="2800" dirty="0"/>
              <a:t>: Set Z*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   Iteration</a:t>
            </a:r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Optimality test</a:t>
            </a:r>
            <a:r>
              <a:rPr lang="en-US" sz="2800" dirty="0"/>
              <a:t>: Stop when there are no remaining </a:t>
            </a:r>
            <a:r>
              <a:rPr lang="en-US" sz="2800" dirty="0" err="1"/>
              <a:t>subproblems</a:t>
            </a:r>
            <a:r>
              <a:rPr lang="en-US" sz="2800" dirty="0"/>
              <a:t>; the current incumbent is optimal. Otherwise, perform another iteration.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22238"/>
            <a:ext cx="9143999" cy="698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167937" name="Picture 1" descr="C:\Users\adminis\AppData\Roaming\Tencent\Users\1062269341\TIM\WinTemp\RichOle\DD]M1BX6KB0B(FYBRBF}EQ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11277600" cy="687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166913" name="Picture 1" descr="C:\Users\adminis\AppData\Roaming\Tencent\Users\1062269341\TIM\WinTemp\RichOle\14[]_D_XMF$}95ORCI$IY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09800"/>
            <a:ext cx="5781675" cy="387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590320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3247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0"/>
            <a:ext cx="13144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71800"/>
            <a:ext cx="8686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altLang="zh-CN" dirty="0"/>
              <a:t>Iteration 1. </a:t>
            </a:r>
            <a:endParaRPr lang="zh-CN" altLang="en-US" dirty="0"/>
          </a:p>
        </p:txBody>
      </p:sp>
      <p:pic>
        <p:nvPicPr>
          <p:cNvPr id="168964" name="Picture 4" descr="C:\Users\adminis\AppData\Roaming\Tencent\Users\1062269341\TIM\WinTemp\RichOle\NGMB2V_ALPCRRLG]~56JD~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6048375" cy="2638425"/>
          </a:xfrm>
          <a:prstGeom prst="rect">
            <a:avLst/>
          </a:prstGeom>
          <a:noFill/>
        </p:spPr>
      </p:pic>
      <p:pic>
        <p:nvPicPr>
          <p:cNvPr id="168965" name="Picture 5" descr="C:\Users\adminis\AppData\Roaming\Tencent\Users\1062269341\TIM\WinTemp\RichOle\%Z%0QOE]CPADQQOVQ54WWX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95800"/>
            <a:ext cx="8534400" cy="1609725"/>
          </a:xfrm>
          <a:prstGeom prst="rect">
            <a:avLst/>
          </a:prstGeom>
          <a:noFill/>
        </p:spPr>
      </p:pic>
      <p:pic>
        <p:nvPicPr>
          <p:cNvPr id="1689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96000"/>
            <a:ext cx="67421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altLang="zh-CN" dirty="0"/>
              <a:t>Iteration 1. </a:t>
            </a:r>
            <a:endParaRPr lang="zh-CN" altLang="en-US" dirty="0"/>
          </a:p>
        </p:txBody>
      </p:sp>
      <p:pic>
        <p:nvPicPr>
          <p:cNvPr id="171009" name="Picture 1" descr="C:\Users\adminis\AppData\Roaming\Tencent\Users\1062269341\TIM\WinTemp\RichOle\0}@5XM}N1Z4}PPP9UCEHO_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581525" cy="3286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altLang="zh-CN" dirty="0"/>
              <a:t>Iteration 2. </a:t>
            </a:r>
            <a:endParaRPr lang="zh-CN" altLang="en-US" dirty="0"/>
          </a:p>
        </p:txBody>
      </p:sp>
      <p:pic>
        <p:nvPicPr>
          <p:cNvPr id="172033" name="Picture 1" descr="C:\Users\adminis\AppData\Roaming\Tencent\Users\1062269341\TIM\WinTemp\RichOle\Z$APUD1G)9V@R~P%J_IY@F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05800" cy="465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altLang="zh-CN" dirty="0"/>
              <a:t>Iteration 2. </a:t>
            </a:r>
            <a:endParaRPr lang="zh-CN" altLang="en-US" dirty="0"/>
          </a:p>
        </p:txBody>
      </p:sp>
      <p:pic>
        <p:nvPicPr>
          <p:cNvPr id="173057" name="Picture 1" descr="C:\Users\adminis\AppData\Roaming\Tencent\Users\1062269341\TIM\WinTemp\RichOle\8CZ_DUVKY2(9_2_3VR3)~7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829425" cy="465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altLang="zh-CN" dirty="0"/>
              <a:t>Iteration 3. </a:t>
            </a:r>
            <a:endParaRPr lang="zh-CN" altLang="en-US" dirty="0"/>
          </a:p>
        </p:txBody>
      </p:sp>
      <p:pic>
        <p:nvPicPr>
          <p:cNvPr id="174081" name="Picture 1" descr="C:\Users\adminis\AppData\Roaming\Tencent\Users\1062269341\TIM\WinTemp\RichOle\L(3G(FI)NI(A_56}%SR}Q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7458075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altLang="zh-CN" dirty="0"/>
              <a:t>Iteration 3. </a:t>
            </a:r>
            <a:endParaRPr lang="zh-CN" altLang="en-US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9154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Branch-and-Bound Algorithm for Mixed Integer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altLang="zh-CN" dirty="0"/>
              <a:t>Iteration 3. </a:t>
            </a:r>
            <a:endParaRPr lang="zh-CN" altLang="en-US" dirty="0"/>
          </a:p>
        </p:txBody>
      </p:sp>
      <p:pic>
        <p:nvPicPr>
          <p:cNvPr id="176129" name="Picture 1" descr="C:\Users\adminis\AppData\Roaming\Tencent\Users\1062269341\TIM\WinTemp\RichOle\08UUP8GQB0}E[3TEKCFA@4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8153400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2252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graphicFrame>
        <p:nvGraphicFramePr>
          <p:cNvPr id="177154" name="Object 4"/>
          <p:cNvGraphicFramePr>
            <a:graphicFrameLocks noChangeAspect="1"/>
          </p:cNvGraphicFramePr>
          <p:nvPr/>
        </p:nvGraphicFramePr>
        <p:xfrm>
          <a:off x="1752600" y="1981200"/>
          <a:ext cx="44831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6" r:id="rId3" imgW="1549045" imgH="800070" progId="">
                  <p:embed/>
                </p:oleObj>
              </mc:Choice>
              <mc:Fallback>
                <p:oleObj r:id="rId3" imgW="1549045" imgH="80007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448310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Exercise</a:t>
            </a:r>
            <a:endParaRPr lang="zh-CN" dirty="0"/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984250" y="23764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 flipV="1">
            <a:off x="5006975" y="6148388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615950" y="2060575"/>
            <a:ext cx="5670550" cy="462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4610100" y="6243638"/>
            <a:ext cx="91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>
              <a:spcBef>
                <a:spcPct val="50000"/>
              </a:spcBef>
            </a:pPr>
            <a:r>
              <a:rPr lang="zh-CN" altLang="zh-CN">
                <a:ea typeface="宋体" pitchFamily="2" charset="-122"/>
              </a:rPr>
              <a:t>10</a:t>
            </a:r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342900" y="2128838"/>
            <a:ext cx="91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>
              <a:spcBef>
                <a:spcPct val="50000"/>
              </a:spcBef>
            </a:pPr>
            <a:r>
              <a:rPr lang="zh-CN" altLang="zh-CN">
                <a:ea typeface="宋体" pitchFamily="2" charset="-122"/>
              </a:rPr>
              <a:t>10</a:t>
            </a:r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/>
        </p:nvGraphicFramePr>
        <p:xfrm>
          <a:off x="2051050" y="1196975"/>
          <a:ext cx="2433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2" r:id="rId3" imgW="992209" imgH="191065" progId="">
                  <p:embed/>
                </p:oleObj>
              </mc:Choice>
              <mc:Fallback>
                <p:oleObj r:id="rId3" imgW="992209" imgH="19106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96975"/>
                        <a:ext cx="24336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2079625" y="1690688"/>
            <a:ext cx="2562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 flipH="1">
            <a:off x="1530350" y="1690688"/>
            <a:ext cx="549275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39" name="Object 11"/>
          <p:cNvGraphicFramePr>
            <a:graphicFrameLocks noChangeAspect="1"/>
          </p:cNvGraphicFramePr>
          <p:nvPr/>
        </p:nvGraphicFramePr>
        <p:xfrm>
          <a:off x="5132388" y="4221163"/>
          <a:ext cx="2247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3" r:id="rId5" imgW="915909" imgH="191065" progId="">
                  <p:embed/>
                </p:oleObj>
              </mc:Choice>
              <mc:Fallback>
                <p:oleObj r:id="rId5" imgW="915909" imgH="191065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4221163"/>
                        <a:ext cx="22479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187950" y="4776788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4641850" y="4776788"/>
            <a:ext cx="5461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984250" y="23764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3727450" y="2052638"/>
            <a:ext cx="3930650" cy="990600"/>
          </a:xfrm>
          <a:prstGeom prst="borderCallout2">
            <a:avLst>
              <a:gd name="adj1" fmla="val 23079"/>
              <a:gd name="adj2" fmla="val -3875"/>
              <a:gd name="adj3" fmla="val 23079"/>
              <a:gd name="adj4" fmla="val -20435"/>
              <a:gd name="adj5" fmla="val 125963"/>
              <a:gd name="adj6" fmla="val -37722"/>
            </a:avLst>
          </a:prstGeom>
          <a:solidFill>
            <a:srgbClr val="FFFFCC"/>
          </a:solidFill>
          <a:ln w="12700">
            <a:solidFill>
              <a:srgbClr val="FF3399"/>
            </a:solidFill>
            <a:miter lim="800000"/>
            <a:headEnd/>
            <a:tailEnd type="triangle" w="sm" len="med"/>
          </a:ln>
        </p:spPr>
        <p:txBody>
          <a:bodyPr lIns="213348" tIns="106674" rIns="213348" bIns="106674"/>
          <a:lstStyle/>
          <a:p>
            <a:pPr defTabSz="2133600"/>
            <a:r>
              <a:rPr lang="zh-CN">
                <a:ea typeface="楷体_GB2312" pitchFamily="1" charset="-122"/>
              </a:rPr>
              <a:t>松弛问题</a:t>
            </a:r>
            <a:r>
              <a:rPr lang="zh-CN" altLang="zh-CN" i="1">
                <a:ea typeface="楷体_GB2312" pitchFamily="1" charset="-122"/>
              </a:rPr>
              <a:t>LP</a:t>
            </a:r>
            <a:r>
              <a:rPr lang="zh-CN" altLang="zh-CN">
                <a:ea typeface="楷体_GB2312" pitchFamily="1" charset="-122"/>
              </a:rPr>
              <a:t>0</a:t>
            </a:r>
            <a:r>
              <a:rPr lang="zh-CN">
                <a:ea typeface="楷体_GB2312" pitchFamily="1" charset="-122"/>
              </a:rPr>
              <a:t>的最优解</a:t>
            </a:r>
            <a:r>
              <a:rPr lang="zh-CN" altLang="zh-CN" i="1">
                <a:ea typeface="宋体" pitchFamily="2" charset="-122"/>
              </a:rPr>
              <a:t>X</a:t>
            </a:r>
            <a:r>
              <a:rPr lang="zh-CN" altLang="zh-CN">
                <a:ea typeface="宋体" pitchFamily="2" charset="-122"/>
              </a:rPr>
              <a:t>=(3.57,7.14),Z</a:t>
            </a:r>
            <a:r>
              <a:rPr lang="zh-CN" altLang="zh-CN" baseline="30000">
                <a:ea typeface="宋体" pitchFamily="2" charset="-122"/>
              </a:rPr>
              <a:t>0</a:t>
            </a:r>
            <a:r>
              <a:rPr lang="zh-CN" altLang="zh-CN">
                <a:ea typeface="宋体" pitchFamily="2" charset="-122"/>
              </a:rPr>
              <a:t>=35.7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84250" y="2366963"/>
            <a:ext cx="3289300" cy="3952875"/>
            <a:chOff x="0" y="0"/>
            <a:chExt cx="864" cy="1104"/>
          </a:xfrm>
        </p:grpSpPr>
        <p:sp>
          <p:nvSpPr>
            <p:cNvPr id="14362" name="AutoShape 17"/>
            <p:cNvSpPr>
              <a:spLocks noChangeArrowheads="1"/>
            </p:cNvSpPr>
            <p:nvPr/>
          </p:nvSpPr>
          <p:spPr bwMode="auto">
            <a:xfrm>
              <a:off x="0" y="0"/>
              <a:ext cx="336" cy="288"/>
            </a:xfrm>
            <a:prstGeom prst="rtTriangle">
              <a:avLst/>
            </a:prstGeom>
            <a:solidFill>
              <a:srgbClr val="99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Rectangle 18"/>
            <p:cNvSpPr>
              <a:spLocks noChangeArrowheads="1"/>
            </p:cNvSpPr>
            <p:nvPr/>
          </p:nvSpPr>
          <p:spPr bwMode="auto">
            <a:xfrm>
              <a:off x="0" y="288"/>
              <a:ext cx="336" cy="816"/>
            </a:xfrm>
            <a:prstGeom prst="rect">
              <a:avLst/>
            </a:prstGeom>
            <a:solidFill>
              <a:srgbClr val="99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AutoShape 19"/>
            <p:cNvSpPr>
              <a:spLocks noChangeArrowheads="1"/>
            </p:cNvSpPr>
            <p:nvPr/>
          </p:nvSpPr>
          <p:spPr bwMode="auto">
            <a:xfrm>
              <a:off x="336" y="288"/>
              <a:ext cx="528" cy="816"/>
            </a:xfrm>
            <a:prstGeom prst="rtTriangle">
              <a:avLst/>
            </a:prstGeom>
            <a:solidFill>
              <a:srgbClr val="99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3" name="Line 20"/>
          <p:cNvSpPr>
            <a:spLocks noChangeShapeType="1"/>
          </p:cNvSpPr>
          <p:nvPr/>
        </p:nvSpPr>
        <p:spPr bwMode="auto">
          <a:xfrm flipH="1" flipV="1">
            <a:off x="971550" y="1341438"/>
            <a:ext cx="12700" cy="5149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4" name="Line 21"/>
          <p:cNvSpPr>
            <a:spLocks noChangeShapeType="1"/>
          </p:cNvSpPr>
          <p:nvPr/>
        </p:nvSpPr>
        <p:spPr bwMode="auto">
          <a:xfrm>
            <a:off x="434975" y="6319838"/>
            <a:ext cx="804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22"/>
          <p:cNvSpPr>
            <a:spLocks noChangeShapeType="1"/>
          </p:cNvSpPr>
          <p:nvPr/>
        </p:nvSpPr>
        <p:spPr bwMode="auto">
          <a:xfrm>
            <a:off x="684213" y="1196975"/>
            <a:ext cx="3957637" cy="563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8175625" y="6196013"/>
            <a:ext cx="762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x</a:t>
            </a:r>
            <a:r>
              <a:rPr lang="zh-CN" altLang="zh-CN" baseline="-25000">
                <a:ea typeface="宋体" pitchFamily="2" charset="-122"/>
              </a:rPr>
              <a:t>1</a:t>
            </a:r>
            <a:endParaRPr lang="zh-CN" altLang="zh-CN">
              <a:ea typeface="宋体" pitchFamily="2" charset="-122"/>
            </a:endParaRPr>
          </a:p>
        </p:txBody>
      </p:sp>
      <p:sp>
        <p:nvSpPr>
          <p:cNvPr id="14357" name="Text Box 24"/>
          <p:cNvSpPr txBox="1">
            <a:spLocks noChangeArrowheads="1"/>
          </p:cNvSpPr>
          <p:nvPr/>
        </p:nvSpPr>
        <p:spPr bwMode="auto">
          <a:xfrm>
            <a:off x="344488" y="1052513"/>
            <a:ext cx="91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x</a:t>
            </a:r>
            <a:r>
              <a:rPr lang="zh-CN" altLang="zh-CN" baseline="-25000">
                <a:ea typeface="宋体" pitchFamily="2" charset="-122"/>
              </a:rPr>
              <a:t>2</a:t>
            </a:r>
            <a:endParaRPr lang="zh-CN" altLang="zh-CN" i="1">
              <a:ea typeface="宋体" pitchFamily="2" charset="-122"/>
            </a:endParaRPr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495300" y="6142038"/>
            <a:ext cx="5778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o</a:t>
            </a:r>
          </a:p>
        </p:txBody>
      </p:sp>
      <p:sp>
        <p:nvSpPr>
          <p:cNvPr id="14359" name="Text Box 26"/>
          <p:cNvSpPr txBox="1">
            <a:spLocks noChangeArrowheads="1"/>
          </p:cNvSpPr>
          <p:nvPr/>
        </p:nvSpPr>
        <p:spPr bwMode="auto">
          <a:xfrm>
            <a:off x="800100" y="1912938"/>
            <a:ext cx="628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A</a:t>
            </a:r>
          </a:p>
        </p:txBody>
      </p:sp>
      <p:sp>
        <p:nvSpPr>
          <p:cNvPr id="14360" name="Text Box 27"/>
          <p:cNvSpPr txBox="1">
            <a:spLocks noChangeArrowheads="1"/>
          </p:cNvSpPr>
          <p:nvPr/>
        </p:nvSpPr>
        <p:spPr bwMode="auto">
          <a:xfrm>
            <a:off x="2225675" y="3024188"/>
            <a:ext cx="628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B</a:t>
            </a:r>
          </a:p>
        </p:txBody>
      </p:sp>
      <p:sp>
        <p:nvSpPr>
          <p:cNvPr id="14361" name="Text Box 28"/>
          <p:cNvSpPr txBox="1">
            <a:spLocks noChangeArrowheads="1"/>
          </p:cNvSpPr>
          <p:nvPr/>
        </p:nvSpPr>
        <p:spPr bwMode="auto">
          <a:xfrm>
            <a:off x="4054475" y="5767388"/>
            <a:ext cx="628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options for pure or mixed BIP models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LINGO/LINDO</a:t>
            </a:r>
          </a:p>
          <a:p>
            <a:pPr lvl="1"/>
            <a:r>
              <a:rPr lang="en-US" dirty="0"/>
              <a:t>MPL/Solvers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08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Exercise</a:t>
            </a:r>
            <a:endParaRPr lang="zh-CN" dirty="0"/>
          </a:p>
        </p:txBody>
      </p:sp>
      <p:graphicFrame>
        <p:nvGraphicFramePr>
          <p:cNvPr id="15362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908175" y="1103313"/>
          <a:ext cx="60483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8" r:id="rId3" imgW="2336103" imgH="190734" progId="">
                  <p:embed/>
                </p:oleObj>
              </mc:Choice>
              <mc:Fallback>
                <p:oleObj r:id="rId3" imgW="2336103" imgH="19073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03313"/>
                        <a:ext cx="60483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AutoShape 4"/>
          <p:cNvSpPr>
            <a:spLocks noChangeArrowheads="1"/>
          </p:cNvSpPr>
          <p:nvPr/>
        </p:nvSpPr>
        <p:spPr bwMode="auto">
          <a:xfrm>
            <a:off x="2536825" y="3740150"/>
            <a:ext cx="1828800" cy="26638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2825" y="2368550"/>
            <a:ext cx="1066800" cy="4044950"/>
            <a:chOff x="0" y="0"/>
            <a:chExt cx="336" cy="1267"/>
          </a:xfrm>
        </p:grpSpPr>
        <p:sp>
          <p:nvSpPr>
            <p:cNvPr id="15391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36" cy="288"/>
            </a:xfrm>
            <a:prstGeom prst="rtTriangle">
              <a:avLst/>
            </a:pr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Rectangle 7"/>
            <p:cNvSpPr>
              <a:spLocks noChangeArrowheads="1"/>
            </p:cNvSpPr>
            <p:nvPr/>
          </p:nvSpPr>
          <p:spPr bwMode="auto">
            <a:xfrm>
              <a:off x="0" y="288"/>
              <a:ext cx="336" cy="979"/>
            </a:xfrm>
            <a:prstGeom prst="rect">
              <a:avLst/>
            </a:pr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76275" y="2120900"/>
            <a:ext cx="5518150" cy="451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03225" y="2216150"/>
            <a:ext cx="91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1012825" y="23685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992188" y="1177925"/>
            <a:ext cx="20637" cy="534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95300" y="6407150"/>
            <a:ext cx="804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708025" y="1149350"/>
            <a:ext cx="3810000" cy="548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68313" y="842963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sz="2800" i="1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sz="2800" baseline="-25000">
                <a:solidFill>
                  <a:schemeClr val="tx1"/>
                </a:solidFill>
                <a:ea typeface="宋体" pitchFamily="2" charset="-122"/>
              </a:rPr>
              <a:t>2</a:t>
            </a:r>
            <a:endParaRPr lang="zh-CN" altLang="zh-CN" sz="2800" i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55625" y="6229350"/>
            <a:ext cx="5778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860425" y="1911350"/>
            <a:ext cx="609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384425" y="3181350"/>
            <a:ext cx="628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114800" y="5946775"/>
            <a:ext cx="628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graphicFrame>
        <p:nvGraphicFramePr>
          <p:cNvPr id="15363" name="Object 19"/>
          <p:cNvGraphicFramePr>
            <a:graphicFrameLocks noChangeAspect="1"/>
          </p:cNvGraphicFramePr>
          <p:nvPr/>
        </p:nvGraphicFramePr>
        <p:xfrm>
          <a:off x="6126163" y="1844675"/>
          <a:ext cx="2549525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9" r:id="rId5" imgW="1360989" imgH="903193" progId="">
                  <p:embed/>
                </p:oleObj>
              </mc:Choice>
              <mc:Fallback>
                <p:oleObj r:id="rId5" imgW="1360989" imgH="903193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1844675"/>
                        <a:ext cx="2549525" cy="1793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0" name="Line 20"/>
          <p:cNvSpPr>
            <a:spLocks noChangeShapeType="1"/>
          </p:cNvSpPr>
          <p:nvPr/>
        </p:nvSpPr>
        <p:spPr bwMode="auto">
          <a:xfrm>
            <a:off x="2079625" y="221615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81" name="Line 21"/>
          <p:cNvSpPr>
            <a:spLocks noChangeShapeType="1"/>
          </p:cNvSpPr>
          <p:nvPr/>
        </p:nvSpPr>
        <p:spPr bwMode="auto">
          <a:xfrm>
            <a:off x="2536825" y="3130550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1317625" y="4502150"/>
            <a:ext cx="5334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91440" rIns="0" bIns="91440">
            <a:spAutoFit/>
          </a:bodyPr>
          <a:lstStyle/>
          <a:p>
            <a:pPr defTabSz="1828800"/>
            <a:r>
              <a:rPr lang="zh-CN" altLang="zh-CN" i="1">
                <a:solidFill>
                  <a:schemeClr val="tx1"/>
                </a:solidFill>
                <a:ea typeface="宋体" pitchFamily="2" charset="-122"/>
              </a:rPr>
              <a:t>LP</a:t>
            </a:r>
            <a:r>
              <a:rPr lang="zh-CN" altLang="zh-CN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94583" name="Text Box 23"/>
          <p:cNvSpPr txBox="1">
            <a:spLocks noChangeArrowheads="1"/>
          </p:cNvSpPr>
          <p:nvPr/>
        </p:nvSpPr>
        <p:spPr bwMode="auto">
          <a:xfrm>
            <a:off x="2841625" y="5264150"/>
            <a:ext cx="5334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91440" rIns="0" bIns="91440">
            <a:spAutoFit/>
          </a:bodyPr>
          <a:lstStyle/>
          <a:p>
            <a:pPr defTabSz="1828800" eaLnBrk="0" hangingPunct="0"/>
            <a:r>
              <a:rPr lang="zh-CN" altLang="zh-CN" i="1">
                <a:solidFill>
                  <a:schemeClr val="tx1"/>
                </a:solidFill>
                <a:ea typeface="宋体" pitchFamily="2" charset="-122"/>
              </a:rPr>
              <a:t>LP</a:t>
            </a:r>
            <a:r>
              <a:rPr lang="zh-CN" altLang="zh-CN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1835150" y="6381750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defTabSz="1828800"/>
            <a:r>
              <a:rPr lang="zh-CN" altLang="zh-CN">
                <a:solidFill>
                  <a:schemeClr val="tx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2536825" y="6381750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defTabSz="1828800" eaLnBrk="0" hangingPunct="0"/>
            <a:r>
              <a:rPr lang="zh-CN" altLang="zh-CN">
                <a:solidFill>
                  <a:schemeClr val="tx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94586" name="AutoShape 26"/>
          <p:cNvSpPr>
            <a:spLocks/>
          </p:cNvSpPr>
          <p:nvPr/>
        </p:nvSpPr>
        <p:spPr bwMode="auto">
          <a:xfrm>
            <a:off x="2916238" y="2182813"/>
            <a:ext cx="2897187" cy="533400"/>
          </a:xfrm>
          <a:prstGeom prst="borderCallout2">
            <a:avLst>
              <a:gd name="adj1" fmla="val 21431"/>
              <a:gd name="adj2" fmla="val -2630"/>
              <a:gd name="adj3" fmla="val 21431"/>
              <a:gd name="adj4" fmla="val -15671"/>
              <a:gd name="adj5" fmla="val 194347"/>
              <a:gd name="adj6" fmla="val -28875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sm" len="med"/>
          </a:ln>
        </p:spPr>
        <p:txBody>
          <a:bodyPr lIns="72000" tIns="0" rIns="72000" bIns="0"/>
          <a:lstStyle/>
          <a:p>
            <a:pPr defTabSz="1828800" eaLnBrk="0" hangingPunct="0"/>
            <a:r>
              <a:rPr lang="zh-CN" altLang="zh-CN" sz="2200" i="1">
                <a:solidFill>
                  <a:schemeClr val="tx1"/>
                </a:solidFill>
                <a:ea typeface="宋体" pitchFamily="2" charset="-122"/>
              </a:rPr>
              <a:t>LP</a:t>
            </a:r>
            <a:r>
              <a:rPr lang="zh-CN" altLang="zh-CN" sz="2200">
                <a:solidFill>
                  <a:schemeClr val="tx1"/>
                </a:solidFill>
                <a:ea typeface="宋体" pitchFamily="2" charset="-122"/>
              </a:rPr>
              <a:t>1:</a:t>
            </a:r>
            <a:r>
              <a:rPr lang="zh-CN" altLang="zh-CN" sz="2200" i="1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sz="2200">
                <a:solidFill>
                  <a:schemeClr val="tx1"/>
                </a:solidFill>
                <a:ea typeface="宋体" pitchFamily="2" charset="-122"/>
              </a:rPr>
              <a:t>=(3,7.6),Z</a:t>
            </a:r>
            <a:r>
              <a:rPr lang="zh-CN" altLang="zh-CN" sz="2200" baseline="3000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zh-CN" sz="2200">
                <a:solidFill>
                  <a:schemeClr val="tx1"/>
                </a:solidFill>
                <a:ea typeface="宋体" pitchFamily="2" charset="-122"/>
              </a:rPr>
              <a:t>=34.8</a:t>
            </a:r>
          </a:p>
        </p:txBody>
      </p:sp>
      <p:graphicFrame>
        <p:nvGraphicFramePr>
          <p:cNvPr id="15364" name="Object 27"/>
          <p:cNvGraphicFramePr>
            <a:graphicFrameLocks noChangeAspect="1"/>
          </p:cNvGraphicFramePr>
          <p:nvPr/>
        </p:nvGraphicFramePr>
        <p:xfrm>
          <a:off x="6227763" y="4292600"/>
          <a:ext cx="244792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0" r:id="rId7" imgW="1386422" imgH="903193" progId="">
                  <p:embed/>
                </p:oleObj>
              </mc:Choice>
              <mc:Fallback>
                <p:oleObj r:id="rId7" imgW="1386422" imgH="903193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292600"/>
                        <a:ext cx="2447925" cy="1693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28"/>
          <p:cNvSpPr txBox="1">
            <a:spLocks noChangeArrowheads="1"/>
          </p:cNvSpPr>
          <p:nvPr/>
        </p:nvSpPr>
        <p:spPr bwMode="auto">
          <a:xfrm>
            <a:off x="4356100" y="6299200"/>
            <a:ext cx="6715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91440" rIns="182880" bIns="91440">
            <a:spAutoFit/>
          </a:bodyPr>
          <a:lstStyle/>
          <a:p>
            <a:pPr defTabSz="1828800"/>
            <a:r>
              <a:rPr lang="zh-CN" altLang="zh-CN">
                <a:solidFill>
                  <a:schemeClr val="tx1"/>
                </a:solidFill>
                <a:ea typeface="宋体" pitchFamily="2" charset="-122"/>
              </a:rPr>
              <a:t>①</a:t>
            </a:r>
          </a:p>
        </p:txBody>
      </p:sp>
      <p:sp>
        <p:nvSpPr>
          <p:cNvPr id="15387" name="Text Box 29"/>
          <p:cNvSpPr txBox="1">
            <a:spLocks noChangeArrowheads="1"/>
          </p:cNvSpPr>
          <p:nvPr/>
        </p:nvSpPr>
        <p:spPr bwMode="auto">
          <a:xfrm>
            <a:off x="6011863" y="6264275"/>
            <a:ext cx="60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/>
          <a:p>
            <a:pPr defTabSz="1828800"/>
            <a:r>
              <a:rPr lang="zh-CN" altLang="zh-CN">
                <a:solidFill>
                  <a:schemeClr val="tx1"/>
                </a:solidFill>
                <a:ea typeface="宋体" pitchFamily="2" charset="-122"/>
              </a:rPr>
              <a:t>②</a:t>
            </a:r>
          </a:p>
        </p:txBody>
      </p:sp>
      <p:sp>
        <p:nvSpPr>
          <p:cNvPr id="194590" name="AutoShape 30"/>
          <p:cNvSpPr>
            <a:spLocks/>
          </p:cNvSpPr>
          <p:nvPr/>
        </p:nvSpPr>
        <p:spPr bwMode="auto">
          <a:xfrm>
            <a:off x="3276600" y="3933825"/>
            <a:ext cx="2879725" cy="431800"/>
          </a:xfrm>
          <a:prstGeom prst="borderCallout2">
            <a:avLst>
              <a:gd name="adj1" fmla="val 26472"/>
              <a:gd name="adj2" fmla="val -2648"/>
              <a:gd name="adj3" fmla="val 26472"/>
              <a:gd name="adj4" fmla="val -13727"/>
              <a:gd name="adj5" fmla="val -27204"/>
              <a:gd name="adj6" fmla="val -25468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med" len="med"/>
          </a:ln>
        </p:spPr>
        <p:txBody>
          <a:bodyPr lIns="72000" tIns="0" rIns="0" bIns="0"/>
          <a:lstStyle/>
          <a:p>
            <a:pPr defTabSz="1828800" eaLnBrk="0" hangingPunct="0"/>
            <a:r>
              <a:rPr lang="zh-CN" altLang="zh-CN" sz="2200" i="1">
                <a:solidFill>
                  <a:schemeClr val="tx1"/>
                </a:solidFill>
                <a:ea typeface="宋体" pitchFamily="2" charset="-122"/>
              </a:rPr>
              <a:t>LP</a:t>
            </a:r>
            <a:r>
              <a:rPr lang="zh-CN" altLang="zh-CN" sz="2200">
                <a:solidFill>
                  <a:schemeClr val="tx1"/>
                </a:solidFill>
                <a:ea typeface="宋体" pitchFamily="2" charset="-122"/>
              </a:rPr>
              <a:t>2:</a:t>
            </a:r>
            <a:r>
              <a:rPr lang="zh-CN" altLang="zh-CN" sz="2200" i="1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sz="2200">
                <a:solidFill>
                  <a:schemeClr val="tx1"/>
                </a:solidFill>
                <a:ea typeface="宋体" pitchFamily="2" charset="-122"/>
              </a:rPr>
              <a:t>=(4,6.5),Z</a:t>
            </a:r>
            <a:r>
              <a:rPr lang="zh-CN" altLang="zh-CN" sz="2200" baseline="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zh-CN" altLang="zh-CN" sz="2200">
                <a:solidFill>
                  <a:schemeClr val="tx1"/>
                </a:solidFill>
                <a:ea typeface="宋体" pitchFamily="2" charset="-122"/>
              </a:rPr>
              <a:t>=35.5</a:t>
            </a:r>
          </a:p>
        </p:txBody>
      </p:sp>
      <p:pic>
        <p:nvPicPr>
          <p:cNvPr id="15389" name="Picture 31" descr="BD14868_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0563" y="321310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90" name="Picture 32" descr="BD14868_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11413" y="37179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  <p:bldP spid="194580" grpId="0" animBg="1"/>
      <p:bldP spid="194581" grpId="0" animBg="1"/>
      <p:bldP spid="194582" grpId="0" animBg="1" autoUpdateAnimBg="0"/>
      <p:bldP spid="194583" grpId="0" animBg="1" autoUpdateAnimBg="0"/>
      <p:bldP spid="194586" grpId="0" animBg="1" autoUpdateAnimBg="0"/>
      <p:bldP spid="194590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Exercise</a:t>
            </a:r>
            <a:endParaRPr lang="zh-CN" dirty="0"/>
          </a:p>
        </p:txBody>
      </p:sp>
      <p:sp>
        <p:nvSpPr>
          <p:cNvPr id="16391" name="AutoShape 3"/>
          <p:cNvSpPr>
            <a:spLocks noChangeArrowheads="1"/>
          </p:cNvSpPr>
          <p:nvPr/>
        </p:nvSpPr>
        <p:spPr bwMode="auto">
          <a:xfrm>
            <a:off x="2590800" y="3838575"/>
            <a:ext cx="1828800" cy="26638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466975"/>
            <a:ext cx="1066800" cy="4044950"/>
            <a:chOff x="0" y="0"/>
            <a:chExt cx="336" cy="1267"/>
          </a:xfrm>
        </p:grpSpPr>
        <p:sp>
          <p:nvSpPr>
            <p:cNvPr id="16421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336" cy="288"/>
            </a:xfrm>
            <a:prstGeom prst="rtTriangle">
              <a:avLst/>
            </a:pr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Rectangle 6"/>
            <p:cNvSpPr>
              <a:spLocks noChangeArrowheads="1"/>
            </p:cNvSpPr>
            <p:nvPr/>
          </p:nvSpPr>
          <p:spPr bwMode="auto">
            <a:xfrm>
              <a:off x="0" y="288"/>
              <a:ext cx="336" cy="979"/>
            </a:xfrm>
            <a:prstGeom prst="rect">
              <a:avLst/>
            </a:pr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3" name="Line 7"/>
          <p:cNvSpPr>
            <a:spLocks noChangeShapeType="1"/>
          </p:cNvSpPr>
          <p:nvPr/>
        </p:nvSpPr>
        <p:spPr bwMode="auto">
          <a:xfrm flipV="1">
            <a:off x="5121275" y="633412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>
            <a:off x="730250" y="2219325"/>
            <a:ext cx="5518150" cy="451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457200" y="2314575"/>
            <a:ext cx="91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>
              <a:spcBef>
                <a:spcPct val="50000"/>
              </a:spcBef>
            </a:pPr>
            <a:r>
              <a:rPr lang="zh-CN" altLang="zh-CN">
                <a:ea typeface="宋体" pitchFamily="2" charset="-122"/>
              </a:rPr>
              <a:t>10</a:t>
            </a:r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1066800" y="2466975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 flipH="1" flipV="1">
            <a:off x="1042988" y="1125538"/>
            <a:ext cx="23812" cy="549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549275" y="6505575"/>
            <a:ext cx="804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8316913" y="6308725"/>
            <a:ext cx="762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x</a:t>
            </a:r>
            <a:r>
              <a:rPr lang="zh-CN" altLang="zh-CN" baseline="-25000">
                <a:ea typeface="宋体" pitchFamily="2" charset="-122"/>
              </a:rPr>
              <a:t>1</a:t>
            </a:r>
            <a:endParaRPr lang="zh-CN" altLang="zh-CN">
              <a:ea typeface="宋体" pitchFamily="2" charset="-122"/>
            </a:endParaRP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468313" y="906463"/>
            <a:ext cx="91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x</a:t>
            </a:r>
            <a:r>
              <a:rPr lang="zh-CN" altLang="zh-CN" baseline="-25000">
                <a:ea typeface="宋体" pitchFamily="2" charset="-122"/>
              </a:rPr>
              <a:t>2</a:t>
            </a:r>
            <a:endParaRPr lang="zh-CN" altLang="zh-CN" i="1">
              <a:ea typeface="宋体" pitchFamily="2" charset="-122"/>
            </a:endParaRP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609600" y="6327775"/>
            <a:ext cx="5778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o</a:t>
            </a:r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914400" y="2009775"/>
            <a:ext cx="609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A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2438400" y="3279775"/>
            <a:ext cx="628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B</a:t>
            </a: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4168775" y="5953125"/>
            <a:ext cx="628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C</a:t>
            </a:r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>
            <a:off x="2133600" y="2314575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1371600" y="4600575"/>
            <a:ext cx="5334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91440" rIns="0" bIns="91440">
            <a:spAutoFit/>
          </a:bodyPr>
          <a:lstStyle/>
          <a:p>
            <a:pPr defTabSz="1828800"/>
            <a:r>
              <a:rPr lang="zh-CN" altLang="zh-CN" i="1">
                <a:ea typeface="宋体" pitchFamily="2" charset="-122"/>
              </a:rPr>
              <a:t>LP</a:t>
            </a:r>
            <a:r>
              <a:rPr lang="zh-CN" altLang="zh-CN">
                <a:ea typeface="宋体" pitchFamily="2" charset="-122"/>
              </a:rPr>
              <a:t>1</a:t>
            </a:r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2773363" y="5235575"/>
            <a:ext cx="574675" cy="498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91440" rIns="0" bIns="91440">
            <a:spAutoFit/>
          </a:bodyPr>
          <a:lstStyle/>
          <a:p>
            <a:pPr defTabSz="1828800" eaLnBrk="0" hangingPunct="0"/>
            <a:r>
              <a:rPr lang="zh-CN" altLang="zh-CN" sz="2000" i="1">
                <a:ea typeface="宋体" pitchFamily="2" charset="-122"/>
              </a:rPr>
              <a:t>LP</a:t>
            </a:r>
            <a:r>
              <a:rPr lang="zh-CN" altLang="zh-CN" sz="2000">
                <a:ea typeface="宋体" pitchFamily="2" charset="-122"/>
              </a:rPr>
              <a:t>21</a:t>
            </a: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1882775" y="6453188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defTabSz="1828800"/>
            <a:r>
              <a:rPr lang="zh-CN" altLang="zh-CN">
                <a:ea typeface="宋体" pitchFamily="2" charset="-122"/>
              </a:rPr>
              <a:t>3</a:t>
            </a:r>
          </a:p>
        </p:txBody>
      </p:sp>
      <p:sp>
        <p:nvSpPr>
          <p:cNvPr id="16409" name="Text Box 23"/>
          <p:cNvSpPr txBox="1">
            <a:spLocks noChangeArrowheads="1"/>
          </p:cNvSpPr>
          <p:nvPr/>
        </p:nvSpPr>
        <p:spPr bwMode="auto">
          <a:xfrm>
            <a:off x="2590800" y="6459538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defTabSz="1828800" eaLnBrk="0" hangingPunct="0"/>
            <a:r>
              <a:rPr lang="zh-CN" altLang="zh-CN">
                <a:ea typeface="宋体" pitchFamily="2" charset="-122"/>
              </a:rPr>
              <a:t>4</a:t>
            </a:r>
          </a:p>
        </p:txBody>
      </p:sp>
      <p:sp>
        <p:nvSpPr>
          <p:cNvPr id="195608" name="AutoShape 24"/>
          <p:cNvSpPr>
            <a:spLocks/>
          </p:cNvSpPr>
          <p:nvPr/>
        </p:nvSpPr>
        <p:spPr bwMode="auto">
          <a:xfrm>
            <a:off x="3962400" y="3914775"/>
            <a:ext cx="3417888" cy="457200"/>
          </a:xfrm>
          <a:prstGeom prst="borderCallout2">
            <a:avLst>
              <a:gd name="adj1" fmla="val 25000"/>
              <a:gd name="adj2" fmla="val -2231"/>
              <a:gd name="adj3" fmla="val 25000"/>
              <a:gd name="adj4" fmla="val -20995"/>
              <a:gd name="adj5" fmla="val 49306"/>
              <a:gd name="adj6" fmla="val -34787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sm" len="med"/>
          </a:ln>
        </p:spPr>
        <p:txBody>
          <a:bodyPr lIns="72000" tIns="0" rIns="0" bIns="0"/>
          <a:lstStyle/>
          <a:p>
            <a:pPr defTabSz="1828800" eaLnBrk="0" hangingPunct="0"/>
            <a:r>
              <a:rPr lang="zh-CN" altLang="zh-CN" sz="2200" i="1">
                <a:ea typeface="宋体" pitchFamily="2" charset="-122"/>
              </a:rPr>
              <a:t>LP</a:t>
            </a:r>
            <a:r>
              <a:rPr lang="zh-CN" altLang="zh-CN" sz="2200">
                <a:ea typeface="宋体" pitchFamily="2" charset="-122"/>
              </a:rPr>
              <a:t>21:</a:t>
            </a:r>
            <a:r>
              <a:rPr lang="zh-CN" altLang="zh-CN" sz="2200" i="1">
                <a:ea typeface="宋体" pitchFamily="2" charset="-122"/>
              </a:rPr>
              <a:t>X</a:t>
            </a:r>
            <a:r>
              <a:rPr lang="zh-CN" altLang="zh-CN" sz="2200">
                <a:ea typeface="宋体" pitchFamily="2" charset="-122"/>
              </a:rPr>
              <a:t>=(4.33,6),Z</a:t>
            </a:r>
            <a:r>
              <a:rPr lang="zh-CN" altLang="zh-CN" sz="2200" baseline="-25000">
                <a:ea typeface="宋体" pitchFamily="2" charset="-122"/>
              </a:rPr>
              <a:t>21</a:t>
            </a:r>
            <a:r>
              <a:rPr lang="zh-CN" altLang="zh-CN" sz="2200">
                <a:ea typeface="宋体" pitchFamily="2" charset="-122"/>
              </a:rPr>
              <a:t>=35.33</a:t>
            </a:r>
          </a:p>
        </p:txBody>
      </p:sp>
      <p:graphicFrame>
        <p:nvGraphicFramePr>
          <p:cNvPr id="195609" name="Object 25"/>
          <p:cNvGraphicFramePr>
            <a:graphicFrameLocks noChangeAspect="1"/>
          </p:cNvGraphicFramePr>
          <p:nvPr/>
        </p:nvGraphicFramePr>
        <p:xfrm>
          <a:off x="6035675" y="4498975"/>
          <a:ext cx="27130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4" r:id="rId3" imgW="1437288" imgH="903193" progId="">
                  <p:embed/>
                </p:oleObj>
              </mc:Choice>
              <mc:Fallback>
                <p:oleObj r:id="rId3" imgW="1437288" imgH="903193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4498975"/>
                        <a:ext cx="2713038" cy="1809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6"/>
          <p:cNvGraphicFramePr>
            <a:graphicFrameLocks noChangeAspect="1"/>
          </p:cNvGraphicFramePr>
          <p:nvPr/>
        </p:nvGraphicFramePr>
        <p:xfrm>
          <a:off x="1843088" y="1098550"/>
          <a:ext cx="66754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5" r:id="rId5" imgW="2780410" imgH="381152" progId="">
                  <p:embed/>
                </p:oleObj>
              </mc:Choice>
              <mc:Fallback>
                <p:oleObj r:id="rId5" imgW="2780410" imgH="381152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1098550"/>
                        <a:ext cx="66754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1" name="Line 27"/>
          <p:cNvSpPr>
            <a:spLocks noChangeShapeType="1"/>
          </p:cNvSpPr>
          <p:nvPr/>
        </p:nvSpPr>
        <p:spPr bwMode="auto">
          <a:xfrm>
            <a:off x="914400" y="4143375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457200" y="3990975"/>
            <a:ext cx="52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/>
          <a:p>
            <a:pPr defTabSz="1828800">
              <a:spcBef>
                <a:spcPct val="50000"/>
              </a:spcBef>
            </a:pPr>
            <a:r>
              <a:rPr lang="zh-CN" altLang="zh-CN">
                <a:ea typeface="宋体" pitchFamily="2" charset="-122"/>
              </a:rPr>
              <a:t>6</a:t>
            </a:r>
          </a:p>
        </p:txBody>
      </p:sp>
      <p:sp>
        <p:nvSpPr>
          <p:cNvPr id="195613" name="AutoShape 29"/>
          <p:cNvSpPr>
            <a:spLocks noChangeArrowheads="1"/>
          </p:cNvSpPr>
          <p:nvPr/>
        </p:nvSpPr>
        <p:spPr bwMode="auto">
          <a:xfrm>
            <a:off x="2590800" y="3838575"/>
            <a:ext cx="304800" cy="3048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2590800" y="3228975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914400" y="1400175"/>
            <a:ext cx="3657600" cy="533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838200" y="2197100"/>
            <a:ext cx="3962400" cy="1447800"/>
            <a:chOff x="0" y="0"/>
            <a:chExt cx="2496" cy="912"/>
          </a:xfrm>
        </p:grpSpPr>
        <p:sp>
          <p:nvSpPr>
            <p:cNvPr id="16418" name="Line 33"/>
            <p:cNvSpPr>
              <a:spLocks noChangeShapeType="1"/>
            </p:cNvSpPr>
            <p:nvPr/>
          </p:nvSpPr>
          <p:spPr bwMode="auto">
            <a:xfrm>
              <a:off x="0" y="912"/>
              <a:ext cx="220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9" name="Line 34"/>
            <p:cNvSpPr>
              <a:spLocks noChangeShapeType="1"/>
            </p:cNvSpPr>
            <p:nvPr/>
          </p:nvSpPr>
          <p:spPr bwMode="auto">
            <a:xfrm flipV="1">
              <a:off x="1776" y="672"/>
              <a:ext cx="0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389" name="Object 35"/>
            <p:cNvGraphicFramePr>
              <a:graphicFrameLocks noChangeAspect="1"/>
            </p:cNvGraphicFramePr>
            <p:nvPr/>
          </p:nvGraphicFramePr>
          <p:xfrm>
            <a:off x="1392" y="0"/>
            <a:ext cx="11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36" r:id="rId7" imgW="864292" imgH="216311" progId="">
                    <p:embed/>
                  </p:oleObj>
                </mc:Choice>
                <mc:Fallback>
                  <p:oleObj r:id="rId7" imgW="864292" imgH="216311" progId="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0"/>
                          <a:ext cx="1104" cy="27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1905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flipH="1">
              <a:off x="1392" y="288"/>
              <a:ext cx="144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95621" name="Object 37"/>
          <p:cNvGraphicFramePr>
            <a:graphicFrameLocks noChangeAspect="1"/>
          </p:cNvGraphicFramePr>
          <p:nvPr/>
        </p:nvGraphicFramePr>
        <p:xfrm>
          <a:off x="5940425" y="2047875"/>
          <a:ext cx="27178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7" r:id="rId9" imgW="1437288" imgH="903193" progId="">
                  <p:embed/>
                </p:oleObj>
              </mc:Choice>
              <mc:Fallback>
                <p:oleObj r:id="rId9" imgW="1437288" imgH="903193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047875"/>
                        <a:ext cx="2717800" cy="1812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7" name="Picture 38" descr="BD14868_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73350" y="406717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5" grpId="0" animBg="1" autoUpdateAnimBg="0"/>
      <p:bldP spid="195608" grpId="0" animBg="1" autoUpdateAnimBg="0"/>
      <p:bldP spid="195611" grpId="0" animBg="1"/>
      <p:bldP spid="1956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Exercise</a:t>
            </a:r>
            <a:endParaRPr 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57288" y="2425700"/>
            <a:ext cx="1066800" cy="4044950"/>
            <a:chOff x="0" y="0"/>
            <a:chExt cx="336" cy="1267"/>
          </a:xfrm>
        </p:grpSpPr>
        <p:sp>
          <p:nvSpPr>
            <p:cNvPr id="17444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336" cy="288"/>
            </a:xfrm>
            <a:prstGeom prst="rtTriangle">
              <a:avLst/>
            </a:pr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Rectangle 5"/>
            <p:cNvSpPr>
              <a:spLocks noChangeArrowheads="1"/>
            </p:cNvSpPr>
            <p:nvPr/>
          </p:nvSpPr>
          <p:spPr bwMode="auto">
            <a:xfrm>
              <a:off x="0" y="288"/>
              <a:ext cx="336" cy="979"/>
            </a:xfrm>
            <a:prstGeom prst="rect">
              <a:avLst/>
            </a:pr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5" name="Line 6"/>
          <p:cNvSpPr>
            <a:spLocks noChangeShapeType="1"/>
          </p:cNvSpPr>
          <p:nvPr/>
        </p:nvSpPr>
        <p:spPr bwMode="auto">
          <a:xfrm flipV="1">
            <a:off x="5211763" y="62928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820738" y="2178050"/>
            <a:ext cx="5518150" cy="451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47688" y="2273300"/>
            <a:ext cx="91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>
              <a:spcBef>
                <a:spcPct val="50000"/>
              </a:spcBef>
            </a:pPr>
            <a:r>
              <a:rPr lang="zh-CN" altLang="zh-CN">
                <a:ea typeface="宋体" pitchFamily="2" charset="-122"/>
              </a:rPr>
              <a:t>10</a:t>
            </a:r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1157288" y="242570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 flipV="1">
            <a:off x="1162050" y="1100138"/>
            <a:ext cx="25400" cy="547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V="1">
            <a:off x="639763" y="6453188"/>
            <a:ext cx="6669087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6804025" y="6237288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sz="2800" i="1">
                <a:ea typeface="宋体" pitchFamily="2" charset="-122"/>
              </a:rPr>
              <a:t>x</a:t>
            </a:r>
            <a:r>
              <a:rPr lang="zh-CN" altLang="zh-CN" sz="2800" baseline="-25000">
                <a:ea typeface="宋体" pitchFamily="2" charset="-122"/>
              </a:rPr>
              <a:t>1</a:t>
            </a:r>
            <a:endParaRPr lang="zh-CN" altLang="zh-CN" sz="2800">
              <a:ea typeface="宋体" pitchFamily="2" charset="-122"/>
            </a:endParaRP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561975" y="842963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sz="2800" i="1">
                <a:ea typeface="宋体" pitchFamily="2" charset="-122"/>
              </a:rPr>
              <a:t>x</a:t>
            </a:r>
            <a:r>
              <a:rPr lang="zh-CN" altLang="zh-CN" sz="2800" baseline="-25000">
                <a:ea typeface="宋体" pitchFamily="2" charset="-122"/>
              </a:rPr>
              <a:t>2</a:t>
            </a:r>
            <a:endParaRPr lang="zh-CN" altLang="zh-CN" sz="2800" i="1">
              <a:ea typeface="宋体" pitchFamily="2" charset="-122"/>
            </a:endParaRP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00088" y="6286500"/>
            <a:ext cx="5778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o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1004888" y="1968500"/>
            <a:ext cx="609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A</a:t>
            </a:r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4259263" y="5911850"/>
            <a:ext cx="628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13348" tIns="106674" rIns="213348" bIns="106674">
            <a:spAutoFit/>
          </a:bodyPr>
          <a:lstStyle/>
          <a:p>
            <a:pPr defTabSz="2133600"/>
            <a:r>
              <a:rPr lang="zh-CN" altLang="zh-CN" i="1">
                <a:ea typeface="宋体" pitchFamily="2" charset="-122"/>
              </a:rPr>
              <a:t>C</a:t>
            </a:r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2224088" y="22733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1462088" y="4559300"/>
            <a:ext cx="53340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91440" rIns="0" bIns="91440">
            <a:spAutoFit/>
          </a:bodyPr>
          <a:lstStyle/>
          <a:p>
            <a:pPr defTabSz="1828800"/>
            <a:r>
              <a:rPr lang="zh-CN" altLang="zh-CN" i="1">
                <a:ea typeface="宋体" pitchFamily="2" charset="-122"/>
              </a:rPr>
              <a:t>LP</a:t>
            </a:r>
            <a:r>
              <a:rPr lang="zh-CN" altLang="zh-CN">
                <a:ea typeface="宋体" pitchFamily="2" charset="-122"/>
              </a:rPr>
              <a:t>1</a:t>
            </a:r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1979613" y="6448425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defTabSz="1828800"/>
            <a:r>
              <a:rPr lang="zh-CN" altLang="zh-CN">
                <a:ea typeface="宋体" pitchFamily="2" charset="-122"/>
              </a:rPr>
              <a:t>3</a:t>
            </a:r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2690813" y="6432550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defTabSz="1828800" eaLnBrk="0" hangingPunct="0"/>
            <a:r>
              <a:rPr lang="zh-CN" altLang="zh-CN">
                <a:ea typeface="宋体" pitchFamily="2" charset="-122"/>
              </a:rPr>
              <a:t>4</a:t>
            </a:r>
          </a:p>
        </p:txBody>
      </p:sp>
      <p:graphicFrame>
        <p:nvGraphicFramePr>
          <p:cNvPr id="196629" name="Object 21"/>
          <p:cNvGraphicFramePr>
            <a:graphicFrameLocks noChangeAspect="1"/>
          </p:cNvGraphicFramePr>
          <p:nvPr/>
        </p:nvGraphicFramePr>
        <p:xfrm>
          <a:off x="5918200" y="2132013"/>
          <a:ext cx="29019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6" r:id="rId3" imgW="1727517" imgH="1105217" progId="">
                  <p:embed/>
                </p:oleObj>
              </mc:Choice>
              <mc:Fallback>
                <p:oleObj r:id="rId3" imgW="1727517" imgH="1105217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2132013"/>
                        <a:ext cx="2901950" cy="2089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2"/>
          <p:cNvGraphicFramePr>
            <a:graphicFrameLocks noChangeAspect="1"/>
          </p:cNvGraphicFramePr>
          <p:nvPr/>
        </p:nvGraphicFramePr>
        <p:xfrm>
          <a:off x="2209800" y="1219200"/>
          <a:ext cx="63785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7" r:id="rId5" imgW="2539215" imgH="393846" progId="">
                  <p:embed/>
                </p:oleObj>
              </mc:Choice>
              <mc:Fallback>
                <p:oleObj r:id="rId5" imgW="2539215" imgH="393846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63785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1004888" y="41021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547688" y="3949700"/>
            <a:ext cx="52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/>
          <a:p>
            <a:pPr defTabSz="1828800">
              <a:spcBef>
                <a:spcPct val="50000"/>
              </a:spcBef>
            </a:pPr>
            <a:r>
              <a:rPr lang="zh-CN" altLang="zh-CN">
                <a:ea typeface="宋体" pitchFamily="2" charset="-122"/>
              </a:rPr>
              <a:t>6</a:t>
            </a:r>
          </a:p>
        </p:txBody>
      </p:sp>
      <p:sp>
        <p:nvSpPr>
          <p:cNvPr id="17432" name="AutoShape 25"/>
          <p:cNvSpPr>
            <a:spLocks noChangeArrowheads="1"/>
          </p:cNvSpPr>
          <p:nvPr/>
        </p:nvSpPr>
        <p:spPr bwMode="auto">
          <a:xfrm>
            <a:off x="2681288" y="3797300"/>
            <a:ext cx="304800" cy="3048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3" name="Line 26"/>
          <p:cNvSpPr>
            <a:spLocks noChangeShapeType="1"/>
          </p:cNvSpPr>
          <p:nvPr/>
        </p:nvSpPr>
        <p:spPr bwMode="auto">
          <a:xfrm>
            <a:off x="2681288" y="3187700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1004888" y="1358900"/>
            <a:ext cx="3657600" cy="533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6636" name="Object 28"/>
          <p:cNvGraphicFramePr>
            <a:graphicFrameLocks noChangeAspect="1"/>
          </p:cNvGraphicFramePr>
          <p:nvPr/>
        </p:nvGraphicFramePr>
        <p:xfrm>
          <a:off x="5867400" y="4292600"/>
          <a:ext cx="30765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8" r:id="rId7" imgW="1498267" imgH="901626" progId="">
                  <p:embed/>
                </p:oleObj>
              </mc:Choice>
              <mc:Fallback>
                <p:oleObj r:id="rId7" imgW="1498267" imgH="901626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92600"/>
                        <a:ext cx="3076575" cy="1844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37" name="Line 29"/>
          <p:cNvSpPr>
            <a:spLocks noChangeShapeType="1"/>
          </p:cNvSpPr>
          <p:nvPr/>
        </p:nvSpPr>
        <p:spPr bwMode="auto">
          <a:xfrm>
            <a:off x="2681288" y="4102100"/>
            <a:ext cx="0" cy="23622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38" name="AutoShape 30"/>
          <p:cNvSpPr>
            <a:spLocks/>
          </p:cNvSpPr>
          <p:nvPr/>
        </p:nvSpPr>
        <p:spPr bwMode="auto">
          <a:xfrm>
            <a:off x="3290888" y="2306638"/>
            <a:ext cx="2144712" cy="762000"/>
          </a:xfrm>
          <a:prstGeom prst="borderCallout2">
            <a:avLst>
              <a:gd name="adj1" fmla="val 15000"/>
              <a:gd name="adj2" fmla="val -3551"/>
              <a:gd name="adj3" fmla="val 15000"/>
              <a:gd name="adj4" fmla="val -11028"/>
              <a:gd name="adj5" fmla="val 230625"/>
              <a:gd name="adj6" fmla="val -26500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sm" len="med"/>
          </a:ln>
        </p:spPr>
        <p:txBody>
          <a:bodyPr lIns="72000" tIns="0" rIns="0" bIns="0"/>
          <a:lstStyle/>
          <a:p>
            <a:pPr defTabSz="1828800" eaLnBrk="0" hangingPunct="0"/>
            <a:r>
              <a:rPr lang="zh-CN" altLang="zh-CN" sz="2200" i="1">
                <a:ea typeface="宋体" pitchFamily="2" charset="-122"/>
              </a:rPr>
              <a:t>LP</a:t>
            </a:r>
            <a:r>
              <a:rPr lang="zh-CN" altLang="zh-CN" sz="2200">
                <a:ea typeface="宋体" pitchFamily="2" charset="-122"/>
              </a:rPr>
              <a:t>211:</a:t>
            </a:r>
            <a:r>
              <a:rPr lang="zh-CN" altLang="zh-CN" sz="2200" i="1">
                <a:ea typeface="宋体" pitchFamily="2" charset="-122"/>
              </a:rPr>
              <a:t>X</a:t>
            </a:r>
            <a:r>
              <a:rPr lang="zh-CN" altLang="zh-CN" sz="2200">
                <a:ea typeface="宋体" pitchFamily="2" charset="-122"/>
              </a:rPr>
              <a:t>=(4,6),</a:t>
            </a:r>
          </a:p>
          <a:p>
            <a:pPr defTabSz="1828800" eaLnBrk="0" hangingPunct="0"/>
            <a:r>
              <a:rPr lang="zh-CN" altLang="zh-CN" sz="2200">
                <a:ea typeface="宋体" pitchFamily="2" charset="-122"/>
              </a:rPr>
              <a:t>Z</a:t>
            </a:r>
            <a:r>
              <a:rPr lang="zh-CN" altLang="zh-CN" sz="2200" baseline="30000">
                <a:ea typeface="宋体" pitchFamily="2" charset="-122"/>
              </a:rPr>
              <a:t>211</a:t>
            </a:r>
            <a:r>
              <a:rPr lang="zh-CN" altLang="zh-CN" sz="2200">
                <a:ea typeface="宋体" pitchFamily="2" charset="-122"/>
              </a:rPr>
              <a:t>=34</a:t>
            </a:r>
          </a:p>
        </p:txBody>
      </p:sp>
      <p:sp>
        <p:nvSpPr>
          <p:cNvPr id="196639" name="Line 31"/>
          <p:cNvSpPr>
            <a:spLocks noChangeShapeType="1"/>
          </p:cNvSpPr>
          <p:nvPr/>
        </p:nvSpPr>
        <p:spPr bwMode="auto">
          <a:xfrm flipV="1">
            <a:off x="3138488" y="36449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40" name="AutoShape 32"/>
          <p:cNvSpPr>
            <a:spLocks noChangeArrowheads="1"/>
          </p:cNvSpPr>
          <p:nvPr/>
        </p:nvSpPr>
        <p:spPr bwMode="auto">
          <a:xfrm>
            <a:off x="3138488" y="4502150"/>
            <a:ext cx="1371600" cy="1965325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41" name="AutoShape 33"/>
          <p:cNvSpPr>
            <a:spLocks/>
          </p:cNvSpPr>
          <p:nvPr/>
        </p:nvSpPr>
        <p:spPr bwMode="auto">
          <a:xfrm>
            <a:off x="3995738" y="3502025"/>
            <a:ext cx="1871662" cy="744538"/>
          </a:xfrm>
          <a:prstGeom prst="borderCallout2">
            <a:avLst>
              <a:gd name="adj1" fmla="val 15352"/>
              <a:gd name="adj2" fmla="val -4069"/>
              <a:gd name="adj3" fmla="val 15352"/>
              <a:gd name="adj4" fmla="val -23157"/>
              <a:gd name="adj5" fmla="val 129426"/>
              <a:gd name="adj6" fmla="val -43681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sm" len="med"/>
          </a:ln>
        </p:spPr>
        <p:txBody>
          <a:bodyPr lIns="72000" tIns="0" rIns="0" bIns="0"/>
          <a:lstStyle/>
          <a:p>
            <a:pPr defTabSz="1828800" eaLnBrk="0" hangingPunct="0"/>
            <a:r>
              <a:rPr lang="zh-CN" altLang="zh-CN" sz="2200" i="1">
                <a:ea typeface="宋体" pitchFamily="2" charset="-122"/>
              </a:rPr>
              <a:t>LP</a:t>
            </a:r>
            <a:r>
              <a:rPr lang="zh-CN" altLang="zh-CN" sz="2200">
                <a:ea typeface="宋体" pitchFamily="2" charset="-122"/>
              </a:rPr>
              <a:t>212:</a:t>
            </a:r>
            <a:r>
              <a:rPr lang="zh-CN" altLang="zh-CN" sz="2200" i="1">
                <a:ea typeface="宋体" pitchFamily="2" charset="-122"/>
              </a:rPr>
              <a:t>X</a:t>
            </a:r>
            <a:r>
              <a:rPr lang="zh-CN" altLang="zh-CN" sz="2200">
                <a:ea typeface="宋体" pitchFamily="2" charset="-122"/>
              </a:rPr>
              <a:t>=(5,5),Z</a:t>
            </a:r>
            <a:r>
              <a:rPr lang="zh-CN" altLang="zh-CN" sz="2200" baseline="30000">
                <a:ea typeface="宋体" pitchFamily="2" charset="-122"/>
              </a:rPr>
              <a:t>212</a:t>
            </a:r>
            <a:r>
              <a:rPr lang="zh-CN" altLang="zh-CN" sz="2200">
                <a:ea typeface="宋体" pitchFamily="2" charset="-122"/>
              </a:rPr>
              <a:t>=35</a:t>
            </a:r>
          </a:p>
        </p:txBody>
      </p:sp>
      <p:sp>
        <p:nvSpPr>
          <p:cNvPr id="17440" name="Text Box 34"/>
          <p:cNvSpPr txBox="1">
            <a:spLocks noChangeArrowheads="1"/>
          </p:cNvSpPr>
          <p:nvPr/>
        </p:nvSpPr>
        <p:spPr bwMode="auto">
          <a:xfrm>
            <a:off x="3059113" y="6381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>
                <a:ea typeface="宋体" pitchFamily="2" charset="-122"/>
              </a:rPr>
              <a:t>5</a:t>
            </a:r>
          </a:p>
        </p:txBody>
      </p:sp>
      <p:sp>
        <p:nvSpPr>
          <p:cNvPr id="17441" name="Text Box 35"/>
          <p:cNvSpPr txBox="1">
            <a:spLocks noChangeArrowheads="1"/>
          </p:cNvSpPr>
          <p:nvPr/>
        </p:nvSpPr>
        <p:spPr bwMode="auto">
          <a:xfrm>
            <a:off x="3222625" y="5667375"/>
            <a:ext cx="701675" cy="498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91440" rIns="0" bIns="91440">
            <a:spAutoFit/>
          </a:bodyPr>
          <a:lstStyle/>
          <a:p>
            <a:pPr defTabSz="1828800" eaLnBrk="0" hangingPunct="0"/>
            <a:r>
              <a:rPr lang="zh-CN" altLang="zh-CN" sz="2000" i="1">
                <a:ea typeface="宋体" pitchFamily="2" charset="-122"/>
              </a:rPr>
              <a:t>LP</a:t>
            </a:r>
            <a:r>
              <a:rPr lang="zh-CN" altLang="zh-CN" sz="2000">
                <a:ea typeface="宋体" pitchFamily="2" charset="-122"/>
              </a:rPr>
              <a:t>212</a:t>
            </a:r>
          </a:p>
        </p:txBody>
      </p:sp>
      <p:pic>
        <p:nvPicPr>
          <p:cNvPr id="17442" name="Picture 36" descr="BD14868_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55875" y="40052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3" name="Picture 37" descr="BD14868_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113" y="43656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7" grpId="0" animBg="1"/>
      <p:bldP spid="196638" grpId="0" animBg="1" autoUpdateAnimBg="0"/>
      <p:bldP spid="196639" grpId="0" animBg="1"/>
      <p:bldP spid="196640" grpId="0" animBg="1"/>
      <p:bldP spid="196641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135938" cy="647700"/>
          </a:xfrm>
        </p:spPr>
        <p:txBody>
          <a:bodyPr/>
          <a:lstStyle/>
          <a:p>
            <a:pPr defTabSz="1828800" eaLnBrk="1" hangingPunct="1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上述分枝过程可用下图表示：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2520950" y="1698625"/>
            <a:ext cx="3657600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defTabSz="1828800"/>
            <a:r>
              <a:rPr lang="zh-CN" altLang="zh-CN" i="1" dirty="0">
                <a:solidFill>
                  <a:srgbClr val="FF3399"/>
                </a:solidFill>
                <a:ea typeface="楷体_GB2312" pitchFamily="1" charset="-122"/>
              </a:rPr>
              <a:t>LP</a:t>
            </a:r>
            <a:r>
              <a:rPr lang="zh-CN" altLang="zh-CN" dirty="0">
                <a:solidFill>
                  <a:srgbClr val="FF3399"/>
                </a:solidFill>
                <a:ea typeface="楷体_GB2312" pitchFamily="1" charset="-122"/>
              </a:rPr>
              <a:t>0:</a:t>
            </a:r>
            <a:r>
              <a:rPr lang="zh-CN" altLang="zh-CN" i="1" dirty="0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楷体_GB2312" pitchFamily="1" charset="-122"/>
              </a:rPr>
              <a:t>=(3.57,7.14),Z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1" charset="-122"/>
              </a:rPr>
              <a:t>0</a:t>
            </a:r>
            <a:r>
              <a:rPr lang="zh-CN" altLang="zh-CN" dirty="0">
                <a:solidFill>
                  <a:schemeClr val="tx1"/>
                </a:solidFill>
                <a:ea typeface="楷体_GB2312" pitchFamily="1" charset="-122"/>
              </a:rPr>
              <a:t>=35.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539750" y="2917825"/>
            <a:ext cx="2590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 defTabSz="1828800"/>
            <a:r>
              <a:rPr lang="zh-CN" altLang="zh-CN" i="1">
                <a:solidFill>
                  <a:srgbClr val="FF3399"/>
                </a:solidFill>
                <a:ea typeface="楷体_GB2312" pitchFamily="1" charset="-122"/>
              </a:rPr>
              <a:t>LP</a:t>
            </a:r>
            <a:r>
              <a:rPr lang="zh-CN" altLang="zh-CN">
                <a:solidFill>
                  <a:srgbClr val="FF3399"/>
                </a:solidFill>
                <a:ea typeface="楷体_GB2312" pitchFamily="1" charset="-122"/>
              </a:rPr>
              <a:t>1:</a:t>
            </a:r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=(3,7.6)</a:t>
            </a:r>
          </a:p>
          <a:p>
            <a:pPr defTabSz="1828800"/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         Z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1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=34.8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4654550" y="2917825"/>
            <a:ext cx="24384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 defTabSz="1828800"/>
            <a:r>
              <a:rPr lang="zh-CN" altLang="zh-CN" i="1">
                <a:solidFill>
                  <a:srgbClr val="FF3399"/>
                </a:solidFill>
                <a:ea typeface="楷体_GB2312" pitchFamily="1" charset="-122"/>
              </a:rPr>
              <a:t>LP</a:t>
            </a:r>
            <a:r>
              <a:rPr lang="zh-CN" altLang="zh-CN">
                <a:solidFill>
                  <a:srgbClr val="FF3399"/>
                </a:solidFill>
                <a:ea typeface="楷体_GB2312" pitchFamily="1" charset="-122"/>
              </a:rPr>
              <a:t>2:</a:t>
            </a:r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=(4,6.5)</a:t>
            </a:r>
          </a:p>
          <a:p>
            <a:pPr defTabSz="1828800"/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         Z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2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=35.5</a:t>
            </a: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H="1">
            <a:off x="2520950" y="2155825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502150" y="2155825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1981200" y="2133600"/>
            <a:ext cx="1077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91440" rIns="182880" bIns="91440">
            <a:spAutoFit/>
          </a:bodyPr>
          <a:lstStyle/>
          <a:p>
            <a:pPr defTabSz="1828800"/>
            <a:r>
              <a:rPr lang="zh-CN" altLang="zh-CN" i="1" dirty="0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1" charset="-122"/>
              </a:rPr>
              <a:t>1</a:t>
            </a:r>
            <a:r>
              <a:rPr lang="zh-CN" altLang="zh-CN" dirty="0">
                <a:solidFill>
                  <a:schemeClr val="tx1"/>
                </a:solidFill>
                <a:ea typeface="楷体_GB2312" pitchFamily="1" charset="-122"/>
              </a:rPr>
              <a:t>≤3</a:t>
            </a:r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4959350" y="2155825"/>
            <a:ext cx="1077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91440" rIns="182880" bIns="91440">
            <a:spAutoFit/>
          </a:bodyPr>
          <a:lstStyle/>
          <a:p>
            <a:pPr defTabSz="1828800"/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1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≥4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2978150" y="4289425"/>
            <a:ext cx="2590800" cy="739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 defTabSz="1828800"/>
            <a:r>
              <a:rPr lang="zh-CN" altLang="zh-CN" i="1">
                <a:solidFill>
                  <a:srgbClr val="FF3399"/>
                </a:solidFill>
                <a:ea typeface="楷体_GB2312" pitchFamily="1" charset="-122"/>
              </a:rPr>
              <a:t>LP</a:t>
            </a:r>
            <a:r>
              <a:rPr lang="zh-CN" altLang="zh-CN">
                <a:solidFill>
                  <a:srgbClr val="FF3399"/>
                </a:solidFill>
                <a:ea typeface="楷体_GB2312" pitchFamily="1" charset="-122"/>
              </a:rPr>
              <a:t>21:</a:t>
            </a:r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=(4.33,6)</a:t>
            </a:r>
          </a:p>
          <a:p>
            <a:pPr defTabSz="1828800"/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         Z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21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=35.33</a:t>
            </a:r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 flipH="1">
            <a:off x="4044950" y="3679825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3587750" y="3679825"/>
            <a:ext cx="1077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91440" rIns="182880" bIns="91440">
            <a:spAutoFit/>
          </a:bodyPr>
          <a:lstStyle/>
          <a:p>
            <a:pPr defTabSz="1828800"/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2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≤6</a:t>
            </a:r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 flipH="1">
            <a:off x="2825750" y="5051425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1606550" y="5813425"/>
            <a:ext cx="22860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 defTabSz="1828800" eaLnBrk="0" hangingPunct="0"/>
            <a:r>
              <a:rPr lang="zh-CN" altLang="zh-CN" i="1">
                <a:solidFill>
                  <a:srgbClr val="FF3399"/>
                </a:solidFill>
                <a:ea typeface="楷体_GB2312" pitchFamily="1" charset="-122"/>
              </a:rPr>
              <a:t>LP</a:t>
            </a:r>
            <a:r>
              <a:rPr lang="zh-CN" altLang="zh-CN">
                <a:solidFill>
                  <a:srgbClr val="FF3399"/>
                </a:solidFill>
                <a:ea typeface="楷体_GB2312" pitchFamily="1" charset="-122"/>
              </a:rPr>
              <a:t>211:</a:t>
            </a:r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=(4,6)</a:t>
            </a:r>
          </a:p>
          <a:p>
            <a:pPr defTabSz="1828800" eaLnBrk="0" hangingPunct="0"/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         Z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211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=34</a:t>
            </a: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4806950" y="5813425"/>
            <a:ext cx="21336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 defTabSz="1828800" eaLnBrk="0" hangingPunct="0"/>
            <a:r>
              <a:rPr lang="zh-CN" altLang="zh-CN" i="1">
                <a:solidFill>
                  <a:srgbClr val="FF3399"/>
                </a:solidFill>
                <a:ea typeface="楷体_GB2312" pitchFamily="1" charset="-122"/>
              </a:rPr>
              <a:t>LP</a:t>
            </a:r>
            <a:r>
              <a:rPr lang="zh-CN" altLang="zh-CN">
                <a:solidFill>
                  <a:srgbClr val="FF3399"/>
                </a:solidFill>
                <a:ea typeface="楷体_GB2312" pitchFamily="1" charset="-122"/>
              </a:rPr>
              <a:t>212:</a:t>
            </a:r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=(5,5)</a:t>
            </a:r>
          </a:p>
          <a:p>
            <a:pPr defTabSz="1828800" eaLnBrk="0" hangingPunct="0"/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         Z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212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=35</a:t>
            </a:r>
          </a:p>
        </p:txBody>
      </p:sp>
      <p:sp>
        <p:nvSpPr>
          <p:cNvPr id="197649" name="Line 17"/>
          <p:cNvSpPr>
            <a:spLocks noChangeShapeType="1"/>
          </p:cNvSpPr>
          <p:nvPr/>
        </p:nvSpPr>
        <p:spPr bwMode="auto">
          <a:xfrm>
            <a:off x="4806950" y="5051425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2281238" y="5089525"/>
            <a:ext cx="10779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91440" rIns="182880" bIns="91440">
            <a:spAutoFit/>
          </a:bodyPr>
          <a:lstStyle/>
          <a:p>
            <a:pPr defTabSz="1828800"/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1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≤4</a:t>
            </a:r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5416550" y="5051425"/>
            <a:ext cx="1077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91440" rIns="182880" bIns="91440">
            <a:spAutoFit/>
          </a:bodyPr>
          <a:lstStyle/>
          <a:p>
            <a:pPr defTabSz="1828800"/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1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≥5</a:t>
            </a:r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6483350" y="4289425"/>
            <a:ext cx="1447800" cy="739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 defTabSz="1828800"/>
            <a:r>
              <a:rPr lang="zh-CN" altLang="zh-CN" i="1">
                <a:solidFill>
                  <a:srgbClr val="FF3399"/>
                </a:solidFill>
                <a:ea typeface="楷体_GB2312" pitchFamily="1" charset="-122"/>
              </a:rPr>
              <a:t>LP</a:t>
            </a:r>
            <a:r>
              <a:rPr lang="zh-CN" altLang="zh-CN">
                <a:solidFill>
                  <a:srgbClr val="FF3399"/>
                </a:solidFill>
                <a:ea typeface="楷体_GB2312" pitchFamily="1" charset="-122"/>
              </a:rPr>
              <a:t>22</a:t>
            </a:r>
          </a:p>
          <a:p>
            <a:pPr algn="ctr" defTabSz="1828800"/>
            <a:r>
              <a:rPr lang="zh-CN">
                <a:solidFill>
                  <a:schemeClr val="tx1"/>
                </a:solidFill>
                <a:ea typeface="楷体_GB2312" pitchFamily="1" charset="-122"/>
              </a:rPr>
              <a:t>无可行解</a:t>
            </a:r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6940550" y="3679825"/>
            <a:ext cx="1077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91440" rIns="182880" bIns="91440">
            <a:spAutoFit/>
          </a:bodyPr>
          <a:lstStyle/>
          <a:p>
            <a:pPr defTabSz="1828800"/>
            <a:r>
              <a:rPr lang="zh-CN" altLang="zh-CN" i="1">
                <a:solidFill>
                  <a:schemeClr val="tx1"/>
                </a:solidFill>
                <a:ea typeface="楷体_GB2312" pitchFamily="1" charset="-122"/>
              </a:rPr>
              <a:t>x</a:t>
            </a:r>
            <a:r>
              <a:rPr lang="zh-CN" altLang="zh-CN" baseline="-25000">
                <a:solidFill>
                  <a:schemeClr val="tx1"/>
                </a:solidFill>
                <a:ea typeface="楷体_GB2312" pitchFamily="1" charset="-122"/>
              </a:rPr>
              <a:t>2</a:t>
            </a:r>
            <a:r>
              <a:rPr lang="zh-CN" altLang="zh-CN">
                <a:solidFill>
                  <a:schemeClr val="tx1"/>
                </a:solidFill>
                <a:ea typeface="楷体_GB2312" pitchFamily="1" charset="-122"/>
              </a:rPr>
              <a:t>≥7</a:t>
            </a:r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6330950" y="36798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utoUpdateAnimBg="0"/>
      <p:bldP spid="197636" grpId="0" animBg="1" autoUpdateAnimBg="0"/>
      <p:bldP spid="197637" grpId="0" animBg="1" autoUpdateAnimBg="0"/>
      <p:bldP spid="197638" grpId="0" animBg="1" autoUpdateAnimBg="0"/>
      <p:bldP spid="197639" grpId="0" animBg="1"/>
      <p:bldP spid="197640" grpId="0" animBg="1"/>
      <p:bldP spid="197641" grpId="0" autoUpdateAnimBg="0"/>
      <p:bldP spid="197642" grpId="0" autoUpdateAnimBg="0"/>
      <p:bldP spid="197643" grpId="0" animBg="1" autoUpdateAnimBg="0"/>
      <p:bldP spid="197644" grpId="0" animBg="1"/>
      <p:bldP spid="197645" grpId="0" autoUpdateAnimBg="0"/>
      <p:bldP spid="197646" grpId="0" animBg="1"/>
      <p:bldP spid="197647" grpId="0" animBg="1" autoUpdateAnimBg="0"/>
      <p:bldP spid="197648" grpId="0" animBg="1" autoUpdateAnimBg="0"/>
      <p:bldP spid="197649" grpId="0" animBg="1"/>
      <p:bldP spid="197650" grpId="0" autoUpdateAnimBg="0"/>
      <p:bldP spid="197651" grpId="0" autoUpdateAnimBg="0"/>
      <p:bldP spid="197652" grpId="0" animBg="1" autoUpdateAnimBg="0"/>
      <p:bldP spid="197653" grpId="0" autoUpdateAnimBg="0"/>
      <p:bldP spid="19765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12.8 The Branch-and-Cut Approach to Solving BIP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invented in the mid-1980s</a:t>
            </a:r>
          </a:p>
          <a:p>
            <a:r>
              <a:rPr lang="en-US" dirty="0"/>
              <a:t>Commonly used to solve problems with many thousands of variables</a:t>
            </a:r>
          </a:p>
          <a:p>
            <a:pPr lvl="1"/>
            <a:r>
              <a:rPr lang="en-US" dirty="0"/>
              <a:t>Or even hundreds of thousands</a:t>
            </a:r>
          </a:p>
          <a:p>
            <a:pPr lvl="1"/>
            <a:r>
              <a:rPr lang="en-US" dirty="0"/>
              <a:t>However, it cannot consistently solve all pure BIP problems</a:t>
            </a:r>
          </a:p>
          <a:p>
            <a:pPr lvl="2"/>
            <a:r>
              <a:rPr lang="en-US" dirty="0" err="1"/>
              <a:t>Sparsity</a:t>
            </a:r>
            <a:r>
              <a:rPr lang="en-US" dirty="0"/>
              <a:t> </a:t>
            </a:r>
            <a:r>
              <a:rPr lang="zh-CN" altLang="en-US" dirty="0"/>
              <a:t>稀疏</a:t>
            </a:r>
            <a:r>
              <a:rPr lang="en-US" dirty="0"/>
              <a:t>of the </a:t>
            </a:r>
            <a:r>
              <a:rPr lang="en-US" i="1" dirty="0"/>
              <a:t>A</a:t>
            </a:r>
            <a:r>
              <a:rPr lang="en-US" dirty="0"/>
              <a:t> matrix is a factor in solvability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8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r>
              <a:rPr lang="en-US" dirty="0"/>
              <a:t>Techniques used in the branch-and-cut approach</a:t>
            </a:r>
          </a:p>
          <a:p>
            <a:pPr lvl="1"/>
            <a:r>
              <a:rPr lang="en-US" sz="2600" dirty="0"/>
              <a:t>Automatic problem preprocessing</a:t>
            </a:r>
            <a:r>
              <a:rPr lang="zh-CN" altLang="en-US" sz="2600" dirty="0"/>
              <a:t>自动的问题预处理</a:t>
            </a:r>
            <a:endParaRPr lang="en-US" sz="2600" dirty="0"/>
          </a:p>
          <a:p>
            <a:pPr lvl="1"/>
            <a:r>
              <a:rPr lang="en-US" sz="2600" dirty="0"/>
              <a:t>Generation of cutting planes </a:t>
            </a:r>
            <a:r>
              <a:rPr lang="zh-CN" altLang="en-US" sz="2600" dirty="0"/>
              <a:t>割平面生成</a:t>
            </a:r>
            <a:endParaRPr lang="en-US" sz="2600" dirty="0"/>
          </a:p>
          <a:p>
            <a:pPr lvl="1"/>
            <a:r>
              <a:rPr lang="en-US" sz="2600" dirty="0"/>
              <a:t>Branch-and-bound techniques</a:t>
            </a:r>
          </a:p>
          <a:p>
            <a:r>
              <a:rPr lang="en-US" sz="2600" dirty="0"/>
              <a:t>Automatic problem preprocessing</a:t>
            </a:r>
          </a:p>
          <a:p>
            <a:pPr lvl="1"/>
            <a:r>
              <a:rPr lang="en-US" sz="2600" dirty="0"/>
              <a:t>Computer inspection of the user-supplied formulation</a:t>
            </a:r>
          </a:p>
          <a:p>
            <a:pPr lvl="2"/>
            <a:r>
              <a:rPr lang="en-US" sz="2600" dirty="0"/>
              <a:t>To identify reformulations that are quicker to solve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037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Reformulation categories</a:t>
            </a:r>
          </a:p>
          <a:p>
            <a:pPr lvl="1"/>
            <a:r>
              <a:rPr lang="en-US" dirty="0"/>
              <a:t>Fixing variables</a:t>
            </a:r>
          </a:p>
          <a:p>
            <a:pPr lvl="1"/>
            <a:r>
              <a:rPr lang="en-US" dirty="0"/>
              <a:t>Eliminating redundant constraints</a:t>
            </a:r>
          </a:p>
          <a:p>
            <a:pPr lvl="1"/>
            <a:r>
              <a:rPr lang="en-US" dirty="0"/>
              <a:t>Tightening constraints</a:t>
            </a:r>
          </a:p>
          <a:p>
            <a:r>
              <a:rPr lang="en-US" dirty="0"/>
              <a:t>General principle for fixing variables</a:t>
            </a:r>
          </a:p>
          <a:p>
            <a:pPr lvl="1"/>
            <a:r>
              <a:rPr lang="en-US" dirty="0"/>
              <a:t>If one value of a variable cannot satisfy a certain constraint, even when other variables equal their best values for trying to satisfy the constraint</a:t>
            </a:r>
          </a:p>
          <a:p>
            <a:pPr lvl="2"/>
            <a:r>
              <a:rPr lang="en-US" dirty="0"/>
              <a:t>Then that variable should be fixed at its other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pic>
        <p:nvPicPr>
          <p:cNvPr id="245761" name="Picture 1" descr="C:\Users\adminis\AppData\Roaming\Tencent\Users\1062269341\TIM\WinTemp\RichOle\W}G}A@NOPQS7OL[QWB7DK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782050" cy="119062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124200" y="3200400"/>
            <a:ext cx="2090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dirty="0"/>
              <a:t>fix x1 at x1</a:t>
            </a:r>
            <a:r>
              <a:rPr lang="en-US" altLang="zh-CN" dirty="0"/>
              <a:t>=</a:t>
            </a:r>
            <a:r>
              <a:rPr lang="da-DK" altLang="zh-CN" dirty="0"/>
              <a:t> 0</a:t>
            </a:r>
            <a:endParaRPr lang="zh-CN" altLang="en-US" dirty="0"/>
          </a:p>
        </p:txBody>
      </p:sp>
      <p:pic>
        <p:nvPicPr>
          <p:cNvPr id="245762" name="Picture 2" descr="C:\Users\adminis\AppData\Roaming\Tencent\Users\1062269341\TIM\WinTemp\RichOle\WM5JV$J~D$$3_}Z4J92}AE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038600"/>
            <a:ext cx="8915399" cy="1581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pic>
        <p:nvPicPr>
          <p:cNvPr id="260097" name="Picture 1" descr="C:\Users\adminis\AppData\Roaming\Tencent\Users\1062269341\TIM\WinTemp\RichOle\XS))2JTHDJ]}B`1FJ}KVZ6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8572500" cy="1076325"/>
          </a:xfrm>
          <a:prstGeom prst="rect">
            <a:avLst/>
          </a:prstGeom>
          <a:noFill/>
        </p:spPr>
      </p:pic>
      <p:pic>
        <p:nvPicPr>
          <p:cNvPr id="260098" name="Picture 2" descr="C:\Users\adminis\AppData\Roaming\Tencent\Users\1062269341\TIM\WinTemp\RichOle\UC(2US@9~UNY3438RB7DDL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429000"/>
            <a:ext cx="7753350" cy="485775"/>
          </a:xfrm>
          <a:prstGeom prst="rect">
            <a:avLst/>
          </a:prstGeom>
          <a:noFill/>
        </p:spPr>
      </p:pic>
      <p:pic>
        <p:nvPicPr>
          <p:cNvPr id="260099" name="Picture 3" descr="C:\Users\adminis\AppData\Roaming\Tencent\Users\1062269341\TIM\WinTemp\RichOle\U06D8[RD9V6K`%$48N8AQ1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953000"/>
            <a:ext cx="8172450" cy="695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04800" y="12954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Fixing a variable from one constraint can sometimes generate a chain reaction </a:t>
            </a:r>
            <a:r>
              <a:rPr lang="zh-CN" altLang="en-US" dirty="0"/>
              <a:t>连锁反应</a:t>
            </a:r>
            <a:r>
              <a:rPr lang="en-US" altLang="zh-CN" dirty="0"/>
              <a:t> of then being able to fix other variables from other constraints</a:t>
            </a:r>
            <a:endParaRPr lang="zh-CN" altLang="en-US" dirty="0"/>
          </a:p>
        </p:txBody>
      </p:sp>
      <p:pic>
        <p:nvPicPr>
          <p:cNvPr id="261121" name="Picture 1" descr="C:\Users\adminis\AppData\Roaming\Tencent\Users\1062269341\TIM\WinTemp\RichOle\JXP}KIMIV9L}[%3`74$VXH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067550" cy="2133600"/>
          </a:xfrm>
          <a:prstGeom prst="rect">
            <a:avLst/>
          </a:prstGeom>
          <a:noFill/>
        </p:spPr>
      </p:pic>
      <p:pic>
        <p:nvPicPr>
          <p:cNvPr id="9" name="Picture 1" descr="C:\Users\adminis\AppData\Roaming\Tencent\Users\1062269341\TIM\WinTemp\RichOle\AY[$P3G71{$T5M%ZEZ$WRX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562600"/>
            <a:ext cx="8715375" cy="108585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609600" y="4800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combine one or more mutually exclusive alternatives constraints with another constraint to fix a 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12.2 Some BIP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Investment analysis</a:t>
            </a:r>
          </a:p>
          <a:p>
            <a:pPr lvl="1"/>
            <a:r>
              <a:rPr lang="en-US" dirty="0"/>
              <a:t>Decision: whether to invest a fixed amount</a:t>
            </a:r>
          </a:p>
          <a:p>
            <a:pPr lvl="2"/>
            <a:r>
              <a:rPr lang="en-US" dirty="0"/>
              <a:t>Used in capital budgeting decisions</a:t>
            </a:r>
          </a:p>
          <a:p>
            <a:pPr lvl="2"/>
            <a:r>
              <a:rPr lang="en-US" dirty="0"/>
              <a:t>Upgrading a nation’s defense force</a:t>
            </a:r>
          </a:p>
          <a:p>
            <a:r>
              <a:rPr lang="en-US" dirty="0"/>
              <a:t>Site selection</a:t>
            </a:r>
          </a:p>
          <a:p>
            <a:pPr lvl="1"/>
            <a:r>
              <a:rPr lang="en-US" dirty="0"/>
              <a:t>Decision: should new facility be located at the potential site?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2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57200" y="1447800"/>
            <a:ext cx="655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Eliminating Redundant Constraints</a:t>
            </a:r>
            <a:endParaRPr lang="zh-CN" altLang="en-US" b="1" dirty="0"/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2219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62000" y="32766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a ≤ constraint, the most challenging binary solution has variables equal to 1 when they have nonnegative coefficients and other variables equal to 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a ≥ constraint 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33400" y="1600200"/>
            <a:ext cx="3543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Tightening Constraints</a:t>
            </a:r>
            <a:endParaRPr lang="zh-CN" altLang="en-US" b="1" dirty="0"/>
          </a:p>
        </p:txBody>
      </p:sp>
      <p:pic>
        <p:nvPicPr>
          <p:cNvPr id="263169" name="Picture 1" descr="C:\Users\adminis\AppData\Roaming\Tencent\Users\1062269341\TIM\WinTemp\RichOle\{K[J)8Z{QQADC%UNZ6T)DS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438650" cy="2343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33400" y="1371600"/>
            <a:ext cx="3543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Tightening Constraints</a:t>
            </a:r>
            <a:endParaRPr lang="zh-CN" altLang="en-US" b="1" dirty="0"/>
          </a:p>
        </p:txBody>
      </p:sp>
      <p:pic>
        <p:nvPicPr>
          <p:cNvPr id="264193" name="Picture 1" descr="C:\Users\adminis\AppData\Roaming\Tencent\Users\1062269341\TIM\WinTemp\RichOle\_)DLI_JWO3A2}K_W0SLJQ2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886575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37457" y="1371600"/>
            <a:ext cx="3543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Tightening Constraints</a:t>
            </a:r>
            <a:endParaRPr lang="zh-CN" altLang="en-US" b="1" dirty="0"/>
          </a:p>
        </p:txBody>
      </p:sp>
      <p:pic>
        <p:nvPicPr>
          <p:cNvPr id="265217" name="Picture 1" descr="C:\Users\adminis\AppData\Roaming\Tencent\Users\1062269341\TIM\WinTemp\RichOle\_UC3YJEORRX[[Q_EFX5(2)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0"/>
            <a:ext cx="1543050" cy="381000"/>
          </a:xfrm>
          <a:prstGeom prst="rect">
            <a:avLst/>
          </a:prstGeom>
          <a:noFill/>
        </p:spPr>
      </p:pic>
      <p:sp>
        <p:nvSpPr>
          <p:cNvPr id="8" name="右箭头 7"/>
          <p:cNvSpPr/>
          <p:nvPr/>
        </p:nvSpPr>
        <p:spPr>
          <a:xfrm>
            <a:off x="3657600" y="2057400"/>
            <a:ext cx="914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5218" name="Picture 2" descr="C:\Users\adminis\AppData\Roaming\Tencent\Users\1062269341\TIM\WinTemp\RichOle\)_KOL]CN(1NEUPZ{A23FX{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828800"/>
            <a:ext cx="1285875" cy="333375"/>
          </a:xfrm>
          <a:prstGeom prst="rect">
            <a:avLst/>
          </a:prstGeom>
          <a:noFill/>
        </p:spPr>
      </p:pic>
      <p:pic>
        <p:nvPicPr>
          <p:cNvPr id="265219" name="Picture 3" descr="C:\Users\adminis\AppData\Roaming\Tencent\Users\1062269341\TIM\WinTemp\RichOle\_Z(R__}CIF5_9K5W5OF1WE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228850"/>
            <a:ext cx="6477000" cy="462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37457" y="1371600"/>
            <a:ext cx="3543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Tightening Constraints</a:t>
            </a:r>
            <a:endParaRPr lang="zh-CN" altLang="en-US" b="1" dirty="0"/>
          </a:p>
        </p:txBody>
      </p:sp>
      <p:pic>
        <p:nvPicPr>
          <p:cNvPr id="266241" name="Picture 1" descr="C:\Users\adminis\AppData\Roaming\Tencent\Users\1062269341\TIM\WinTemp\RichOle\8EKE$(7GU2M1FZMW]}93(J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362200"/>
            <a:ext cx="9144000" cy="3419475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914400" y="5867400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Procedure for Tightening a ≥Constraint  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pic>
        <p:nvPicPr>
          <p:cNvPr id="267265" name="Picture 1" descr="C:\Users\adminis\AppData\Roaming\Tencent\Users\1062269341\TIM\WinTemp\RichOle\3LY6ZQ10DZ_$_W5ZM90}6U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1571625" cy="371475"/>
          </a:xfrm>
          <a:prstGeom prst="rect">
            <a:avLst/>
          </a:prstGeom>
          <a:noFill/>
        </p:spPr>
      </p:pic>
      <p:pic>
        <p:nvPicPr>
          <p:cNvPr id="267266" name="Picture 2" descr="C:\Users\adminis\AppData\Roaming\Tencent\Users\1062269341\TIM\WinTemp\RichOle\)S9_U~LQ[VS9RKAGTNLT@`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2228850" cy="200025"/>
          </a:xfrm>
          <a:prstGeom prst="rect">
            <a:avLst/>
          </a:prstGeom>
          <a:noFill/>
        </p:spPr>
      </p:pic>
      <p:pic>
        <p:nvPicPr>
          <p:cNvPr id="267267" name="Picture 3" descr="C:\Users\adminis\AppData\Roaming\Tencent\Users\1062269341\TIM\WinTemp\RichOle\{L3M`XP5PES]11J@5%]RDA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905000"/>
            <a:ext cx="8763000" cy="479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524000" y="2209800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12.8-5 </a:t>
            </a:r>
            <a:endParaRPr lang="zh-CN" altLang="en-US" dirty="0"/>
          </a:p>
        </p:txBody>
      </p:sp>
      <p:pic>
        <p:nvPicPr>
          <p:cNvPr id="269313" name="Picture 1" descr="C:\Users\adminis\AppData\Roaming\Tencent\Users\1062269341\TIM\WinTemp\RichOle\M5S~U{BLJ2FZ07%F~Q%~J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0"/>
            <a:ext cx="5334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04800" y="14478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Generating Cutting Planes for Pure BIP</a:t>
            </a:r>
            <a:endParaRPr lang="zh-CN" altLang="en-US" b="1" dirty="0"/>
          </a:p>
        </p:txBody>
      </p:sp>
      <p:pic>
        <p:nvPicPr>
          <p:cNvPr id="270337" name="Picture 1" descr="C:\Users\adminis\AppData\Roaming\Tencent\Users\1062269341\TIM\WinTemp\RichOle\}HNU}83RUE0MR{N}6}BC]A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3390900" cy="4857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71600" y="2971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581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binary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286000" y="4191000"/>
            <a:ext cx="76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0338" name="Picture 2" descr="C:\Users\adminis\AppData\Roaming\Tencent\Users\1062269341\TIM\WinTemp\RichOle\P1FJTGL09D~[1AG2IGS}X[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257800"/>
            <a:ext cx="2124075" cy="485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Branch-and-Cut Approach to Solving BIP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04800" y="13716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Generating Cutting Planes for Pure BIP</a:t>
            </a:r>
            <a:endParaRPr lang="zh-CN" altLang="en-US" b="1" dirty="0"/>
          </a:p>
        </p:txBody>
      </p:sp>
      <p:pic>
        <p:nvPicPr>
          <p:cNvPr id="272386" name="Picture 2" descr="C:\Users\adminis\AppData\Roaming\Tencent\Users\1062269341\TIM\WinTemp\RichOle\K1{B3](9E(ZJTBMP54E{4K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057400"/>
            <a:ext cx="8991600" cy="3867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861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12.9 The Incorporation of Constraint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</a:p>
          <a:p>
            <a:pPr lvl="1"/>
            <a:r>
              <a:rPr lang="en-US" dirty="0"/>
              <a:t>Flexible computer programming system that includes both variables and constraints on their values</a:t>
            </a:r>
          </a:p>
          <a:p>
            <a:pPr lvl="2"/>
            <a:r>
              <a:rPr lang="en-US" dirty="0"/>
              <a:t>While allowing the description of search procedures to generate feasible values of variables</a:t>
            </a:r>
          </a:p>
          <a:p>
            <a:pPr lvl="1"/>
            <a:r>
              <a:rPr lang="en-US" dirty="0"/>
              <a:t>Each variable has a domain of possible values</a:t>
            </a:r>
          </a:p>
          <a:p>
            <a:pPr lvl="1"/>
            <a:r>
              <a:rPr lang="en-US" dirty="0"/>
              <a:t>Great flexibility in how to state the constraints</a:t>
            </a:r>
          </a:p>
          <a:p>
            <a:pPr lvl="2"/>
            <a:r>
              <a:rPr lang="en-US" dirty="0"/>
              <a:t>Allows the use of standard logic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84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Custom 1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Custom 1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12739</TotalTime>
  <Words>2862</Words>
  <Application>Microsoft Office PowerPoint</Application>
  <PresentationFormat>全屏显示(4:3)</PresentationFormat>
  <Paragraphs>557</Paragraphs>
  <Slides>105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105</vt:i4>
      </vt:variant>
    </vt:vector>
  </HeadingPairs>
  <TitlesOfParts>
    <vt:vector size="119" baseType="lpstr">
      <vt:lpstr>ＭＳ Ｐゴシック</vt:lpstr>
      <vt:lpstr>华文细黑</vt:lpstr>
      <vt:lpstr>楷体_GB2312</vt:lpstr>
      <vt:lpstr>宋体</vt:lpstr>
      <vt:lpstr>Arial</vt:lpstr>
      <vt:lpstr>Arial Black</vt:lpstr>
      <vt:lpstr>Book Antiqua</vt:lpstr>
      <vt:lpstr>Calibri</vt:lpstr>
      <vt:lpstr>Cambria Math</vt:lpstr>
      <vt:lpstr>Times New Roman</vt:lpstr>
      <vt:lpstr>Wingdings</vt:lpstr>
      <vt:lpstr>2_Office Theme</vt:lpstr>
      <vt:lpstr>3_Office Theme</vt:lpstr>
      <vt:lpstr>4_Office Theme</vt:lpstr>
      <vt:lpstr>Integer Programming</vt:lpstr>
      <vt:lpstr>Introduction</vt:lpstr>
      <vt:lpstr>Introduction</vt:lpstr>
      <vt:lpstr>12.1 Prototype Example</vt:lpstr>
      <vt:lpstr>Prototype Example</vt:lpstr>
      <vt:lpstr>Prototype Example</vt:lpstr>
      <vt:lpstr>Prototype Example</vt:lpstr>
      <vt:lpstr>Prototype Example</vt:lpstr>
      <vt:lpstr>12.2 Some BIP Applications</vt:lpstr>
      <vt:lpstr>Some BIP Applications</vt:lpstr>
      <vt:lpstr>Some BIP Applications</vt:lpstr>
      <vt:lpstr>Some BIP Applications</vt:lpstr>
      <vt:lpstr>Exercise</vt:lpstr>
      <vt:lpstr>PowerPoint 演示文稿</vt:lpstr>
      <vt:lpstr>PowerPoint 演示文稿</vt:lpstr>
      <vt:lpstr>12.3 Innovative Uses of Binary Variables in Model Formulation</vt:lpstr>
      <vt:lpstr>12.3 Innovative Uses of Binary Variables in Model Formulation</vt:lpstr>
      <vt:lpstr>Innovative Uses of Binary Variables in Model Formulation</vt:lpstr>
      <vt:lpstr>Innovative Uses of Binary Variables in Model Formulation</vt:lpstr>
      <vt:lpstr>Exercise</vt:lpstr>
      <vt:lpstr>Innovative Uses of Binary Variables in Model Formulation</vt:lpstr>
      <vt:lpstr>Innovative Uses of Binary Variables in Model Formulation</vt:lpstr>
      <vt:lpstr>Innovative Uses of Binary Variables in Model Formulation</vt:lpstr>
      <vt:lpstr>12.4 Some Formulation Examples</vt:lpstr>
      <vt:lpstr>Some Formulation Examples</vt:lpstr>
      <vt:lpstr>Some Formulation Examples</vt:lpstr>
      <vt:lpstr>Some Formulation Examples</vt:lpstr>
      <vt:lpstr>Some Formulation Examples</vt:lpstr>
      <vt:lpstr>Some Formulation Examples</vt:lpstr>
      <vt:lpstr>Some Formulation Examples</vt:lpstr>
      <vt:lpstr>Exercise</vt:lpstr>
      <vt:lpstr>Exercise</vt:lpstr>
      <vt:lpstr>12.5 Some Perspectives on Solving Integer Programming Problems</vt:lpstr>
      <vt:lpstr>Some Perspectives on Solving Integer Programming Problems</vt:lpstr>
      <vt:lpstr>Some Perspectives on Solving Integer Programming Problems</vt:lpstr>
      <vt:lpstr>Some Perspectives on Solving Integer Programming Problems</vt:lpstr>
      <vt:lpstr>Some Perspectives on Solving Integer Programming Problems</vt:lpstr>
      <vt:lpstr>Some Perspectives on Solving Integer Programming Problems</vt:lpstr>
      <vt:lpstr>Some Perspectives on Solving Integer Programming Problems</vt:lpstr>
      <vt:lpstr>12.6 The Branch-and-Bound Technique and its Application 分枝定界法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The Branch-and-Bound Technique and its Application</vt:lpstr>
      <vt:lpstr>12.7 A Branch-and-Bound Algorithm for Mixed Integer Programming</vt:lpstr>
      <vt:lpstr>A Branch-and-Bound Algorithm for Mixed Integer Programming</vt:lpstr>
      <vt:lpstr>A Branch-and-Bound Algorithm for Mixed Integer Programming</vt:lpstr>
      <vt:lpstr>A Branch-and-Bound Algorithm for Mixed Integer Programming</vt:lpstr>
      <vt:lpstr>PowerPoint 演示文稿</vt:lpstr>
      <vt:lpstr>PowerPoint 演示文稿</vt:lpstr>
      <vt:lpstr>A Branch-and-Bound Algorithm for Mixed Integer Programming</vt:lpstr>
      <vt:lpstr>A Branch-and-Bound Algorithm for Mixed Integer Programming</vt:lpstr>
      <vt:lpstr>A Branch-and-Bound Algorithm for Mixed Integer Programming</vt:lpstr>
      <vt:lpstr>A Branch-and-Bound Algorithm for Mixed Integer Programming</vt:lpstr>
      <vt:lpstr>A Branch-and-Bound Algorithm for Mixed Integer Programming</vt:lpstr>
      <vt:lpstr>A Branch-and-Bound Algorithm for Mixed Integer Programming</vt:lpstr>
      <vt:lpstr>A Branch-and-Bound Algorithm for Mixed Integer Programming</vt:lpstr>
      <vt:lpstr>A Branch-and-Bound Algorithm for Mixed Integer Programming</vt:lpstr>
      <vt:lpstr>A Branch-and-Bound Algorithm for Mixed Integer Programming</vt:lpstr>
      <vt:lpstr>Exercise</vt:lpstr>
      <vt:lpstr>Exercise</vt:lpstr>
      <vt:lpstr>Exercise</vt:lpstr>
      <vt:lpstr>Exercise</vt:lpstr>
      <vt:lpstr>Exercise</vt:lpstr>
      <vt:lpstr>PowerPoint 演示文稿</vt:lpstr>
      <vt:lpstr>12.8 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The Branch-and-Cut Approach to Solving BIP Problems</vt:lpstr>
      <vt:lpstr>12.9 The Incorporation of Constraint Programming</vt:lpstr>
      <vt:lpstr>The Incorporation of Constraint Programming</vt:lpstr>
      <vt:lpstr>The Incorporation of Constraint Programming</vt:lpstr>
      <vt:lpstr>The Incorporation of Constraint Programming</vt:lpstr>
      <vt:lpstr>The Incorporation of Constraint Programming</vt:lpstr>
      <vt:lpstr>12.10 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 Programming</dc:title>
  <dc:creator>求知若饥， 虚心若愚</dc:creator>
  <cp:lastModifiedBy>伟国</cp:lastModifiedBy>
  <cp:revision>688</cp:revision>
  <dcterms:modified xsi:type="dcterms:W3CDTF">2022-04-27T00:54:06Z</dcterms:modified>
</cp:coreProperties>
</file>