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1" r:id="rId1"/>
  </p:sldMasterIdLst>
  <p:notesMasterIdLst>
    <p:notesMasterId r:id="rId111"/>
  </p:notesMasterIdLst>
  <p:sldIdLst>
    <p:sldId id="321" r:id="rId2"/>
    <p:sldId id="335" r:id="rId3"/>
    <p:sldId id="351" r:id="rId4"/>
    <p:sldId id="339" r:id="rId5"/>
    <p:sldId id="334" r:id="rId6"/>
    <p:sldId id="352" r:id="rId7"/>
    <p:sldId id="353" r:id="rId8"/>
    <p:sldId id="354" r:id="rId9"/>
    <p:sldId id="367" r:id="rId10"/>
    <p:sldId id="368" r:id="rId11"/>
    <p:sldId id="369" r:id="rId12"/>
    <p:sldId id="370" r:id="rId13"/>
    <p:sldId id="336"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37" r:id="rId27"/>
    <p:sldId id="355" r:id="rId28"/>
    <p:sldId id="356" r:id="rId29"/>
    <p:sldId id="384" r:id="rId30"/>
    <p:sldId id="383" r:id="rId31"/>
    <p:sldId id="385" r:id="rId32"/>
    <p:sldId id="386" r:id="rId33"/>
    <p:sldId id="387" r:id="rId34"/>
    <p:sldId id="388" r:id="rId35"/>
    <p:sldId id="389" r:id="rId36"/>
    <p:sldId id="391" r:id="rId37"/>
    <p:sldId id="448" r:id="rId38"/>
    <p:sldId id="390" r:id="rId39"/>
    <p:sldId id="392" r:id="rId40"/>
    <p:sldId id="393" r:id="rId41"/>
    <p:sldId id="394" r:id="rId42"/>
    <p:sldId id="396" r:id="rId43"/>
    <p:sldId id="338" r:id="rId44"/>
    <p:sldId id="397" r:id="rId45"/>
    <p:sldId id="398" r:id="rId46"/>
    <p:sldId id="357" r:id="rId47"/>
    <p:sldId id="399" r:id="rId48"/>
    <p:sldId id="400" r:id="rId49"/>
    <p:sldId id="402" r:id="rId50"/>
    <p:sldId id="449" r:id="rId51"/>
    <p:sldId id="450" r:id="rId52"/>
    <p:sldId id="451" r:id="rId53"/>
    <p:sldId id="452" r:id="rId54"/>
    <p:sldId id="453" r:id="rId55"/>
    <p:sldId id="346" r:id="rId56"/>
    <p:sldId id="358"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415" r:id="rId70"/>
    <p:sldId id="416" r:id="rId71"/>
    <p:sldId id="418" r:id="rId72"/>
    <p:sldId id="420" r:id="rId73"/>
    <p:sldId id="421" r:id="rId74"/>
    <p:sldId id="423" r:id="rId75"/>
    <p:sldId id="424" r:id="rId76"/>
    <p:sldId id="425" r:id="rId77"/>
    <p:sldId id="426" r:id="rId78"/>
    <p:sldId id="428" r:id="rId79"/>
    <p:sldId id="429" r:id="rId80"/>
    <p:sldId id="443" r:id="rId81"/>
    <p:sldId id="430" r:id="rId82"/>
    <p:sldId id="427" r:id="rId83"/>
    <p:sldId id="431" r:id="rId84"/>
    <p:sldId id="433" r:id="rId85"/>
    <p:sldId id="434" r:id="rId86"/>
    <p:sldId id="359" r:id="rId87"/>
    <p:sldId id="435" r:id="rId88"/>
    <p:sldId id="436" r:id="rId89"/>
    <p:sldId id="437" r:id="rId90"/>
    <p:sldId id="347" r:id="rId91"/>
    <p:sldId id="439" r:id="rId92"/>
    <p:sldId id="440" r:id="rId93"/>
    <p:sldId id="441" r:id="rId94"/>
    <p:sldId id="442" r:id="rId95"/>
    <p:sldId id="438" r:id="rId96"/>
    <p:sldId id="360" r:id="rId97"/>
    <p:sldId id="361" r:id="rId98"/>
    <p:sldId id="445" r:id="rId99"/>
    <p:sldId id="446" r:id="rId100"/>
    <p:sldId id="444" r:id="rId101"/>
    <p:sldId id="447" r:id="rId102"/>
    <p:sldId id="362" r:id="rId103"/>
    <p:sldId id="363" r:id="rId104"/>
    <p:sldId id="364" r:id="rId105"/>
    <p:sldId id="348" r:id="rId106"/>
    <p:sldId id="349" r:id="rId107"/>
    <p:sldId id="365" r:id="rId108"/>
    <p:sldId id="366" r:id="rId109"/>
    <p:sldId id="350" r:id="rId1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a Mitra" initials="R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E7C"/>
    <a:srgbClr val="0E50E2"/>
    <a:srgbClr val="4BA5C1"/>
    <a:srgbClr val="293071"/>
    <a:srgbClr val="FFA143"/>
    <a:srgbClr val="2D6F83"/>
    <a:srgbClr val="F0A34E"/>
    <a:srgbClr val="F8A468"/>
    <a:srgbClr val="327B92"/>
    <a:srgbClr val="3A8E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5" autoAdjust="0"/>
    <p:restoredTop sz="92967" autoAdjust="0"/>
  </p:normalViewPr>
  <p:slideViewPr>
    <p:cSldViewPr>
      <p:cViewPr varScale="1">
        <p:scale>
          <a:sx n="102" d="100"/>
          <a:sy n="102" d="100"/>
        </p:scale>
        <p:origin x="-12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1015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28" charset="-128"/>
              </a:defRPr>
            </a:lvl1pPr>
          </a:lstStyle>
          <a:p>
            <a:pPr>
              <a:defRPr/>
            </a:pPr>
            <a:endParaRPr lang="en-US"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28" charset="-128"/>
              </a:defRPr>
            </a:lvl1pPr>
          </a:lstStyle>
          <a:p>
            <a:pPr>
              <a:defRPr/>
            </a:pPr>
            <a:endParaRPr lang="en-US" dirty="0"/>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28" charset="-128"/>
              </a:defRPr>
            </a:lvl1pPr>
          </a:lstStyle>
          <a:p>
            <a:pPr>
              <a:defRPr/>
            </a:pPr>
            <a:endParaRPr lang="en-US"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28" charset="-128"/>
              </a:defRPr>
            </a:lvl1pPr>
          </a:lstStyle>
          <a:p>
            <a:pPr>
              <a:defRPr/>
            </a:pPr>
            <a:fld id="{4BD08F91-4BB6-4375-BF09-CC8D901E42C2}" type="slidenum">
              <a:rPr lang="en-US"/>
              <a:pPr>
                <a:defRPr/>
              </a:pPr>
              <a:t>‹#›</a:t>
            </a:fld>
            <a:endParaRPr lang="en-US" dirty="0"/>
          </a:p>
        </p:txBody>
      </p:sp>
    </p:spTree>
    <p:extLst>
      <p:ext uri="{BB962C8B-B14F-4D97-AF65-F5344CB8AC3E}">
        <p14:creationId xmlns:p14="http://schemas.microsoft.com/office/powerpoint/2010/main" xmlns="" val="3831154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707CB8D-7797-4B75-9DC7-81918E657DA0}" type="slidenum">
              <a:rPr lang="en-US" sz="1200" smtClean="0"/>
              <a:pPr/>
              <a:t>1</a:t>
            </a:fld>
            <a:endParaRPr lang="en-US" sz="1200"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smtClean="0">
              <a:latin typeface="Arial" pitchFamily="34" charset="0"/>
              <a:ea typeface="ＭＳ Ｐゴシック" pitchFamily="34" charset="-128"/>
            </a:endParaRPr>
          </a:p>
        </p:txBody>
      </p:sp>
    </p:spTree>
    <p:extLst>
      <p:ext uri="{BB962C8B-B14F-4D97-AF65-F5344CB8AC3E}">
        <p14:creationId xmlns:p14="http://schemas.microsoft.com/office/powerpoint/2010/main" xmlns="" val="104269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8F91-4BB6-4375-BF09-CC8D901E42C2}" type="slidenum">
              <a:rPr lang="en-US" smtClean="0"/>
              <a:pPr>
                <a:defRPr/>
              </a:pPr>
              <a:t>5</a:t>
            </a:fld>
            <a:endParaRPr lang="en-US" dirty="0"/>
          </a:p>
        </p:txBody>
      </p:sp>
    </p:spTree>
    <p:extLst>
      <p:ext uri="{BB962C8B-B14F-4D97-AF65-F5344CB8AC3E}">
        <p14:creationId xmlns:p14="http://schemas.microsoft.com/office/powerpoint/2010/main" xmlns="" val="362249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15" name="TextBox 14"/>
          <p:cNvSpPr txBox="1"/>
          <p:nvPr userDrawn="1"/>
        </p:nvSpPr>
        <p:spPr>
          <a:xfrm>
            <a:off x="5181600" y="6428601"/>
            <a:ext cx="3886200" cy="276999"/>
          </a:xfrm>
          <a:prstGeom prst="rect">
            <a:avLst/>
          </a:prstGeom>
          <a:noFill/>
        </p:spPr>
        <p:txBody>
          <a:bodyPr wrap="square" rtlCol="0">
            <a:spAutoFit/>
          </a:bodyPr>
          <a:lstStyle/>
          <a:p>
            <a:r>
              <a:rPr lang="en-US" sz="1200" b="1" i="1" kern="1200" dirty="0" smtClean="0">
                <a:solidFill>
                  <a:schemeClr val="tx1"/>
                </a:solidFill>
                <a:effectLst/>
                <a:latin typeface="Book Antiqua" panose="02040602050305030304" pitchFamily="18" charset="0"/>
                <a:ea typeface="ＭＳ Ｐゴシック" pitchFamily="34" charset="-128"/>
                <a:cs typeface="+mn-cs"/>
              </a:rPr>
              <a:t>© 2015 McGraw-Hill Education. All rights reserved.</a:t>
            </a:r>
            <a:endParaRPr lang="en-US" sz="1200" b="1" dirty="0">
              <a:solidFill>
                <a:schemeClr val="bg1"/>
              </a:solidFill>
              <a:latin typeface="Book Antiqua" panose="02040602050305030304" pitchFamily="18" charset="0"/>
            </a:endParaRPr>
          </a:p>
        </p:txBody>
      </p:sp>
      <p:sp>
        <p:nvSpPr>
          <p:cNvPr id="3" name="Subtitle 2"/>
          <p:cNvSpPr>
            <a:spLocks noGrp="1"/>
          </p:cNvSpPr>
          <p:nvPr userDrawn="1">
            <p:ph type="subTitle" idx="1" hasCustomPrompt="1"/>
          </p:nvPr>
        </p:nvSpPr>
        <p:spPr>
          <a:xfrm>
            <a:off x="1943100" y="3067985"/>
            <a:ext cx="5257800" cy="914400"/>
          </a:xfrm>
        </p:spPr>
        <p:txBody>
          <a:bodyPr anchor="b" anchorCtr="0"/>
          <a:lstStyle>
            <a:lvl1pPr marL="0" indent="0" algn="ctr">
              <a:buNone/>
              <a:defRPr sz="4000" b="0" baseline="0">
                <a:solidFill>
                  <a:srgbClr val="293071"/>
                </a:solidFill>
                <a:effectLst/>
                <a:latin typeface="Arial Black" panose="020B0A040201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a:t>
            </a:r>
            <a:endParaRPr lang="en-US" dirty="0"/>
          </a:p>
        </p:txBody>
      </p:sp>
      <p:sp>
        <p:nvSpPr>
          <p:cNvPr id="2" name="Title 1"/>
          <p:cNvSpPr>
            <a:spLocks noGrp="1"/>
          </p:cNvSpPr>
          <p:nvPr>
            <p:ph type="ctrTitle"/>
          </p:nvPr>
        </p:nvSpPr>
        <p:spPr>
          <a:xfrm>
            <a:off x="1066800" y="4145240"/>
            <a:ext cx="7369610" cy="1470025"/>
          </a:xfrm>
        </p:spPr>
        <p:txBody>
          <a:bodyPr/>
          <a:lstStyle>
            <a:lvl1pPr algn="ctr">
              <a:defRPr b="1" baseline="0">
                <a:solidFill>
                  <a:srgbClr val="293071"/>
                </a:solidFill>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8519409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duotone>
              <a:schemeClr val="accent5">
                <a:shade val="45000"/>
                <a:satMod val="135000"/>
              </a:schemeClr>
              <a:prstClr val="white"/>
            </a:duotone>
          </a:blip>
          <a:stretch>
            <a:fillRect/>
          </a:stretch>
        </p:blipFill>
        <p:spPr>
          <a:xfrm>
            <a:off x="0" y="-31688"/>
            <a:ext cx="9144000" cy="1231838"/>
          </a:xfrm>
          <a:prstGeom prst="rect">
            <a:avLst/>
          </a:prstGeom>
        </p:spPr>
      </p:pic>
      <p:sp>
        <p:nvSpPr>
          <p:cNvPr id="15" name="Title 1"/>
          <p:cNvSpPr>
            <a:spLocks noGrp="1"/>
          </p:cNvSpPr>
          <p:nvPr>
            <p:ph type="title"/>
          </p:nvPr>
        </p:nvSpPr>
        <p:spPr>
          <a:xfrm>
            <a:off x="0" y="-20548"/>
            <a:ext cx="9144000" cy="1231838"/>
          </a:xfrm>
          <a:noFill/>
        </p:spPr>
        <p:txBody>
          <a:bodyPr>
            <a:normAutofit/>
          </a:bodyPr>
          <a:lstStyle>
            <a:lvl1pPr marL="225425" indent="0" algn="l">
              <a:defRPr lang="en-US" sz="3600" b="0" i="0" u="none" strike="noStrike" kern="1200" baseline="0" dirty="0">
                <a:solidFill>
                  <a:schemeClr val="tx1"/>
                </a:solidFill>
                <a:latin typeface="Arial" pitchFamily="34" charset="0"/>
                <a:ea typeface="+mj-ea"/>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5105400"/>
          </a:xfrm>
          <a:ln w="76200"/>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a:t>
            </a:r>
            <a:r>
              <a:rPr lang="en-US" dirty="0" err="1" smtClean="0"/>
              <a:t>leve</a:t>
            </a:r>
            <a:endParaRPr lang="en-US" dirty="0" smtClean="0"/>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z="1200"/>
            </a:lvl1pPr>
          </a:lstStyle>
          <a:p>
            <a:pPr>
              <a:defRPr/>
            </a:pPr>
            <a:fld id="{FC8070FF-7E51-4764-B9CF-5664998843CE}" type="slidenum">
              <a:rPr lang="en-US" smtClean="0"/>
              <a:pPr>
                <a:defRPr/>
              </a:pPr>
              <a:t>‹#›</a:t>
            </a:fld>
            <a:endParaRPr lang="en-US" dirty="0"/>
          </a:p>
        </p:txBody>
      </p:sp>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1219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1238250"/>
            <a:ext cx="9144000" cy="18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52109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duotone>
              <a:schemeClr val="accent5">
                <a:shade val="45000"/>
                <a:satMod val="135000"/>
              </a:schemeClr>
              <a:prstClr val="white"/>
            </a:duotone>
          </a:blip>
          <a:stretch>
            <a:fillRect/>
          </a:stretch>
        </p:blipFill>
        <p:spPr>
          <a:xfrm>
            <a:off x="0" y="-31688"/>
            <a:ext cx="9144000" cy="1231838"/>
          </a:xfrm>
          <a:prstGeom prst="rect">
            <a:avLst/>
          </a:prstGeom>
        </p:spPr>
      </p:pic>
      <p:sp>
        <p:nvSpPr>
          <p:cNvPr id="6" name="Slide Number Placeholder 5"/>
          <p:cNvSpPr>
            <a:spLocks noGrp="1"/>
          </p:cNvSpPr>
          <p:nvPr>
            <p:ph type="sldNum" sz="quarter" idx="12"/>
          </p:nvPr>
        </p:nvSpPr>
        <p:spPr/>
        <p:txBody>
          <a:bodyPr/>
          <a:lstStyle>
            <a:lvl1pPr>
              <a:defRPr sz="1200"/>
            </a:lvl1pPr>
          </a:lstStyle>
          <a:p>
            <a:pPr>
              <a:defRPr/>
            </a:pPr>
            <a:fld id="{FC8070FF-7E51-4764-B9CF-5664998843CE}" type="slidenum">
              <a:rPr lang="en-US" smtClean="0"/>
              <a:pPr>
                <a:defRPr/>
              </a:pPr>
              <a:t>‹#›</a:t>
            </a:fld>
            <a:endParaRPr lang="en-US" dirty="0"/>
          </a:p>
        </p:txBody>
      </p:sp>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0" y="0"/>
            <a:ext cx="9144000" cy="1231838"/>
          </a:xfrm>
          <a:noFill/>
        </p:spPr>
        <p:txBody>
          <a:bodyPr>
            <a:normAutofit/>
          </a:bodyPr>
          <a:lstStyle>
            <a:lvl1pPr marL="225425" indent="0" algn="l">
              <a:defRPr lang="en-US" sz="3600" b="0" i="0" u="none" strike="noStrike" kern="1200" baseline="0" dirty="0">
                <a:solidFill>
                  <a:schemeClr val="tx1"/>
                </a:solidFill>
                <a:latin typeface="Arial" pitchFamily="34" charset="0"/>
                <a:ea typeface="+mj-ea"/>
                <a:cs typeface="Arial" pitchFamily="34" charset="0"/>
              </a:defRPr>
            </a:lvl1pPr>
          </a:lstStyle>
          <a:p>
            <a:r>
              <a:rPr lang="en-US" dirty="0" smtClean="0"/>
              <a:t>Click to edit Master title style</a:t>
            </a:r>
            <a:endParaRPr lang="en-US" dirty="0"/>
          </a:p>
        </p:txBody>
      </p:sp>
      <p:cxnSp>
        <p:nvCxnSpPr>
          <p:cNvPr id="9" name="Straight Connector 8"/>
          <p:cNvCxnSpPr/>
          <p:nvPr userDrawn="1"/>
        </p:nvCxnSpPr>
        <p:spPr>
          <a:xfrm>
            <a:off x="0" y="12192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1238250"/>
            <a:ext cx="9144000" cy="18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84129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1200"/>
            </a:lvl1pPr>
          </a:lstStyle>
          <a:p>
            <a:pPr>
              <a:defRPr/>
            </a:pPr>
            <a:fld id="{FC8070FF-7E51-4764-B9CF-5664998843CE}" type="slidenum">
              <a:rPr lang="en-US" smtClean="0"/>
              <a:pPr>
                <a:defRPr/>
              </a:pPr>
              <a:t>‹#›</a:t>
            </a:fld>
            <a:endParaRPr lang="en-US" dirty="0"/>
          </a:p>
        </p:txBody>
      </p:sp>
      <p:cxnSp>
        <p:nvCxnSpPr>
          <p:cNvPr id="8" name="Straight Connector 7"/>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858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841298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a:xfrm>
            <a:off x="6477000" y="76200"/>
            <a:ext cx="2514600" cy="288925"/>
          </a:xfrm>
          <a:prstGeom prst="rect">
            <a:avLst/>
          </a:prstGeom>
        </p:spPr>
        <p:txBody>
          <a:bodyPr/>
          <a:lstStyle>
            <a:lvl1pPr>
              <a:defRPr/>
            </a:lvl1pPr>
          </a:lstStyle>
          <a:p>
            <a:pPr>
              <a:defRPr/>
            </a:pPr>
            <a:endParaRPr lang="en-US" altLang="zh-CN"/>
          </a:p>
        </p:txBody>
      </p:sp>
      <p:sp>
        <p:nvSpPr>
          <p:cNvPr id="4" name="页脚占位符 27"/>
          <p:cNvSpPr>
            <a:spLocks noGrp="1"/>
          </p:cNvSpPr>
          <p:nvPr>
            <p:ph type="ftr" sz="quarter" idx="11"/>
          </p:nvPr>
        </p:nvSpPr>
        <p:spPr>
          <a:xfrm>
            <a:off x="3124200" y="76200"/>
            <a:ext cx="3352800" cy="28892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F3E71861-B7B3-4960-A9FA-C2809CF31C02}"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a:xfrm>
            <a:off x="6477000" y="76200"/>
            <a:ext cx="2514600" cy="288925"/>
          </a:xfrm>
          <a:prstGeom prst="rect">
            <a:avLst/>
          </a:prstGeom>
        </p:spPr>
        <p:txBody>
          <a:bodyPr/>
          <a:lstStyle>
            <a:lvl1pPr>
              <a:defRPr/>
            </a:lvl1pPr>
          </a:lstStyle>
          <a:p>
            <a:pPr>
              <a:defRPr/>
            </a:pPr>
            <a:endParaRPr lang="en-US" altLang="zh-CN"/>
          </a:p>
        </p:txBody>
      </p:sp>
      <p:sp>
        <p:nvSpPr>
          <p:cNvPr id="3" name="页脚占位符 23"/>
          <p:cNvSpPr>
            <a:spLocks noGrp="1"/>
          </p:cNvSpPr>
          <p:nvPr>
            <p:ph type="ftr" sz="quarter" idx="11"/>
          </p:nvPr>
        </p:nvSpPr>
        <p:spPr>
          <a:xfrm>
            <a:off x="3124200" y="76200"/>
            <a:ext cx="3352800" cy="288925"/>
          </a:xfrm>
          <a:prstGeom prst="rect">
            <a:avLst/>
          </a:prstGeom>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0B788851-2553-4144-8A8F-AB979285451A}"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normAutofit/>
          </a:bodyPr>
          <a:lstStyle/>
          <a:p>
            <a:pPr lvl="0"/>
            <a:endParaRPr lang="zh-CN" altLang="en-US" noProof="0"/>
          </a:p>
        </p:txBody>
      </p:sp>
      <p:sp>
        <p:nvSpPr>
          <p:cNvPr id="4" name="日期占位符 3"/>
          <p:cNvSpPr>
            <a:spLocks noGrp="1"/>
          </p:cNvSpPr>
          <p:nvPr>
            <p:ph type="dt" sz="half" idx="10"/>
          </p:nvPr>
        </p:nvSpPr>
        <p:spPr>
          <a:xfrm>
            <a:off x="914400" y="6324600"/>
            <a:ext cx="190500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352800" y="63246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pPr>
              <a:defRPr/>
            </a:pPr>
            <a:fld id="{D291AF4B-4194-4DB7-B1EC-1EB7A9FC5B41}"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6553200" y="6416675"/>
            <a:ext cx="2133600" cy="365125"/>
          </a:xfrm>
          <a:prstGeom prst="rect">
            <a:avLst/>
          </a:prstGeom>
        </p:spPr>
        <p:txBody>
          <a:bodyPr vert="horz" lIns="91440" tIns="45720" rIns="91440" bIns="45720" rtlCol="0" anchor="ctr"/>
          <a:lstStyle>
            <a:lvl1pPr algn="r">
              <a:defRPr sz="1600">
                <a:solidFill>
                  <a:schemeClr val="tx1"/>
                </a:solidFill>
                <a:latin typeface="Book Antiqua" panose="02040602050305030304" pitchFamily="18" charset="0"/>
              </a:defRPr>
            </a:lvl1pPr>
          </a:lstStyle>
          <a:p>
            <a:pPr>
              <a:defRPr/>
            </a:pPr>
            <a:fld id="{4B560D0F-2B84-441E-B8EB-766B6BFB4B91}" type="slidenum">
              <a:rPr lang="en-US" smtClean="0"/>
              <a:pPr>
                <a:defRPr/>
              </a:pPr>
              <a:t>‹#›</a:t>
            </a:fld>
            <a:endParaRPr lang="en-US" dirty="0"/>
          </a:p>
        </p:txBody>
      </p:sp>
    </p:spTree>
    <p:extLst>
      <p:ext uri="{BB962C8B-B14F-4D97-AF65-F5344CB8AC3E}">
        <p14:creationId xmlns:p14="http://schemas.microsoft.com/office/powerpoint/2010/main" xmlns="" val="229602008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7" r:id="rId3"/>
    <p:sldLayoutId id="2147483798" r:id="rId4"/>
    <p:sldLayoutId id="2147483799" r:id="rId5"/>
    <p:sldLayoutId id="2147483800" r:id="rId6"/>
    <p:sldLayoutId id="2147483801" r:id="rId7"/>
  </p:sldLayoutIdLst>
  <p:timing>
    <p:tnLst>
      <p:par>
        <p:cTn id="1" dur="indefinite" restart="never" nodeType="tmRoot"/>
      </p:par>
    </p:tnLst>
  </p:timing>
  <p:hf hdr="0" ftr="0" dt="0"/>
  <p:txStyles>
    <p:titleStyle>
      <a:lvl1pPr algn="ctr" rtl="0" eaLnBrk="0" fontAlgn="base" hangingPunct="0">
        <a:spcBef>
          <a:spcPct val="0"/>
        </a:spcBef>
        <a:spcAft>
          <a:spcPct val="0"/>
        </a:spcAft>
        <a:defRPr sz="40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000">
          <a:solidFill>
            <a:schemeClr val="tx1"/>
          </a:solidFill>
          <a:latin typeface="Arial" pitchFamily="34" charset="0"/>
          <a:cs typeface="Arial" pitchFamily="34" charset="0"/>
        </a:defRPr>
      </a:lvl2pPr>
      <a:lvl3pPr algn="ctr" rtl="0" eaLnBrk="0" fontAlgn="base" hangingPunct="0">
        <a:spcBef>
          <a:spcPct val="0"/>
        </a:spcBef>
        <a:spcAft>
          <a:spcPct val="0"/>
        </a:spcAft>
        <a:defRPr sz="4000">
          <a:solidFill>
            <a:schemeClr val="tx1"/>
          </a:solidFill>
          <a:latin typeface="Arial" pitchFamily="34" charset="0"/>
          <a:cs typeface="Arial" pitchFamily="34" charset="0"/>
        </a:defRPr>
      </a:lvl3pPr>
      <a:lvl4pPr algn="ctr" rtl="0" eaLnBrk="0" fontAlgn="base" hangingPunct="0">
        <a:spcBef>
          <a:spcPct val="0"/>
        </a:spcBef>
        <a:spcAft>
          <a:spcPct val="0"/>
        </a:spcAft>
        <a:defRPr sz="4000">
          <a:solidFill>
            <a:schemeClr val="tx1"/>
          </a:solidFill>
          <a:latin typeface="Arial" pitchFamily="34" charset="0"/>
          <a:cs typeface="Arial" pitchFamily="34" charset="0"/>
        </a:defRPr>
      </a:lvl4pPr>
      <a:lvl5pPr algn="ctr" rtl="0" eaLnBrk="0" fontAlgn="base" hangingPunct="0">
        <a:spcBef>
          <a:spcPct val="0"/>
        </a:spcBef>
        <a:spcAft>
          <a:spcPct val="0"/>
        </a:spcAft>
        <a:defRPr sz="4000">
          <a:solidFill>
            <a:schemeClr val="tx1"/>
          </a:solidFill>
          <a:latin typeface="Arial" pitchFamily="34" charset="0"/>
          <a:cs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ts val="9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ts val="9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ts val="9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ts val="9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ts val="9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0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slide" Target="slide38.xml"/><Relationship Id="rId4" Type="http://schemas.openxmlformats.org/officeDocument/2006/relationships/oleObject" Target="../embeddings/oleObject1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7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s>
</file>

<file path=ppt/slides/_rels/slide9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0"/>
          <p:cNvSpPr>
            <a:spLocks noGrp="1"/>
          </p:cNvSpPr>
          <p:nvPr>
            <p:ph type="subTitle" idx="1"/>
          </p:nvPr>
        </p:nvSpPr>
        <p:spPr>
          <a:xfrm>
            <a:off x="1828800" y="1066800"/>
            <a:ext cx="5257800" cy="914400"/>
          </a:xfrm>
        </p:spPr>
        <p:txBody>
          <a:bodyPr/>
          <a:lstStyle/>
          <a:p>
            <a:pPr algn="l"/>
            <a:r>
              <a:rPr lang="en-US" dirty="0" smtClean="0"/>
              <a:t>Chapter 4</a:t>
            </a:r>
            <a:endParaRPr lang="en-US" dirty="0"/>
          </a:p>
        </p:txBody>
      </p:sp>
      <p:sp>
        <p:nvSpPr>
          <p:cNvPr id="28" name="Title 27"/>
          <p:cNvSpPr>
            <a:spLocks noGrp="1"/>
          </p:cNvSpPr>
          <p:nvPr>
            <p:ph type="ctrTitle"/>
          </p:nvPr>
        </p:nvSpPr>
        <p:spPr>
          <a:xfrm>
            <a:off x="1828800" y="2514600"/>
            <a:ext cx="7010400" cy="1470025"/>
          </a:xfrm>
        </p:spPr>
        <p:txBody>
          <a:bodyPr/>
          <a:lstStyle/>
          <a:p>
            <a:pPr algn="l"/>
            <a:r>
              <a:rPr lang="en-US" dirty="0" smtClean="0"/>
              <a:t>Solving Linear Programming Problems: The Simplex Method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p:cNvSpPr txBox="1">
            <a:spLocks noChangeArrowheads="1"/>
          </p:cNvSpPr>
          <p:nvPr/>
        </p:nvSpPr>
        <p:spPr bwMode="auto">
          <a:xfrm>
            <a:off x="900113" y="260350"/>
            <a:ext cx="5562600" cy="457200"/>
          </a:xfrm>
          <a:prstGeom prst="rect">
            <a:avLst/>
          </a:prstGeom>
          <a:noFill/>
          <a:ln w="9525">
            <a:noFill/>
            <a:miter lim="800000"/>
            <a:headEnd/>
            <a:tailEnd/>
          </a:ln>
        </p:spPr>
        <p:txBody>
          <a:bodyPr anchor="b">
            <a:spAutoFit/>
          </a:bodyPr>
          <a:lstStyle/>
          <a:p>
            <a:pPr>
              <a:spcBef>
                <a:spcPct val="50000"/>
              </a:spcBef>
            </a:pPr>
            <a:r>
              <a:rPr lang="zh-CN" altLang="en-US" sz="2400" b="1">
                <a:solidFill>
                  <a:schemeClr val="tx1"/>
                </a:solidFill>
                <a:ea typeface="黑体" pitchFamily="49" charset="-122"/>
              </a:rPr>
              <a:t>不失一般性，设</a:t>
            </a:r>
          </a:p>
        </p:txBody>
      </p:sp>
      <p:graphicFrame>
        <p:nvGraphicFramePr>
          <p:cNvPr id="430082" name="Object 2"/>
          <p:cNvGraphicFramePr>
            <a:graphicFrameLocks noChangeAspect="1"/>
          </p:cNvGraphicFramePr>
          <p:nvPr/>
        </p:nvGraphicFramePr>
        <p:xfrm>
          <a:off x="3563938" y="260350"/>
          <a:ext cx="3529012" cy="1079500"/>
        </p:xfrm>
        <a:graphic>
          <a:graphicData uri="http://schemas.openxmlformats.org/presentationml/2006/ole">
            <p:oleObj spid="_x0000_s2050" name="Equation" r:id="rId3" imgW="2323800" imgH="711000" progId="Equation.DSMT4">
              <p:embed/>
            </p:oleObj>
          </a:graphicData>
        </a:graphic>
      </p:graphicFrame>
      <p:sp>
        <p:nvSpPr>
          <p:cNvPr id="325636" name="Text Box 4"/>
          <p:cNvSpPr txBox="1">
            <a:spLocks noChangeArrowheads="1"/>
          </p:cNvSpPr>
          <p:nvPr/>
        </p:nvSpPr>
        <p:spPr bwMode="auto">
          <a:xfrm>
            <a:off x="1143000" y="1524000"/>
            <a:ext cx="7037387" cy="830997"/>
          </a:xfrm>
          <a:prstGeom prst="rect">
            <a:avLst/>
          </a:prstGeom>
          <a:noFill/>
          <a:ln w="9525">
            <a:noFill/>
            <a:miter lim="800000"/>
            <a:headEnd/>
            <a:tailEnd/>
          </a:ln>
        </p:spPr>
        <p:txBody>
          <a:bodyPr wrap="square" anchor="b">
            <a:spAutoFit/>
          </a:bodyPr>
          <a:lstStyle/>
          <a:p>
            <a:pPr>
              <a:spcBef>
                <a:spcPct val="50000"/>
              </a:spcBef>
            </a:pPr>
            <a:r>
              <a:rPr lang="zh-CN" altLang="en-US" sz="2400" b="1" dirty="0">
                <a:solidFill>
                  <a:schemeClr val="tx2"/>
                </a:solidFill>
                <a:latin typeface="黑体" pitchFamily="49" charset="-122"/>
                <a:ea typeface="黑体" pitchFamily="49" charset="-122"/>
              </a:rPr>
              <a:t>则</a:t>
            </a:r>
            <a:r>
              <a:rPr lang="en-US" altLang="zh-CN" sz="2400" b="1" i="1" dirty="0" err="1">
                <a:solidFill>
                  <a:schemeClr val="tx2"/>
                </a:solidFill>
                <a:ea typeface="黑体" pitchFamily="49" charset="-122"/>
              </a:rPr>
              <a:t>P</a:t>
            </a:r>
            <a:r>
              <a:rPr lang="en-US" altLang="zh-CN" sz="2400" b="1" i="1" baseline="-25000" dirty="0" err="1">
                <a:solidFill>
                  <a:schemeClr val="tx2"/>
                </a:solidFill>
                <a:ea typeface="黑体" pitchFamily="49" charset="-122"/>
              </a:rPr>
              <a:t>j</a:t>
            </a:r>
            <a:r>
              <a:rPr lang="en-US" altLang="zh-CN" sz="2400" b="1" dirty="0" err="1">
                <a:solidFill>
                  <a:schemeClr val="tx2"/>
                </a:solidFill>
                <a:ea typeface="黑体" pitchFamily="49" charset="-122"/>
              </a:rPr>
              <a:t>（</a:t>
            </a:r>
            <a:r>
              <a:rPr lang="en-US" altLang="zh-CN" sz="2400" b="1" i="1" dirty="0" err="1">
                <a:solidFill>
                  <a:schemeClr val="tx2"/>
                </a:solidFill>
                <a:ea typeface="黑体" pitchFamily="49" charset="-122"/>
              </a:rPr>
              <a:t>j</a:t>
            </a:r>
            <a:r>
              <a:rPr lang="en-US" altLang="zh-CN" sz="2400" b="1" i="1" dirty="0">
                <a:solidFill>
                  <a:schemeClr val="tx2"/>
                </a:solidFill>
                <a:ea typeface="黑体" pitchFamily="49" charset="-122"/>
              </a:rPr>
              <a:t>=1，2…m</a:t>
            </a:r>
            <a:r>
              <a:rPr lang="en-US" altLang="zh-CN" sz="2400" b="1" dirty="0">
                <a:solidFill>
                  <a:schemeClr val="tx2"/>
                </a:solidFill>
                <a:ea typeface="黑体" pitchFamily="49" charset="-122"/>
              </a:rPr>
              <a:t>）</a:t>
            </a:r>
            <a:r>
              <a:rPr lang="zh-CN" altLang="en-US" sz="2400" b="1" dirty="0">
                <a:solidFill>
                  <a:schemeClr val="tx2"/>
                </a:solidFill>
                <a:ea typeface="黑体" pitchFamily="49" charset="-122"/>
              </a:rPr>
              <a:t>是基向量，</a:t>
            </a:r>
            <a:r>
              <a:rPr lang="en-US" altLang="zh-CN" sz="2400" b="1" i="1" dirty="0" err="1">
                <a:solidFill>
                  <a:schemeClr val="tx2"/>
                </a:solidFill>
                <a:ea typeface="黑体" pitchFamily="49" charset="-122"/>
              </a:rPr>
              <a:t>x</a:t>
            </a:r>
            <a:r>
              <a:rPr lang="en-US" altLang="zh-CN" sz="2400" b="1" i="1" baseline="-25000" dirty="0" err="1">
                <a:solidFill>
                  <a:schemeClr val="tx2"/>
                </a:solidFill>
                <a:ea typeface="黑体" pitchFamily="49" charset="-122"/>
              </a:rPr>
              <a:t>j</a:t>
            </a:r>
            <a:r>
              <a:rPr lang="en-US" altLang="zh-CN" sz="2400" b="1" dirty="0">
                <a:solidFill>
                  <a:schemeClr val="tx2"/>
                </a:solidFill>
                <a:ea typeface="黑体" pitchFamily="49" charset="-122"/>
              </a:rPr>
              <a:t>（ </a:t>
            </a:r>
            <a:r>
              <a:rPr lang="en-US" altLang="zh-CN" sz="2400" b="1" i="1" dirty="0">
                <a:solidFill>
                  <a:schemeClr val="tx2"/>
                </a:solidFill>
                <a:ea typeface="黑体" pitchFamily="49" charset="-122"/>
              </a:rPr>
              <a:t>j=1，2…m</a:t>
            </a:r>
            <a:r>
              <a:rPr lang="en-US" altLang="zh-CN" sz="2400" b="1" dirty="0">
                <a:solidFill>
                  <a:schemeClr val="tx2"/>
                </a:solidFill>
                <a:ea typeface="黑体" pitchFamily="49" charset="-122"/>
              </a:rPr>
              <a:t> ）</a:t>
            </a:r>
            <a:r>
              <a:rPr lang="zh-CN" altLang="en-US" sz="2400" b="1" dirty="0">
                <a:solidFill>
                  <a:schemeClr val="tx2"/>
                </a:solidFill>
                <a:ea typeface="黑体" pitchFamily="49" charset="-122"/>
              </a:rPr>
              <a:t>是基变量。 </a:t>
            </a:r>
            <a:r>
              <a:rPr lang="en-US" altLang="zh-CN" sz="2400" b="1" i="1" dirty="0" err="1">
                <a:solidFill>
                  <a:schemeClr val="tx2"/>
                </a:solidFill>
                <a:ea typeface="黑体" pitchFamily="49" charset="-122"/>
              </a:rPr>
              <a:t>x</a:t>
            </a:r>
            <a:r>
              <a:rPr lang="en-US" altLang="zh-CN" sz="2400" b="1" i="1" baseline="-25000" dirty="0" err="1">
                <a:solidFill>
                  <a:schemeClr val="tx2"/>
                </a:solidFill>
                <a:ea typeface="黑体" pitchFamily="49" charset="-122"/>
              </a:rPr>
              <a:t>j</a:t>
            </a:r>
            <a:r>
              <a:rPr lang="en-US" altLang="zh-CN" sz="2400" b="1" dirty="0">
                <a:solidFill>
                  <a:schemeClr val="tx2"/>
                </a:solidFill>
                <a:ea typeface="黑体" pitchFamily="49" charset="-122"/>
              </a:rPr>
              <a:t>（ </a:t>
            </a:r>
            <a:r>
              <a:rPr lang="en-US" altLang="zh-CN" sz="2400" b="1" i="1" dirty="0">
                <a:solidFill>
                  <a:schemeClr val="tx2"/>
                </a:solidFill>
                <a:ea typeface="黑体" pitchFamily="49" charset="-122"/>
              </a:rPr>
              <a:t>j=m+1，…，n</a:t>
            </a:r>
            <a:r>
              <a:rPr lang="en-US" altLang="zh-CN" sz="2400" b="1" dirty="0">
                <a:solidFill>
                  <a:schemeClr val="tx2"/>
                </a:solidFill>
                <a:ea typeface="黑体" pitchFamily="49" charset="-122"/>
              </a:rPr>
              <a:t> ）</a:t>
            </a:r>
            <a:r>
              <a:rPr lang="zh-CN" altLang="en-US" sz="2400" b="1" dirty="0">
                <a:solidFill>
                  <a:schemeClr val="tx2"/>
                </a:solidFill>
                <a:ea typeface="黑体" pitchFamily="49" charset="-122"/>
              </a:rPr>
              <a:t>是非基变量。</a:t>
            </a:r>
          </a:p>
        </p:txBody>
      </p:sp>
      <p:sp>
        <p:nvSpPr>
          <p:cNvPr id="325637" name="Text Box 5"/>
          <p:cNvSpPr txBox="1">
            <a:spLocks noChangeArrowheads="1"/>
          </p:cNvSpPr>
          <p:nvPr/>
        </p:nvSpPr>
        <p:spPr bwMode="auto">
          <a:xfrm>
            <a:off x="827088" y="2492375"/>
            <a:ext cx="7488237" cy="1004888"/>
          </a:xfrm>
          <a:prstGeom prst="rect">
            <a:avLst/>
          </a:prstGeom>
          <a:noFill/>
          <a:ln w="9525">
            <a:noFill/>
            <a:miter lim="800000"/>
            <a:headEnd/>
            <a:tailEnd/>
          </a:ln>
        </p:spPr>
        <p:txBody>
          <a:bodyPr anchor="b">
            <a:spAutoFit/>
          </a:bodyPr>
          <a:lstStyle/>
          <a:p>
            <a:pPr>
              <a:spcBef>
                <a:spcPct val="50000"/>
              </a:spcBef>
            </a:pPr>
            <a:r>
              <a:rPr lang="zh-CN" altLang="en-US" sz="2400" b="1">
                <a:solidFill>
                  <a:schemeClr val="hlink"/>
                </a:solidFill>
                <a:latin typeface="黑体" pitchFamily="49" charset="-122"/>
                <a:ea typeface="黑体" pitchFamily="49" charset="-122"/>
              </a:rPr>
              <a:t>基解</a:t>
            </a:r>
            <a:r>
              <a:rPr lang="zh-CN" altLang="en-US" sz="2400" b="1">
                <a:solidFill>
                  <a:schemeClr val="tx1"/>
                </a:solidFill>
                <a:latin typeface="黑体" pitchFamily="49" charset="-122"/>
                <a:ea typeface="黑体" pitchFamily="49" charset="-122"/>
              </a:rPr>
              <a:t>：在约束方程组中令所有的非基变量</a:t>
            </a:r>
          </a:p>
          <a:p>
            <a:pPr>
              <a:spcBef>
                <a:spcPct val="50000"/>
              </a:spcBef>
            </a:pP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m+1</a:t>
            </a:r>
            <a:r>
              <a:rPr lang="en-US" altLang="zh-CN" sz="2400" b="1" i="1">
                <a:solidFill>
                  <a:schemeClr val="tx1"/>
                </a:solidFill>
                <a:ea typeface="黑体" pitchFamily="49" charset="-122"/>
              </a:rPr>
              <a:t>=x </a:t>
            </a:r>
            <a:r>
              <a:rPr lang="en-US" altLang="zh-CN" sz="2400" b="1" i="1" baseline="-25000">
                <a:solidFill>
                  <a:schemeClr val="tx1"/>
                </a:solidFill>
                <a:ea typeface="黑体" pitchFamily="49" charset="-122"/>
              </a:rPr>
              <a:t>m+2</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 n</a:t>
            </a:r>
            <a:r>
              <a:rPr lang="en-US" altLang="zh-CN" sz="2400" b="1" i="1">
                <a:solidFill>
                  <a:schemeClr val="tx1"/>
                </a:solidFill>
                <a:ea typeface="黑体" pitchFamily="49" charset="-122"/>
              </a:rPr>
              <a:t>=0</a:t>
            </a:r>
            <a:r>
              <a:rPr lang="en-US" altLang="zh-CN" sz="2400" b="1">
                <a:solidFill>
                  <a:schemeClr val="tx1"/>
                </a:solidFill>
                <a:ea typeface="黑体" pitchFamily="49" charset="-122"/>
              </a:rPr>
              <a:t>，</a:t>
            </a:r>
            <a:r>
              <a:rPr lang="zh-CN" altLang="en-US" sz="2400" b="1">
                <a:solidFill>
                  <a:schemeClr val="tx1"/>
                </a:solidFill>
                <a:ea typeface="黑体" pitchFamily="49" charset="-122"/>
              </a:rPr>
              <a:t>得</a:t>
            </a:r>
          </a:p>
        </p:txBody>
      </p:sp>
      <p:graphicFrame>
        <p:nvGraphicFramePr>
          <p:cNvPr id="430083" name="Object 3"/>
          <p:cNvGraphicFramePr>
            <a:graphicFrameLocks noChangeAspect="1"/>
          </p:cNvGraphicFramePr>
          <p:nvPr/>
        </p:nvGraphicFramePr>
        <p:xfrm>
          <a:off x="3924300" y="3141663"/>
          <a:ext cx="3897313" cy="2003425"/>
        </p:xfrm>
        <a:graphic>
          <a:graphicData uri="http://schemas.openxmlformats.org/presentationml/2006/ole">
            <p:oleObj spid="_x0000_s2051" name="Equation" r:id="rId4" imgW="2247840" imgH="1155600" progId="Equation.DSMT4">
              <p:embed/>
            </p:oleObj>
          </a:graphicData>
        </a:graphic>
      </p:graphicFrame>
      <p:sp>
        <p:nvSpPr>
          <p:cNvPr id="325639" name="Text Box 7"/>
          <p:cNvSpPr txBox="1">
            <a:spLocks noChangeArrowheads="1"/>
          </p:cNvSpPr>
          <p:nvPr/>
        </p:nvSpPr>
        <p:spPr bwMode="auto">
          <a:xfrm>
            <a:off x="900113" y="5013325"/>
            <a:ext cx="6934200" cy="1187450"/>
          </a:xfrm>
          <a:prstGeom prst="rect">
            <a:avLst/>
          </a:prstGeom>
          <a:noFill/>
          <a:ln w="9525">
            <a:noFill/>
            <a:miter lim="800000"/>
            <a:headEnd/>
            <a:tailEnd/>
          </a:ln>
        </p:spPr>
        <p:txBody>
          <a:bodyPr anchor="b">
            <a:spAutoFit/>
          </a:bodyPr>
          <a:lstStyle/>
          <a:p>
            <a:pPr>
              <a:spcBef>
                <a:spcPct val="50000"/>
              </a:spcBef>
            </a:pPr>
            <a:r>
              <a:rPr lang="zh-CN" altLang="en-US" sz="2400" b="1">
                <a:solidFill>
                  <a:schemeClr val="tx1"/>
                </a:solidFill>
                <a:ea typeface="黑体" pitchFamily="49" charset="-122"/>
              </a:rPr>
              <a:t>此方程组有唯一解</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B</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1</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2</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m</a:t>
            </a:r>
            <a:r>
              <a:rPr lang="en-US" altLang="zh-CN" sz="2400" b="1" i="1">
                <a:solidFill>
                  <a:schemeClr val="tx1"/>
                </a:solidFill>
                <a:ea typeface="黑体" pitchFamily="49" charset="-122"/>
              </a:rPr>
              <a:t>)</a:t>
            </a:r>
            <a:r>
              <a:rPr lang="en-US" altLang="zh-CN" sz="2400" b="1" i="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将这个解加上非基变量取0的值有</a:t>
            </a:r>
            <a:r>
              <a:rPr lang="en-US" altLang="zh-CN" sz="2400" b="1" i="1">
                <a:solidFill>
                  <a:schemeClr val="tx1"/>
                </a:solidFill>
                <a:ea typeface="黑体" pitchFamily="49" charset="-122"/>
              </a:rPr>
              <a:t>X=(x</a:t>
            </a:r>
            <a:r>
              <a:rPr lang="en-US" altLang="zh-CN" sz="2400" b="1" i="1" baseline="-25000">
                <a:solidFill>
                  <a:schemeClr val="tx1"/>
                </a:solidFill>
                <a:ea typeface="黑体" pitchFamily="49" charset="-122"/>
              </a:rPr>
              <a:t>1</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2</a:t>
            </a:r>
            <a:r>
              <a:rPr lang="en-US" altLang="zh-CN" sz="2400" b="1" i="1">
                <a:solidFill>
                  <a:schemeClr val="tx1"/>
                </a:solidFill>
                <a:ea typeface="黑体" pitchFamily="49" charset="-122"/>
              </a:rPr>
              <a:t>，…x</a:t>
            </a:r>
            <a:r>
              <a:rPr lang="en-US" altLang="zh-CN" sz="2400" b="1" i="1" baseline="-25000">
                <a:solidFill>
                  <a:schemeClr val="tx1"/>
                </a:solidFill>
                <a:ea typeface="黑体" pitchFamily="49" charset="-122"/>
              </a:rPr>
              <a:t>m</a:t>
            </a:r>
            <a:r>
              <a:rPr lang="en-US" altLang="zh-CN" sz="2400" b="1" i="1">
                <a:solidFill>
                  <a:schemeClr val="tx1"/>
                </a:solidFill>
                <a:ea typeface="黑体" pitchFamily="49" charset="-122"/>
              </a:rPr>
              <a:t>,0,…,0)</a:t>
            </a:r>
            <a:r>
              <a:rPr lang="en-US" altLang="zh-CN" sz="2400" b="1" i="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称</a:t>
            </a:r>
            <a:r>
              <a:rPr lang="en-US" altLang="zh-CN" sz="2400" b="1">
                <a:solidFill>
                  <a:schemeClr val="tx1"/>
                </a:solidFill>
                <a:ea typeface="黑体" pitchFamily="49" charset="-122"/>
              </a:rPr>
              <a:t>X</a:t>
            </a:r>
            <a:r>
              <a:rPr lang="zh-CN" altLang="en-US" sz="2400" b="1">
                <a:solidFill>
                  <a:schemeClr val="tx1"/>
                </a:solidFill>
                <a:ea typeface="黑体" pitchFamily="49" charset="-122"/>
              </a:rPr>
              <a:t>为线性规划问题的基解。</a:t>
            </a:r>
            <a:endParaRPr lang="zh-CN" altLang="en-US" sz="2400" b="1" baseline="30000">
              <a:solidFill>
                <a:schemeClr val="tx1"/>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00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300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5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utoUpdateAnimBg="0"/>
      <p:bldP spid="325637" grpId="0" autoUpdateAnimBg="0"/>
      <p:bldP spid="325639"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100</a:t>
            </a:fld>
            <a:endParaRPr lang="en-US" dirty="0"/>
          </a:p>
        </p:txBody>
      </p:sp>
      <p:pic>
        <p:nvPicPr>
          <p:cNvPr id="162817" name="Picture 1" descr="C:\Users\adminis\AppData\Roaming\Tencent\Users\1062269341\TIM\WinTemp\RichOle\$KR]ET7H08]7XYYUB$ABKKC.png"/>
          <p:cNvPicPr>
            <a:picLocks noChangeAspect="1" noChangeArrowheads="1"/>
          </p:cNvPicPr>
          <p:nvPr/>
        </p:nvPicPr>
        <p:blipFill>
          <a:blip r:embed="rId2" cstate="print"/>
          <a:srcRect/>
          <a:stretch>
            <a:fillRect/>
          </a:stretch>
        </p:blipFill>
        <p:spPr bwMode="auto">
          <a:xfrm>
            <a:off x="0" y="304800"/>
            <a:ext cx="9144000" cy="6324600"/>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Postoptimality Analysis</a:t>
            </a:r>
            <a:endParaRPr lang="en-US" dirty="0"/>
          </a:p>
        </p:txBody>
      </p:sp>
      <p:sp>
        <p:nvSpPr>
          <p:cNvPr id="4" name="Slide Number Placeholder 3"/>
          <p:cNvSpPr>
            <a:spLocks noGrp="1"/>
          </p:cNvSpPr>
          <p:nvPr>
            <p:ph type="sldNum" sz="quarter" idx="12"/>
          </p:nvPr>
        </p:nvSpPr>
        <p:spPr/>
        <p:txBody>
          <a:bodyPr/>
          <a:lstStyle/>
          <a:p>
            <a:fld id="{FC8070FF-7E51-4764-B9CF-5664998843CE}" type="slidenum">
              <a:rPr lang="en-US" smtClean="0"/>
              <a:pPr/>
              <a:t>101</a:t>
            </a:fld>
            <a:endParaRPr lang="en-US" dirty="0"/>
          </a:p>
        </p:txBody>
      </p:sp>
      <p:sp>
        <p:nvSpPr>
          <p:cNvPr id="11" name="Content Placeholder 10"/>
          <p:cNvSpPr>
            <a:spLocks noGrp="1"/>
          </p:cNvSpPr>
          <p:nvPr>
            <p:ph idx="1"/>
          </p:nvPr>
        </p:nvSpPr>
        <p:spPr>
          <a:xfrm>
            <a:off x="457200" y="1447800"/>
            <a:ext cx="8229600" cy="609600"/>
          </a:xfrm>
        </p:spPr>
        <p:txBody>
          <a:bodyPr/>
          <a:lstStyle/>
          <a:p>
            <a:r>
              <a:rPr lang="en-US" dirty="0" smtClean="0"/>
              <a:t>Shadow price</a:t>
            </a:r>
          </a:p>
          <a:p>
            <a:endParaRPr lang="en-US" dirty="0"/>
          </a:p>
        </p:txBody>
      </p:sp>
      <p:sp>
        <p:nvSpPr>
          <p:cNvPr id="6" name="矩形 5"/>
          <p:cNvSpPr/>
          <p:nvPr/>
        </p:nvSpPr>
        <p:spPr>
          <a:xfrm>
            <a:off x="1143000" y="2514600"/>
            <a:ext cx="7467600" cy="830997"/>
          </a:xfrm>
          <a:prstGeom prst="rect">
            <a:avLst/>
          </a:prstGeom>
        </p:spPr>
        <p:txBody>
          <a:bodyPr wrap="square">
            <a:spAutoFit/>
          </a:bodyPr>
          <a:lstStyle/>
          <a:p>
            <a:r>
              <a:rPr lang="en-US" altLang="zh-CN" dirty="0" smtClean="0"/>
              <a:t>Once b2 is increased beyond 18, the optimal solution stays at (0, 9) with no further increase in Z. </a:t>
            </a:r>
            <a:endParaRPr lang="zh-CN" altLang="en-US" dirty="0"/>
          </a:p>
        </p:txBody>
      </p:sp>
      <p:pic>
        <p:nvPicPr>
          <p:cNvPr id="199682" name="Picture 2" descr="C:\Users\adminis\AppData\Roaming\Tencent\Users\1062269341\TIM\WinTemp\RichOle\{KMOZJ`}56$MM0P2WF@}(N4.png"/>
          <p:cNvPicPr>
            <a:picLocks noChangeAspect="1" noChangeArrowheads="1"/>
          </p:cNvPicPr>
          <p:nvPr/>
        </p:nvPicPr>
        <p:blipFill>
          <a:blip r:embed="rId2" cstate="print"/>
          <a:srcRect/>
          <a:stretch>
            <a:fillRect/>
          </a:stretch>
        </p:blipFill>
        <p:spPr bwMode="auto">
          <a:xfrm>
            <a:off x="2438400" y="3886200"/>
            <a:ext cx="1524000" cy="533400"/>
          </a:xfrm>
          <a:prstGeom prst="rect">
            <a:avLst/>
          </a:prstGeom>
          <a:noFill/>
        </p:spPr>
      </p:pic>
      <p:sp>
        <p:nvSpPr>
          <p:cNvPr id="9" name="TextBox 8"/>
          <p:cNvSpPr txBox="1"/>
          <p:nvPr/>
        </p:nvSpPr>
        <p:spPr>
          <a:xfrm>
            <a:off x="3962400" y="3962400"/>
            <a:ext cx="990600" cy="461665"/>
          </a:xfrm>
          <a:prstGeom prst="rect">
            <a:avLst/>
          </a:prstGeom>
          <a:noFill/>
        </p:spPr>
        <p:txBody>
          <a:bodyPr wrap="square" rtlCol="0">
            <a:spAutoFit/>
          </a:bodyPr>
          <a:lstStyle/>
          <a:p>
            <a:r>
              <a:rPr lang="zh-CN" altLang="en-US" dirty="0" smtClean="0"/>
              <a:t>？</a:t>
            </a:r>
            <a:endParaRPr lang="zh-CN" altLang="en-US" dirty="0"/>
          </a:p>
        </p:txBody>
      </p:sp>
      <p:sp>
        <p:nvSpPr>
          <p:cNvPr id="10" name="矩形 9"/>
          <p:cNvSpPr/>
          <p:nvPr/>
        </p:nvSpPr>
        <p:spPr>
          <a:xfrm>
            <a:off x="1524000" y="4800600"/>
            <a:ext cx="3886200" cy="461665"/>
          </a:xfrm>
          <a:prstGeom prst="rect">
            <a:avLst/>
          </a:prstGeom>
        </p:spPr>
        <p:txBody>
          <a:bodyPr wrap="square">
            <a:spAutoFit/>
          </a:bodyPr>
          <a:lstStyle/>
          <a:p>
            <a:r>
              <a:rPr lang="en-US" altLang="zh-CN" dirty="0" smtClean="0">
                <a:solidFill>
                  <a:srgbClr val="FF0000"/>
                </a:solidFill>
              </a:rPr>
              <a:t>Scarce </a:t>
            </a:r>
            <a:r>
              <a:rPr lang="en-US" altLang="zh-CN" dirty="0" smtClean="0"/>
              <a:t>goods</a:t>
            </a:r>
            <a:r>
              <a:rPr lang="en-US" altLang="zh-CN" dirty="0" smtClean="0">
                <a:solidFill>
                  <a:srgbClr val="FF0000"/>
                </a:solidFill>
              </a:rPr>
              <a:t>   </a:t>
            </a:r>
            <a:r>
              <a:rPr lang="zh-CN" altLang="en-US" dirty="0" smtClean="0"/>
              <a:t>稀缺资源</a:t>
            </a:r>
            <a:endParaRPr lang="zh-CN" altLang="en-US" dirty="0"/>
          </a:p>
        </p:txBody>
      </p:sp>
      <p:sp>
        <p:nvSpPr>
          <p:cNvPr id="12" name="矩形 11"/>
          <p:cNvSpPr/>
          <p:nvPr/>
        </p:nvSpPr>
        <p:spPr>
          <a:xfrm>
            <a:off x="1524000" y="5486400"/>
            <a:ext cx="2307157" cy="461665"/>
          </a:xfrm>
          <a:prstGeom prst="rect">
            <a:avLst/>
          </a:prstGeom>
        </p:spPr>
        <p:txBody>
          <a:bodyPr wrap="square">
            <a:spAutoFit/>
          </a:bodyPr>
          <a:lstStyle/>
          <a:p>
            <a:r>
              <a:rPr lang="en-US" altLang="zh-CN" dirty="0" smtClean="0">
                <a:solidFill>
                  <a:srgbClr val="FF0000"/>
                </a:solidFill>
              </a:rPr>
              <a:t>Surplus</a:t>
            </a:r>
            <a:r>
              <a:rPr lang="en-US" altLang="zh-CN" dirty="0" smtClean="0"/>
              <a:t> goods</a:t>
            </a:r>
            <a:endParaRPr lang="zh-CN" altLang="en-US" dirty="0"/>
          </a:p>
        </p:txBody>
      </p:sp>
    </p:spTree>
    <p:extLst>
      <p:ext uri="{BB962C8B-B14F-4D97-AF65-F5344CB8AC3E}">
        <p14:creationId xmlns:p14="http://schemas.microsoft.com/office/powerpoint/2010/main" xmlns="" val="17515492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Postoptimality Analysis</a:t>
            </a:r>
            <a:endParaRPr lang="en-US" dirty="0"/>
          </a:p>
        </p:txBody>
      </p:sp>
      <p:sp>
        <p:nvSpPr>
          <p:cNvPr id="11" name="Content Placeholder 10"/>
          <p:cNvSpPr>
            <a:spLocks noGrp="1"/>
          </p:cNvSpPr>
          <p:nvPr>
            <p:ph idx="1"/>
          </p:nvPr>
        </p:nvSpPr>
        <p:spPr/>
        <p:txBody>
          <a:bodyPr/>
          <a:lstStyle/>
          <a:p>
            <a:r>
              <a:rPr lang="en-US" dirty="0" smtClean="0"/>
              <a:t>Sensitivity analysis</a:t>
            </a:r>
          </a:p>
          <a:p>
            <a:pPr lvl="1"/>
            <a:r>
              <a:rPr lang="en-US" dirty="0" smtClean="0"/>
              <a:t>Purpose: to identify the sensitive parameters</a:t>
            </a:r>
          </a:p>
          <a:p>
            <a:pPr lvl="2"/>
            <a:r>
              <a:rPr lang="en-US" dirty="0" smtClean="0"/>
              <a:t>These must be estimated with special care</a:t>
            </a:r>
          </a:p>
          <a:p>
            <a:pPr lvl="1"/>
            <a:r>
              <a:rPr lang="en-US" dirty="0" smtClean="0"/>
              <a:t>Can be done graphically if there are just two variables</a:t>
            </a:r>
          </a:p>
          <a:p>
            <a:pPr lvl="1"/>
            <a:r>
              <a:rPr lang="en-US" dirty="0" smtClean="0"/>
              <a:t>Can be performed in Microsoft Excel</a:t>
            </a:r>
            <a:endParaRPr lang="en-US" dirty="0"/>
          </a:p>
        </p:txBody>
      </p:sp>
      <p:sp>
        <p:nvSpPr>
          <p:cNvPr id="4" name="Slide Number Placeholder 3"/>
          <p:cNvSpPr>
            <a:spLocks noGrp="1"/>
          </p:cNvSpPr>
          <p:nvPr>
            <p:ph type="sldNum" sz="quarter" idx="12"/>
          </p:nvPr>
        </p:nvSpPr>
        <p:spPr/>
        <p:txBody>
          <a:bodyPr/>
          <a:lstStyle/>
          <a:p>
            <a:fld id="{FC8070FF-7E51-4764-B9CF-5664998843CE}" type="slidenum">
              <a:rPr lang="en-US" smtClean="0"/>
              <a:pPr/>
              <a:t>102</a:t>
            </a:fld>
            <a:endParaRPr lang="en-US" dirty="0"/>
          </a:p>
        </p:txBody>
      </p:sp>
    </p:spTree>
    <p:extLst>
      <p:ext uri="{BB962C8B-B14F-4D97-AF65-F5344CB8AC3E}">
        <p14:creationId xmlns:p14="http://schemas.microsoft.com/office/powerpoint/2010/main" xmlns="" val="417431428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Postoptimality Analysis</a:t>
            </a:r>
            <a:endParaRPr lang="en-US" dirty="0"/>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103</a:t>
            </a:fld>
            <a:endParaRPr lang="en-US" dirty="0"/>
          </a:p>
        </p:txBody>
      </p:sp>
      <p:pic>
        <p:nvPicPr>
          <p:cNvPr id="6146"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410308" y="1413575"/>
            <a:ext cx="8305800" cy="5003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043476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Postoptimality Analysis</a:t>
            </a:r>
            <a:endParaRPr lang="en-US" dirty="0"/>
          </a:p>
        </p:txBody>
      </p:sp>
      <p:sp>
        <p:nvSpPr>
          <p:cNvPr id="11" name="Content Placeholder 10"/>
          <p:cNvSpPr>
            <a:spLocks noGrp="1"/>
          </p:cNvSpPr>
          <p:nvPr>
            <p:ph idx="1"/>
          </p:nvPr>
        </p:nvSpPr>
        <p:spPr/>
        <p:txBody>
          <a:bodyPr/>
          <a:lstStyle/>
          <a:p>
            <a:r>
              <a:rPr lang="en-US" dirty="0" smtClean="0"/>
              <a:t>Parametric linear programming</a:t>
            </a:r>
          </a:p>
          <a:p>
            <a:pPr lvl="1"/>
            <a:r>
              <a:rPr lang="en-US" dirty="0" smtClean="0"/>
              <a:t>Study of how the optimal solution changes as many of the parameters change simultaneously over some range</a:t>
            </a:r>
          </a:p>
          <a:p>
            <a:pPr lvl="1"/>
            <a:r>
              <a:rPr lang="en-US" dirty="0" smtClean="0"/>
              <a:t>Used for investigation of trade-offs in parameter values</a:t>
            </a:r>
          </a:p>
          <a:p>
            <a:pPr lvl="1"/>
            <a:r>
              <a:rPr lang="en-US" dirty="0" smtClean="0"/>
              <a:t>Technique presented in Section 8.2</a:t>
            </a:r>
            <a:endParaRPr lang="en-US" dirty="0"/>
          </a:p>
        </p:txBody>
      </p:sp>
      <p:sp>
        <p:nvSpPr>
          <p:cNvPr id="4" name="Slide Number Placeholder 3"/>
          <p:cNvSpPr>
            <a:spLocks noGrp="1"/>
          </p:cNvSpPr>
          <p:nvPr>
            <p:ph type="sldNum" sz="quarter" idx="12"/>
          </p:nvPr>
        </p:nvSpPr>
        <p:spPr/>
        <p:txBody>
          <a:bodyPr/>
          <a:lstStyle/>
          <a:p>
            <a:fld id="{FC8070FF-7E51-4764-B9CF-5664998843CE}" type="slidenum">
              <a:rPr lang="en-US" smtClean="0"/>
              <a:pPr/>
              <a:t>104</a:t>
            </a:fld>
            <a:endParaRPr lang="en-US" dirty="0"/>
          </a:p>
        </p:txBody>
      </p:sp>
    </p:spTree>
    <p:extLst>
      <p:ext uri="{BB962C8B-B14F-4D97-AF65-F5344CB8AC3E}">
        <p14:creationId xmlns:p14="http://schemas.microsoft.com/office/powerpoint/2010/main" xmlns="" val="378680672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4.8 Computer Implementation</a:t>
            </a:r>
            <a:endParaRPr lang="en-US" dirty="0"/>
          </a:p>
        </p:txBody>
      </p:sp>
      <p:sp>
        <p:nvSpPr>
          <p:cNvPr id="3" name="Content Placeholder 2"/>
          <p:cNvSpPr>
            <a:spLocks noGrp="1"/>
          </p:cNvSpPr>
          <p:nvPr>
            <p:ph idx="1"/>
          </p:nvPr>
        </p:nvSpPr>
        <p:spPr/>
        <p:txBody>
          <a:bodyPr/>
          <a:lstStyle/>
          <a:p>
            <a:r>
              <a:rPr lang="en-US" dirty="0" smtClean="0"/>
              <a:t>Simplex method ideally suited for execution on a computer</a:t>
            </a:r>
          </a:p>
          <a:p>
            <a:r>
              <a:rPr lang="en-US" dirty="0" smtClean="0"/>
              <a:t>Computer code for the simplex method </a:t>
            </a:r>
          </a:p>
          <a:p>
            <a:pPr lvl="1"/>
            <a:r>
              <a:rPr lang="en-US" dirty="0" smtClean="0"/>
              <a:t>Widely available for all modern systems</a:t>
            </a:r>
          </a:p>
          <a:p>
            <a:pPr lvl="1"/>
            <a:r>
              <a:rPr lang="en-US" dirty="0" smtClean="0"/>
              <a:t>Follows the revised simplex method</a:t>
            </a:r>
          </a:p>
          <a:p>
            <a:r>
              <a:rPr lang="en-US" dirty="0" smtClean="0"/>
              <a:t>Main factor determining time to solution</a:t>
            </a:r>
          </a:p>
          <a:p>
            <a:pPr lvl="1"/>
            <a:r>
              <a:rPr lang="en-US" dirty="0" smtClean="0"/>
              <a:t>Number of functional constraints</a:t>
            </a:r>
          </a:p>
          <a:p>
            <a:pPr lvl="2"/>
            <a:r>
              <a:rPr lang="en-US" dirty="0" smtClean="0"/>
              <a:t>Rule of thumb: number of iterations required equals twice the number of functional constraints</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105</a:t>
            </a:fld>
            <a:endParaRPr lang="en-US" dirty="0"/>
          </a:p>
        </p:txBody>
      </p:sp>
    </p:spTree>
    <p:extLst>
      <p:ext uri="{BB962C8B-B14F-4D97-AF65-F5344CB8AC3E}">
        <p14:creationId xmlns:p14="http://schemas.microsoft.com/office/powerpoint/2010/main" xmlns="" val="318942673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4.9 The Interior-Point Approach to Solving Linear Programming Problems </a:t>
            </a:r>
            <a:endParaRPr lang="en-US" dirty="0"/>
          </a:p>
        </p:txBody>
      </p:sp>
      <p:sp>
        <p:nvSpPr>
          <p:cNvPr id="3" name="Content Placeholder 2"/>
          <p:cNvSpPr>
            <a:spLocks noGrp="1"/>
          </p:cNvSpPr>
          <p:nvPr>
            <p:ph idx="1"/>
          </p:nvPr>
        </p:nvSpPr>
        <p:spPr/>
        <p:txBody>
          <a:bodyPr/>
          <a:lstStyle/>
          <a:p>
            <a:r>
              <a:rPr lang="en-US" dirty="0" smtClean="0"/>
              <a:t>Alternative to the simplex method developed in the 1980s</a:t>
            </a:r>
          </a:p>
          <a:p>
            <a:pPr lvl="1"/>
            <a:r>
              <a:rPr lang="en-US" dirty="0" smtClean="0"/>
              <a:t>Far more complicated</a:t>
            </a:r>
          </a:p>
          <a:p>
            <a:r>
              <a:rPr lang="en-US" dirty="0" smtClean="0"/>
              <a:t>Uses an iterative approach starting with a feasible trial solution</a:t>
            </a:r>
          </a:p>
          <a:p>
            <a:pPr lvl="1"/>
            <a:r>
              <a:rPr lang="en-US" dirty="0" smtClean="0"/>
              <a:t>Trial solutions are interior points</a:t>
            </a:r>
          </a:p>
          <a:p>
            <a:pPr lvl="2"/>
            <a:r>
              <a:rPr lang="en-US" dirty="0"/>
              <a:t>I</a:t>
            </a:r>
            <a:r>
              <a:rPr lang="en-US" dirty="0" smtClean="0"/>
              <a:t>nside the boundary of the feasible region</a:t>
            </a:r>
          </a:p>
          <a:p>
            <a:r>
              <a:rPr lang="en-US" dirty="0" smtClean="0"/>
              <a:t>Advantage: large problems do not require many more iterations than small problems</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106</a:t>
            </a:fld>
            <a:endParaRPr lang="en-US" dirty="0"/>
          </a:p>
        </p:txBody>
      </p:sp>
    </p:spTree>
    <p:extLst>
      <p:ext uri="{BB962C8B-B14F-4D97-AF65-F5344CB8AC3E}">
        <p14:creationId xmlns:p14="http://schemas.microsoft.com/office/powerpoint/2010/main" xmlns="" val="24436371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Interior-Point Approach to Solving Linear Programming Problems</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107</a:t>
            </a:fld>
            <a:endParaRPr lang="en-U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1752600" y="1447800"/>
            <a:ext cx="5772150" cy="50290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53658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Interior-Point Approach to Solving Linear Programming Problems</a:t>
            </a:r>
          </a:p>
        </p:txBody>
      </p:sp>
      <p:sp>
        <p:nvSpPr>
          <p:cNvPr id="3" name="Content Placeholder 2"/>
          <p:cNvSpPr>
            <a:spLocks noGrp="1"/>
          </p:cNvSpPr>
          <p:nvPr>
            <p:ph idx="1"/>
          </p:nvPr>
        </p:nvSpPr>
        <p:spPr/>
        <p:txBody>
          <a:bodyPr/>
          <a:lstStyle/>
          <a:p>
            <a:r>
              <a:rPr lang="en-US" dirty="0" smtClean="0"/>
              <a:t>Disadvantage</a:t>
            </a:r>
          </a:p>
          <a:p>
            <a:pPr lvl="1"/>
            <a:r>
              <a:rPr lang="en-US" dirty="0" smtClean="0"/>
              <a:t>Limited capability for performing a postoptimality analysis</a:t>
            </a:r>
          </a:p>
          <a:p>
            <a:pPr lvl="2"/>
            <a:r>
              <a:rPr lang="en-US" dirty="0" smtClean="0"/>
              <a:t>Approach: switch over to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108</a:t>
            </a:fld>
            <a:endParaRPr lang="en-US" dirty="0"/>
          </a:p>
        </p:txBody>
      </p:sp>
    </p:spTree>
    <p:extLst>
      <p:ext uri="{BB962C8B-B14F-4D97-AF65-F5344CB8AC3E}">
        <p14:creationId xmlns:p14="http://schemas.microsoft.com/office/powerpoint/2010/main" xmlns="" val="40223081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4.10 Conclusions</a:t>
            </a:r>
            <a:endParaRPr lang="en-US" dirty="0"/>
          </a:p>
        </p:txBody>
      </p:sp>
      <p:sp>
        <p:nvSpPr>
          <p:cNvPr id="3" name="Content Placeholder 2"/>
          <p:cNvSpPr>
            <a:spLocks noGrp="1"/>
          </p:cNvSpPr>
          <p:nvPr>
            <p:ph idx="1"/>
          </p:nvPr>
        </p:nvSpPr>
        <p:spPr/>
        <p:txBody>
          <a:bodyPr/>
          <a:lstStyle/>
          <a:p>
            <a:r>
              <a:rPr lang="en-US" dirty="0" smtClean="0"/>
              <a:t>Simplex method</a:t>
            </a:r>
          </a:p>
          <a:p>
            <a:pPr lvl="1"/>
            <a:r>
              <a:rPr lang="en-US" dirty="0"/>
              <a:t>E</a:t>
            </a:r>
            <a:r>
              <a:rPr lang="en-US" dirty="0" smtClean="0"/>
              <a:t>fficient and reliable approach for solving linear programming problems</a:t>
            </a:r>
          </a:p>
          <a:p>
            <a:pPr lvl="1"/>
            <a:r>
              <a:rPr lang="en-US" dirty="0" smtClean="0"/>
              <a:t>Algebraic procedure</a:t>
            </a:r>
          </a:p>
          <a:p>
            <a:pPr lvl="1"/>
            <a:r>
              <a:rPr lang="en-US" dirty="0" smtClean="0"/>
              <a:t>Efficiently performs postoptimality analysis</a:t>
            </a:r>
          </a:p>
          <a:p>
            <a:pPr lvl="1"/>
            <a:r>
              <a:rPr lang="en-US" dirty="0" smtClean="0"/>
              <a:t>Moves from current BF solution to a better BF solution</a:t>
            </a:r>
          </a:p>
          <a:p>
            <a:pPr lvl="1"/>
            <a:r>
              <a:rPr lang="en-US" dirty="0" smtClean="0"/>
              <a:t>Best performed by computer except for the very simplest problems</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109</a:t>
            </a:fld>
            <a:endParaRPr lang="en-US" dirty="0"/>
          </a:p>
        </p:txBody>
      </p:sp>
    </p:spTree>
    <p:extLst>
      <p:ext uri="{BB962C8B-B14F-4D97-AF65-F5344CB8AC3E}">
        <p14:creationId xmlns:p14="http://schemas.microsoft.com/office/powerpoint/2010/main" xmlns="" val="887530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116013" y="692150"/>
            <a:ext cx="6551612" cy="822325"/>
          </a:xfrm>
          <a:prstGeom prst="rect">
            <a:avLst/>
          </a:prstGeom>
          <a:noFill/>
          <a:ln w="9525">
            <a:noFill/>
            <a:miter lim="800000"/>
            <a:headEnd/>
            <a:tailEnd/>
          </a:ln>
        </p:spPr>
        <p:txBody>
          <a:bodyPr anchor="b">
            <a:spAutoFit/>
          </a:bodyPr>
          <a:lstStyle/>
          <a:p>
            <a:pPr>
              <a:spcBef>
                <a:spcPct val="50000"/>
              </a:spcBef>
            </a:pPr>
            <a:r>
              <a:rPr lang="zh-CN" altLang="en-US" sz="2400" b="1">
                <a:solidFill>
                  <a:schemeClr val="tx1"/>
                </a:solidFill>
                <a:ea typeface="黑体" pitchFamily="49" charset="-122"/>
              </a:rPr>
              <a:t>显然，基解中取非零值的变量个数不超过</a:t>
            </a:r>
            <a:r>
              <a:rPr lang="en-US" altLang="zh-CN" sz="2400" b="1">
                <a:solidFill>
                  <a:schemeClr val="tx1"/>
                </a:solidFill>
                <a:ea typeface="黑体" pitchFamily="49" charset="-122"/>
              </a:rPr>
              <a:t>m，</a:t>
            </a:r>
            <a:r>
              <a:rPr lang="zh-CN" altLang="en-US" sz="2400" b="1">
                <a:solidFill>
                  <a:schemeClr val="tx1"/>
                </a:solidFill>
                <a:ea typeface="黑体" pitchFamily="49" charset="-122"/>
              </a:rPr>
              <a:t>基解的总数不超过</a:t>
            </a:r>
            <a:r>
              <a:rPr lang="en-US" altLang="zh-CN" sz="2400" b="1">
                <a:solidFill>
                  <a:schemeClr val="tx1"/>
                </a:solidFill>
                <a:ea typeface="黑体" pitchFamily="49" charset="-122"/>
              </a:rPr>
              <a:t>C</a:t>
            </a:r>
            <a:r>
              <a:rPr lang="en-US" altLang="zh-CN" sz="2400" b="1" baseline="-25000">
                <a:solidFill>
                  <a:schemeClr val="tx1"/>
                </a:solidFill>
                <a:ea typeface="黑体" pitchFamily="49" charset="-122"/>
              </a:rPr>
              <a:t>n</a:t>
            </a:r>
            <a:r>
              <a:rPr lang="en-US" altLang="zh-CN" sz="2400" b="1" baseline="30000">
                <a:solidFill>
                  <a:schemeClr val="tx1"/>
                </a:solidFill>
                <a:ea typeface="黑体" pitchFamily="49" charset="-122"/>
              </a:rPr>
              <a:t>m</a:t>
            </a:r>
            <a:r>
              <a:rPr lang="zh-CN" altLang="en-US" sz="2400" b="1">
                <a:solidFill>
                  <a:schemeClr val="tx1"/>
                </a:solidFill>
                <a:ea typeface="黑体" pitchFamily="49" charset="-122"/>
              </a:rPr>
              <a:t>个。</a:t>
            </a:r>
          </a:p>
        </p:txBody>
      </p:sp>
      <p:sp>
        <p:nvSpPr>
          <p:cNvPr id="326660" name="Text Box 4"/>
          <p:cNvSpPr txBox="1">
            <a:spLocks noChangeArrowheads="1"/>
          </p:cNvSpPr>
          <p:nvPr/>
        </p:nvSpPr>
        <p:spPr bwMode="auto">
          <a:xfrm>
            <a:off x="1219200" y="1830388"/>
            <a:ext cx="6881813" cy="1004887"/>
          </a:xfrm>
          <a:prstGeom prst="rect">
            <a:avLst/>
          </a:prstGeom>
          <a:noFill/>
          <a:ln w="9525">
            <a:noFill/>
            <a:miter lim="800000"/>
            <a:headEnd/>
            <a:tailEnd/>
          </a:ln>
        </p:spPr>
        <p:txBody>
          <a:bodyPr anchor="b">
            <a:spAutoFit/>
          </a:bodyPr>
          <a:lstStyle/>
          <a:p>
            <a:pPr>
              <a:spcBef>
                <a:spcPct val="50000"/>
              </a:spcBef>
            </a:pPr>
            <a:r>
              <a:rPr lang="zh-CN" altLang="en-US" sz="2400" b="1">
                <a:solidFill>
                  <a:schemeClr val="hlink"/>
                </a:solidFill>
                <a:ea typeface="黑体" pitchFamily="49" charset="-122"/>
              </a:rPr>
              <a:t>基可行解</a:t>
            </a:r>
            <a:r>
              <a:rPr lang="zh-CN" altLang="en-US" sz="2400" b="1">
                <a:solidFill>
                  <a:schemeClr val="tx1"/>
                </a:solidFill>
                <a:ea typeface="黑体" pitchFamily="49" charset="-122"/>
              </a:rPr>
              <a:t>：满足非负约束的基解称为基可行解。</a:t>
            </a:r>
          </a:p>
          <a:p>
            <a:pPr>
              <a:spcBef>
                <a:spcPct val="50000"/>
              </a:spcBef>
            </a:pPr>
            <a:r>
              <a:rPr lang="zh-CN" altLang="en-US" sz="2400" b="1">
                <a:solidFill>
                  <a:schemeClr val="hlink"/>
                </a:solidFill>
                <a:ea typeface="黑体" pitchFamily="49" charset="-122"/>
              </a:rPr>
              <a:t>可行基</a:t>
            </a:r>
            <a:r>
              <a:rPr lang="zh-CN" altLang="en-US" sz="2400" b="1">
                <a:solidFill>
                  <a:schemeClr val="tx1"/>
                </a:solidFill>
                <a:ea typeface="黑体" pitchFamily="49" charset="-122"/>
              </a:rPr>
              <a:t>：对应于基可行解的基。</a:t>
            </a:r>
          </a:p>
        </p:txBody>
      </p:sp>
      <p:sp>
        <p:nvSpPr>
          <p:cNvPr id="98308" name="Oval 5"/>
          <p:cNvSpPr>
            <a:spLocks noChangeArrowheads="1"/>
          </p:cNvSpPr>
          <p:nvPr/>
        </p:nvSpPr>
        <p:spPr bwMode="auto">
          <a:xfrm>
            <a:off x="3048000" y="3906838"/>
            <a:ext cx="2514600" cy="76200"/>
          </a:xfrm>
          <a:prstGeom prst="ellipse">
            <a:avLst/>
          </a:prstGeom>
          <a:noFill/>
          <a:ln w="9525">
            <a:noFill/>
            <a:round/>
            <a:headEnd/>
            <a:tailEnd/>
          </a:ln>
        </p:spPr>
        <p:txBody>
          <a:bodyPr wrap="none" anchor="ctr"/>
          <a:lstStyle/>
          <a:p>
            <a:endParaRPr lang="zh-CN" altLang="en-US"/>
          </a:p>
        </p:txBody>
      </p:sp>
      <p:sp>
        <p:nvSpPr>
          <p:cNvPr id="98309" name="Oval 6"/>
          <p:cNvSpPr>
            <a:spLocks noChangeArrowheads="1"/>
          </p:cNvSpPr>
          <p:nvPr/>
        </p:nvSpPr>
        <p:spPr bwMode="auto">
          <a:xfrm>
            <a:off x="2743200" y="3906838"/>
            <a:ext cx="914400" cy="914400"/>
          </a:xfrm>
          <a:prstGeom prst="ellipse">
            <a:avLst/>
          </a:prstGeom>
          <a:noFill/>
          <a:ln w="9525">
            <a:noFill/>
            <a:round/>
            <a:headEnd/>
            <a:tailEnd/>
          </a:ln>
        </p:spPr>
        <p:txBody>
          <a:bodyPr wrap="none" anchor="ctr"/>
          <a:lstStyle/>
          <a:p>
            <a:endParaRPr lang="zh-CN" altLang="en-US"/>
          </a:p>
        </p:txBody>
      </p:sp>
      <p:pic>
        <p:nvPicPr>
          <p:cNvPr id="98310" name="Picture 13"/>
          <p:cNvPicPr>
            <a:picLocks noChangeAspect="1" noChangeArrowheads="1"/>
          </p:cNvPicPr>
          <p:nvPr/>
        </p:nvPicPr>
        <p:blipFill>
          <a:blip r:embed="rId2" cstate="print"/>
          <a:srcRect/>
          <a:stretch>
            <a:fillRect/>
          </a:stretch>
        </p:blipFill>
        <p:spPr bwMode="auto">
          <a:xfrm>
            <a:off x="1403350" y="3429000"/>
            <a:ext cx="6315075" cy="228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66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6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12</a:t>
            </a:fld>
            <a:endParaRPr lang="en-US" dirty="0"/>
          </a:p>
        </p:txBody>
      </p:sp>
      <p:sp>
        <p:nvSpPr>
          <p:cNvPr id="5" name="内容占位符 4"/>
          <p:cNvSpPr>
            <a:spLocks noGrp="1"/>
          </p:cNvSpPr>
          <p:nvPr>
            <p:ph idx="1"/>
          </p:nvPr>
        </p:nvSpPr>
        <p:spPr>
          <a:xfrm>
            <a:off x="685800" y="1752600"/>
            <a:ext cx="8229600" cy="914400"/>
          </a:xfrm>
        </p:spPr>
        <p:txBody>
          <a:bodyPr/>
          <a:lstStyle/>
          <a:p>
            <a:r>
              <a:rPr lang="en-US" altLang="zh-CN" dirty="0" smtClean="0"/>
              <a:t>x1 = 0 and x4 = 0 </a:t>
            </a:r>
            <a:r>
              <a:rPr lang="en-US" altLang="zh-CN" dirty="0" err="1" smtClean="0"/>
              <a:t>nonbasic</a:t>
            </a:r>
            <a:r>
              <a:rPr lang="en-US" altLang="zh-CN" dirty="0" smtClean="0"/>
              <a:t> variables</a:t>
            </a:r>
          </a:p>
          <a:p>
            <a:endParaRPr lang="zh-CN" altLang="en-US" dirty="0" smtClean="0"/>
          </a:p>
          <a:p>
            <a:endParaRPr lang="zh-CN" altLang="en-US" dirty="0"/>
          </a:p>
        </p:txBody>
      </p:sp>
      <p:pic>
        <p:nvPicPr>
          <p:cNvPr id="3074" name="Picture 2" descr="C:\Users\adminis\AppData\Roaming\Tencent\Users\1062269341\TIM\WinTemp\RichOle\Q9_MTY}YVR}Q`%U58I408@D.png"/>
          <p:cNvPicPr>
            <a:picLocks noChangeAspect="1" noChangeArrowheads="1"/>
          </p:cNvPicPr>
          <p:nvPr/>
        </p:nvPicPr>
        <p:blipFill>
          <a:blip r:embed="rId2" cstate="print"/>
          <a:srcRect/>
          <a:stretch>
            <a:fillRect/>
          </a:stretch>
        </p:blipFill>
        <p:spPr bwMode="auto">
          <a:xfrm>
            <a:off x="1371600" y="2819400"/>
            <a:ext cx="6172200" cy="1600200"/>
          </a:xfrm>
          <a:prstGeom prst="rect">
            <a:avLst/>
          </a:prstGeom>
          <a:noFill/>
        </p:spPr>
      </p:pic>
      <p:sp>
        <p:nvSpPr>
          <p:cNvPr id="8" name="矩形 7"/>
          <p:cNvSpPr/>
          <p:nvPr/>
        </p:nvSpPr>
        <p:spPr>
          <a:xfrm>
            <a:off x="1524000" y="4724400"/>
            <a:ext cx="6019800" cy="1200329"/>
          </a:xfrm>
          <a:prstGeom prst="rect">
            <a:avLst/>
          </a:prstGeom>
        </p:spPr>
        <p:txBody>
          <a:bodyPr wrap="square">
            <a:spAutoFit/>
          </a:bodyPr>
          <a:lstStyle/>
          <a:p>
            <a:r>
              <a:rPr lang="en-US" altLang="zh-CN" dirty="0" smtClean="0"/>
              <a:t>Because all three of these basic variables are nonnegative, this basic solution (0, 6, 4, 0, 6) is indeed a BF solution.</a:t>
            </a:r>
            <a:endParaRPr lang="zh-CN" altLang="en-US" dirty="0"/>
          </a:p>
        </p:txBody>
      </p:sp>
    </p:spTree>
    <p:extLst>
      <p:ext uri="{BB962C8B-B14F-4D97-AF65-F5344CB8AC3E}">
        <p14:creationId xmlns:p14="http://schemas.microsoft.com/office/powerpoint/2010/main" xmlns="" val="784649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13</a:t>
            </a:fld>
            <a:endParaRPr lang="en-US" dirty="0"/>
          </a:p>
        </p:txBody>
      </p:sp>
      <p:pic>
        <p:nvPicPr>
          <p:cNvPr id="3074"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1828800" y="1372488"/>
            <a:ext cx="5257288" cy="51045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686800" cy="841248"/>
          </a:xfrm>
        </p:spPr>
        <p:txBody>
          <a:bodyPr/>
          <a:lstStyle/>
          <a:p>
            <a:pPr>
              <a:defRPr/>
            </a:pPr>
            <a:r>
              <a:rPr lang="zh-CN" altLang="en-US" sz="2800" b="1" dirty="0" smtClean="0">
                <a:latin typeface="黑体" pitchFamily="2" charset="-122"/>
                <a:ea typeface="黑体" pitchFamily="2" charset="-122"/>
              </a:rPr>
              <a:t>单纯形法步骤</a:t>
            </a:r>
            <a:endParaRPr lang="zh-CN" altLang="en-US" sz="2800" b="1" dirty="0">
              <a:latin typeface="黑体" pitchFamily="2" charset="-122"/>
              <a:ea typeface="黑体" pitchFamily="2" charset="-122"/>
            </a:endParaRPr>
          </a:p>
        </p:txBody>
      </p:sp>
      <p:sp>
        <p:nvSpPr>
          <p:cNvPr id="3" name="Rectangle 4"/>
          <p:cNvSpPr>
            <a:spLocks noChangeArrowheads="1"/>
          </p:cNvSpPr>
          <p:nvPr/>
        </p:nvSpPr>
        <p:spPr bwMode="auto">
          <a:xfrm>
            <a:off x="2424113" y="1806575"/>
            <a:ext cx="3505200" cy="533400"/>
          </a:xfrm>
          <a:prstGeom prst="rect">
            <a:avLst/>
          </a:prstGeom>
          <a:solidFill>
            <a:srgbClr val="FFFF66"/>
          </a:solidFill>
          <a:ln w="9525" cmpd="sng">
            <a:solidFill>
              <a:srgbClr val="008000"/>
            </a:solidFill>
            <a:miter lim="800000"/>
            <a:headEnd/>
            <a:tailEnd/>
          </a:ln>
          <a:effectLst/>
        </p:spPr>
        <p:txBody>
          <a:bodyPr wrap="none" anchor="ctr"/>
          <a:lstStyle/>
          <a:p>
            <a:pPr algn="ctr">
              <a:defRPr/>
            </a:pPr>
            <a:r>
              <a:rPr lang="zh-CN" sz="2000" dirty="0">
                <a:solidFill>
                  <a:schemeClr val="tx2"/>
                </a:solidFill>
                <a:effectLst>
                  <a:outerShdw blurRad="38100" dist="38100" dir="2700000" algn="tl">
                    <a:srgbClr val="000000"/>
                  </a:outerShdw>
                </a:effectLst>
                <a:latin typeface="华文楷体" pitchFamily="2" charset="-122"/>
                <a:ea typeface="华文楷体" pitchFamily="2" charset="-122"/>
              </a:rPr>
              <a:t>找出一个初始可行解</a:t>
            </a:r>
          </a:p>
        </p:txBody>
      </p:sp>
      <p:sp>
        <p:nvSpPr>
          <p:cNvPr id="4" name="AutoShape 5"/>
          <p:cNvSpPr>
            <a:spLocks noChangeArrowheads="1"/>
          </p:cNvSpPr>
          <p:nvPr/>
        </p:nvSpPr>
        <p:spPr bwMode="auto">
          <a:xfrm>
            <a:off x="2805113" y="3178175"/>
            <a:ext cx="2667000" cy="914400"/>
          </a:xfrm>
          <a:prstGeom prst="diamond">
            <a:avLst/>
          </a:prstGeom>
          <a:solidFill>
            <a:srgbClr val="FFFF66"/>
          </a:solidFill>
          <a:ln w="9525" cmpd="sng">
            <a:solidFill>
              <a:srgbClr val="008000"/>
            </a:solidFill>
            <a:miter lim="800000"/>
            <a:headEnd/>
            <a:tailEnd/>
          </a:ln>
          <a:effectLst/>
        </p:spPr>
        <p:txBody>
          <a:bodyPr wrap="none" anchor="ctr"/>
          <a:lstStyle/>
          <a:p>
            <a:pPr algn="ct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是否最优</a:t>
            </a:r>
          </a:p>
        </p:txBody>
      </p:sp>
      <p:sp>
        <p:nvSpPr>
          <p:cNvPr id="5" name="Rectangle 6"/>
          <p:cNvSpPr>
            <a:spLocks noChangeArrowheads="1"/>
          </p:cNvSpPr>
          <p:nvPr/>
        </p:nvSpPr>
        <p:spPr bwMode="auto">
          <a:xfrm>
            <a:off x="2271713" y="4930775"/>
            <a:ext cx="4038600" cy="914400"/>
          </a:xfrm>
          <a:prstGeom prst="rect">
            <a:avLst/>
          </a:prstGeom>
          <a:solidFill>
            <a:srgbClr val="FFFF66"/>
          </a:solidFill>
          <a:ln w="9525" cmpd="sng">
            <a:solidFill>
              <a:srgbClr val="008000"/>
            </a:solidFill>
            <a:miter lim="800000"/>
            <a:headEnd/>
            <a:tailEnd/>
          </a:ln>
          <a:effectLst/>
        </p:spPr>
        <p:txBody>
          <a:bodyPr wrap="none" anchor="ctr"/>
          <a:lstStyle/>
          <a:p>
            <a:pPr algn="ct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转移到另一个基本可行解</a:t>
            </a:r>
          </a:p>
          <a:p>
            <a:pPr algn="ct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（找出更大的目标函数值）</a:t>
            </a:r>
          </a:p>
        </p:txBody>
      </p:sp>
      <p:sp>
        <p:nvSpPr>
          <p:cNvPr id="6" name="Rectangle 7"/>
          <p:cNvSpPr>
            <a:spLocks noChangeArrowheads="1"/>
          </p:cNvSpPr>
          <p:nvPr/>
        </p:nvSpPr>
        <p:spPr bwMode="auto">
          <a:xfrm>
            <a:off x="6615113" y="3406775"/>
            <a:ext cx="1196975" cy="533400"/>
          </a:xfrm>
          <a:prstGeom prst="rect">
            <a:avLst/>
          </a:prstGeom>
          <a:solidFill>
            <a:srgbClr val="FFFF66"/>
          </a:solidFill>
          <a:ln w="9525" cmpd="sng">
            <a:solidFill>
              <a:srgbClr val="008000"/>
            </a:solidFill>
            <a:miter lim="800000"/>
            <a:headEnd/>
            <a:tailEnd/>
          </a:ln>
          <a:effectLst/>
        </p:spPr>
        <p:txBody>
          <a:bodyPr wrap="none" anchor="ctr"/>
          <a:lstStyle/>
          <a:p>
            <a:pPr algn="ct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最优解</a:t>
            </a:r>
          </a:p>
        </p:txBody>
      </p:sp>
      <p:sp>
        <p:nvSpPr>
          <p:cNvPr id="7" name="Line 8"/>
          <p:cNvSpPr>
            <a:spLocks noChangeShapeType="1"/>
          </p:cNvSpPr>
          <p:nvPr/>
        </p:nvSpPr>
        <p:spPr bwMode="auto">
          <a:xfrm>
            <a:off x="4176713" y="2339975"/>
            <a:ext cx="0" cy="838200"/>
          </a:xfrm>
          <a:prstGeom prst="line">
            <a:avLst/>
          </a:prstGeom>
          <a:noFill/>
          <a:ln w="28575">
            <a:solidFill>
              <a:srgbClr val="008000"/>
            </a:solidFill>
            <a:round/>
            <a:headEnd/>
            <a:tailEnd type="triangle" w="med" len="med"/>
          </a:ln>
        </p:spPr>
        <p:txBody>
          <a:bodyPr/>
          <a:lstStyle/>
          <a:p>
            <a:endParaRPr lang="zh-CN" altLang="en-US"/>
          </a:p>
        </p:txBody>
      </p:sp>
      <p:sp>
        <p:nvSpPr>
          <p:cNvPr id="8" name="Line 9"/>
          <p:cNvSpPr>
            <a:spLocks noChangeShapeType="1"/>
          </p:cNvSpPr>
          <p:nvPr/>
        </p:nvSpPr>
        <p:spPr bwMode="auto">
          <a:xfrm>
            <a:off x="4176713" y="4092575"/>
            <a:ext cx="0" cy="838200"/>
          </a:xfrm>
          <a:prstGeom prst="line">
            <a:avLst/>
          </a:prstGeom>
          <a:noFill/>
          <a:ln w="28575">
            <a:solidFill>
              <a:srgbClr val="008000"/>
            </a:solidFill>
            <a:round/>
            <a:headEnd/>
            <a:tailEnd type="triangle" w="med" len="med"/>
          </a:ln>
        </p:spPr>
        <p:txBody>
          <a:bodyPr/>
          <a:lstStyle/>
          <a:p>
            <a:endParaRPr lang="zh-CN" altLang="en-US"/>
          </a:p>
        </p:txBody>
      </p:sp>
      <p:sp>
        <p:nvSpPr>
          <p:cNvPr id="9" name="Line 10"/>
          <p:cNvSpPr>
            <a:spLocks noChangeShapeType="1"/>
          </p:cNvSpPr>
          <p:nvPr/>
        </p:nvSpPr>
        <p:spPr bwMode="auto">
          <a:xfrm>
            <a:off x="5472113" y="3635375"/>
            <a:ext cx="1143000" cy="0"/>
          </a:xfrm>
          <a:prstGeom prst="line">
            <a:avLst/>
          </a:prstGeom>
          <a:noFill/>
          <a:ln w="28575">
            <a:solidFill>
              <a:srgbClr val="008000"/>
            </a:solidFill>
            <a:round/>
            <a:headEnd/>
            <a:tailEnd type="triangle" w="med" len="med"/>
          </a:ln>
        </p:spPr>
        <p:txBody>
          <a:bodyPr/>
          <a:lstStyle/>
          <a:p>
            <a:endParaRPr lang="zh-CN" altLang="en-US"/>
          </a:p>
        </p:txBody>
      </p:sp>
      <p:sp>
        <p:nvSpPr>
          <p:cNvPr id="10" name="Line 11"/>
          <p:cNvSpPr>
            <a:spLocks noChangeShapeType="1"/>
          </p:cNvSpPr>
          <p:nvPr/>
        </p:nvSpPr>
        <p:spPr bwMode="auto">
          <a:xfrm>
            <a:off x="1433513" y="3635375"/>
            <a:ext cx="1371600" cy="0"/>
          </a:xfrm>
          <a:prstGeom prst="line">
            <a:avLst/>
          </a:prstGeom>
          <a:noFill/>
          <a:ln w="28575">
            <a:solidFill>
              <a:srgbClr val="008000"/>
            </a:solidFill>
            <a:round/>
            <a:headEnd/>
            <a:tailEnd type="triangle" w="med" len="med"/>
          </a:ln>
        </p:spPr>
        <p:txBody>
          <a:bodyPr/>
          <a:lstStyle/>
          <a:p>
            <a:endParaRPr lang="zh-CN" altLang="en-US"/>
          </a:p>
        </p:txBody>
      </p:sp>
      <p:sp>
        <p:nvSpPr>
          <p:cNvPr id="11" name="Line 12"/>
          <p:cNvSpPr>
            <a:spLocks noChangeShapeType="1"/>
          </p:cNvSpPr>
          <p:nvPr/>
        </p:nvSpPr>
        <p:spPr bwMode="auto">
          <a:xfrm>
            <a:off x="1433513" y="3635375"/>
            <a:ext cx="0" cy="1752600"/>
          </a:xfrm>
          <a:prstGeom prst="line">
            <a:avLst/>
          </a:prstGeom>
          <a:noFill/>
          <a:ln w="28575">
            <a:solidFill>
              <a:srgbClr val="008000"/>
            </a:solidFill>
            <a:round/>
            <a:headEnd/>
            <a:tailEnd/>
          </a:ln>
        </p:spPr>
        <p:txBody>
          <a:bodyPr/>
          <a:lstStyle/>
          <a:p>
            <a:endParaRPr lang="zh-CN" altLang="en-US"/>
          </a:p>
        </p:txBody>
      </p:sp>
      <p:sp>
        <p:nvSpPr>
          <p:cNvPr id="12" name="Line 13"/>
          <p:cNvSpPr>
            <a:spLocks noChangeShapeType="1"/>
          </p:cNvSpPr>
          <p:nvPr/>
        </p:nvSpPr>
        <p:spPr bwMode="auto">
          <a:xfrm>
            <a:off x="1433513" y="5387975"/>
            <a:ext cx="838200" cy="0"/>
          </a:xfrm>
          <a:prstGeom prst="line">
            <a:avLst/>
          </a:prstGeom>
          <a:noFill/>
          <a:ln w="28575">
            <a:solidFill>
              <a:srgbClr val="008000"/>
            </a:solidFill>
            <a:round/>
            <a:headEnd/>
            <a:tailEnd/>
          </a:ln>
        </p:spPr>
        <p:txBody>
          <a:bodyPr/>
          <a:lstStyle/>
          <a:p>
            <a:endParaRPr lang="zh-CN" altLang="en-US"/>
          </a:p>
        </p:txBody>
      </p:sp>
      <p:sp>
        <p:nvSpPr>
          <p:cNvPr id="13" name="Text Box 14"/>
          <p:cNvSpPr txBox="1">
            <a:spLocks noChangeArrowheads="1"/>
          </p:cNvSpPr>
          <p:nvPr/>
        </p:nvSpPr>
        <p:spPr bwMode="auto">
          <a:xfrm>
            <a:off x="5776913" y="3197225"/>
            <a:ext cx="441325" cy="400050"/>
          </a:xfrm>
          <a:prstGeom prst="rect">
            <a:avLst/>
          </a:prstGeom>
          <a:noFill/>
          <a:ln w="9525">
            <a:noFill/>
            <a:miter lim="800000"/>
            <a:headEnd/>
            <a:tailEnd/>
          </a:ln>
          <a:effectLst/>
        </p:spPr>
        <p:txBody>
          <a:bodyPr wrap="none">
            <a:spAutoFit/>
          </a:bodyPr>
          <a:lstStyle/>
          <a:p>
            <a:pPr>
              <a:defRPr/>
            </a:pPr>
            <a:r>
              <a:rPr lang="zh-CN" sz="2000">
                <a:solidFill>
                  <a:srgbClr val="CC0000"/>
                </a:solidFill>
                <a:effectLst>
                  <a:outerShdw blurRad="38100" dist="38100" dir="2700000" algn="tl">
                    <a:srgbClr val="000000"/>
                  </a:outerShdw>
                </a:effectLst>
                <a:latin typeface="华文楷体" pitchFamily="2" charset="-122"/>
                <a:ea typeface="华文楷体" pitchFamily="2" charset="-122"/>
              </a:rPr>
              <a:t>是</a:t>
            </a:r>
          </a:p>
        </p:txBody>
      </p:sp>
      <p:sp>
        <p:nvSpPr>
          <p:cNvPr id="14" name="Text Box 15"/>
          <p:cNvSpPr txBox="1">
            <a:spLocks noChangeArrowheads="1"/>
          </p:cNvSpPr>
          <p:nvPr/>
        </p:nvSpPr>
        <p:spPr bwMode="auto">
          <a:xfrm>
            <a:off x="3643313" y="4264025"/>
            <a:ext cx="441325" cy="400050"/>
          </a:xfrm>
          <a:prstGeom prst="rect">
            <a:avLst/>
          </a:prstGeom>
          <a:noFill/>
          <a:ln w="9525">
            <a:noFill/>
            <a:miter lim="800000"/>
            <a:headEnd/>
            <a:tailEnd/>
          </a:ln>
          <a:effectLst/>
        </p:spPr>
        <p:txBody>
          <a:bodyPr wrap="none">
            <a:spAutoFit/>
          </a:bodyPr>
          <a:lstStyle/>
          <a:p>
            <a:pPr>
              <a:defRPr/>
            </a:pPr>
            <a:r>
              <a:rPr lang="zh-CN" sz="2000">
                <a:solidFill>
                  <a:srgbClr val="CC0000"/>
                </a:solidFill>
                <a:effectLst>
                  <a:outerShdw blurRad="38100" dist="38100" dir="2700000" algn="tl">
                    <a:srgbClr val="000000"/>
                  </a:outerShdw>
                </a:effectLst>
                <a:latin typeface="华文楷体" pitchFamily="2" charset="-122"/>
                <a:ea typeface="华文楷体" pitchFamily="2" charset="-122"/>
              </a:rPr>
              <a:t>否</a:t>
            </a:r>
          </a:p>
        </p:txBody>
      </p:sp>
      <p:sp>
        <p:nvSpPr>
          <p:cNvPr id="15" name="Text Box 16"/>
          <p:cNvSpPr txBox="1">
            <a:spLocks noChangeArrowheads="1"/>
          </p:cNvSpPr>
          <p:nvPr/>
        </p:nvSpPr>
        <p:spPr bwMode="auto">
          <a:xfrm>
            <a:off x="900113" y="4035425"/>
            <a:ext cx="441325" cy="708025"/>
          </a:xfrm>
          <a:prstGeom prst="rect">
            <a:avLst/>
          </a:prstGeom>
          <a:noFill/>
          <a:ln w="9525">
            <a:noFill/>
            <a:miter lim="800000"/>
            <a:headEnd/>
            <a:tailEnd/>
          </a:ln>
          <a:effectLst/>
        </p:spPr>
        <p:txBody>
          <a:bodyPr wrap="none">
            <a:spAutoFit/>
          </a:bodyPr>
          <a:lstStyle/>
          <a:p>
            <a:pPr>
              <a:defRPr/>
            </a:pPr>
            <a:r>
              <a:rPr lang="zh-CN" sz="2000">
                <a:solidFill>
                  <a:srgbClr val="CC0000"/>
                </a:solidFill>
                <a:effectLst>
                  <a:outerShdw blurRad="38100" dist="38100" dir="2700000" algn="tl">
                    <a:srgbClr val="000000"/>
                  </a:outerShdw>
                </a:effectLst>
                <a:latin typeface="华文楷体" pitchFamily="2" charset="-122"/>
                <a:ea typeface="华文楷体" pitchFamily="2" charset="-122"/>
              </a:rPr>
              <a:t>循</a:t>
            </a:r>
          </a:p>
          <a:p>
            <a:pPr>
              <a:defRPr/>
            </a:pPr>
            <a:r>
              <a:rPr lang="zh-CN" sz="2000">
                <a:solidFill>
                  <a:srgbClr val="CC0000"/>
                </a:solidFill>
                <a:effectLst>
                  <a:outerShdw blurRad="38100" dist="38100" dir="2700000" algn="tl">
                    <a:srgbClr val="000000"/>
                  </a:outerShdw>
                </a:effectLst>
                <a:latin typeface="华文楷体" pitchFamily="2" charset="-122"/>
                <a:ea typeface="华文楷体" pitchFamily="2" charset="-122"/>
              </a:rPr>
              <a:t>环</a:t>
            </a:r>
          </a:p>
        </p:txBody>
      </p:sp>
      <p:sp>
        <p:nvSpPr>
          <p:cNvPr id="16" name="Text Box 17"/>
          <p:cNvSpPr txBox="1">
            <a:spLocks noChangeArrowheads="1"/>
          </p:cNvSpPr>
          <p:nvPr/>
        </p:nvSpPr>
        <p:spPr bwMode="auto">
          <a:xfrm>
            <a:off x="2916238" y="6092825"/>
            <a:ext cx="2236787" cy="400050"/>
          </a:xfrm>
          <a:prstGeom prst="rect">
            <a:avLst/>
          </a:prstGeom>
          <a:noFill/>
          <a:ln w="9525">
            <a:noFill/>
            <a:miter lim="800000"/>
            <a:headEnd/>
            <a:tailEnd/>
          </a:ln>
          <a:effectLst/>
        </p:spPr>
        <p:txBody>
          <a:bodyPr wrap="none">
            <a:spAutoFit/>
          </a:bodyPr>
          <a:lstStyle/>
          <a:p>
            <a:pPr>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核心是：变量迭代</a:t>
            </a:r>
          </a:p>
        </p:txBody>
      </p:sp>
      <p:sp>
        <p:nvSpPr>
          <p:cNvPr id="17" name="Line 18"/>
          <p:cNvSpPr>
            <a:spLocks noChangeShapeType="1"/>
          </p:cNvSpPr>
          <p:nvPr/>
        </p:nvSpPr>
        <p:spPr bwMode="auto">
          <a:xfrm>
            <a:off x="7148513" y="3940175"/>
            <a:ext cx="0" cy="457200"/>
          </a:xfrm>
          <a:prstGeom prst="line">
            <a:avLst/>
          </a:prstGeom>
          <a:noFill/>
          <a:ln w="28575">
            <a:solidFill>
              <a:srgbClr val="008000"/>
            </a:solidFill>
            <a:round/>
            <a:headEnd/>
            <a:tailEnd type="triangle" w="med" len="med"/>
          </a:ln>
        </p:spPr>
        <p:txBody>
          <a:bodyPr/>
          <a:lstStyle/>
          <a:p>
            <a:endParaRPr lang="zh-CN" altLang="en-US"/>
          </a:p>
        </p:txBody>
      </p:sp>
      <p:sp>
        <p:nvSpPr>
          <p:cNvPr id="18" name="AutoShape 19"/>
          <p:cNvSpPr>
            <a:spLocks noChangeArrowheads="1"/>
          </p:cNvSpPr>
          <p:nvPr/>
        </p:nvSpPr>
        <p:spPr bwMode="auto">
          <a:xfrm>
            <a:off x="6659563" y="4464050"/>
            <a:ext cx="1011237" cy="563563"/>
          </a:xfrm>
          <a:prstGeom prst="flowChartTerminator">
            <a:avLst/>
          </a:prstGeom>
          <a:solidFill>
            <a:srgbClr val="FFFF66"/>
          </a:solidFill>
          <a:ln w="9525" cmpd="sng">
            <a:solidFill>
              <a:srgbClr val="008000"/>
            </a:solidFill>
            <a:miter lim="800000"/>
            <a:headEnd/>
            <a:tailEnd/>
          </a:ln>
          <a:effectLst/>
        </p:spPr>
        <p:txBody>
          <a:bodyPr anchor="ctr">
            <a:spAutoFit/>
          </a:bodyPr>
          <a:lstStyle/>
          <a:p>
            <a:pPr algn="ctr">
              <a:spcBef>
                <a:spcPct val="50000"/>
              </a:spcBef>
              <a:buSzPct val="85000"/>
              <a:defRPr/>
            </a:pPr>
            <a:r>
              <a:rPr lang="zh-CN" sz="2000">
                <a:solidFill>
                  <a:schemeClr val="tx2"/>
                </a:solidFill>
                <a:effectLst>
                  <a:outerShdw blurRad="38100" dist="38100" dir="2700000" algn="tl">
                    <a:srgbClr val="000000"/>
                  </a:outerShdw>
                </a:effectLst>
                <a:latin typeface="华文楷体" pitchFamily="2" charset="-122"/>
                <a:ea typeface="华文楷体" pitchFamily="2" charset="-122"/>
              </a:rPr>
              <a:t>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100000">
                                          <p:val>
                                            <p:strVal val="#ppt_x"/>
                                          </p:val>
                                        </p:tav>
                                      </p:tavLst>
                                    </p:anim>
                                    <p:anim calcmode="lin" valueType="num">
                                      <p:cBhvr>
                                        <p:cTn id="12" dur="500" fill="hold"/>
                                        <p:tgtEl>
                                          <p:spTgt spid="7"/>
                                        </p:tgtEl>
                                        <p:attrNameLst>
                                          <p:attrName>ppt_y</p:attrName>
                                        </p:attrNameLst>
                                      </p:cBhvr>
                                      <p:tavLst>
                                        <p:tav tm="0">
                                          <p:val>
                                            <p:strVal val="#ppt_y-#ppt_h/2"/>
                                          </p:val>
                                        </p:tav>
                                        <p:tav tm="100000">
                                          <p:val>
                                            <p:strVal val="#ppt_y"/>
                                          </p:val>
                                        </p:tav>
                                      </p:tavLst>
                                    </p:anim>
                                    <p:anim calcmode="lin" valueType="num">
                                      <p:cBhvr>
                                        <p:cTn id="13" dur="500" fill="hold"/>
                                        <p:tgtEl>
                                          <p:spTgt spid="7"/>
                                        </p:tgtEl>
                                        <p:attrNameLst>
                                          <p:attrName>ppt_w</p:attrName>
                                        </p:attrNameLst>
                                      </p:cBhvr>
                                      <p:tavLst>
                                        <p:tav tm="0">
                                          <p:val>
                                            <p:strVal val="#ppt_w"/>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4" presetClass="entr" presetSubtype="3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out)">
                                      <p:cBhvr>
                                        <p:cTn id="18" dur="500"/>
                                        <p:tgtEl>
                                          <p:spTgt spid="4"/>
                                        </p:tgtEl>
                                      </p:cBhvr>
                                    </p:animEffect>
                                  </p:childTnLst>
                                </p:cTn>
                              </p:par>
                            </p:childTnLst>
                          </p:cTn>
                        </p:par>
                        <p:par>
                          <p:cTn id="19" fill="hold">
                            <p:stCondLst>
                              <p:cond delay="1500"/>
                            </p:stCondLst>
                            <p:childTnLst>
                              <p:par>
                                <p:cTn id="20" presetID="17"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ppt_w/2"/>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par>
                          <p:cTn id="30" fill="hold">
                            <p:stCondLst>
                              <p:cond delay="2500"/>
                            </p:stCondLst>
                            <p:childTnLst>
                              <p:par>
                                <p:cTn id="31" presetID="4" presetClass="entr" presetSubtype="16"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ox(in)">
                                      <p:cBhvr>
                                        <p:cTn id="33" dur="500"/>
                                        <p:tgtEl>
                                          <p:spTgt spid="6"/>
                                        </p:tgtEl>
                                      </p:cBhvr>
                                    </p:animEffect>
                                  </p:childTnLst>
                                </p:cTn>
                              </p:par>
                            </p:childTnLst>
                          </p:cTn>
                        </p:par>
                        <p:par>
                          <p:cTn id="34" fill="hold">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par>
                          <p:cTn id="38" fill="hold">
                            <p:stCondLst>
                              <p:cond delay="3500"/>
                            </p:stCondLst>
                            <p:childTnLst>
                              <p:par>
                                <p:cTn id="39" presetID="17"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ppt_x</p:attrName>
                                        </p:attrNameLst>
                                      </p:cBhvr>
                                      <p:tavLst>
                                        <p:tav tm="0">
                                          <p:val>
                                            <p:strVal val="#ppt_x"/>
                                          </p:val>
                                        </p:tav>
                                        <p:tav tm="100000">
                                          <p:val>
                                            <p:strVal val="#ppt_x"/>
                                          </p:val>
                                        </p:tav>
                                      </p:tavLst>
                                    </p:anim>
                                    <p:anim calcmode="lin" valueType="num">
                                      <p:cBhvr>
                                        <p:cTn id="42" dur="500" fill="hold"/>
                                        <p:tgtEl>
                                          <p:spTgt spid="8"/>
                                        </p:tgtEl>
                                        <p:attrNameLst>
                                          <p:attrName>ppt_y</p:attrName>
                                        </p:attrNameLst>
                                      </p:cBhvr>
                                      <p:tavLst>
                                        <p:tav tm="0">
                                          <p:val>
                                            <p:strVal val="#ppt_y-#ppt_h/2"/>
                                          </p:val>
                                        </p:tav>
                                        <p:tav tm="100000">
                                          <p:val>
                                            <p:strVal val="#ppt_y"/>
                                          </p:val>
                                        </p:tav>
                                      </p:tavLst>
                                    </p:anim>
                                    <p:anim calcmode="lin" valueType="num">
                                      <p:cBhvr>
                                        <p:cTn id="43" dur="500" fill="hold"/>
                                        <p:tgtEl>
                                          <p:spTgt spid="8"/>
                                        </p:tgtEl>
                                        <p:attrNameLst>
                                          <p:attrName>ppt_w</p:attrName>
                                        </p:attrNameLst>
                                      </p:cBhvr>
                                      <p:tavLst>
                                        <p:tav tm="0">
                                          <p:val>
                                            <p:strVal val="#ppt_w"/>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childTnLst>
                                </p:cTn>
                              </p:par>
                            </p:childTnLst>
                          </p:cTn>
                        </p:par>
                        <p:par>
                          <p:cTn id="45" fill="hold">
                            <p:stCondLst>
                              <p:cond delay="4000"/>
                            </p:stCondLst>
                            <p:childTnLst>
                              <p:par>
                                <p:cTn id="46" presetID="9"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par>
                          <p:cTn id="49" fill="hold">
                            <p:stCondLst>
                              <p:cond delay="4500"/>
                            </p:stCondLst>
                            <p:childTnLst>
                              <p:par>
                                <p:cTn id="50" presetID="4" presetClass="entr" presetSubtype="32"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ox(out)">
                                      <p:cBhvr>
                                        <p:cTn id="52" dur="500"/>
                                        <p:tgtEl>
                                          <p:spTgt spid="5"/>
                                        </p:tgtEl>
                                      </p:cBhvr>
                                    </p:animEffect>
                                  </p:childTnLst>
                                </p:cTn>
                              </p:par>
                            </p:childTnLst>
                          </p:cTn>
                        </p:par>
                        <p:par>
                          <p:cTn id="53" fill="hold">
                            <p:stCondLst>
                              <p:cond delay="5000"/>
                            </p:stCondLst>
                            <p:childTnLst>
                              <p:par>
                                <p:cTn id="54" presetID="17" presetClass="entr" presetSubtype="2"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ppt_x</p:attrName>
                                        </p:attrNameLst>
                                      </p:cBhvr>
                                      <p:tavLst>
                                        <p:tav tm="0">
                                          <p:val>
                                            <p:strVal val="#ppt_x+#ppt_w/2"/>
                                          </p:val>
                                        </p:tav>
                                        <p:tav tm="100000">
                                          <p:val>
                                            <p:strVal val="#ppt_x"/>
                                          </p:val>
                                        </p:tav>
                                      </p:tavLst>
                                    </p:anim>
                                    <p:anim calcmode="lin" valueType="num">
                                      <p:cBhvr>
                                        <p:cTn id="57" dur="500" fill="hold"/>
                                        <p:tgtEl>
                                          <p:spTgt spid="12"/>
                                        </p:tgtEl>
                                        <p:attrNameLst>
                                          <p:attrName>ppt_y</p:attrName>
                                        </p:attrNameLst>
                                      </p:cBhvr>
                                      <p:tavLst>
                                        <p:tav tm="0">
                                          <p:val>
                                            <p:strVal val="#ppt_y"/>
                                          </p:val>
                                        </p:tav>
                                        <p:tav tm="100000">
                                          <p:val>
                                            <p:strVal val="#ppt_y"/>
                                          </p:val>
                                        </p:tav>
                                      </p:tavLst>
                                    </p:anim>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strVal val="#ppt_h"/>
                                          </p:val>
                                        </p:tav>
                                        <p:tav tm="100000">
                                          <p:val>
                                            <p:strVal val="#ppt_h"/>
                                          </p:val>
                                        </p:tav>
                                      </p:tavLst>
                                    </p:anim>
                                  </p:childTnLst>
                                </p:cTn>
                              </p:par>
                            </p:childTnLst>
                          </p:cTn>
                        </p:par>
                        <p:par>
                          <p:cTn id="60" fill="hold">
                            <p:stCondLst>
                              <p:cond delay="5500"/>
                            </p:stCondLst>
                            <p:childTnLst>
                              <p:par>
                                <p:cTn id="61" presetID="17"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ppt_x</p:attrName>
                                        </p:attrNameLst>
                                      </p:cBhvr>
                                      <p:tavLst>
                                        <p:tav tm="0">
                                          <p:val>
                                            <p:strVal val="#ppt_x"/>
                                          </p:val>
                                        </p:tav>
                                        <p:tav tm="100000">
                                          <p:val>
                                            <p:strVal val="#ppt_x"/>
                                          </p:val>
                                        </p:tav>
                                      </p:tavLst>
                                    </p:anim>
                                    <p:anim calcmode="lin" valueType="num">
                                      <p:cBhvr>
                                        <p:cTn id="64" dur="500" fill="hold"/>
                                        <p:tgtEl>
                                          <p:spTgt spid="11"/>
                                        </p:tgtEl>
                                        <p:attrNameLst>
                                          <p:attrName>ppt_y</p:attrName>
                                        </p:attrNameLst>
                                      </p:cBhvr>
                                      <p:tavLst>
                                        <p:tav tm="0">
                                          <p:val>
                                            <p:strVal val="#ppt_y+#ppt_h/2"/>
                                          </p:val>
                                        </p:tav>
                                        <p:tav tm="100000">
                                          <p:val>
                                            <p:strVal val="#ppt_y"/>
                                          </p:val>
                                        </p:tav>
                                      </p:tavLst>
                                    </p:anim>
                                    <p:anim calcmode="lin" valueType="num">
                                      <p:cBhvr>
                                        <p:cTn id="65" dur="500" fill="hold"/>
                                        <p:tgtEl>
                                          <p:spTgt spid="11"/>
                                        </p:tgtEl>
                                        <p:attrNameLst>
                                          <p:attrName>ppt_w</p:attrName>
                                        </p:attrNameLst>
                                      </p:cBhvr>
                                      <p:tavLst>
                                        <p:tav tm="0">
                                          <p:val>
                                            <p:strVal val="#ppt_w"/>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childTnLst>
                                </p:cTn>
                              </p:par>
                            </p:childTnLst>
                          </p:cTn>
                        </p:par>
                        <p:par>
                          <p:cTn id="67" fill="hold">
                            <p:stCondLst>
                              <p:cond delay="6000"/>
                            </p:stCondLst>
                            <p:childTnLst>
                              <p:par>
                                <p:cTn id="68" presetID="17" presetClass="entr" presetSubtype="8"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500" fill="hold"/>
                                        <p:tgtEl>
                                          <p:spTgt spid="10"/>
                                        </p:tgtEl>
                                        <p:attrNameLst>
                                          <p:attrName>ppt_x</p:attrName>
                                        </p:attrNameLst>
                                      </p:cBhvr>
                                      <p:tavLst>
                                        <p:tav tm="0">
                                          <p:val>
                                            <p:strVal val="#ppt_x-#ppt_w/2"/>
                                          </p:val>
                                        </p:tav>
                                        <p:tav tm="100000">
                                          <p:val>
                                            <p:strVal val="#ppt_x"/>
                                          </p:val>
                                        </p:tav>
                                      </p:tavLst>
                                    </p:anim>
                                    <p:anim calcmode="lin" valueType="num">
                                      <p:cBhvr>
                                        <p:cTn id="71" dur="500" fill="hold"/>
                                        <p:tgtEl>
                                          <p:spTgt spid="10"/>
                                        </p:tgtEl>
                                        <p:attrNameLst>
                                          <p:attrName>ppt_y</p:attrName>
                                        </p:attrNameLst>
                                      </p:cBhvr>
                                      <p:tavLst>
                                        <p:tav tm="0">
                                          <p:val>
                                            <p:strVal val="#ppt_y"/>
                                          </p:val>
                                        </p:tav>
                                        <p:tav tm="100000">
                                          <p:val>
                                            <p:strVal val="#ppt_y"/>
                                          </p:val>
                                        </p:tav>
                                      </p:tavLst>
                                    </p:anim>
                                    <p:anim calcmode="lin" valueType="num">
                                      <p:cBhvr>
                                        <p:cTn id="72" dur="500" fill="hold"/>
                                        <p:tgtEl>
                                          <p:spTgt spid="10"/>
                                        </p:tgtEl>
                                        <p:attrNameLst>
                                          <p:attrName>ppt_w</p:attrName>
                                        </p:attrNameLst>
                                      </p:cBhvr>
                                      <p:tavLst>
                                        <p:tav tm="0">
                                          <p:val>
                                            <p:fltVal val="0"/>
                                          </p:val>
                                        </p:tav>
                                        <p:tav tm="100000">
                                          <p:val>
                                            <p:strVal val="#ppt_w"/>
                                          </p:val>
                                        </p:tav>
                                      </p:tavLst>
                                    </p:anim>
                                    <p:anim calcmode="lin" valueType="num">
                                      <p:cBhvr>
                                        <p:cTn id="73" dur="500" fill="hold"/>
                                        <p:tgtEl>
                                          <p:spTgt spid="10"/>
                                        </p:tgtEl>
                                        <p:attrNameLst>
                                          <p:attrName>ppt_h</p:attrName>
                                        </p:attrNameLst>
                                      </p:cBhvr>
                                      <p:tavLst>
                                        <p:tav tm="0">
                                          <p:val>
                                            <p:strVal val="#ppt_h"/>
                                          </p:val>
                                        </p:tav>
                                        <p:tav tm="100000">
                                          <p:val>
                                            <p:strVal val="#ppt_h"/>
                                          </p:val>
                                        </p:tav>
                                      </p:tavLst>
                                    </p:anim>
                                  </p:childTnLst>
                                </p:cTn>
                              </p:par>
                            </p:childTnLst>
                          </p:cTn>
                        </p:par>
                        <p:par>
                          <p:cTn id="74" fill="hold">
                            <p:stCondLst>
                              <p:cond delay="6500"/>
                            </p:stCondLst>
                            <p:childTnLst>
                              <p:par>
                                <p:cTn id="75" presetID="9"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dissolve">
                                      <p:cBhvr>
                                        <p:cTn id="77" dur="500"/>
                                        <p:tgtEl>
                                          <p:spTgt spid="15"/>
                                        </p:tgtEl>
                                      </p:cBhvr>
                                    </p:animEffect>
                                  </p:childTnLst>
                                </p:cTn>
                              </p:par>
                            </p:childTnLst>
                          </p:cTn>
                        </p:par>
                        <p:par>
                          <p:cTn id="78" fill="hold">
                            <p:stCondLst>
                              <p:cond delay="7000"/>
                            </p:stCondLst>
                            <p:childTnLst>
                              <p:par>
                                <p:cTn id="79" presetID="4"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ox(in)">
                                      <p:cBhvr>
                                        <p:cTn id="8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p:bldP spid="8" grpId="0" animBg="1"/>
      <p:bldP spid="9" grpId="0" animBg="1"/>
      <p:bldP spid="10" grpId="0" animBg="1"/>
      <p:bldP spid="11" grpId="0" animBg="1"/>
      <p:bldP spid="12" grpId="0" animBg="1"/>
      <p:bldP spid="13" grpId="0" autoUpdateAnimBg="0"/>
      <p:bldP spid="14" grpId="0" autoUpdateAnimBg="0"/>
      <p:bldP spid="15" grpId="0" autoUpdateAnimBg="0"/>
      <p:bldP spid="16" grpId="0" autoUpdateAnimBg="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15</a:t>
            </a:fld>
            <a:endParaRPr lang="en-US" dirty="0"/>
          </a:p>
        </p:txBody>
      </p:sp>
      <p:pic>
        <p:nvPicPr>
          <p:cNvPr id="21505" name="Picture 1" descr="C:\Users\adminis\AppData\Roaming\Tencent\Users\1062269341\TIM\WinTemp\RichOle\1_4YI_0_[3)6TSJVKS@JT3D.png"/>
          <p:cNvPicPr>
            <a:picLocks noChangeAspect="1" noChangeArrowheads="1"/>
          </p:cNvPicPr>
          <p:nvPr/>
        </p:nvPicPr>
        <p:blipFill>
          <a:blip r:embed="rId2" cstate="print"/>
          <a:srcRect/>
          <a:stretch>
            <a:fillRect/>
          </a:stretch>
        </p:blipFill>
        <p:spPr bwMode="auto">
          <a:xfrm>
            <a:off x="304800" y="2133600"/>
            <a:ext cx="8610600" cy="3305175"/>
          </a:xfrm>
          <a:prstGeom prst="rect">
            <a:avLst/>
          </a:prstGeom>
          <a:noFill/>
        </p:spPr>
      </p:pic>
      <p:sp>
        <p:nvSpPr>
          <p:cNvPr id="6" name="TextBox 5"/>
          <p:cNvSpPr txBox="1"/>
          <p:nvPr/>
        </p:nvSpPr>
        <p:spPr>
          <a:xfrm>
            <a:off x="1752600" y="5791200"/>
            <a:ext cx="5638800" cy="461665"/>
          </a:xfrm>
          <a:prstGeom prst="rect">
            <a:avLst/>
          </a:prstGeom>
          <a:noFill/>
        </p:spPr>
        <p:txBody>
          <a:bodyPr wrap="square" rtlCol="0">
            <a:spAutoFit/>
          </a:bodyPr>
          <a:lstStyle/>
          <a:p>
            <a:r>
              <a:rPr lang="en-US" altLang="zh-CN" dirty="0" smtClean="0"/>
              <a:t>Initial BF solution is (0, 0, 4, 12, 18)</a:t>
            </a:r>
            <a:endParaRPr lang="zh-CN" altLang="en-US" dirty="0"/>
          </a:p>
        </p:txBody>
      </p:sp>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16</a:t>
            </a:fld>
            <a:endParaRPr lang="en-US" dirty="0"/>
          </a:p>
        </p:txBody>
      </p:sp>
      <p:sp>
        <p:nvSpPr>
          <p:cNvPr id="6" name="TextBox 5"/>
          <p:cNvSpPr txBox="1"/>
          <p:nvPr/>
        </p:nvSpPr>
        <p:spPr>
          <a:xfrm>
            <a:off x="1447800" y="3733800"/>
            <a:ext cx="6705600" cy="461665"/>
          </a:xfrm>
          <a:prstGeom prst="rect">
            <a:avLst/>
          </a:prstGeom>
          <a:noFill/>
        </p:spPr>
        <p:txBody>
          <a:bodyPr wrap="square" rtlCol="0">
            <a:spAutoFit/>
          </a:bodyPr>
          <a:lstStyle/>
          <a:p>
            <a:r>
              <a:rPr lang="en-US" altLang="zh-CN" dirty="0" smtClean="0"/>
              <a:t>Initial BF solution (0, 0, 4, 12, 18) is not optimal</a:t>
            </a:r>
            <a:endParaRPr lang="zh-CN" altLang="en-US" dirty="0"/>
          </a:p>
        </p:txBody>
      </p:sp>
      <p:sp>
        <p:nvSpPr>
          <p:cNvPr id="7" name="矩形 6"/>
          <p:cNvSpPr/>
          <p:nvPr/>
        </p:nvSpPr>
        <p:spPr>
          <a:xfrm>
            <a:off x="838200" y="1905000"/>
            <a:ext cx="2468561" cy="461665"/>
          </a:xfrm>
          <a:prstGeom prst="rect">
            <a:avLst/>
          </a:prstGeom>
        </p:spPr>
        <p:txBody>
          <a:bodyPr wrap="none">
            <a:spAutoFit/>
          </a:bodyPr>
          <a:lstStyle/>
          <a:p>
            <a:r>
              <a:rPr lang="en-US" altLang="zh-CN" b="1" dirty="0" smtClean="0"/>
              <a:t>Optimality Test </a:t>
            </a:r>
            <a:endParaRPr lang="zh-CN" altLang="en-US" b="1" dirty="0"/>
          </a:p>
        </p:txBody>
      </p:sp>
      <p:pic>
        <p:nvPicPr>
          <p:cNvPr id="46081" name="Picture 1" descr="C:\Users\adminis\AppData\Roaming\Tencent\Users\1062269341\TIM\WinTemp\RichOle\LG87VGYAC8385)U3~7XTYMI.png"/>
          <p:cNvPicPr>
            <a:picLocks noChangeAspect="1" noChangeArrowheads="1"/>
          </p:cNvPicPr>
          <p:nvPr/>
        </p:nvPicPr>
        <p:blipFill>
          <a:blip r:embed="rId2" cstate="print"/>
          <a:srcRect/>
          <a:stretch>
            <a:fillRect/>
          </a:stretch>
        </p:blipFill>
        <p:spPr bwMode="auto">
          <a:xfrm>
            <a:off x="2438400" y="2667000"/>
            <a:ext cx="2009775" cy="400050"/>
          </a:xfrm>
          <a:prstGeom prst="rect">
            <a:avLst/>
          </a:prstGeom>
          <a:noFill/>
        </p:spPr>
      </p:pic>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17</a:t>
            </a:fld>
            <a:endParaRPr lang="en-US" dirty="0"/>
          </a:p>
        </p:txBody>
      </p:sp>
      <p:sp>
        <p:nvSpPr>
          <p:cNvPr id="8" name="矩形 7"/>
          <p:cNvSpPr/>
          <p:nvPr/>
        </p:nvSpPr>
        <p:spPr>
          <a:xfrm>
            <a:off x="304800" y="1752600"/>
            <a:ext cx="8610600" cy="830997"/>
          </a:xfrm>
          <a:prstGeom prst="rect">
            <a:avLst/>
          </a:prstGeom>
        </p:spPr>
        <p:txBody>
          <a:bodyPr wrap="square">
            <a:spAutoFit/>
          </a:bodyPr>
          <a:lstStyle/>
          <a:p>
            <a:r>
              <a:rPr lang="en-US" altLang="zh-CN" b="1" dirty="0" smtClean="0"/>
              <a:t>Determining the Direction of Movement (Step 1 of an Iteration) </a:t>
            </a:r>
            <a:endParaRPr lang="zh-CN" altLang="en-US" b="1" dirty="0"/>
          </a:p>
        </p:txBody>
      </p:sp>
      <p:pic>
        <p:nvPicPr>
          <p:cNvPr id="47105" name="Picture 1" descr="C:\Users\adminis\AppData\Roaming\Tencent\Users\1062269341\TIM\WinTemp\RichOle\9{6YG$I%O)BT}%W~RN{[EE1.png"/>
          <p:cNvPicPr>
            <a:picLocks noChangeAspect="1" noChangeArrowheads="1"/>
          </p:cNvPicPr>
          <p:nvPr/>
        </p:nvPicPr>
        <p:blipFill>
          <a:blip r:embed="rId2" cstate="print"/>
          <a:srcRect/>
          <a:stretch>
            <a:fillRect/>
          </a:stretch>
        </p:blipFill>
        <p:spPr bwMode="auto">
          <a:xfrm>
            <a:off x="914400" y="3429000"/>
            <a:ext cx="5676900" cy="1447800"/>
          </a:xfrm>
          <a:prstGeom prst="rect">
            <a:avLst/>
          </a:prstGeom>
          <a:noFill/>
        </p:spPr>
      </p:pic>
      <p:sp>
        <p:nvSpPr>
          <p:cNvPr id="9" name="矩形 8"/>
          <p:cNvSpPr/>
          <p:nvPr/>
        </p:nvSpPr>
        <p:spPr>
          <a:xfrm>
            <a:off x="1524000" y="5486400"/>
            <a:ext cx="6553200" cy="830997"/>
          </a:xfrm>
          <a:prstGeom prst="rect">
            <a:avLst/>
          </a:prstGeom>
        </p:spPr>
        <p:txBody>
          <a:bodyPr wrap="square">
            <a:spAutoFit/>
          </a:bodyPr>
          <a:lstStyle/>
          <a:p>
            <a:r>
              <a:rPr lang="en-US" altLang="zh-CN" dirty="0" smtClean="0"/>
              <a:t>X2 is called the </a:t>
            </a:r>
            <a:r>
              <a:rPr lang="en-US" altLang="zh-CN" dirty="0" smtClean="0">
                <a:solidFill>
                  <a:srgbClr val="FF0000"/>
                </a:solidFill>
              </a:rPr>
              <a:t>entering basic variable </a:t>
            </a:r>
            <a:r>
              <a:rPr lang="zh-CN" altLang="en-US" dirty="0" smtClean="0">
                <a:solidFill>
                  <a:srgbClr val="FF0000"/>
                </a:solidFill>
              </a:rPr>
              <a:t>入基变量</a:t>
            </a:r>
            <a:r>
              <a:rPr lang="en-US" altLang="zh-CN" dirty="0" smtClean="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18</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smtClean="0"/>
              <a:t>Determining Where to Stop (Step 2 of an Iteration)</a:t>
            </a:r>
            <a:endParaRPr lang="zh-CN" altLang="en-US" b="1" dirty="0"/>
          </a:p>
        </p:txBody>
      </p:sp>
      <p:pic>
        <p:nvPicPr>
          <p:cNvPr id="48129" name="Picture 1" descr="C:\Users\adminis\AppData\Roaming\Tencent\Users\1062269341\TIM\WinTemp\RichOle\4}R(4K8~D)_NCI}DS(PTYM6.png"/>
          <p:cNvPicPr>
            <a:picLocks noChangeAspect="1" noChangeArrowheads="1"/>
          </p:cNvPicPr>
          <p:nvPr/>
        </p:nvPicPr>
        <p:blipFill>
          <a:blip r:embed="rId2" cstate="print"/>
          <a:srcRect/>
          <a:stretch>
            <a:fillRect/>
          </a:stretch>
        </p:blipFill>
        <p:spPr bwMode="auto">
          <a:xfrm>
            <a:off x="457200" y="2209800"/>
            <a:ext cx="8115300" cy="1543050"/>
          </a:xfrm>
          <a:prstGeom prst="rect">
            <a:avLst/>
          </a:prstGeom>
          <a:noFill/>
        </p:spPr>
      </p:pic>
      <p:pic>
        <p:nvPicPr>
          <p:cNvPr id="48130" name="Picture 2" descr="C:\Users\adminis\AppData\Roaming\Tencent\Users\1062269341\TIM\WinTemp\RichOle\E`USD9YWB3$]8T[~53_P)QS.png"/>
          <p:cNvPicPr>
            <a:picLocks noChangeAspect="1" noChangeArrowheads="1"/>
          </p:cNvPicPr>
          <p:nvPr/>
        </p:nvPicPr>
        <p:blipFill>
          <a:blip r:embed="rId3" cstate="print"/>
          <a:srcRect/>
          <a:stretch>
            <a:fillRect/>
          </a:stretch>
        </p:blipFill>
        <p:spPr bwMode="auto">
          <a:xfrm>
            <a:off x="1600200" y="3733800"/>
            <a:ext cx="6057900" cy="1781175"/>
          </a:xfrm>
          <a:prstGeom prst="rect">
            <a:avLst/>
          </a:prstGeom>
          <a:noFill/>
        </p:spPr>
      </p:pic>
      <p:sp>
        <p:nvSpPr>
          <p:cNvPr id="9" name="矩形 8"/>
          <p:cNvSpPr/>
          <p:nvPr/>
        </p:nvSpPr>
        <p:spPr>
          <a:xfrm>
            <a:off x="2057400" y="5715000"/>
            <a:ext cx="4572000" cy="830997"/>
          </a:xfrm>
          <a:prstGeom prst="rect">
            <a:avLst/>
          </a:prstGeom>
        </p:spPr>
        <p:txBody>
          <a:bodyPr>
            <a:spAutoFit/>
          </a:bodyPr>
          <a:lstStyle/>
          <a:p>
            <a:r>
              <a:rPr lang="en-US" altLang="zh-CN" dirty="0" smtClean="0"/>
              <a:t>These calculations are referred to as the </a:t>
            </a:r>
            <a:r>
              <a:rPr lang="en-US" altLang="zh-CN" dirty="0" smtClean="0">
                <a:solidFill>
                  <a:srgbClr val="FF0000"/>
                </a:solidFill>
              </a:rPr>
              <a:t>minimum ratio test</a:t>
            </a:r>
            <a:endParaRPr lang="zh-CN" altLang="en-US" dirty="0">
              <a:solidFill>
                <a:srgbClr val="FF0000"/>
              </a:solidFill>
            </a:endParaRPr>
          </a:p>
        </p:txBody>
      </p:sp>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19</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smtClean="0"/>
              <a:t>Determining Where to Stop (Step 2 of an Iteration)</a:t>
            </a:r>
            <a:endParaRPr lang="zh-CN" altLang="en-US" b="1" dirty="0"/>
          </a:p>
        </p:txBody>
      </p:sp>
      <p:pic>
        <p:nvPicPr>
          <p:cNvPr id="49154" name="Picture 2"/>
          <p:cNvPicPr>
            <a:picLocks noChangeAspect="1" noChangeArrowheads="1"/>
          </p:cNvPicPr>
          <p:nvPr/>
        </p:nvPicPr>
        <p:blipFill>
          <a:blip r:embed="rId2" cstate="print"/>
          <a:srcRect/>
          <a:stretch>
            <a:fillRect/>
          </a:stretch>
        </p:blipFill>
        <p:spPr bwMode="auto">
          <a:xfrm>
            <a:off x="228600" y="2514600"/>
            <a:ext cx="8675687" cy="1466850"/>
          </a:xfrm>
          <a:prstGeom prst="rect">
            <a:avLst/>
          </a:prstGeom>
          <a:noFill/>
          <a:ln w="9525">
            <a:noFill/>
            <a:miter lim="800000"/>
            <a:headEnd/>
            <a:tailEnd/>
          </a:ln>
        </p:spPr>
      </p:pic>
      <p:pic>
        <p:nvPicPr>
          <p:cNvPr id="49156" name="Picture 4" descr="C:\Users\adminis\AppData\Roaming\Tencent\Users\1062269341\TIM\WinTemp\RichOle\8C23%M2$CCJ]LC{9`Z5GUH4.png"/>
          <p:cNvPicPr>
            <a:picLocks noChangeAspect="1" noChangeArrowheads="1"/>
          </p:cNvPicPr>
          <p:nvPr/>
        </p:nvPicPr>
        <p:blipFill>
          <a:blip r:embed="rId3" cstate="print"/>
          <a:srcRect/>
          <a:stretch>
            <a:fillRect/>
          </a:stretch>
        </p:blipFill>
        <p:spPr bwMode="auto">
          <a:xfrm>
            <a:off x="0" y="4191000"/>
            <a:ext cx="9144000" cy="2038350"/>
          </a:xfrm>
          <a:prstGeom prst="rect">
            <a:avLst/>
          </a:prstGeom>
          <a:noFill/>
        </p:spPr>
      </p:pic>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The Essence of the Simplex Method</a:t>
            </a:r>
            <a:endParaRPr lang="en-US" dirty="0"/>
          </a:p>
        </p:txBody>
      </p:sp>
      <p:sp>
        <p:nvSpPr>
          <p:cNvPr id="3" name="Content Placeholder 2"/>
          <p:cNvSpPr>
            <a:spLocks noGrp="1"/>
          </p:cNvSpPr>
          <p:nvPr>
            <p:ph idx="1"/>
          </p:nvPr>
        </p:nvSpPr>
        <p:spPr/>
        <p:txBody>
          <a:bodyPr/>
          <a:lstStyle/>
          <a:p>
            <a:r>
              <a:rPr lang="en-US" dirty="0" smtClean="0"/>
              <a:t>Algebraic procedure</a:t>
            </a:r>
          </a:p>
          <a:p>
            <a:pPr lvl="1"/>
            <a:r>
              <a:rPr lang="en-US" dirty="0" smtClean="0"/>
              <a:t>Underlying concepts are geometric</a:t>
            </a:r>
            <a:r>
              <a:rPr lang="zh-CN" altLang="en-US" dirty="0" smtClean="0"/>
              <a:t>几何</a:t>
            </a:r>
            <a:endParaRPr lang="en-US" dirty="0" smtClean="0"/>
          </a:p>
          <a:p>
            <a:r>
              <a:rPr lang="en-US" dirty="0" smtClean="0"/>
              <a:t>Revisit Wyndor example</a:t>
            </a:r>
          </a:p>
          <a:p>
            <a:pPr lvl="1"/>
            <a:r>
              <a:rPr lang="en-US" dirty="0" smtClean="0"/>
              <a:t>Figure 4.1 shows constraint boundary lines</a:t>
            </a:r>
          </a:p>
          <a:p>
            <a:pPr lvl="2"/>
            <a:r>
              <a:rPr lang="en-US" dirty="0" smtClean="0"/>
              <a:t>Points of intersection are corner-point solutions</a:t>
            </a:r>
          </a:p>
          <a:p>
            <a:pPr lvl="2"/>
            <a:r>
              <a:rPr lang="en-US" dirty="0" smtClean="0"/>
              <a:t>Five points on corners of feasible region are CPF solutions</a:t>
            </a:r>
          </a:p>
          <a:p>
            <a:r>
              <a:rPr lang="en-US" dirty="0" smtClean="0"/>
              <a:t>Adjacent CPF solutions</a:t>
            </a:r>
          </a:p>
          <a:p>
            <a:pPr lvl="1"/>
            <a:r>
              <a:rPr lang="en-US" dirty="0" smtClean="0"/>
              <a:t>Share a constraint boundary</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a:t>
            </a:fld>
            <a:endParaRPr lang="en-US" dirty="0"/>
          </a:p>
        </p:txBody>
      </p:sp>
    </p:spTree>
    <p:extLst>
      <p:ext uri="{BB962C8B-B14F-4D97-AF65-F5344CB8AC3E}">
        <p14:creationId xmlns:p14="http://schemas.microsoft.com/office/powerpoint/2010/main" xmlns="" val="353401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20</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smtClean="0"/>
              <a:t>Solving for the New BF Solution (Step 3 of an Iteration)</a:t>
            </a:r>
            <a:endParaRPr lang="zh-CN" altLang="en-US" b="1" dirty="0"/>
          </a:p>
        </p:txBody>
      </p:sp>
      <p:pic>
        <p:nvPicPr>
          <p:cNvPr id="50178" name="Picture 2"/>
          <p:cNvPicPr>
            <a:picLocks noChangeAspect="1" noChangeArrowheads="1"/>
          </p:cNvPicPr>
          <p:nvPr/>
        </p:nvPicPr>
        <p:blipFill>
          <a:blip r:embed="rId2" cstate="print"/>
          <a:srcRect/>
          <a:stretch>
            <a:fillRect/>
          </a:stretch>
        </p:blipFill>
        <p:spPr bwMode="auto">
          <a:xfrm>
            <a:off x="76200" y="2514600"/>
            <a:ext cx="8686800" cy="1143000"/>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1447800" y="4267200"/>
            <a:ext cx="5543550" cy="1466850"/>
          </a:xfrm>
          <a:prstGeom prst="rect">
            <a:avLst/>
          </a:prstGeom>
          <a:noFill/>
          <a:ln w="9525">
            <a:noFill/>
            <a:miter lim="800000"/>
            <a:headEnd/>
            <a:tailEnd/>
          </a:ln>
        </p:spPr>
      </p:pic>
      <p:sp>
        <p:nvSpPr>
          <p:cNvPr id="9" name="矩形 8"/>
          <p:cNvSpPr/>
          <p:nvPr/>
        </p:nvSpPr>
        <p:spPr>
          <a:xfrm>
            <a:off x="2438400" y="5943600"/>
            <a:ext cx="4751622" cy="461665"/>
          </a:xfrm>
          <a:prstGeom prst="rect">
            <a:avLst/>
          </a:prstGeom>
        </p:spPr>
        <p:txBody>
          <a:bodyPr wrap="none">
            <a:spAutoFit/>
          </a:bodyPr>
          <a:lstStyle/>
          <a:p>
            <a:r>
              <a:rPr lang="pl-PL" altLang="zh-CN" dirty="0" smtClean="0"/>
              <a:t> Z, x2, x3, and x5</a:t>
            </a:r>
            <a:r>
              <a:rPr lang="zh-CN" altLang="en-US" dirty="0" smtClean="0"/>
              <a:t>： </a:t>
            </a:r>
            <a:r>
              <a:rPr lang="en-US" altLang="zh-CN" dirty="0" smtClean="0"/>
              <a:t>basic variable </a:t>
            </a:r>
            <a:endParaRPr lang="zh-CN" altLang="en-US" dirty="0"/>
          </a:p>
        </p:txBody>
      </p:sp>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21</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smtClean="0"/>
              <a:t>Solving for the New BF Solution (Step 3 of an Iteration)</a:t>
            </a:r>
            <a:endParaRPr lang="zh-CN" altLang="en-US" b="1" dirty="0"/>
          </a:p>
        </p:txBody>
      </p:sp>
      <p:sp>
        <p:nvSpPr>
          <p:cNvPr id="10" name="矩形 9"/>
          <p:cNvSpPr/>
          <p:nvPr/>
        </p:nvSpPr>
        <p:spPr>
          <a:xfrm>
            <a:off x="1219200" y="2590800"/>
            <a:ext cx="4655442" cy="461665"/>
          </a:xfrm>
          <a:prstGeom prst="rect">
            <a:avLst/>
          </a:prstGeom>
        </p:spPr>
        <p:txBody>
          <a:bodyPr wrap="none">
            <a:spAutoFit/>
          </a:bodyPr>
          <a:lstStyle/>
          <a:p>
            <a:r>
              <a:rPr lang="en-US" altLang="zh-CN" dirty="0" smtClean="0">
                <a:solidFill>
                  <a:srgbClr val="FF0000"/>
                </a:solidFill>
              </a:rPr>
              <a:t>elementary algebraic operations </a:t>
            </a:r>
            <a:endParaRPr lang="zh-CN" altLang="en-US" dirty="0">
              <a:solidFill>
                <a:srgbClr val="FF0000"/>
              </a:solidFill>
            </a:endParaRPr>
          </a:p>
        </p:txBody>
      </p:sp>
      <p:pic>
        <p:nvPicPr>
          <p:cNvPr id="51202" name="Picture 2"/>
          <p:cNvPicPr>
            <a:picLocks noChangeAspect="1" noChangeArrowheads="1"/>
          </p:cNvPicPr>
          <p:nvPr/>
        </p:nvPicPr>
        <p:blipFill>
          <a:blip r:embed="rId2" cstate="print"/>
          <a:srcRect/>
          <a:stretch>
            <a:fillRect/>
          </a:stretch>
        </p:blipFill>
        <p:spPr bwMode="auto">
          <a:xfrm>
            <a:off x="1676400" y="3276600"/>
            <a:ext cx="5381625" cy="1895475"/>
          </a:xfrm>
          <a:prstGeom prst="rect">
            <a:avLst/>
          </a:prstGeom>
          <a:noFill/>
          <a:ln w="9525">
            <a:noFill/>
            <a:miter lim="800000"/>
            <a:headEnd/>
            <a:tailEnd/>
          </a:ln>
        </p:spPr>
      </p:pic>
      <p:pic>
        <p:nvPicPr>
          <p:cNvPr id="51203" name="Picture 3" descr="C:\Users\adminis\AppData\Roaming\Tencent\Users\1062269341\TIM\WinTemp\RichOle\D$IC9N3JE{DU`AM(92R]NR7.png"/>
          <p:cNvPicPr>
            <a:picLocks noChangeAspect="1" noChangeArrowheads="1"/>
          </p:cNvPicPr>
          <p:nvPr/>
        </p:nvPicPr>
        <p:blipFill>
          <a:blip r:embed="rId3" cstate="print"/>
          <a:srcRect/>
          <a:stretch>
            <a:fillRect/>
          </a:stretch>
        </p:blipFill>
        <p:spPr bwMode="auto">
          <a:xfrm>
            <a:off x="1752600" y="5867400"/>
            <a:ext cx="5848350" cy="257175"/>
          </a:xfrm>
          <a:prstGeom prst="rect">
            <a:avLst/>
          </a:prstGeom>
          <a:noFill/>
        </p:spPr>
      </p:pic>
      <p:sp>
        <p:nvSpPr>
          <p:cNvPr id="12" name="矩形 11"/>
          <p:cNvSpPr/>
          <p:nvPr/>
        </p:nvSpPr>
        <p:spPr>
          <a:xfrm>
            <a:off x="914400" y="5257800"/>
            <a:ext cx="2427268" cy="461665"/>
          </a:xfrm>
          <a:prstGeom prst="rect">
            <a:avLst/>
          </a:prstGeom>
        </p:spPr>
        <p:txBody>
          <a:bodyPr wrap="none">
            <a:spAutoFit/>
          </a:bodyPr>
          <a:lstStyle/>
          <a:p>
            <a:r>
              <a:rPr lang="en-US" altLang="zh-CN" dirty="0" smtClean="0"/>
              <a:t>New BF solution</a:t>
            </a:r>
            <a:endParaRPr lang="zh-CN" altLang="en-US" dirty="0"/>
          </a:p>
        </p:txBody>
      </p:sp>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22</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smtClean="0"/>
              <a:t>Optimality Test for the New BF Solution </a:t>
            </a:r>
            <a:endParaRPr lang="zh-CN" altLang="en-US" b="1" dirty="0"/>
          </a:p>
        </p:txBody>
      </p:sp>
      <p:pic>
        <p:nvPicPr>
          <p:cNvPr id="52225" name="Picture 1" descr="C:\Users\adminis\AppData\Roaming\Tencent\Users\1062269341\TIM\WinTemp\RichOle\U@II{TXID{($[5JDS0KM9NT.png"/>
          <p:cNvPicPr>
            <a:picLocks noChangeAspect="1" noChangeArrowheads="1"/>
          </p:cNvPicPr>
          <p:nvPr/>
        </p:nvPicPr>
        <p:blipFill>
          <a:blip r:embed="rId2" cstate="print"/>
          <a:srcRect/>
          <a:stretch>
            <a:fillRect/>
          </a:stretch>
        </p:blipFill>
        <p:spPr bwMode="auto">
          <a:xfrm>
            <a:off x="1752600" y="2514600"/>
            <a:ext cx="2762250" cy="771525"/>
          </a:xfrm>
          <a:prstGeom prst="rect">
            <a:avLst/>
          </a:prstGeom>
          <a:noFill/>
        </p:spPr>
      </p:pic>
      <p:sp>
        <p:nvSpPr>
          <p:cNvPr id="11" name="矩形 10"/>
          <p:cNvSpPr/>
          <p:nvPr/>
        </p:nvSpPr>
        <p:spPr>
          <a:xfrm>
            <a:off x="762000" y="3733800"/>
            <a:ext cx="7391400" cy="1200329"/>
          </a:xfrm>
          <a:prstGeom prst="rect">
            <a:avLst/>
          </a:prstGeom>
        </p:spPr>
        <p:txBody>
          <a:bodyPr wrap="square">
            <a:spAutoFit/>
          </a:bodyPr>
          <a:lstStyle/>
          <a:p>
            <a:r>
              <a:rPr lang="en-US" altLang="zh-CN" dirty="0" smtClean="0">
                <a:latin typeface="Times New Roman" pitchFamily="18" charset="0"/>
                <a:cs typeface="Times New Roman" pitchFamily="18" charset="0"/>
              </a:rPr>
              <a:t>Increasing x1 would lead to an adjacent BF solution that is better than the current BF solution, so the current solution is not optimal</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23</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smtClean="0"/>
              <a:t>Iteration 2 and the Resulting Optimal Solution </a:t>
            </a:r>
            <a:endParaRPr lang="zh-CN" altLang="en-US" b="1" dirty="0"/>
          </a:p>
        </p:txBody>
      </p:sp>
      <p:pic>
        <p:nvPicPr>
          <p:cNvPr id="53250" name="Picture 2"/>
          <p:cNvPicPr>
            <a:picLocks noChangeAspect="1" noChangeArrowheads="1"/>
          </p:cNvPicPr>
          <p:nvPr/>
        </p:nvPicPr>
        <p:blipFill>
          <a:blip r:embed="rId2" cstate="print"/>
          <a:srcRect/>
          <a:stretch>
            <a:fillRect/>
          </a:stretch>
        </p:blipFill>
        <p:spPr bwMode="auto">
          <a:xfrm>
            <a:off x="1447800" y="2057400"/>
            <a:ext cx="5657850" cy="1724025"/>
          </a:xfrm>
          <a:prstGeom prst="rect">
            <a:avLst/>
          </a:prstGeom>
          <a:noFill/>
          <a:ln w="9525">
            <a:noFill/>
            <a:miter lim="800000"/>
            <a:headEnd/>
            <a:tailEnd/>
          </a:ln>
        </p:spPr>
      </p:pic>
      <p:sp>
        <p:nvSpPr>
          <p:cNvPr id="9" name="矩形 8"/>
          <p:cNvSpPr/>
          <p:nvPr/>
        </p:nvSpPr>
        <p:spPr>
          <a:xfrm>
            <a:off x="2057400" y="4267200"/>
            <a:ext cx="4448654" cy="461665"/>
          </a:xfrm>
          <a:prstGeom prst="rect">
            <a:avLst/>
          </a:prstGeom>
        </p:spPr>
        <p:txBody>
          <a:bodyPr wrap="none">
            <a:spAutoFit/>
          </a:bodyPr>
          <a:lstStyle/>
          <a:p>
            <a:r>
              <a:rPr lang="en-US" altLang="zh-CN" dirty="0" smtClean="0"/>
              <a:t> x5 is the </a:t>
            </a:r>
            <a:r>
              <a:rPr lang="en-US" altLang="zh-CN" dirty="0" smtClean="0">
                <a:solidFill>
                  <a:srgbClr val="FF0000"/>
                </a:solidFill>
              </a:rPr>
              <a:t>leaving basic variable</a:t>
            </a:r>
            <a:endParaRPr lang="zh-CN" altLang="en-US" dirty="0">
              <a:solidFill>
                <a:srgbClr val="FF0000"/>
              </a:solidFill>
            </a:endParaRPr>
          </a:p>
        </p:txBody>
      </p:sp>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24</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smtClean="0"/>
              <a:t>Iteration 2 and the Resulting Optimal Solution </a:t>
            </a:r>
            <a:endParaRPr lang="zh-CN" altLang="en-US" b="1" dirty="0"/>
          </a:p>
        </p:txBody>
      </p:sp>
      <p:pic>
        <p:nvPicPr>
          <p:cNvPr id="54273" name="Picture 1" descr="C:\Users\adminis\AppData\Roaming\Tencent\Users\1062269341\TIM\WinTemp\RichOle\[~1D7IV[5~[L9I72O(}0PIB.png"/>
          <p:cNvPicPr>
            <a:picLocks noChangeAspect="1" noChangeArrowheads="1"/>
          </p:cNvPicPr>
          <p:nvPr/>
        </p:nvPicPr>
        <p:blipFill>
          <a:blip r:embed="rId2" cstate="print"/>
          <a:srcRect/>
          <a:stretch>
            <a:fillRect/>
          </a:stretch>
        </p:blipFill>
        <p:spPr bwMode="auto">
          <a:xfrm>
            <a:off x="1676400" y="2209800"/>
            <a:ext cx="5619750" cy="3209925"/>
          </a:xfrm>
          <a:prstGeom prst="rect">
            <a:avLst/>
          </a:prstGeom>
          <a:noFill/>
        </p:spPr>
      </p:pic>
      <p:pic>
        <p:nvPicPr>
          <p:cNvPr id="54274" name="Picture 2"/>
          <p:cNvPicPr>
            <a:picLocks noChangeAspect="1" noChangeArrowheads="1"/>
          </p:cNvPicPr>
          <p:nvPr/>
        </p:nvPicPr>
        <p:blipFill>
          <a:blip r:embed="rId3" cstate="print"/>
          <a:srcRect/>
          <a:stretch>
            <a:fillRect/>
          </a:stretch>
        </p:blipFill>
        <p:spPr bwMode="auto">
          <a:xfrm>
            <a:off x="1447800" y="5791200"/>
            <a:ext cx="6761163" cy="304800"/>
          </a:xfrm>
          <a:prstGeom prst="rect">
            <a:avLst/>
          </a:prstGeom>
          <a:noFill/>
          <a:ln w="9525">
            <a:noFill/>
            <a:miter lim="800000"/>
            <a:headEnd/>
            <a:tailEnd/>
          </a:ln>
        </p:spPr>
      </p:pic>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The Algebra of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25</a:t>
            </a:fld>
            <a:endParaRPr lang="en-US" dirty="0"/>
          </a:p>
        </p:txBody>
      </p:sp>
      <p:sp>
        <p:nvSpPr>
          <p:cNvPr id="8" name="矩形 7"/>
          <p:cNvSpPr/>
          <p:nvPr/>
        </p:nvSpPr>
        <p:spPr>
          <a:xfrm>
            <a:off x="304800" y="1676400"/>
            <a:ext cx="8610600" cy="461665"/>
          </a:xfrm>
          <a:prstGeom prst="rect">
            <a:avLst/>
          </a:prstGeom>
        </p:spPr>
        <p:txBody>
          <a:bodyPr wrap="square">
            <a:spAutoFit/>
          </a:bodyPr>
          <a:lstStyle/>
          <a:p>
            <a:r>
              <a:rPr lang="en-US" altLang="zh-CN" b="1" dirty="0" smtClean="0"/>
              <a:t>Iteration 2 and the Resulting Optimal Solution </a:t>
            </a:r>
            <a:endParaRPr lang="zh-CN" altLang="en-US" b="1" dirty="0"/>
          </a:p>
        </p:txBody>
      </p:sp>
      <p:pic>
        <p:nvPicPr>
          <p:cNvPr id="56321" name="Picture 1" descr="C:\Users\adminis\AppData\Roaming\Tencent\Users\1062269341\TIM\WinTemp\RichOle\DA(X6E@95AYSYIUIP(70(`Q.png"/>
          <p:cNvPicPr>
            <a:picLocks noChangeAspect="1" noChangeArrowheads="1"/>
          </p:cNvPicPr>
          <p:nvPr/>
        </p:nvPicPr>
        <p:blipFill>
          <a:blip r:embed="rId2" cstate="print"/>
          <a:srcRect/>
          <a:stretch>
            <a:fillRect/>
          </a:stretch>
        </p:blipFill>
        <p:spPr bwMode="auto">
          <a:xfrm>
            <a:off x="1981200" y="2743200"/>
            <a:ext cx="3505200" cy="923925"/>
          </a:xfrm>
          <a:prstGeom prst="rect">
            <a:avLst/>
          </a:prstGeom>
          <a:noFill/>
        </p:spPr>
      </p:pic>
      <p:sp>
        <p:nvSpPr>
          <p:cNvPr id="9" name="矩形 8"/>
          <p:cNvSpPr/>
          <p:nvPr/>
        </p:nvSpPr>
        <p:spPr>
          <a:xfrm>
            <a:off x="1219200" y="4343400"/>
            <a:ext cx="7391400" cy="830997"/>
          </a:xfrm>
          <a:prstGeom prst="rect">
            <a:avLst/>
          </a:prstGeom>
        </p:spPr>
        <p:txBody>
          <a:bodyPr wrap="square">
            <a:spAutoFit/>
          </a:bodyPr>
          <a:lstStyle/>
          <a:p>
            <a:r>
              <a:rPr lang="en-US" altLang="zh-CN" dirty="0" smtClean="0">
                <a:latin typeface="Times New Roman" pitchFamily="18" charset="0"/>
                <a:cs typeface="Times New Roman" pitchFamily="18" charset="0"/>
              </a:rPr>
              <a:t>Optimal solution is x1 = 2, x2 = 6, which yields Z = 3x1 + 5x2 =36</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0211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 The Simplex Method in Tabular Form</a:t>
            </a:r>
            <a:endParaRPr lang="en-US" dirty="0"/>
          </a:p>
        </p:txBody>
      </p:sp>
      <p:sp>
        <p:nvSpPr>
          <p:cNvPr id="3" name="Content Placeholder 2"/>
          <p:cNvSpPr>
            <a:spLocks noGrp="1"/>
          </p:cNvSpPr>
          <p:nvPr>
            <p:ph idx="1"/>
          </p:nvPr>
        </p:nvSpPr>
        <p:spPr/>
        <p:txBody>
          <a:bodyPr/>
          <a:lstStyle/>
          <a:p>
            <a:r>
              <a:rPr lang="en-US" dirty="0" smtClean="0"/>
              <a:t>Tabular form</a:t>
            </a:r>
            <a:r>
              <a:rPr lang="zh-CN" altLang="en-US" dirty="0" smtClean="0"/>
              <a:t>表格形式</a:t>
            </a:r>
            <a:endParaRPr lang="en-US" dirty="0" smtClean="0"/>
          </a:p>
          <a:p>
            <a:pPr lvl="1"/>
            <a:r>
              <a:rPr lang="en-US" dirty="0" smtClean="0"/>
              <a:t>Records only the essential information:</a:t>
            </a:r>
          </a:p>
          <a:p>
            <a:pPr lvl="2"/>
            <a:r>
              <a:rPr lang="en-US" dirty="0" smtClean="0"/>
              <a:t>Coefficients of the variables</a:t>
            </a:r>
          </a:p>
          <a:p>
            <a:pPr lvl="2"/>
            <a:r>
              <a:rPr lang="en-US" dirty="0" smtClean="0"/>
              <a:t>Constants on the right-hand sides of the equations</a:t>
            </a:r>
          </a:p>
          <a:p>
            <a:pPr lvl="2"/>
            <a:r>
              <a:rPr lang="en-US" dirty="0" smtClean="0"/>
              <a:t>The basic variable appearing in each equation</a:t>
            </a:r>
          </a:p>
          <a:p>
            <a:pPr lvl="1"/>
            <a:r>
              <a:rPr lang="en-US" dirty="0" smtClean="0"/>
              <a:t>Example shown in Table 4.3 on next slide</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26</a:t>
            </a:fld>
            <a:endParaRPr lang="en-US" dirty="0"/>
          </a:p>
        </p:txBody>
      </p:sp>
    </p:spTree>
    <p:extLst>
      <p:ext uri="{BB962C8B-B14F-4D97-AF65-F5344CB8AC3E}">
        <p14:creationId xmlns:p14="http://schemas.microsoft.com/office/powerpoint/2010/main" xmlns="" val="3739575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Simplex Method in Tabular Form</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27</a:t>
            </a:fld>
            <a:endParaRPr lang="en-US" dirty="0"/>
          </a:p>
        </p:txBody>
      </p:sp>
      <p:pic>
        <p:nvPicPr>
          <p:cNvPr id="4098"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304800" y="2057400"/>
            <a:ext cx="8661838" cy="2895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56172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3" name="Content Placeholder 2"/>
          <p:cNvSpPr>
            <a:spLocks noGrp="1"/>
          </p:cNvSpPr>
          <p:nvPr>
            <p:ph idx="1"/>
          </p:nvPr>
        </p:nvSpPr>
        <p:spPr/>
        <p:txBody>
          <a:bodyPr/>
          <a:lstStyle/>
          <a:p>
            <a:r>
              <a:rPr lang="en-US" dirty="0" smtClean="0"/>
              <a:t>Summary of the simplex method</a:t>
            </a:r>
          </a:p>
          <a:p>
            <a:pPr lvl="1"/>
            <a:r>
              <a:rPr lang="en-US" dirty="0" smtClean="0"/>
              <a:t>Initialization</a:t>
            </a:r>
          </a:p>
          <a:p>
            <a:pPr lvl="2"/>
            <a:r>
              <a:rPr lang="en-US" dirty="0" smtClean="0"/>
              <a:t>Introduce slack variables</a:t>
            </a:r>
          </a:p>
          <a:p>
            <a:pPr lvl="1"/>
            <a:r>
              <a:rPr lang="en-US" dirty="0" smtClean="0"/>
              <a:t>Optimality test</a:t>
            </a:r>
          </a:p>
          <a:p>
            <a:pPr lvl="2"/>
            <a:r>
              <a:rPr lang="en-US" dirty="0" smtClean="0"/>
              <a:t>Optimal if and only if every coefficient in row 0 is nonnegative</a:t>
            </a:r>
          </a:p>
          <a:p>
            <a:pPr lvl="1"/>
            <a:r>
              <a:rPr lang="en-US" dirty="0" smtClean="0"/>
              <a:t>Iterate (if necessary) to obtain the next BF solution</a:t>
            </a:r>
          </a:p>
          <a:p>
            <a:pPr lvl="2"/>
            <a:r>
              <a:rPr lang="en-US" dirty="0" smtClean="0"/>
              <a:t>Determine entering and leaving basic variables</a:t>
            </a:r>
          </a:p>
          <a:p>
            <a:pPr lvl="2"/>
            <a:r>
              <a:rPr lang="en-US" dirty="0" smtClean="0"/>
              <a:t>Minimum ratio test</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28</a:t>
            </a:fld>
            <a:endParaRPr lang="en-US" dirty="0"/>
          </a:p>
        </p:txBody>
      </p:sp>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29</a:t>
            </a:fld>
            <a:endParaRPr lang="en-US" dirty="0"/>
          </a:p>
        </p:txBody>
      </p:sp>
      <p:sp>
        <p:nvSpPr>
          <p:cNvPr id="7" name="矩形 6"/>
          <p:cNvSpPr/>
          <p:nvPr/>
        </p:nvSpPr>
        <p:spPr>
          <a:xfrm>
            <a:off x="533400" y="1524000"/>
            <a:ext cx="8305800" cy="1938992"/>
          </a:xfrm>
          <a:prstGeom prst="rect">
            <a:avLst/>
          </a:prstGeom>
        </p:spPr>
        <p:txBody>
          <a:bodyPr wrap="square">
            <a:spAutoFit/>
          </a:bodyPr>
          <a:lstStyle/>
          <a:p>
            <a:r>
              <a:rPr lang="en-US" altLang="zh-CN" dirty="0" smtClean="0">
                <a:solidFill>
                  <a:srgbClr val="FF0000"/>
                </a:solidFill>
                <a:latin typeface="Times New Roman" pitchFamily="18" charset="0"/>
                <a:cs typeface="Times New Roman" pitchFamily="18" charset="0"/>
              </a:rPr>
              <a:t> Step 1</a:t>
            </a:r>
            <a:r>
              <a:rPr lang="en-US" altLang="zh-CN" dirty="0" smtClean="0">
                <a:latin typeface="Times New Roman" pitchFamily="18" charset="0"/>
                <a:cs typeface="Times New Roman" pitchFamily="18" charset="0"/>
              </a:rPr>
              <a:t>: Determine the entering basic variable by selecting the variable (automatically a </a:t>
            </a:r>
            <a:r>
              <a:rPr lang="en-US" altLang="zh-CN" dirty="0" err="1" smtClean="0">
                <a:latin typeface="Times New Roman" pitchFamily="18" charset="0"/>
                <a:cs typeface="Times New Roman" pitchFamily="18" charset="0"/>
              </a:rPr>
              <a:t>nonbasic</a:t>
            </a:r>
            <a:r>
              <a:rPr lang="en-US" altLang="zh-CN" dirty="0" smtClean="0">
                <a:latin typeface="Times New Roman" pitchFamily="18" charset="0"/>
                <a:cs typeface="Times New Roman" pitchFamily="18" charset="0"/>
              </a:rPr>
              <a:t> variable) with the negative coefficient having the largest absolute. Put a box around the column below this coefficient, and call this the pivot column </a:t>
            </a:r>
            <a:r>
              <a:rPr lang="zh-CN" altLang="en-US" dirty="0" smtClean="0">
                <a:latin typeface="Times New Roman" pitchFamily="18" charset="0"/>
                <a:cs typeface="Times New Roman" pitchFamily="18" charset="0"/>
              </a:rPr>
              <a:t>枢轴列</a:t>
            </a:r>
            <a:r>
              <a:rPr lang="en-US" altLang="zh-CN"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10" name="TextBox 9"/>
          <p:cNvSpPr txBox="1"/>
          <p:nvPr/>
        </p:nvSpPr>
        <p:spPr>
          <a:xfrm>
            <a:off x="533400" y="3429000"/>
            <a:ext cx="7924800" cy="830997"/>
          </a:xfrm>
          <a:prstGeom prst="rect">
            <a:avLst/>
          </a:prstGeom>
          <a:noFill/>
        </p:spPr>
        <p:txBody>
          <a:bodyPr wrap="square" rtlCol="0">
            <a:spAutoFit/>
          </a:bodyPr>
          <a:lstStyle/>
          <a:p>
            <a:r>
              <a:rPr lang="en-US" altLang="zh-CN" dirty="0" smtClean="0">
                <a:solidFill>
                  <a:srgbClr val="FF0000"/>
                </a:solidFill>
                <a:latin typeface="Times New Roman" pitchFamily="18" charset="0"/>
                <a:cs typeface="Times New Roman" pitchFamily="18" charset="0"/>
              </a:rPr>
              <a:t>Step2</a:t>
            </a:r>
            <a:r>
              <a:rPr lang="zh-CN" altLang="en-US" dirty="0" smtClean="0">
                <a:solidFill>
                  <a:srgbClr val="FF0000"/>
                </a:solidFill>
                <a:latin typeface="Times New Roman" pitchFamily="18" charset="0"/>
                <a:cs typeface="Times New Roman" pitchFamily="18" charset="0"/>
              </a:rPr>
              <a:t>：</a:t>
            </a:r>
            <a:r>
              <a:rPr lang="en-US" altLang="zh-CN" dirty="0" smtClean="0">
                <a:solidFill>
                  <a:srgbClr val="FF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Determine the leaving basic variable by applying the minimum ratio test</a:t>
            </a:r>
            <a:r>
              <a:rPr lang="zh-CN" altLang="en-US" dirty="0" smtClean="0">
                <a:latin typeface="Times New Roman" pitchFamily="18" charset="0"/>
                <a:cs typeface="Times New Roman" pitchFamily="18" charset="0"/>
              </a:rPr>
              <a:t>最小比值</a:t>
            </a:r>
          </a:p>
        </p:txBody>
      </p:sp>
      <p:pic>
        <p:nvPicPr>
          <p:cNvPr id="58373" name="Picture 5" descr="C:\Users\adminis\AppData\Roaming\Tencent\Users\1062269341\TIM\WinTemp\RichOle\AAO1HK72LD%ATGQPMVXYN$I.png"/>
          <p:cNvPicPr>
            <a:picLocks noChangeAspect="1" noChangeArrowheads="1"/>
          </p:cNvPicPr>
          <p:nvPr/>
        </p:nvPicPr>
        <p:blipFill>
          <a:blip r:embed="rId2" cstate="print"/>
          <a:srcRect/>
          <a:stretch>
            <a:fillRect/>
          </a:stretch>
        </p:blipFill>
        <p:spPr bwMode="auto">
          <a:xfrm>
            <a:off x="228601" y="4343400"/>
            <a:ext cx="8686800" cy="1781175"/>
          </a:xfrm>
          <a:prstGeom prst="rect">
            <a:avLst/>
          </a:prstGeom>
          <a:noFill/>
        </p:spPr>
      </p:pic>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Essence of the Simplex Method</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3</a:t>
            </a:fld>
            <a:endParaRPr lang="en-U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749027" y="1412819"/>
            <a:ext cx="7645945" cy="48463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7714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30</a:t>
            </a:fld>
            <a:endParaRPr lang="en-US" dirty="0"/>
          </a:p>
        </p:txBody>
      </p:sp>
      <p:sp>
        <p:nvSpPr>
          <p:cNvPr id="5" name="内容占位符 4"/>
          <p:cNvSpPr>
            <a:spLocks noGrp="1"/>
          </p:cNvSpPr>
          <p:nvPr>
            <p:ph idx="1"/>
          </p:nvPr>
        </p:nvSpPr>
        <p:spPr/>
        <p:txBody>
          <a:bodyPr/>
          <a:lstStyle/>
          <a:p>
            <a:endParaRPr lang="zh-CN" altLang="en-US"/>
          </a:p>
        </p:txBody>
      </p:sp>
      <p:pic>
        <p:nvPicPr>
          <p:cNvPr id="57345" name="Picture 1" descr="C:\Users\adminis\AppData\Roaming\Tencent\Users\1062269341\TIM\WinTemp\RichOle\`}`D}G3}QO0376@1V)R5G0I.png"/>
          <p:cNvPicPr>
            <a:picLocks noChangeAspect="1" noChangeArrowheads="1"/>
          </p:cNvPicPr>
          <p:nvPr/>
        </p:nvPicPr>
        <p:blipFill>
          <a:blip r:embed="rId2" cstate="print"/>
          <a:srcRect/>
          <a:stretch>
            <a:fillRect/>
          </a:stretch>
        </p:blipFill>
        <p:spPr bwMode="auto">
          <a:xfrm>
            <a:off x="228600" y="1905000"/>
            <a:ext cx="8763000" cy="3819525"/>
          </a:xfrm>
          <a:prstGeom prst="rect">
            <a:avLst/>
          </a:prstGeom>
          <a:noFill/>
        </p:spPr>
      </p:pic>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31</a:t>
            </a:fld>
            <a:endParaRPr lang="en-US" dirty="0"/>
          </a:p>
        </p:txBody>
      </p:sp>
      <p:sp>
        <p:nvSpPr>
          <p:cNvPr id="6" name="矩形 5"/>
          <p:cNvSpPr/>
          <p:nvPr/>
        </p:nvSpPr>
        <p:spPr>
          <a:xfrm>
            <a:off x="533400" y="1905000"/>
            <a:ext cx="8305800" cy="2308324"/>
          </a:xfrm>
          <a:prstGeom prst="rect">
            <a:avLst/>
          </a:prstGeom>
        </p:spPr>
        <p:txBody>
          <a:bodyPr wrap="square">
            <a:spAutoFit/>
          </a:bodyPr>
          <a:lstStyle/>
          <a:p>
            <a:r>
              <a:rPr lang="en-US" altLang="zh-CN" dirty="0" smtClean="0">
                <a:solidFill>
                  <a:srgbClr val="FF0000"/>
                </a:solidFill>
              </a:rPr>
              <a:t>Step 3</a:t>
            </a:r>
            <a:r>
              <a:rPr lang="en-US" altLang="zh-CN" dirty="0" smtClean="0"/>
              <a:t>: Solve for the new BF solution by using elementary row operations (multiply or divide a row by a nonzero constant; add or subtract a multiple of one row to another row) to construct </a:t>
            </a:r>
            <a:r>
              <a:rPr lang="en-US" altLang="zh-CN" dirty="0" smtClean="0">
                <a:solidFill>
                  <a:srgbClr val="0E50E2"/>
                </a:solidFill>
              </a:rPr>
              <a:t>a new simplex tableau </a:t>
            </a:r>
            <a:r>
              <a:rPr lang="en-US" altLang="zh-CN" dirty="0" smtClean="0"/>
              <a:t>in proper form from Gaussian elimination below the current one, and then return to the optimality test. </a:t>
            </a:r>
            <a:endParaRPr lang="zh-CN" altLang="en-US" dirty="0"/>
          </a:p>
        </p:txBody>
      </p:sp>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32</a:t>
            </a:fld>
            <a:endParaRPr lang="en-US" dirty="0"/>
          </a:p>
        </p:txBody>
      </p:sp>
      <p:pic>
        <p:nvPicPr>
          <p:cNvPr id="60417" name="Picture 1" descr="C:\Users\adminis\AppData\Roaming\Tencent\Users\1062269341\TIM\WinTemp\RichOle\QLSER7VNK5H_8$P)$Q({9]R.png"/>
          <p:cNvPicPr>
            <a:picLocks noChangeAspect="1" noChangeArrowheads="1"/>
          </p:cNvPicPr>
          <p:nvPr/>
        </p:nvPicPr>
        <p:blipFill>
          <a:blip r:embed="rId2" cstate="print"/>
          <a:srcRect/>
          <a:stretch>
            <a:fillRect/>
          </a:stretch>
        </p:blipFill>
        <p:spPr bwMode="auto">
          <a:xfrm>
            <a:off x="0" y="1295400"/>
            <a:ext cx="9144000" cy="4352925"/>
          </a:xfrm>
          <a:prstGeom prst="rect">
            <a:avLst/>
          </a:prstGeom>
          <a:noFill/>
        </p:spPr>
      </p:pic>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33</a:t>
            </a:fld>
            <a:endParaRPr lang="en-US" dirty="0"/>
          </a:p>
        </p:txBody>
      </p:sp>
      <p:pic>
        <p:nvPicPr>
          <p:cNvPr id="59393" name="Picture 1" descr="C:\Users\adminis\AppData\Roaming\Tencent\Users\1062269341\TIM\WinTemp\RichOle\RWW7{B0C]~YX(`~1H_UO(ZJ.png"/>
          <p:cNvPicPr>
            <a:picLocks noChangeAspect="1" noChangeArrowheads="1"/>
          </p:cNvPicPr>
          <p:nvPr/>
        </p:nvPicPr>
        <p:blipFill>
          <a:blip r:embed="rId2" cstate="print"/>
          <a:srcRect/>
          <a:stretch>
            <a:fillRect/>
          </a:stretch>
        </p:blipFill>
        <p:spPr bwMode="auto">
          <a:xfrm>
            <a:off x="1" y="1524000"/>
            <a:ext cx="9144000" cy="4838700"/>
          </a:xfrm>
          <a:prstGeom prst="rect">
            <a:avLst/>
          </a:prstGeom>
          <a:noFill/>
        </p:spPr>
      </p:pic>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34</a:t>
            </a:fld>
            <a:endParaRPr lang="en-US" dirty="0"/>
          </a:p>
        </p:txBody>
      </p:sp>
      <p:pic>
        <p:nvPicPr>
          <p:cNvPr id="62465" name="Picture 1" descr="C:\Users\adminis\AppData\Roaming\Tencent\Users\1062269341\TIM\WinTemp\RichOle\_[{MG][3JG(KZH]{EVEF2P5.png"/>
          <p:cNvPicPr>
            <a:picLocks noChangeAspect="1" noChangeArrowheads="1"/>
          </p:cNvPicPr>
          <p:nvPr/>
        </p:nvPicPr>
        <p:blipFill>
          <a:blip r:embed="rId2" cstate="print"/>
          <a:srcRect/>
          <a:stretch>
            <a:fillRect/>
          </a:stretch>
        </p:blipFill>
        <p:spPr bwMode="auto">
          <a:xfrm>
            <a:off x="0" y="1524000"/>
            <a:ext cx="9144000" cy="3943350"/>
          </a:xfrm>
          <a:prstGeom prst="rect">
            <a:avLst/>
          </a:prstGeom>
          <a:noFill/>
        </p:spPr>
      </p:pic>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35</a:t>
            </a:fld>
            <a:endParaRPr lang="en-US" dirty="0"/>
          </a:p>
        </p:txBody>
      </p:sp>
      <p:pic>
        <p:nvPicPr>
          <p:cNvPr id="63489" name="Picture 1" descr="C:\Users\adminis\AppData\Roaming\Tencent\Users\1062269341\TIM\WinTemp\RichOle\BF%Z0MQ4~T}_7)CGXIL77EY.png"/>
          <p:cNvPicPr>
            <a:picLocks noChangeAspect="1" noChangeArrowheads="1"/>
          </p:cNvPicPr>
          <p:nvPr/>
        </p:nvPicPr>
        <p:blipFill>
          <a:blip r:embed="rId2" cstate="print"/>
          <a:srcRect/>
          <a:stretch>
            <a:fillRect/>
          </a:stretch>
        </p:blipFill>
        <p:spPr bwMode="auto">
          <a:xfrm>
            <a:off x="0" y="1371600"/>
            <a:ext cx="9144000" cy="5600700"/>
          </a:xfrm>
          <a:prstGeom prst="rect">
            <a:avLst/>
          </a:prstGeom>
          <a:noFill/>
        </p:spPr>
      </p:pic>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3" name="Content Placeholder 2"/>
          <p:cNvSpPr>
            <a:spLocks noGrp="1"/>
          </p:cNvSpPr>
          <p:nvPr>
            <p:ph idx="1"/>
          </p:nvPr>
        </p:nvSpPr>
        <p:spPr>
          <a:xfrm>
            <a:off x="381000" y="1295400"/>
            <a:ext cx="8229600" cy="5105400"/>
          </a:xfrm>
        </p:spPr>
        <p:txBody>
          <a:bodyPr/>
          <a:lstStyle/>
          <a:p>
            <a:r>
              <a:rPr lang="en-US" dirty="0" smtClean="0"/>
              <a:t>Summary of the simplex method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36</a:t>
            </a:fld>
            <a:endParaRPr lang="en-US" dirty="0"/>
          </a:p>
        </p:txBody>
      </p:sp>
      <p:sp>
        <p:nvSpPr>
          <p:cNvPr id="5" name="Text Box 16"/>
          <p:cNvSpPr txBox="1">
            <a:spLocks noChangeArrowheads="1"/>
          </p:cNvSpPr>
          <p:nvPr/>
        </p:nvSpPr>
        <p:spPr bwMode="auto">
          <a:xfrm>
            <a:off x="457200" y="1981200"/>
            <a:ext cx="8229600" cy="4154984"/>
          </a:xfrm>
          <a:prstGeom prst="rect">
            <a:avLst/>
          </a:prstGeom>
          <a:noFill/>
          <a:ln w="9525">
            <a:noFill/>
            <a:miter lim="800000"/>
            <a:headEnd/>
            <a:tailEnd/>
          </a:ln>
        </p:spPr>
        <p:txBody>
          <a:bodyPr wrap="square" anchor="b">
            <a:spAutoFit/>
          </a:bodyPr>
          <a:lstStyle/>
          <a:p>
            <a:pPr>
              <a:spcBef>
                <a:spcPct val="50000"/>
              </a:spcBef>
            </a:pPr>
            <a:r>
              <a:rPr lang="en-US" altLang="zh-CN" sz="2400" b="1" dirty="0">
                <a:solidFill>
                  <a:schemeClr val="hlink"/>
                </a:solidFill>
                <a:latin typeface="黑体" pitchFamily="49" charset="-122"/>
                <a:ea typeface="黑体" pitchFamily="49" charset="-122"/>
              </a:rPr>
              <a:t>Step 1</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将线性规划问题化成典式,求出各个非基变量的检验数.</a:t>
            </a:r>
          </a:p>
          <a:p>
            <a:pPr>
              <a:spcBef>
                <a:spcPct val="50000"/>
              </a:spcBef>
            </a:pPr>
            <a:r>
              <a:rPr lang="en-US" altLang="zh-CN" sz="2400" b="1" dirty="0">
                <a:solidFill>
                  <a:schemeClr val="hlink"/>
                </a:solidFill>
                <a:latin typeface="黑体" pitchFamily="49" charset="-122"/>
                <a:ea typeface="黑体" pitchFamily="49" charset="-122"/>
              </a:rPr>
              <a:t>Step 2</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判断所有非基变量的检验数是否非正,若是,则结束;否则转</a:t>
            </a:r>
            <a:r>
              <a:rPr lang="en-US" altLang="zh-CN" sz="2400" b="1" dirty="0">
                <a:solidFill>
                  <a:srgbClr val="000099"/>
                </a:solidFill>
                <a:latin typeface="黑体" pitchFamily="49" charset="-122"/>
                <a:ea typeface="黑体" pitchFamily="49" charset="-122"/>
              </a:rPr>
              <a:t>step 3.</a:t>
            </a:r>
          </a:p>
          <a:p>
            <a:pPr>
              <a:spcBef>
                <a:spcPct val="50000"/>
              </a:spcBef>
            </a:pPr>
            <a:r>
              <a:rPr lang="en-US" altLang="zh-CN" sz="2400" b="1" dirty="0">
                <a:solidFill>
                  <a:schemeClr val="hlink"/>
                </a:solidFill>
                <a:latin typeface="黑体" pitchFamily="49" charset="-122"/>
                <a:ea typeface="黑体" pitchFamily="49" charset="-122"/>
              </a:rPr>
              <a:t>Step 3</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选取一个检验数大于零的非基变量为进基变量;</a:t>
            </a:r>
          </a:p>
          <a:p>
            <a:pPr>
              <a:spcBef>
                <a:spcPct val="50000"/>
              </a:spcBef>
            </a:pPr>
            <a:r>
              <a:rPr lang="en-US" altLang="zh-CN" sz="2400" b="1" dirty="0">
                <a:solidFill>
                  <a:schemeClr val="hlink"/>
                </a:solidFill>
                <a:latin typeface="黑体" pitchFamily="49" charset="-122"/>
                <a:ea typeface="黑体" pitchFamily="49" charset="-122"/>
              </a:rPr>
              <a:t>Step 4</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若进基变量所对应的约束条件系数全为非正数,则原问题无界,结束;否则,按最小比值原则确定出基变量;</a:t>
            </a:r>
          </a:p>
          <a:p>
            <a:pPr>
              <a:spcBef>
                <a:spcPct val="50000"/>
              </a:spcBef>
            </a:pPr>
            <a:r>
              <a:rPr lang="en-US" altLang="zh-CN" sz="2400" b="1" dirty="0">
                <a:solidFill>
                  <a:schemeClr val="hlink"/>
                </a:solidFill>
                <a:latin typeface="黑体" pitchFamily="49" charset="-122"/>
                <a:ea typeface="黑体" pitchFamily="49" charset="-122"/>
              </a:rPr>
              <a:t>Step 5</a:t>
            </a:r>
            <a:r>
              <a:rPr lang="en-US" altLang="zh-CN" sz="2400" b="1" dirty="0">
                <a:solidFill>
                  <a:schemeClr val="tx1"/>
                </a:solidFill>
                <a:latin typeface="黑体" pitchFamily="49" charset="-122"/>
                <a:ea typeface="黑体" pitchFamily="49" charset="-122"/>
              </a:rPr>
              <a:t> </a:t>
            </a:r>
            <a:r>
              <a:rPr lang="zh-CN" altLang="en-US" sz="2400" b="1" dirty="0">
                <a:solidFill>
                  <a:srgbClr val="000099"/>
                </a:solidFill>
                <a:latin typeface="黑体" pitchFamily="49" charset="-122"/>
                <a:ea typeface="黑体" pitchFamily="49" charset="-122"/>
              </a:rPr>
              <a:t>进行迭代(用方程组的初等变换法确定新的基对应的典式及检验数),转</a:t>
            </a:r>
            <a:r>
              <a:rPr lang="en-US" altLang="zh-CN" sz="2400" b="1" dirty="0">
                <a:solidFill>
                  <a:srgbClr val="000099"/>
                </a:solidFill>
                <a:latin typeface="黑体" pitchFamily="49" charset="-122"/>
                <a:ea typeface="黑体" pitchFamily="49" charset="-122"/>
              </a:rPr>
              <a:t>step 2.</a:t>
            </a:r>
          </a:p>
        </p:txBody>
      </p:sp>
    </p:spTree>
    <p:extLst>
      <p:ext uri="{BB962C8B-B14F-4D97-AF65-F5344CB8AC3E}">
        <p14:creationId xmlns:p14="http://schemas.microsoft.com/office/powerpoint/2010/main" xmlns="" val="65563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39750" y="188913"/>
            <a:ext cx="7793038" cy="719137"/>
          </a:xfrm>
          <a:solidFill>
            <a:srgbClr val="FFFF99"/>
          </a:solidFill>
        </p:spPr>
        <p:txBody>
          <a:bodyPr/>
          <a:lstStyle/>
          <a:p>
            <a:pPr eaLnBrk="1" fontAlgn="auto" hangingPunct="1">
              <a:spcAft>
                <a:spcPts val="0"/>
              </a:spcAft>
              <a:defRPr/>
            </a:pPr>
            <a:r>
              <a:rPr lang="zh-CN" altLang="en-US" sz="2800" b="1">
                <a:latin typeface="Times New Roman" pitchFamily="18" charset="0"/>
                <a:ea typeface="黑体" pitchFamily="2" charset="-122"/>
              </a:rPr>
              <a:t>单纯形表</a:t>
            </a:r>
          </a:p>
        </p:txBody>
      </p:sp>
      <p:graphicFrame>
        <p:nvGraphicFramePr>
          <p:cNvPr id="236640" name="Group 96"/>
          <p:cNvGraphicFramePr>
            <a:graphicFrameLocks noGrp="1"/>
          </p:cNvGraphicFramePr>
          <p:nvPr>
            <p:ph type="tbl" idx="1"/>
          </p:nvPr>
        </p:nvGraphicFramePr>
        <p:xfrm>
          <a:off x="755650" y="1052513"/>
          <a:ext cx="8090217" cy="4114801"/>
        </p:xfrm>
        <a:graphic>
          <a:graphicData uri="http://schemas.openxmlformats.org/drawingml/2006/table">
            <a:tbl>
              <a:tblPr/>
              <a:tblGrid>
                <a:gridCol w="839788"/>
                <a:gridCol w="960437"/>
                <a:gridCol w="790575"/>
                <a:gridCol w="841375"/>
                <a:gridCol w="560388"/>
                <a:gridCol w="590550"/>
                <a:gridCol w="695325"/>
                <a:gridCol w="1417637"/>
                <a:gridCol w="208280"/>
                <a:gridCol w="182562"/>
                <a:gridCol w="211138"/>
                <a:gridCol w="792162"/>
              </a:tblGrid>
              <a:tr h="7064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C</a:t>
                      </a:r>
                      <a:r>
                        <a:rPr kumimoji="1" lang="en-US" altLang="zh-CN" sz="1800" b="1" i="0" u="none" strike="noStrike" cap="none" normalizeH="0" baseline="-25000" smtClean="0">
                          <a:ln>
                            <a:noFill/>
                          </a:ln>
                          <a:solidFill>
                            <a:schemeClr val="tx1"/>
                          </a:solidFill>
                          <a:effectLst/>
                          <a:latin typeface="Tahoma" pitchFamily="34" charset="0"/>
                          <a:ea typeface="宋体" pitchFamily="2" charset="-122"/>
                        </a:rPr>
                        <a:t>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800" b="1" i="0" u="none" strike="noStrike" cap="none" normalizeH="0" baseline="-25000" smtClean="0">
                          <a:ln>
                            <a:noFill/>
                          </a:ln>
                          <a:solidFill>
                            <a:schemeClr val="tx1"/>
                          </a:solidFill>
                          <a:effectLst/>
                          <a:latin typeface="Tahoma" pitchFamily="34" charset="0"/>
                          <a:ea typeface="宋体" pitchFamily="2" charset="-122"/>
                        </a:rPr>
                        <a:t>B</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b</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smtClean="0">
                          <a:ln>
                            <a:noFill/>
                          </a:ln>
                          <a:solidFill>
                            <a:schemeClr val="tx1"/>
                          </a:solidFill>
                          <a:effectLst/>
                          <a:latin typeface="Times New Roman" pitchFamily="18" charset="0"/>
                          <a:ea typeface="宋体"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smtClean="0">
                          <a:ln>
                            <a:noFill/>
                          </a:ln>
                          <a:solidFill>
                            <a:schemeClr val="tx1"/>
                          </a:solidFill>
                          <a:effectLst/>
                          <a:latin typeface="Times New Roman" pitchFamily="18" charset="0"/>
                          <a:ea typeface="宋体" pitchFamily="2" charset="-122"/>
                        </a:rPr>
                        <a:t>2</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25000" smtClean="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smtClean="0">
                          <a:ln>
                            <a:noFill/>
                          </a:ln>
                          <a:solidFill>
                            <a:schemeClr val="tx1"/>
                          </a:solidFill>
                          <a:effectLst/>
                          <a:latin typeface="Times New Roman" pitchFamily="18" charset="0"/>
                          <a:ea typeface="宋体" pitchFamily="2" charset="-122"/>
                        </a:rPr>
                        <a:t>m</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smtClean="0">
                          <a:ln>
                            <a:noFill/>
                          </a:ln>
                          <a:solidFill>
                            <a:schemeClr val="tx1"/>
                          </a:solidFill>
                          <a:effectLst/>
                          <a:latin typeface="Times New Roman" pitchFamily="18" charset="0"/>
                          <a:ea typeface="宋体" pitchFamily="2" charset="-122"/>
                        </a:rPr>
                        <a:t>m+1</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25000" smtClean="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0" u="none" strike="noStrike" cap="none" normalizeH="0" baseline="-25000" smtClean="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smtClean="0">
                          <a:ln>
                            <a:noFill/>
                          </a:ln>
                          <a:solidFill>
                            <a:schemeClr val="tx1"/>
                          </a:solidFill>
                          <a:effectLst/>
                          <a:latin typeface="Times New Roman" pitchFamily="18" charset="0"/>
                          <a:ea typeface="宋体" pitchFamily="2" charset="-122"/>
                        </a:rPr>
                        <a:t>n</a:t>
                      </a:r>
                    </a:p>
                  </a:txBody>
                  <a:tcPr marL="0" marR="0" marT="0" marB="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smtClean="0">
                          <a:ln>
                            <a:noFill/>
                          </a:ln>
                          <a:solidFill>
                            <a:schemeClr val="tx1"/>
                          </a:solidFill>
                          <a:effectLst/>
                          <a:latin typeface="Times New Roman" pitchFamily="18"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a:t>
                      </a:r>
                      <a:endParaRPr kumimoji="1" lang="en-US" altLang="zh-CN" sz="2400" b="1" i="1" u="none" strike="noStrike" cap="none" normalizeH="0" baseline="-25000" smtClean="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smtClean="0">
                          <a:ln>
                            <a:noFill/>
                          </a:ln>
                          <a:solidFill>
                            <a:schemeClr val="tx1"/>
                          </a:solidFill>
                          <a:effectLst/>
                          <a:latin typeface="Times New Roman" pitchFamily="18" charset="0"/>
                          <a:ea typeface="宋体" pitchFamily="2" charset="-122"/>
                        </a:rPr>
                        <a:t>m</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smtClean="0">
                          <a:ln>
                            <a:noFill/>
                          </a:ln>
                          <a:solidFill>
                            <a:schemeClr val="tx1"/>
                          </a:solidFill>
                          <a:effectLst/>
                          <a:latin typeface="Times New Roman" pitchFamily="18" charset="0"/>
                          <a:ea typeface="宋体" pitchFamily="2" charset="-122"/>
                        </a:rPr>
                        <a:t>m+1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400" b="1" i="1" u="none" strike="noStrike" cap="none" normalizeH="0" baseline="-25000" smtClean="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a:t>
                      </a:r>
                      <a:endParaRPr kumimoji="1" lang="en-US" altLang="zh-CN" sz="2400" b="1" i="1" u="none" strike="noStrike" cap="none" normalizeH="0" baseline="-25000" smtClean="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400" b="1" i="1" u="none" strike="noStrike" cap="none" normalizeH="0" baseline="-25000" smtClean="0">
                          <a:ln>
                            <a:noFill/>
                          </a:ln>
                          <a:solidFill>
                            <a:schemeClr val="tx1"/>
                          </a:solidFill>
                          <a:effectLst/>
                          <a:latin typeface="Times New Roman" pitchFamily="18" charset="0"/>
                          <a:ea typeface="宋体" pitchFamily="2" charset="-122"/>
                        </a:rPr>
                        <a:t>n</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8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800" b="1" i="0" u="none" strike="noStrike" cap="none" normalizeH="0" baseline="-2500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b</a:t>
                      </a:r>
                      <a:r>
                        <a:rPr kumimoji="1" lang="en-US" altLang="zh-CN" sz="1800" b="1" i="0" u="none" strike="noStrike" cap="none" normalizeH="0" baseline="-2500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smtClean="0">
                          <a:ln>
                            <a:noFill/>
                          </a:ln>
                          <a:solidFill>
                            <a:schemeClr val="tx1"/>
                          </a:solidFill>
                          <a:effectLst/>
                          <a:latin typeface="Tahoma" pitchFamily="34" charset="0"/>
                          <a:ea typeface="宋体" pitchFamily="2" charset="-122"/>
                          <a:sym typeface="Symbol" pitchFamily="18" charset="2"/>
                        </a:rPr>
                        <a:t>1m+1</a:t>
                      </a:r>
                      <a:endParaRPr kumimoji="1" lang="en-US" altLang="zh-CN" sz="1800" b="1" i="0" u="none" strike="noStrike" cap="none" normalizeH="0" baseline="0" smtClean="0">
                        <a:ln>
                          <a:noFill/>
                        </a:ln>
                        <a:solidFill>
                          <a:schemeClr val="tx1"/>
                        </a:solidFill>
                        <a:effectLst/>
                        <a:latin typeface="Tahoma" pitchFamily="34" charset="0"/>
                        <a:ea typeface="宋体" pitchFamily="2" charset="-122"/>
                        <a:sym typeface="Symbol" pitchFamily="18" charset="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smtClean="0">
                          <a:ln>
                            <a:noFill/>
                          </a:ln>
                          <a:solidFill>
                            <a:schemeClr val="tx1"/>
                          </a:solidFill>
                          <a:effectLst/>
                          <a:latin typeface="Tahoma" pitchFamily="34" charset="0"/>
                          <a:ea typeface="宋体" pitchFamily="2" charset="-122"/>
                          <a:sym typeface="Symbol" pitchFamily="18" charset="2"/>
                        </a:rPr>
                        <a:t>1n</a:t>
                      </a:r>
                      <a:endParaRPr kumimoji="1" lang="zh-CN" altLang="en-US" sz="1800" b="1" i="0" u="none" strike="noStrike" cap="none" normalizeH="0" baseline="-25000" smtClean="0">
                        <a:ln>
                          <a:noFill/>
                        </a:ln>
                        <a:solidFill>
                          <a:schemeClr val="tx1"/>
                        </a:solidFill>
                        <a:effectLst/>
                        <a:latin typeface="Tahoma" pitchFamily="34" charset="0"/>
                        <a:ea typeface="宋体" pitchFamily="2" charset="-122"/>
                        <a:sym typeface="Symbol" pitchFamily="18" charset="2"/>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en-US" sz="1800" b="1" i="0" u="none" strike="noStrike" cap="none" normalizeH="0" baseline="-25000" smtClean="0">
                        <a:ln>
                          <a:noFill/>
                        </a:ln>
                        <a:solidFill>
                          <a:schemeClr val="tx1"/>
                        </a:solidFill>
                        <a:effectLst/>
                        <a:latin typeface="Tahoma" pitchFamily="34" charset="0"/>
                        <a:ea typeface="宋体" pitchFamily="2" charset="-122"/>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cs typeface="Tahoma" pitchFamily="34" charset="0"/>
                        </a:rPr>
                        <a:t>:</a:t>
                      </a:r>
                      <a:endParaRPr kumimoji="1" lang="en-US" altLang="en-US" sz="1800" b="1" i="0" u="none" strike="noStrike" cap="none" normalizeH="0" baseline="-25000" smtClean="0">
                        <a:ln>
                          <a:noFill/>
                        </a:ln>
                        <a:solidFill>
                          <a:schemeClr val="tx1"/>
                        </a:solidFill>
                        <a:effectLst/>
                        <a:latin typeface="Tahoma" pitchFamily="34" charset="0"/>
                        <a:ea typeface="宋体" pitchFamily="2" charset="-122"/>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cs typeface="Tahoma" pitchFamily="34" charset="0"/>
                        </a:rPr>
                        <a:t>:</a:t>
                      </a:r>
                      <a:endParaRPr kumimoji="1" lang="en-US" altLang="en-US" sz="1800" b="1" i="0" u="none" strike="noStrike" cap="none" normalizeH="0" baseline="-25000" smtClean="0">
                        <a:ln>
                          <a:noFill/>
                        </a:ln>
                        <a:solidFill>
                          <a:schemeClr val="tx1"/>
                        </a:solidFill>
                        <a:effectLst/>
                        <a:latin typeface="Tahoma" pitchFamily="34" charset="0"/>
                        <a:ea typeface="宋体" pitchFamily="2" charset="-122"/>
                        <a:cs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cs typeface="Tahoma" pitchFamily="34" charset="0"/>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7524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1" lang="en-US" altLang="zh-CN" sz="2400" b="1" i="0" u="none" strike="noStrike" cap="none" normalizeH="0" baseline="-25000" smtClean="0">
                          <a:ln>
                            <a:noFill/>
                          </a:ln>
                          <a:solidFill>
                            <a:schemeClr val="tx1"/>
                          </a:solidFill>
                          <a:effectLst/>
                          <a:latin typeface="Times New Roman" pitchFamily="18" charset="0"/>
                          <a:ea typeface="宋体" pitchFamily="2" charset="-122"/>
                        </a:rPr>
                        <a:t>m</a:t>
                      </a:r>
                      <a:endParaRPr kumimoji="1" lang="zh-CN" altLang="en-US" sz="2400" b="1" i="0" u="none" strike="noStrike" cap="none" normalizeH="0" baseline="-2500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800" b="1" i="0" u="none" strike="noStrike" cap="none" normalizeH="0" baseline="-25000" smtClean="0">
                          <a:ln>
                            <a:noFill/>
                          </a:ln>
                          <a:solidFill>
                            <a:schemeClr val="tx1"/>
                          </a:solidFill>
                          <a:effectLst/>
                          <a:latin typeface="Tahoma" pitchFamily="34" charset="0"/>
                          <a:ea typeface="宋体" pitchFamily="2" charset="-122"/>
                        </a:rPr>
                        <a:t>m</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b</a:t>
                      </a:r>
                      <a:r>
                        <a:rPr kumimoji="1" lang="en-US" altLang="zh-CN" sz="1800" b="1" i="0" u="none" strike="noStrike" cap="none" normalizeH="0" baseline="-25000" smtClean="0">
                          <a:ln>
                            <a:noFill/>
                          </a:ln>
                          <a:solidFill>
                            <a:schemeClr val="tx1"/>
                          </a:solidFill>
                          <a:effectLst/>
                          <a:latin typeface="Tahoma" pitchFamily="34" charset="0"/>
                          <a:ea typeface="宋体" pitchFamily="2" charset="-122"/>
                        </a:rPr>
                        <a:t>m</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smtClean="0">
                          <a:ln>
                            <a:noFill/>
                          </a:ln>
                          <a:solidFill>
                            <a:schemeClr val="tx1"/>
                          </a:solidFill>
                          <a:effectLst/>
                          <a:latin typeface="Tahoma" pitchFamily="34" charset="0"/>
                          <a:ea typeface="宋体" pitchFamily="2" charset="-122"/>
                          <a:sym typeface="Symbol" pitchFamily="18" charset="2"/>
                        </a:rPr>
                        <a:t>mm+1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smtClean="0">
                          <a:ln>
                            <a:noFill/>
                          </a:ln>
                          <a:solidFill>
                            <a:schemeClr val="tx1"/>
                          </a:solidFill>
                          <a:effectLst/>
                          <a:latin typeface="Tahoma" pitchFamily="34" charset="0"/>
                          <a:ea typeface="宋体" pitchFamily="2" charset="-122"/>
                          <a:sym typeface="Symbol" pitchFamily="18" charset="2"/>
                        </a:rPr>
                        <a:t>mn</a:t>
                      </a:r>
                      <a:endParaRPr kumimoji="1" lang="zh-CN" altLang="en-US" sz="1800" b="1" i="0" u="none" strike="noStrike" cap="none" normalizeH="0" baseline="-25000" smtClean="0">
                        <a:ln>
                          <a:noFill/>
                        </a:ln>
                        <a:solidFill>
                          <a:schemeClr val="tx1"/>
                        </a:solidFill>
                        <a:effectLst/>
                        <a:latin typeface="Tahoma" pitchFamily="34" charset="0"/>
                        <a:ea typeface="宋体" pitchFamily="2" charset="-122"/>
                        <a:sym typeface="Symbol" pitchFamily="18" charset="2"/>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75406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rPr>
                        <a:t>检验数</a:t>
                      </a:r>
                      <a:endParaRPr kumimoji="1" lang="en-US" altLang="zh-CN"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smtClean="0">
                          <a:ln>
                            <a:noFill/>
                          </a:ln>
                          <a:solidFill>
                            <a:schemeClr val="tx1"/>
                          </a:solidFill>
                          <a:effectLst/>
                          <a:latin typeface="Tahoma" pitchFamily="34" charset="0"/>
                          <a:ea typeface="宋体" pitchFamily="2" charset="-122"/>
                          <a:sym typeface="Symbol" pitchFamily="18" charset="2"/>
                        </a:rPr>
                        <a:t>m+1</a:t>
                      </a:r>
                      <a:endParaRPr kumimoji="1" lang="en-US" altLang="zh-CN" sz="1800" b="1" i="0" u="none" strike="noStrike" cap="none" normalizeH="0" baseline="0" smtClean="0">
                        <a:ln>
                          <a:noFill/>
                        </a:ln>
                        <a:solidFill>
                          <a:schemeClr val="tx1"/>
                        </a:solidFill>
                        <a:effectLst/>
                        <a:latin typeface="Tahoma" pitchFamily="34" charset="0"/>
                        <a:ea typeface="宋体" pitchFamily="2" charset="-122"/>
                        <a:sym typeface="Symbol" pitchFamily="18" charset="2"/>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1" lang="en-US" altLang="zh-CN" sz="18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Tahoma" pitchFamily="34" charset="0"/>
                          <a:ea typeface="宋体" pitchFamily="2" charset="-122"/>
                          <a:sym typeface="Symbol" pitchFamily="18" charset="2"/>
                        </a:rPr>
                        <a:t></a:t>
                      </a:r>
                      <a:r>
                        <a:rPr kumimoji="1" lang="en-US" altLang="zh-CN" sz="1800" b="1" i="0" u="none" strike="noStrike" cap="none" normalizeH="0" baseline="-25000" smtClean="0">
                          <a:ln>
                            <a:noFill/>
                          </a:ln>
                          <a:solidFill>
                            <a:schemeClr val="tx1"/>
                          </a:solidFill>
                          <a:effectLst/>
                          <a:latin typeface="Tahoma" pitchFamily="34" charset="0"/>
                          <a:ea typeface="宋体" pitchFamily="2" charset="-122"/>
                          <a:sym typeface="Symbol" pitchFamily="18" charset="2"/>
                        </a:rPr>
                        <a:t>n</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082" name="Object 8"/>
          <p:cNvGraphicFramePr>
            <a:graphicFrameLocks noChangeAspect="1"/>
          </p:cNvGraphicFramePr>
          <p:nvPr/>
        </p:nvGraphicFramePr>
        <p:xfrm>
          <a:off x="950913" y="5373688"/>
          <a:ext cx="5764212" cy="866775"/>
        </p:xfrm>
        <a:graphic>
          <a:graphicData uri="http://schemas.openxmlformats.org/presentationml/2006/ole">
            <p:oleObj spid="_x0000_s162818" name="Equation" r:id="rId3" imgW="2869920" imgH="431640" progId="Equation.DSMT4">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38</a:t>
            </a:fld>
            <a:endParaRPr lang="en-US" dirty="0"/>
          </a:p>
        </p:txBody>
      </p:sp>
      <p:graphicFrame>
        <p:nvGraphicFramePr>
          <p:cNvPr id="64514" name="Object 2"/>
          <p:cNvGraphicFramePr>
            <a:graphicFrameLocks noChangeAspect="1"/>
          </p:cNvGraphicFramePr>
          <p:nvPr/>
        </p:nvGraphicFramePr>
        <p:xfrm>
          <a:off x="2057400" y="2209800"/>
          <a:ext cx="3094038" cy="2287587"/>
        </p:xfrm>
        <a:graphic>
          <a:graphicData uri="http://schemas.openxmlformats.org/presentationml/2006/ole">
            <p:oleObj spid="_x0000_s64514" name="Equation" r:id="rId3" imgW="1612800" imgH="1193760" progId="Equation.DSMT4">
              <p:embed/>
            </p:oleObj>
          </a:graphicData>
        </a:graphic>
      </p:graphicFrame>
    </p:spTree>
    <p:extLst>
      <p:ext uri="{BB962C8B-B14F-4D97-AF65-F5344CB8AC3E}">
        <p14:creationId xmlns:p14="http://schemas.microsoft.com/office/powerpoint/2010/main" xmlns="" val="655636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39</a:t>
            </a:fld>
            <a:endParaRPr lang="en-US" dirty="0"/>
          </a:p>
        </p:txBody>
      </p:sp>
      <p:graphicFrame>
        <p:nvGraphicFramePr>
          <p:cNvPr id="230405" name="Object 5"/>
          <p:cNvGraphicFramePr>
            <a:graphicFrameLocks noChangeAspect="1"/>
          </p:cNvGraphicFramePr>
          <p:nvPr/>
        </p:nvGraphicFramePr>
        <p:xfrm>
          <a:off x="2209800" y="2514600"/>
          <a:ext cx="3414713" cy="2392362"/>
        </p:xfrm>
        <a:graphic>
          <a:graphicData uri="http://schemas.openxmlformats.org/presentationml/2006/ole">
            <p:oleObj spid="_x0000_s65539" name="Equation" r:id="rId3" imgW="1739880" imgH="1218960" progId="Equation.DSMT4">
              <p:embed/>
            </p:oleObj>
          </a:graphicData>
        </a:graphic>
      </p:graphicFrame>
    </p:spTree>
    <p:extLst>
      <p:ext uri="{BB962C8B-B14F-4D97-AF65-F5344CB8AC3E}">
        <p14:creationId xmlns:p14="http://schemas.microsoft.com/office/powerpoint/2010/main" xmlns="" val="65563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0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Essence of the Simplex Method</a:t>
            </a:r>
          </a:p>
        </p:txBody>
      </p:sp>
      <p:sp>
        <p:nvSpPr>
          <p:cNvPr id="3" name="Content Placeholder 2"/>
          <p:cNvSpPr>
            <a:spLocks noGrp="1"/>
          </p:cNvSpPr>
          <p:nvPr>
            <p:ph idx="1"/>
          </p:nvPr>
        </p:nvSpPr>
        <p:spPr>
          <a:xfrm>
            <a:off x="457200" y="1447800"/>
            <a:ext cx="8305800" cy="5105400"/>
          </a:xfrm>
        </p:spPr>
        <p:txBody>
          <a:bodyPr/>
          <a:lstStyle/>
          <a:p>
            <a:r>
              <a:rPr lang="en-US" dirty="0" smtClean="0"/>
              <a:t>Optimality test</a:t>
            </a:r>
          </a:p>
          <a:p>
            <a:pPr lvl="1"/>
            <a:r>
              <a:rPr lang="en-US" dirty="0" smtClean="0"/>
              <a:t>If a CPF solution has no adjacent CPF solution that is better (as measured by </a:t>
            </a:r>
            <a:r>
              <a:rPr lang="en-US" i="1" dirty="0" smtClean="0"/>
              <a:t>Z</a:t>
            </a:r>
            <a:r>
              <a:rPr lang="en-US" dirty="0" smtClean="0"/>
              <a:t>):</a:t>
            </a:r>
          </a:p>
          <a:p>
            <a:pPr lvl="2"/>
            <a:r>
              <a:rPr lang="en-US" dirty="0" smtClean="0"/>
              <a:t>It must be an optimal solution</a:t>
            </a:r>
          </a:p>
          <a:p>
            <a:r>
              <a:rPr lang="en-US" dirty="0" smtClean="0"/>
              <a:t>Solving the example with the simplex method</a:t>
            </a:r>
          </a:p>
          <a:p>
            <a:pPr lvl="1"/>
            <a:r>
              <a:rPr lang="en-US" dirty="0" smtClean="0"/>
              <a:t>Choose an initial CPF solution (0,0) and decide if it is optimal</a:t>
            </a:r>
          </a:p>
          <a:p>
            <a:pPr lvl="1"/>
            <a:r>
              <a:rPr lang="en-US" dirty="0" smtClean="0"/>
              <a:t>Move to a better adjacent CPF solution</a:t>
            </a:r>
          </a:p>
          <a:p>
            <a:pPr lvl="1"/>
            <a:r>
              <a:rPr lang="en-US" dirty="0" smtClean="0"/>
              <a:t>Iterate until an optimal solution is found</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a:t>
            </a:fld>
            <a:endParaRPr lang="en-US" dirty="0"/>
          </a:p>
        </p:txBody>
      </p:sp>
    </p:spTree>
    <p:extLst>
      <p:ext uri="{BB962C8B-B14F-4D97-AF65-F5344CB8AC3E}">
        <p14:creationId xmlns:p14="http://schemas.microsoft.com/office/powerpoint/2010/main" xmlns="" val="3581711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4179" name="Group 3"/>
          <p:cNvGraphicFramePr>
            <a:graphicFrameLocks noGrp="1"/>
          </p:cNvGraphicFramePr>
          <p:nvPr/>
        </p:nvGraphicFramePr>
        <p:xfrm>
          <a:off x="1655763" y="254000"/>
          <a:ext cx="5578475" cy="1778953"/>
        </p:xfrm>
        <a:graphic>
          <a:graphicData uri="http://schemas.openxmlformats.org/drawingml/2006/table">
            <a:tbl>
              <a:tblPr/>
              <a:tblGrid>
                <a:gridCol w="685800"/>
                <a:gridCol w="554037"/>
                <a:gridCol w="817563"/>
                <a:gridCol w="714375"/>
                <a:gridCol w="771525"/>
                <a:gridCol w="677862"/>
                <a:gridCol w="677863"/>
                <a:gridCol w="679450"/>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hlink"/>
                          </a:solidFill>
                          <a:effectLst/>
                          <a:latin typeface="Tahoma" pitchFamily="34" charset="0"/>
                          <a:ea typeface="宋体" pitchFamily="2" charset="-122"/>
                        </a:rPr>
                        <a:t>1500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hlink"/>
                          </a:solidFill>
                          <a:effectLst/>
                          <a:latin typeface="Tahoma" pitchFamily="34" charset="0"/>
                          <a:ea typeface="宋体" pitchFamily="2" charset="-122"/>
                        </a:rPr>
                        <a:t>2500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hlink"/>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hlink"/>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hlink"/>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C</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dirty="0" smtClean="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5</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233" name="Group 57"/>
          <p:cNvGraphicFramePr>
            <a:graphicFrameLocks noGrp="1"/>
          </p:cNvGraphicFramePr>
          <p:nvPr/>
        </p:nvGraphicFramePr>
        <p:xfrm>
          <a:off x="1655763" y="2073275"/>
          <a:ext cx="5578475" cy="441325"/>
        </p:xfrm>
        <a:graphic>
          <a:graphicData uri="http://schemas.openxmlformats.org/drawingml/2006/table">
            <a:tbl>
              <a:tblPr/>
              <a:tblGrid>
                <a:gridCol w="1239837"/>
                <a:gridCol w="817563"/>
                <a:gridCol w="714375"/>
                <a:gridCol w="771525"/>
                <a:gridCol w="677862"/>
                <a:gridCol w="677863"/>
                <a:gridCol w="67945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1500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2500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4253" name="Oval 77"/>
          <p:cNvSpPr>
            <a:spLocks noChangeArrowheads="1"/>
          </p:cNvSpPr>
          <p:nvPr/>
        </p:nvSpPr>
        <p:spPr bwMode="auto">
          <a:xfrm>
            <a:off x="4689475" y="1700213"/>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434254" name="Group 78"/>
          <p:cNvGraphicFramePr>
            <a:graphicFrameLocks noGrp="1"/>
          </p:cNvGraphicFramePr>
          <p:nvPr/>
        </p:nvGraphicFramePr>
        <p:xfrm>
          <a:off x="1619250" y="2536825"/>
          <a:ext cx="5578475" cy="381000"/>
        </p:xfrm>
        <a:graphic>
          <a:graphicData uri="http://schemas.openxmlformats.org/drawingml/2006/table">
            <a:tbl>
              <a:tblPr/>
              <a:tblGrid>
                <a:gridCol w="685800"/>
                <a:gridCol w="568325"/>
                <a:gridCol w="838200"/>
                <a:gridCol w="773113"/>
                <a:gridCol w="677862"/>
                <a:gridCol w="677863"/>
                <a:gridCol w="677862"/>
                <a:gridCol w="67945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dirty="0" smtClean="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-2/3</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34276" name="Group 100"/>
          <p:cNvGraphicFramePr>
            <a:graphicFrameLocks noGrp="1"/>
          </p:cNvGraphicFramePr>
          <p:nvPr/>
        </p:nvGraphicFramePr>
        <p:xfrm>
          <a:off x="1608138" y="2930525"/>
          <a:ext cx="5578475" cy="335280"/>
        </p:xfrm>
        <a:graphic>
          <a:graphicData uri="http://schemas.openxmlformats.org/drawingml/2006/table">
            <a:tbl>
              <a:tblPr/>
              <a:tblGrid>
                <a:gridCol w="685800"/>
                <a:gridCol w="573087"/>
                <a:gridCol w="838200"/>
                <a:gridCol w="768350"/>
                <a:gridCol w="677863"/>
                <a:gridCol w="677862"/>
                <a:gridCol w="677863"/>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-1/3</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34305" name="Group 129"/>
          <p:cNvGraphicFramePr>
            <a:graphicFrameLocks noGrp="1"/>
          </p:cNvGraphicFramePr>
          <p:nvPr/>
        </p:nvGraphicFramePr>
        <p:xfrm>
          <a:off x="1612900" y="3249613"/>
          <a:ext cx="5578475" cy="335280"/>
        </p:xfrm>
        <a:graphic>
          <a:graphicData uri="http://schemas.openxmlformats.org/drawingml/2006/table">
            <a:tbl>
              <a:tblPr/>
              <a:tblGrid>
                <a:gridCol w="798513"/>
                <a:gridCol w="455612"/>
                <a:gridCol w="838200"/>
                <a:gridCol w="773113"/>
                <a:gridCol w="677862"/>
                <a:gridCol w="677863"/>
                <a:gridCol w="677862"/>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rPr>
                        <a:t>2500</a:t>
                      </a:r>
                      <a:endParaRPr kumimoji="1" lang="en-US" altLang="zh-CN" sz="1600" b="1"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2</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1/3</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327" name="Group 151"/>
          <p:cNvGraphicFramePr>
            <a:graphicFrameLocks noGrp="1"/>
          </p:cNvGraphicFramePr>
          <p:nvPr/>
        </p:nvGraphicFramePr>
        <p:xfrm>
          <a:off x="1622425" y="3613150"/>
          <a:ext cx="5754688" cy="441325"/>
        </p:xfrm>
        <a:graphic>
          <a:graphicData uri="http://schemas.openxmlformats.org/drawingml/2006/table">
            <a:tbl>
              <a:tblPr/>
              <a:tblGrid>
                <a:gridCol w="1258888"/>
                <a:gridCol w="838200"/>
                <a:gridCol w="768350"/>
                <a:gridCol w="677862"/>
                <a:gridCol w="742950"/>
                <a:gridCol w="477838"/>
                <a:gridCol w="99060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-62500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1500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-2500/3</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4347" name="Oval 171"/>
          <p:cNvSpPr>
            <a:spLocks noChangeArrowheads="1"/>
          </p:cNvSpPr>
          <p:nvPr/>
        </p:nvSpPr>
        <p:spPr bwMode="auto">
          <a:xfrm>
            <a:off x="3952875" y="2565400"/>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434348" name="Group 172"/>
          <p:cNvGraphicFramePr>
            <a:graphicFrameLocks noGrp="1"/>
          </p:cNvGraphicFramePr>
          <p:nvPr/>
        </p:nvGraphicFramePr>
        <p:xfrm>
          <a:off x="1617663" y="4076700"/>
          <a:ext cx="5691187" cy="381000"/>
        </p:xfrm>
        <a:graphic>
          <a:graphicData uri="http://schemas.openxmlformats.org/drawingml/2006/table">
            <a:tbl>
              <a:tblPr/>
              <a:tblGrid>
                <a:gridCol w="863600"/>
                <a:gridCol w="396875"/>
                <a:gridCol w="854075"/>
                <a:gridCol w="808037"/>
                <a:gridCol w="692150"/>
                <a:gridCol w="692150"/>
                <a:gridCol w="690563"/>
                <a:gridCol w="693737"/>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1500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1/3</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-2/9</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434370" name="Group 194"/>
          <p:cNvGraphicFramePr>
            <a:graphicFrameLocks noGrp="1"/>
          </p:cNvGraphicFramePr>
          <p:nvPr/>
        </p:nvGraphicFramePr>
        <p:xfrm>
          <a:off x="1655763" y="4467225"/>
          <a:ext cx="5578475" cy="335280"/>
        </p:xfrm>
        <a:graphic>
          <a:graphicData uri="http://schemas.openxmlformats.org/drawingml/2006/table">
            <a:tbl>
              <a:tblPr/>
              <a:tblGrid>
                <a:gridCol w="685800"/>
                <a:gridCol w="554037"/>
                <a:gridCol w="836613"/>
                <a:gridCol w="788987"/>
                <a:gridCol w="677863"/>
                <a:gridCol w="677862"/>
                <a:gridCol w="677863"/>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-2/3</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1/9</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34399" name="Group 223"/>
          <p:cNvGraphicFramePr>
            <a:graphicFrameLocks noGrp="1"/>
          </p:cNvGraphicFramePr>
          <p:nvPr/>
        </p:nvGraphicFramePr>
        <p:xfrm>
          <a:off x="1660525" y="4805363"/>
          <a:ext cx="5578475" cy="335280"/>
        </p:xfrm>
        <a:graphic>
          <a:graphicData uri="http://schemas.openxmlformats.org/drawingml/2006/table">
            <a:tbl>
              <a:tblPr/>
              <a:tblGrid>
                <a:gridCol w="750888"/>
                <a:gridCol w="484187"/>
                <a:gridCol w="838200"/>
                <a:gridCol w="792163"/>
                <a:gridCol w="677862"/>
                <a:gridCol w="677863"/>
                <a:gridCol w="677862"/>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2500</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2</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1/3</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421" name="Group 245"/>
          <p:cNvGraphicFramePr>
            <a:graphicFrameLocks noGrp="1"/>
          </p:cNvGraphicFramePr>
          <p:nvPr/>
        </p:nvGraphicFramePr>
        <p:xfrm>
          <a:off x="1522413" y="5167313"/>
          <a:ext cx="5729287" cy="441325"/>
        </p:xfrm>
        <a:graphic>
          <a:graphicData uri="http://schemas.openxmlformats.org/drawingml/2006/table">
            <a:tbl>
              <a:tblPr/>
              <a:tblGrid>
                <a:gridCol w="1355725"/>
                <a:gridCol w="857250"/>
                <a:gridCol w="866775"/>
                <a:gridCol w="633412"/>
                <a:gridCol w="792163"/>
                <a:gridCol w="503237"/>
                <a:gridCol w="720725"/>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-70000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-500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-500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441" name="Group 265"/>
          <p:cNvGraphicFramePr>
            <a:graphicFrameLocks noGrp="1"/>
          </p:cNvGraphicFramePr>
          <p:nvPr/>
        </p:nvGraphicFramePr>
        <p:xfrm>
          <a:off x="7235825" y="260350"/>
          <a:ext cx="863600" cy="1737360"/>
        </p:xfrm>
        <a:graphic>
          <a:graphicData uri="http://schemas.openxmlformats.org/drawingml/2006/table">
            <a:tbl>
              <a:tblPr/>
              <a:tblGrid>
                <a:gridCol w="863600"/>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sym typeface="Symbol" pitchFamily="18" charset="2"/>
                        </a:rPr>
                        <a:t></a:t>
                      </a: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32.5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40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4454" name="Group 278"/>
          <p:cNvGraphicFramePr>
            <a:graphicFrameLocks noGrp="1"/>
          </p:cNvGraphicFramePr>
          <p:nvPr/>
        </p:nvGraphicFramePr>
        <p:xfrm>
          <a:off x="7264400" y="2071688"/>
          <a:ext cx="609600" cy="1432560"/>
        </p:xfrm>
        <a:graphic>
          <a:graphicData uri="http://schemas.openxmlformats.org/drawingml/2006/table">
            <a:tbl>
              <a:tblPr/>
              <a:tblGrid>
                <a:gridCol w="6096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7.5</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832" name="TextBox 15"/>
          <p:cNvSpPr txBox="1">
            <a:spLocks noChangeArrowheads="1"/>
          </p:cNvSpPr>
          <p:nvPr/>
        </p:nvSpPr>
        <p:spPr bwMode="auto">
          <a:xfrm>
            <a:off x="2057400" y="5715000"/>
            <a:ext cx="6110287" cy="461665"/>
          </a:xfrm>
          <a:prstGeom prst="rect">
            <a:avLst/>
          </a:prstGeom>
          <a:noFill/>
          <a:ln w="9525">
            <a:noFill/>
            <a:miter lim="800000"/>
            <a:headEnd/>
            <a:tailEnd/>
          </a:ln>
        </p:spPr>
        <p:txBody>
          <a:bodyPr wrap="square">
            <a:spAutoFit/>
          </a:bodyPr>
          <a:lstStyle/>
          <a:p>
            <a:r>
              <a:rPr lang="en-US" altLang="zh-CN" b="1" dirty="0" smtClean="0">
                <a:solidFill>
                  <a:srgbClr val="FF0000"/>
                </a:solidFill>
                <a:latin typeface="宋体" pitchFamily="2" charset="-122"/>
                <a:ea typeface="宋体" pitchFamily="2" charset="-122"/>
              </a:rPr>
              <a:t>Optional Solution</a:t>
            </a:r>
            <a:r>
              <a:rPr lang="zh-CN" altLang="en-US" b="1" dirty="0" smtClean="0">
                <a:solidFill>
                  <a:srgbClr val="FF0000"/>
                </a:solidFill>
                <a:latin typeface="宋体" pitchFamily="2" charset="-122"/>
                <a:ea typeface="宋体" pitchFamily="2" charset="-122"/>
              </a:rPr>
              <a:t>：</a:t>
            </a:r>
            <a:r>
              <a:rPr lang="zh-CN" altLang="en-US" b="1" dirty="0">
                <a:solidFill>
                  <a:srgbClr val="FF0000"/>
                </a:solidFill>
                <a:latin typeface="宋体" pitchFamily="2" charset="-122"/>
                <a:ea typeface="宋体" pitchFamily="2" charset="-122"/>
              </a:rPr>
              <a:t>（</a:t>
            </a:r>
            <a:r>
              <a:rPr lang="en-US" altLang="zh-CN" b="1" dirty="0">
                <a:solidFill>
                  <a:srgbClr val="FF0000"/>
                </a:solidFill>
                <a:latin typeface="宋体" pitchFamily="2" charset="-122"/>
                <a:ea typeface="宋体" pitchFamily="2" charset="-122"/>
              </a:rPr>
              <a:t>5</a:t>
            </a:r>
            <a:r>
              <a:rPr lang="zh-CN" altLang="en-US" b="1" dirty="0">
                <a:solidFill>
                  <a:srgbClr val="FF0000"/>
                </a:solidFill>
                <a:latin typeface="宋体" pitchFamily="2" charset="-122"/>
                <a:ea typeface="宋体" pitchFamily="2" charset="-122"/>
              </a:rPr>
              <a:t>，</a:t>
            </a:r>
            <a:r>
              <a:rPr lang="en-US" altLang="zh-CN" b="1" dirty="0" smtClean="0">
                <a:solidFill>
                  <a:srgbClr val="FF0000"/>
                </a:solidFill>
                <a:latin typeface="宋体" pitchFamily="2" charset="-122"/>
                <a:ea typeface="宋体" pitchFamily="2" charset="-122"/>
              </a:rPr>
              <a:t>25</a:t>
            </a:r>
            <a:r>
              <a:rPr lang="zh-CN" altLang="en-US" b="1" dirty="0" smtClean="0">
                <a:solidFill>
                  <a:srgbClr val="FF0000"/>
                </a:solidFill>
                <a:latin typeface="宋体" pitchFamily="2" charset="-122"/>
                <a:ea typeface="宋体" pitchFamily="2" charset="-122"/>
              </a:rPr>
              <a:t>，</a:t>
            </a:r>
            <a:r>
              <a:rPr lang="en-US" altLang="zh-CN" b="1" dirty="0" smtClean="0">
                <a:solidFill>
                  <a:srgbClr val="FF0000"/>
                </a:solidFill>
                <a:latin typeface="宋体" pitchFamily="2" charset="-122"/>
                <a:ea typeface="宋体" pitchFamily="2" charset="-122"/>
              </a:rPr>
              <a:t>0,0</a:t>
            </a:r>
            <a:r>
              <a:rPr lang="zh-CN" altLang="en-US" b="1" dirty="0" smtClean="0">
                <a:solidFill>
                  <a:srgbClr val="FF0000"/>
                </a:solidFill>
                <a:latin typeface="宋体" pitchFamily="2" charset="-122"/>
                <a:ea typeface="宋体" pitchFamily="2" charset="-122"/>
              </a:rPr>
              <a:t>）</a:t>
            </a:r>
            <a:endParaRPr lang="zh-CN" altLang="en-US" b="1" dirty="0">
              <a:solidFill>
                <a:srgbClr val="FF0000"/>
              </a:solidFill>
              <a:latin typeface="宋体" pitchFamily="2" charset="-122"/>
              <a:ea typeface="宋体" pitchFamily="2" charset="-122"/>
            </a:endParaRPr>
          </a:p>
        </p:txBody>
      </p:sp>
      <p:sp>
        <p:nvSpPr>
          <p:cNvPr id="113833" name="TextBox 16"/>
          <p:cNvSpPr txBox="1">
            <a:spLocks noChangeArrowheads="1"/>
          </p:cNvSpPr>
          <p:nvPr/>
        </p:nvSpPr>
        <p:spPr bwMode="auto">
          <a:xfrm>
            <a:off x="2124075" y="6308725"/>
            <a:ext cx="3887788" cy="461665"/>
          </a:xfrm>
          <a:prstGeom prst="rect">
            <a:avLst/>
          </a:prstGeom>
          <a:noFill/>
          <a:ln w="9525">
            <a:noFill/>
            <a:miter lim="800000"/>
            <a:headEnd/>
            <a:tailEnd/>
          </a:ln>
        </p:spPr>
        <p:txBody>
          <a:bodyPr>
            <a:spAutoFit/>
          </a:bodyPr>
          <a:lstStyle/>
          <a:p>
            <a:r>
              <a:rPr lang="en-US" altLang="zh-CN" b="1" dirty="0" smtClean="0">
                <a:solidFill>
                  <a:srgbClr val="FF0000"/>
                </a:solidFill>
                <a:latin typeface="宋体" pitchFamily="2" charset="-122"/>
                <a:ea typeface="宋体" pitchFamily="2" charset="-122"/>
              </a:rPr>
              <a:t>Z</a:t>
            </a:r>
            <a:r>
              <a:rPr lang="zh-CN" altLang="en-US" b="1" dirty="0" smtClean="0">
                <a:solidFill>
                  <a:srgbClr val="FF0000"/>
                </a:solidFill>
                <a:latin typeface="宋体" pitchFamily="2" charset="-122"/>
                <a:ea typeface="宋体" pitchFamily="2" charset="-122"/>
              </a:rPr>
              <a:t>：</a:t>
            </a:r>
            <a:r>
              <a:rPr lang="en-US" altLang="zh-CN" b="1" dirty="0">
                <a:solidFill>
                  <a:srgbClr val="FF0000"/>
                </a:solidFill>
                <a:latin typeface="宋体" pitchFamily="2" charset="-122"/>
                <a:ea typeface="宋体" pitchFamily="2" charset="-122"/>
              </a:rPr>
              <a:t>70000</a:t>
            </a:r>
            <a:endParaRPr lang="zh-CN" altLang="en-US" b="1" dirty="0">
              <a:solidFill>
                <a:srgbClr val="FF0000"/>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34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344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42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343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342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342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343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344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343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343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343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4343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34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53" grpId="0" animBg="1"/>
      <p:bldP spid="4343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Simplex Method in Tabular Form</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41</a:t>
            </a:fld>
            <a:endParaRPr lang="en-US" dirty="0"/>
          </a:p>
        </p:txBody>
      </p:sp>
      <p:graphicFrame>
        <p:nvGraphicFramePr>
          <p:cNvPr id="66563" name="Object 2"/>
          <p:cNvGraphicFramePr>
            <a:graphicFrameLocks noChangeAspect="1"/>
          </p:cNvGraphicFramePr>
          <p:nvPr/>
        </p:nvGraphicFramePr>
        <p:xfrm>
          <a:off x="2057400" y="1447800"/>
          <a:ext cx="1981200" cy="2025650"/>
        </p:xfrm>
        <a:graphic>
          <a:graphicData uri="http://schemas.openxmlformats.org/presentationml/2006/ole">
            <p:oleObj spid="_x0000_s66563" name="Equation" r:id="rId3" imgW="1168200" imgH="1193760" progId="Equation.DSMT4">
              <p:embed/>
            </p:oleObj>
          </a:graphicData>
        </a:graphic>
      </p:graphicFrame>
      <p:graphicFrame>
        <p:nvGraphicFramePr>
          <p:cNvPr id="363525" name="Object 5"/>
          <p:cNvGraphicFramePr>
            <a:graphicFrameLocks noChangeAspect="1"/>
          </p:cNvGraphicFramePr>
          <p:nvPr/>
        </p:nvGraphicFramePr>
        <p:xfrm>
          <a:off x="2057400" y="4114800"/>
          <a:ext cx="3092450" cy="2317750"/>
        </p:xfrm>
        <a:graphic>
          <a:graphicData uri="http://schemas.openxmlformats.org/presentationml/2006/ole">
            <p:oleObj spid="_x0000_s66564" name="Equation" r:id="rId4" imgW="1625400" imgH="1218960" progId="Equation.DSMT4">
              <p:embed/>
            </p:oleObj>
          </a:graphicData>
        </a:graphic>
      </p:graphicFrame>
      <p:sp>
        <p:nvSpPr>
          <p:cNvPr id="7" name="右箭头 6"/>
          <p:cNvSpPr/>
          <p:nvPr/>
        </p:nvSpPr>
        <p:spPr>
          <a:xfrm>
            <a:off x="4572000" y="2667000"/>
            <a:ext cx="1981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65563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35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37" name="Group 293"/>
          <p:cNvGraphicFramePr>
            <a:graphicFrameLocks noGrp="1"/>
          </p:cNvGraphicFramePr>
          <p:nvPr/>
        </p:nvGraphicFramePr>
        <p:xfrm>
          <a:off x="1760538" y="346075"/>
          <a:ext cx="5578475" cy="1767840"/>
        </p:xfrm>
        <a:graphic>
          <a:graphicData uri="http://schemas.openxmlformats.org/drawingml/2006/table">
            <a:tbl>
              <a:tblPr/>
              <a:tblGrid>
                <a:gridCol w="685800"/>
                <a:gridCol w="554037"/>
                <a:gridCol w="817563"/>
                <a:gridCol w="808037"/>
                <a:gridCol w="660400"/>
                <a:gridCol w="695325"/>
                <a:gridCol w="677863"/>
                <a:gridCol w="679450"/>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FF9900"/>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FF9900"/>
                          </a:solidFill>
                          <a:effectLst/>
                          <a:latin typeface="Tahoma" pitchFamily="34" charset="0"/>
                          <a:ea typeface="宋体" pitchFamily="2" charset="-122"/>
                        </a:rPr>
                        <a:t>5</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C</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5</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4891" name="Group 347"/>
          <p:cNvGraphicFramePr>
            <a:graphicFrameLocks noGrp="1"/>
          </p:cNvGraphicFramePr>
          <p:nvPr/>
        </p:nvGraphicFramePr>
        <p:xfrm>
          <a:off x="1760538" y="2144713"/>
          <a:ext cx="5578475" cy="441325"/>
        </p:xfrm>
        <a:graphic>
          <a:graphicData uri="http://schemas.openxmlformats.org/drawingml/2006/table">
            <a:tbl>
              <a:tblPr/>
              <a:tblGrid>
                <a:gridCol w="1239837"/>
                <a:gridCol w="817563"/>
                <a:gridCol w="808037"/>
                <a:gridCol w="677863"/>
                <a:gridCol w="677862"/>
                <a:gridCol w="677863"/>
                <a:gridCol w="67945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2</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5</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4911" name="Oval 367"/>
          <p:cNvSpPr>
            <a:spLocks noChangeArrowheads="1"/>
          </p:cNvSpPr>
          <p:nvPr/>
        </p:nvSpPr>
        <p:spPr bwMode="auto">
          <a:xfrm>
            <a:off x="4830763" y="1484313"/>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64912" name="Group 368"/>
          <p:cNvGraphicFramePr>
            <a:graphicFrameLocks noGrp="1"/>
          </p:cNvGraphicFramePr>
          <p:nvPr/>
        </p:nvGraphicFramePr>
        <p:xfrm>
          <a:off x="1746250" y="2625725"/>
          <a:ext cx="5578475" cy="381000"/>
        </p:xfrm>
        <a:graphic>
          <a:graphicData uri="http://schemas.openxmlformats.org/drawingml/2006/table">
            <a:tbl>
              <a:tblPr/>
              <a:tblGrid>
                <a:gridCol w="685800"/>
                <a:gridCol w="568325"/>
                <a:gridCol w="838200"/>
                <a:gridCol w="773113"/>
                <a:gridCol w="677862"/>
                <a:gridCol w="677863"/>
                <a:gridCol w="677862"/>
                <a:gridCol w="67945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64934" name="Group 390"/>
          <p:cNvGraphicFramePr>
            <a:graphicFrameLocks noGrp="1"/>
          </p:cNvGraphicFramePr>
          <p:nvPr/>
        </p:nvGraphicFramePr>
        <p:xfrm>
          <a:off x="1741488" y="3006725"/>
          <a:ext cx="5578475" cy="335280"/>
        </p:xfrm>
        <a:graphic>
          <a:graphicData uri="http://schemas.openxmlformats.org/drawingml/2006/table">
            <a:tbl>
              <a:tblPr/>
              <a:tblGrid>
                <a:gridCol w="685800"/>
                <a:gridCol w="573087"/>
                <a:gridCol w="838200"/>
                <a:gridCol w="768350"/>
                <a:gridCol w="677863"/>
                <a:gridCol w="677862"/>
                <a:gridCol w="677863"/>
                <a:gridCol w="679450"/>
              </a:tblGrid>
              <a:tr h="249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2</a:t>
                      </a:r>
                      <a:endParaRPr kumimoji="1" lang="zh-CN" altLang="en-US" sz="16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64963" name="Group 419"/>
          <p:cNvGraphicFramePr>
            <a:graphicFrameLocks noGrp="1"/>
          </p:cNvGraphicFramePr>
          <p:nvPr/>
        </p:nvGraphicFramePr>
        <p:xfrm>
          <a:off x="1746250" y="3346450"/>
          <a:ext cx="5578475" cy="335280"/>
        </p:xfrm>
        <a:graphic>
          <a:graphicData uri="http://schemas.openxmlformats.org/drawingml/2006/table">
            <a:tbl>
              <a:tblPr/>
              <a:tblGrid>
                <a:gridCol w="685800"/>
                <a:gridCol w="568325"/>
                <a:gridCol w="838200"/>
                <a:gridCol w="773113"/>
                <a:gridCol w="677862"/>
                <a:gridCol w="677863"/>
                <a:gridCol w="677862"/>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5</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4985" name="Group 441"/>
          <p:cNvGraphicFramePr>
            <a:graphicFrameLocks noGrp="1"/>
          </p:cNvGraphicFramePr>
          <p:nvPr/>
        </p:nvGraphicFramePr>
        <p:xfrm>
          <a:off x="1741488" y="3709988"/>
          <a:ext cx="5754687" cy="441325"/>
        </p:xfrm>
        <a:graphic>
          <a:graphicData uri="http://schemas.openxmlformats.org/drawingml/2006/table">
            <a:tbl>
              <a:tblPr/>
              <a:tblGrid>
                <a:gridCol w="1258887"/>
                <a:gridCol w="838200"/>
                <a:gridCol w="768350"/>
                <a:gridCol w="677863"/>
                <a:gridCol w="742950"/>
                <a:gridCol w="477837"/>
                <a:gridCol w="99060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-15</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2</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5005" name="Oval 461"/>
          <p:cNvSpPr>
            <a:spLocks noChangeArrowheads="1"/>
          </p:cNvSpPr>
          <p:nvPr/>
        </p:nvSpPr>
        <p:spPr bwMode="auto">
          <a:xfrm>
            <a:off x="4097338" y="3343275"/>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65006" name="Group 462"/>
          <p:cNvGraphicFramePr>
            <a:graphicFrameLocks noGrp="1"/>
          </p:cNvGraphicFramePr>
          <p:nvPr/>
        </p:nvGraphicFramePr>
        <p:xfrm>
          <a:off x="1765300" y="4178300"/>
          <a:ext cx="5578475" cy="381000"/>
        </p:xfrm>
        <a:graphic>
          <a:graphicData uri="http://schemas.openxmlformats.org/drawingml/2006/table">
            <a:tbl>
              <a:tblPr/>
              <a:tblGrid>
                <a:gridCol w="685800"/>
                <a:gridCol w="549275"/>
                <a:gridCol w="838200"/>
                <a:gridCol w="792163"/>
                <a:gridCol w="677862"/>
                <a:gridCol w="677863"/>
                <a:gridCol w="677862"/>
                <a:gridCol w="67945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365028" name="Group 484"/>
          <p:cNvGraphicFramePr>
            <a:graphicFrameLocks noGrp="1"/>
          </p:cNvGraphicFramePr>
          <p:nvPr/>
        </p:nvGraphicFramePr>
        <p:xfrm>
          <a:off x="1760538" y="4565650"/>
          <a:ext cx="5578475" cy="335280"/>
        </p:xfrm>
        <a:graphic>
          <a:graphicData uri="http://schemas.openxmlformats.org/drawingml/2006/table">
            <a:tbl>
              <a:tblPr/>
              <a:tblGrid>
                <a:gridCol w="685800"/>
                <a:gridCol w="554037"/>
                <a:gridCol w="836613"/>
                <a:gridCol w="788987"/>
                <a:gridCol w="677863"/>
                <a:gridCol w="677862"/>
                <a:gridCol w="677863"/>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2</a:t>
                      </a:r>
                      <a:endParaRPr kumimoji="1" lang="zh-CN" altLang="en-US" sz="16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r>
            </a:tbl>
          </a:graphicData>
        </a:graphic>
      </p:graphicFrame>
      <p:graphicFrame>
        <p:nvGraphicFramePr>
          <p:cNvPr id="365057" name="Group 513"/>
          <p:cNvGraphicFramePr>
            <a:graphicFrameLocks noGrp="1"/>
          </p:cNvGraphicFramePr>
          <p:nvPr/>
        </p:nvGraphicFramePr>
        <p:xfrm>
          <a:off x="1765300" y="4916488"/>
          <a:ext cx="5578475" cy="335280"/>
        </p:xfrm>
        <a:graphic>
          <a:graphicData uri="http://schemas.openxmlformats.org/drawingml/2006/table">
            <a:tbl>
              <a:tblPr/>
              <a:tblGrid>
                <a:gridCol w="685800"/>
                <a:gridCol w="549275"/>
                <a:gridCol w="838200"/>
                <a:gridCol w="792163"/>
                <a:gridCol w="677862"/>
                <a:gridCol w="677863"/>
                <a:gridCol w="677862"/>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1</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5079" name="Group 535"/>
          <p:cNvGraphicFramePr>
            <a:graphicFrameLocks noGrp="1"/>
          </p:cNvGraphicFramePr>
          <p:nvPr/>
        </p:nvGraphicFramePr>
        <p:xfrm>
          <a:off x="1684338" y="5292725"/>
          <a:ext cx="5562600" cy="441325"/>
        </p:xfrm>
        <a:graphic>
          <a:graphicData uri="http://schemas.openxmlformats.org/drawingml/2006/table">
            <a:tbl>
              <a:tblPr/>
              <a:tblGrid>
                <a:gridCol w="1316037"/>
                <a:gridCol w="831850"/>
                <a:gridCol w="842963"/>
                <a:gridCol w="708025"/>
                <a:gridCol w="776287"/>
                <a:gridCol w="477838"/>
                <a:gridCol w="60960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-19</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-2</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5099" name="Group 555"/>
          <p:cNvGraphicFramePr>
            <a:graphicFrameLocks noGrp="1"/>
          </p:cNvGraphicFramePr>
          <p:nvPr/>
        </p:nvGraphicFramePr>
        <p:xfrm>
          <a:off x="7391400" y="376238"/>
          <a:ext cx="609600" cy="1737360"/>
        </p:xfrm>
        <a:graphic>
          <a:graphicData uri="http://schemas.openxmlformats.org/drawingml/2006/table">
            <a:tbl>
              <a:tblPr/>
              <a:tblGrid>
                <a:gridCol w="609600"/>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sym typeface="Symbol" pitchFamily="18" charset="2"/>
                        </a:rPr>
                        <a:t></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5112" name="Group 568"/>
          <p:cNvGraphicFramePr>
            <a:graphicFrameLocks noGrp="1"/>
          </p:cNvGraphicFramePr>
          <p:nvPr/>
        </p:nvGraphicFramePr>
        <p:xfrm>
          <a:off x="7419975" y="2168525"/>
          <a:ext cx="609600" cy="1463040"/>
        </p:xfrm>
        <a:graphic>
          <a:graphicData uri="http://schemas.openxmlformats.org/drawingml/2006/table">
            <a:tbl>
              <a:tblPr/>
              <a:tblGrid>
                <a:gridCol w="6096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5125" name="Text Box 581"/>
          <p:cNvSpPr txBox="1">
            <a:spLocks noChangeArrowheads="1"/>
          </p:cNvSpPr>
          <p:nvPr/>
        </p:nvSpPr>
        <p:spPr bwMode="auto">
          <a:xfrm>
            <a:off x="1547813" y="5949950"/>
            <a:ext cx="6934200" cy="457200"/>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a:solidFill>
                  <a:schemeClr val="tx1"/>
                </a:solidFill>
                <a:ea typeface="黑体" pitchFamily="49" charset="-122"/>
              </a:rPr>
              <a:t>最优解</a:t>
            </a:r>
            <a:r>
              <a:rPr lang="en-US" altLang="zh-CN" sz="2400" b="1">
                <a:solidFill>
                  <a:schemeClr val="tx1"/>
                </a:solidFill>
                <a:ea typeface="黑体" pitchFamily="49" charset="-122"/>
              </a:rPr>
              <a:t>X</a:t>
            </a:r>
            <a:r>
              <a:rPr lang="en-US" altLang="zh-CN" sz="2400" b="1" baseline="30000">
                <a:solidFill>
                  <a:schemeClr val="tx1"/>
                </a:solidFill>
                <a:ea typeface="黑体" pitchFamily="49" charset="-122"/>
              </a:rPr>
              <a:t>*</a:t>
            </a:r>
            <a:r>
              <a:rPr lang="en-US" altLang="zh-CN" sz="2400" b="1">
                <a:solidFill>
                  <a:schemeClr val="tx1"/>
                </a:solidFill>
                <a:ea typeface="黑体" pitchFamily="49" charset="-122"/>
              </a:rPr>
              <a:t>=(2,3,0,0,0)</a:t>
            </a:r>
            <a:r>
              <a:rPr lang="en-US" altLang="zh-CN" sz="2400" b="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最优值19。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48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5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9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49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649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649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649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651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50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650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650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650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65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6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911" grpId="0" animBg="1"/>
      <p:bldP spid="365005" grpId="0" animBg="1"/>
      <p:bldP spid="36512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Tie Breaking in the Simplex Method</a:t>
            </a:r>
            <a:endParaRPr lang="en-US" dirty="0"/>
          </a:p>
        </p:txBody>
      </p:sp>
      <p:sp>
        <p:nvSpPr>
          <p:cNvPr id="3" name="Content Placeholder 2"/>
          <p:cNvSpPr>
            <a:spLocks noGrp="1"/>
          </p:cNvSpPr>
          <p:nvPr>
            <p:ph idx="1"/>
          </p:nvPr>
        </p:nvSpPr>
        <p:spPr/>
        <p:txBody>
          <a:bodyPr/>
          <a:lstStyle/>
          <a:p>
            <a:r>
              <a:rPr lang="en-US" dirty="0" smtClean="0"/>
              <a:t>Tie </a:t>
            </a:r>
            <a:r>
              <a:rPr lang="zh-CN" altLang="en-US" dirty="0" smtClean="0"/>
              <a:t>相持 </a:t>
            </a:r>
            <a:r>
              <a:rPr lang="en-US" dirty="0" smtClean="0"/>
              <a:t>for the entering basic variable</a:t>
            </a:r>
          </a:p>
          <a:p>
            <a:pPr lvl="1"/>
            <a:r>
              <a:rPr lang="en-US" dirty="0" smtClean="0"/>
              <a:t>Decision may be made arbitrarily </a:t>
            </a:r>
            <a:r>
              <a:rPr lang="zh-CN" altLang="en-US" dirty="0" smtClean="0"/>
              <a:t>任意</a:t>
            </a:r>
            <a:endParaRPr lang="en-US" dirty="0" smtClean="0"/>
          </a:p>
          <a:p>
            <a:r>
              <a:rPr lang="en-US" dirty="0" smtClean="0"/>
              <a:t>Tie for the leaving basic variable</a:t>
            </a:r>
          </a:p>
          <a:p>
            <a:pPr lvl="1"/>
            <a:r>
              <a:rPr lang="en-US" dirty="0" smtClean="0"/>
              <a:t>Matters theoretically but rarely in practice</a:t>
            </a:r>
            <a:r>
              <a:rPr lang="zh-CN" altLang="en-US" dirty="0" smtClean="0"/>
              <a:t>同时退化为</a:t>
            </a:r>
            <a:r>
              <a:rPr lang="en-US" altLang="zh-CN" dirty="0" smtClean="0"/>
              <a:t>0</a:t>
            </a:r>
            <a:endParaRPr lang="en-US" dirty="0" smtClean="0"/>
          </a:p>
          <a:p>
            <a:pPr lvl="1"/>
            <a:r>
              <a:rPr lang="en-US" dirty="0" smtClean="0"/>
              <a:t>Choose arbitrarily</a:t>
            </a:r>
          </a:p>
          <a:p>
            <a:r>
              <a:rPr lang="en-US" dirty="0" smtClean="0"/>
              <a:t>Condition of no leaving basic variable</a:t>
            </a:r>
          </a:p>
          <a:p>
            <a:pPr lvl="1"/>
            <a:r>
              <a:rPr lang="en-US" i="1" dirty="0" smtClean="0"/>
              <a:t>Z</a:t>
            </a:r>
            <a:r>
              <a:rPr lang="en-US" dirty="0" smtClean="0"/>
              <a:t> is unbounded</a:t>
            </a:r>
          </a:p>
          <a:p>
            <a:pPr lvl="1"/>
            <a:r>
              <a:rPr lang="en-US" dirty="0" smtClean="0"/>
              <a:t>Indicates a mistake has been made</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43</a:t>
            </a:fld>
            <a:endParaRPr lang="en-US" dirty="0"/>
          </a:p>
        </p:txBody>
      </p:sp>
    </p:spTree>
    <p:extLst>
      <p:ext uri="{BB962C8B-B14F-4D97-AF65-F5344CB8AC3E}">
        <p14:creationId xmlns:p14="http://schemas.microsoft.com/office/powerpoint/2010/main" xmlns="" val="986465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Tie Breaking in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44</a:t>
            </a:fld>
            <a:endParaRPr lang="en-US" dirty="0"/>
          </a:p>
        </p:txBody>
      </p:sp>
      <p:sp>
        <p:nvSpPr>
          <p:cNvPr id="6" name="矩形 5"/>
          <p:cNvSpPr/>
          <p:nvPr/>
        </p:nvSpPr>
        <p:spPr>
          <a:xfrm>
            <a:off x="304800" y="1219200"/>
            <a:ext cx="7315200" cy="461665"/>
          </a:xfrm>
          <a:prstGeom prst="rect">
            <a:avLst/>
          </a:prstGeom>
        </p:spPr>
        <p:txBody>
          <a:bodyPr wrap="square">
            <a:spAutoFit/>
          </a:bodyPr>
          <a:lstStyle/>
          <a:p>
            <a:r>
              <a:rPr lang="en-US" altLang="zh-CN" b="1" dirty="0" smtClean="0"/>
              <a:t>Tie for the Leaving Basic Variable—Degeneracy </a:t>
            </a:r>
            <a:endParaRPr lang="zh-CN" altLang="en-US" b="1" dirty="0"/>
          </a:p>
        </p:txBody>
      </p:sp>
      <p:sp>
        <p:nvSpPr>
          <p:cNvPr id="7" name="TextBox 6"/>
          <p:cNvSpPr txBox="1"/>
          <p:nvPr/>
        </p:nvSpPr>
        <p:spPr>
          <a:xfrm>
            <a:off x="457200" y="1595021"/>
            <a:ext cx="8686800" cy="5262979"/>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all the tied basic variables reach zero simultaneously as the entering basic variable is increased.</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 if one of these degenerate basic variables retains its value of zero until it is chosen at a subsequent iteration to be a leaving basic variable, the corresponding entering basic variable also must remain zero (since it cannot be increased without making the leaving basic variable negative), so the value of Z must remain unchanged</a:t>
            </a: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 if Z may remain the same rather than increase at each iteration, the simplex method may then go around in a loop, repeating the same sequence of solutions periodically rather than eventually increasing Z toward an optimal solution. </a:t>
            </a:r>
          </a:p>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98646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4.5 Tie Breaking in the Simplex Method</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45</a:t>
            </a:fld>
            <a:endParaRPr lang="en-US" dirty="0"/>
          </a:p>
        </p:txBody>
      </p:sp>
      <p:pic>
        <p:nvPicPr>
          <p:cNvPr id="95233" name="Picture 1" descr="C:\Users\adminis\AppData\Roaming\Tencent\Users\1062269341\TIM\WinTemp\RichOle\(ANFCKDKFA)%ZX7LH9~%WE5.png"/>
          <p:cNvPicPr>
            <a:picLocks noChangeAspect="1" noChangeArrowheads="1"/>
          </p:cNvPicPr>
          <p:nvPr/>
        </p:nvPicPr>
        <p:blipFill>
          <a:blip r:embed="rId2" cstate="print"/>
          <a:srcRect/>
          <a:stretch>
            <a:fillRect/>
          </a:stretch>
        </p:blipFill>
        <p:spPr bwMode="auto">
          <a:xfrm>
            <a:off x="0" y="1752600"/>
            <a:ext cx="9144000" cy="3114675"/>
          </a:xfrm>
          <a:prstGeom prst="rect">
            <a:avLst/>
          </a:prstGeom>
          <a:noFill/>
        </p:spPr>
      </p:pic>
      <p:sp>
        <p:nvSpPr>
          <p:cNvPr id="8" name="TextBox 7"/>
          <p:cNvSpPr txBox="1"/>
          <p:nvPr/>
        </p:nvSpPr>
        <p:spPr>
          <a:xfrm>
            <a:off x="2286000" y="5334000"/>
            <a:ext cx="4343400" cy="461665"/>
          </a:xfrm>
          <a:prstGeom prst="rect">
            <a:avLst/>
          </a:prstGeom>
          <a:noFill/>
        </p:spPr>
        <p:txBody>
          <a:bodyPr wrap="square" rtlCol="0">
            <a:spAutoFit/>
          </a:bodyPr>
          <a:lstStyle/>
          <a:p>
            <a:r>
              <a:rPr lang="en-US" altLang="zh-CN" dirty="0" smtClean="0"/>
              <a:t>If X</a:t>
            </a:r>
            <a:r>
              <a:rPr lang="en-US" altLang="zh-CN" baseline="-25000" dirty="0" smtClean="0"/>
              <a:t>2</a:t>
            </a:r>
            <a:r>
              <a:rPr lang="zh-CN" altLang="en-US" dirty="0" smtClean="0"/>
              <a:t>的系数变为</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xmlns="" val="986465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 Breaking in the Simplex Method</a:t>
            </a:r>
            <a:endParaRPr lang="en-US" dirty="0"/>
          </a:p>
        </p:txBody>
      </p:sp>
      <p:sp>
        <p:nvSpPr>
          <p:cNvPr id="3" name="Content Placeholder 2"/>
          <p:cNvSpPr>
            <a:spLocks noGrp="1"/>
          </p:cNvSpPr>
          <p:nvPr>
            <p:ph idx="1"/>
          </p:nvPr>
        </p:nvSpPr>
        <p:spPr/>
        <p:txBody>
          <a:bodyPr/>
          <a:lstStyle/>
          <a:p>
            <a:r>
              <a:rPr lang="en-US" dirty="0" smtClean="0"/>
              <a:t>Multiple optimal solutions</a:t>
            </a:r>
          </a:p>
          <a:p>
            <a:pPr lvl="1"/>
            <a:r>
              <a:rPr lang="en-US" dirty="0" smtClean="0"/>
              <a:t>Simplex method stops after one optimal BF solution is found</a:t>
            </a:r>
          </a:p>
          <a:p>
            <a:pPr lvl="1"/>
            <a:r>
              <a:rPr lang="en-US" dirty="0" smtClean="0"/>
              <a:t>Often other optimal solutions exist and would be meaningful choices</a:t>
            </a:r>
          </a:p>
          <a:p>
            <a:pPr lvl="1"/>
            <a:r>
              <a:rPr lang="en-US" dirty="0" smtClean="0"/>
              <a:t>Method exists to detect and find other optimal BF solutions</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46</a:t>
            </a:fld>
            <a:endParaRPr lang="en-US" dirty="0"/>
          </a:p>
        </p:txBody>
      </p:sp>
    </p:spTree>
    <p:extLst>
      <p:ext uri="{BB962C8B-B14F-4D97-AF65-F5344CB8AC3E}">
        <p14:creationId xmlns:p14="http://schemas.microsoft.com/office/powerpoint/2010/main" xmlns="" val="295274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 Breaking in the Simplex Method</a:t>
            </a:r>
            <a:endParaRPr lang="en-US" dirty="0"/>
          </a:p>
        </p:txBody>
      </p:sp>
      <p:sp>
        <p:nvSpPr>
          <p:cNvPr id="3" name="Content Placeholder 2"/>
          <p:cNvSpPr>
            <a:spLocks noGrp="1"/>
          </p:cNvSpPr>
          <p:nvPr>
            <p:ph idx="1"/>
          </p:nvPr>
        </p:nvSpPr>
        <p:spPr>
          <a:xfrm>
            <a:off x="457200" y="1447800"/>
            <a:ext cx="8229600" cy="838200"/>
          </a:xfrm>
        </p:spPr>
        <p:txBody>
          <a:bodyPr/>
          <a:lstStyle/>
          <a:p>
            <a:r>
              <a:rPr lang="en-US" dirty="0" smtClean="0"/>
              <a:t>Multiple optimal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47</a:t>
            </a:fld>
            <a:endParaRPr lang="en-US" dirty="0"/>
          </a:p>
        </p:txBody>
      </p:sp>
      <p:pic>
        <p:nvPicPr>
          <p:cNvPr id="114689" name="Picture 1" descr="C:\Users\adminis\AppData\Roaming\Tencent\Users\1062269341\TIM\WinTemp\RichOle\O3G9S9}TPW}6@COZ3L`A@(U.png"/>
          <p:cNvPicPr>
            <a:picLocks noChangeAspect="1" noChangeArrowheads="1"/>
          </p:cNvPicPr>
          <p:nvPr/>
        </p:nvPicPr>
        <p:blipFill>
          <a:blip r:embed="rId2" cstate="print"/>
          <a:srcRect/>
          <a:stretch>
            <a:fillRect/>
          </a:stretch>
        </p:blipFill>
        <p:spPr bwMode="auto">
          <a:xfrm>
            <a:off x="1447800" y="2209800"/>
            <a:ext cx="1743075" cy="409575"/>
          </a:xfrm>
          <a:prstGeom prst="rect">
            <a:avLst/>
          </a:prstGeom>
          <a:noFill/>
        </p:spPr>
      </p:pic>
      <p:pic>
        <p:nvPicPr>
          <p:cNvPr id="114690" name="Picture 2" descr="C:\Users\adminis\AppData\Roaming\Tencent\Users\1062269341\TIM\WinTemp\RichOle\UFAK]1JUYI}MC[$84[D2QWS.png"/>
          <p:cNvPicPr>
            <a:picLocks noChangeAspect="1" noChangeArrowheads="1"/>
          </p:cNvPicPr>
          <p:nvPr/>
        </p:nvPicPr>
        <p:blipFill>
          <a:blip r:embed="rId3" cstate="print"/>
          <a:srcRect/>
          <a:stretch>
            <a:fillRect/>
          </a:stretch>
        </p:blipFill>
        <p:spPr bwMode="auto">
          <a:xfrm>
            <a:off x="381000" y="2971800"/>
            <a:ext cx="8534400" cy="3028950"/>
          </a:xfrm>
          <a:prstGeom prst="rect">
            <a:avLst/>
          </a:prstGeom>
          <a:noFill/>
        </p:spPr>
      </p:pic>
    </p:spTree>
    <p:extLst>
      <p:ext uri="{BB962C8B-B14F-4D97-AF65-F5344CB8AC3E}">
        <p14:creationId xmlns:p14="http://schemas.microsoft.com/office/powerpoint/2010/main" xmlns="" val="295274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31838"/>
          </a:xfrm>
        </p:spPr>
        <p:txBody>
          <a:bodyPr/>
          <a:lstStyle/>
          <a:p>
            <a:r>
              <a:rPr lang="en-US" dirty="0" smtClean="0"/>
              <a:t>Tie Breaking in the Simplex Method</a:t>
            </a:r>
            <a:endParaRPr lang="en-US" dirty="0"/>
          </a:p>
        </p:txBody>
      </p:sp>
      <p:sp>
        <p:nvSpPr>
          <p:cNvPr id="3" name="Content Placeholder 2"/>
          <p:cNvSpPr>
            <a:spLocks noGrp="1"/>
          </p:cNvSpPr>
          <p:nvPr>
            <p:ph idx="1"/>
          </p:nvPr>
        </p:nvSpPr>
        <p:spPr>
          <a:xfrm>
            <a:off x="304800" y="1371600"/>
            <a:ext cx="8229600" cy="838200"/>
          </a:xfrm>
        </p:spPr>
        <p:txBody>
          <a:bodyPr/>
          <a:lstStyle/>
          <a:p>
            <a:r>
              <a:rPr lang="en-US" dirty="0" smtClean="0"/>
              <a:t>Multiple optimal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48</a:t>
            </a:fld>
            <a:endParaRPr lang="en-US" dirty="0"/>
          </a:p>
        </p:txBody>
      </p:sp>
      <p:pic>
        <p:nvPicPr>
          <p:cNvPr id="115714" name="Picture 2"/>
          <p:cNvPicPr>
            <a:picLocks noChangeAspect="1" noChangeArrowheads="1"/>
          </p:cNvPicPr>
          <p:nvPr/>
        </p:nvPicPr>
        <p:blipFill>
          <a:blip r:embed="rId2" cstate="print"/>
          <a:srcRect/>
          <a:stretch>
            <a:fillRect/>
          </a:stretch>
        </p:blipFill>
        <p:spPr bwMode="auto">
          <a:xfrm>
            <a:off x="228600" y="4648200"/>
            <a:ext cx="8763000" cy="1971675"/>
          </a:xfrm>
          <a:prstGeom prst="rect">
            <a:avLst/>
          </a:prstGeom>
          <a:noFill/>
          <a:ln w="9525">
            <a:noFill/>
            <a:miter lim="800000"/>
            <a:headEnd/>
            <a:tailEnd/>
          </a:ln>
        </p:spPr>
      </p:pic>
      <p:sp>
        <p:nvSpPr>
          <p:cNvPr id="8" name="TextBox 7"/>
          <p:cNvSpPr txBox="1"/>
          <p:nvPr/>
        </p:nvSpPr>
        <p:spPr>
          <a:xfrm>
            <a:off x="304800" y="1981200"/>
            <a:ext cx="8686800" cy="2677656"/>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Whenever a problem has more than one optimal BF solution, at least one of the </a:t>
            </a:r>
            <a:r>
              <a:rPr lang="en-US" altLang="zh-CN" dirty="0" err="1" smtClean="0">
                <a:latin typeface="Times New Roman" pitchFamily="18" charset="0"/>
                <a:cs typeface="Times New Roman" pitchFamily="18" charset="0"/>
              </a:rPr>
              <a:t>nonbasic</a:t>
            </a:r>
            <a:r>
              <a:rPr lang="en-US" altLang="zh-CN" dirty="0" smtClean="0">
                <a:latin typeface="Times New Roman" pitchFamily="18" charset="0"/>
                <a:cs typeface="Times New Roman" pitchFamily="18" charset="0"/>
              </a:rPr>
              <a:t> variables has a coefficient of zero in the final row 0, so increasing any such variable will not change the value of Z. Therefore, these other optimal BF solutions can be identified (if desired) by performing additional iterations of the simplex method, each time choosing a </a:t>
            </a:r>
            <a:r>
              <a:rPr lang="en-US" altLang="zh-CN" dirty="0" err="1" smtClean="0">
                <a:latin typeface="Times New Roman" pitchFamily="18" charset="0"/>
                <a:cs typeface="Times New Roman" pitchFamily="18" charset="0"/>
              </a:rPr>
              <a:t>nonbasic</a:t>
            </a:r>
            <a:r>
              <a:rPr lang="en-US" altLang="zh-CN" dirty="0" smtClean="0">
                <a:latin typeface="Times New Roman" pitchFamily="18" charset="0"/>
                <a:cs typeface="Times New Roman" pitchFamily="18" charset="0"/>
              </a:rPr>
              <a:t> variable with a zero coefficient as the entering basic variable.</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95274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49</a:t>
            </a:fld>
            <a:endParaRPr lang="en-US" dirty="0"/>
          </a:p>
        </p:txBody>
      </p:sp>
      <p:pic>
        <p:nvPicPr>
          <p:cNvPr id="116737" name="Picture 1" descr="C:\Users\adminis\AppData\Roaming\Tencent\Users\1062269341\TIM\WinTemp\RichOle\P6{MR_8S0)_1ZZO)90PIADC.png"/>
          <p:cNvPicPr>
            <a:picLocks noChangeAspect="1" noChangeArrowheads="1"/>
          </p:cNvPicPr>
          <p:nvPr/>
        </p:nvPicPr>
        <p:blipFill>
          <a:blip r:embed="rId2" cstate="print"/>
          <a:srcRect/>
          <a:stretch>
            <a:fillRect/>
          </a:stretch>
        </p:blipFill>
        <p:spPr bwMode="auto">
          <a:xfrm>
            <a:off x="990600" y="457200"/>
            <a:ext cx="7620000" cy="6172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6147" name="Text Placeholder 2"/>
              <p:cNvSpPr>
                <a:spLocks noGrp="1"/>
              </p:cNvSpPr>
              <p:nvPr>
                <p:ph idx="1"/>
              </p:nvPr>
            </p:nvSpPr>
            <p:spPr/>
            <p:txBody>
              <a:bodyPr/>
              <a:lstStyle/>
              <a:p>
                <a:r>
                  <a:rPr lang="en-US" dirty="0" smtClean="0"/>
                  <a:t>First step: convert functional inequality constraints into equality constraints</a:t>
                </a:r>
              </a:p>
              <a:p>
                <a:pPr lvl="1"/>
                <a:r>
                  <a:rPr lang="en-US" dirty="0" smtClean="0"/>
                  <a:t>Done by introducing slack variables</a:t>
                </a:r>
              </a:p>
              <a:p>
                <a:pPr lvl="1"/>
                <a:r>
                  <a:rPr lang="en-US" dirty="0" smtClean="0"/>
                  <a:t>Resulting form known as augmented form</a:t>
                </a:r>
              </a:p>
              <a:p>
                <a:pPr lvl="1"/>
                <a:r>
                  <a:rPr lang="en-US" dirty="0" smtClean="0"/>
                  <a:t>Example: constraint </a:t>
                </a:r>
                <a14:m>
                  <m:oMath xmlns:m="http://schemas.openxmlformats.org/officeDocument/2006/math">
                    <m:r>
                      <a:rPr lang="en-US" i="1" dirty="0" smtClean="0">
                        <a:latin typeface="Cambria Math"/>
                      </a:rPr>
                      <m:t>𝑥</m:t>
                    </m:r>
                    <m:r>
                      <a:rPr lang="en-US" i="1" baseline="-25000" dirty="0" smtClean="0">
                        <a:latin typeface="Cambria Math"/>
                      </a:rPr>
                      <m:t>1 </m:t>
                    </m:r>
                    <m:r>
                      <a:rPr lang="en-US" i="1" dirty="0" smtClean="0">
                        <a:latin typeface="Cambria Math"/>
                      </a:rPr>
                      <m:t>≤ 4</m:t>
                    </m:r>
                  </m:oMath>
                </a14:m>
                <a:r>
                  <a:rPr lang="en-US" dirty="0" smtClean="0"/>
                  <a:t> is equivalent to</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𝑥</m:t>
                      </m:r>
                      <m:r>
                        <a:rPr lang="en-US" b="0" i="1" baseline="-25000" smtClean="0">
                          <a:latin typeface="Cambria Math"/>
                        </a:rPr>
                        <m:t>1</m:t>
                      </m:r>
                      <m:r>
                        <a:rPr lang="en-US" b="0" i="1" smtClean="0">
                          <a:latin typeface="Cambria Math"/>
                        </a:rPr>
                        <m:t>+</m:t>
                      </m:r>
                      <m:r>
                        <a:rPr lang="en-US" b="0" i="1" smtClean="0">
                          <a:latin typeface="Cambria Math"/>
                        </a:rPr>
                        <m:t>𝑥</m:t>
                      </m:r>
                      <m:r>
                        <a:rPr lang="en-US" b="0" i="1" baseline="-25000" smtClean="0">
                          <a:latin typeface="Cambria Math"/>
                        </a:rPr>
                        <m:t>3</m:t>
                      </m:r>
                      <m:r>
                        <a:rPr lang="en-US" b="0" i="1" smtClean="0">
                          <a:latin typeface="Cambria Math"/>
                        </a:rPr>
                        <m:t>=4 </m:t>
                      </m:r>
                      <m:r>
                        <m:rPr>
                          <m:sty m:val="p"/>
                        </m:rPr>
                        <a:rPr lang="en-US" b="0" i="0" smtClean="0">
                          <a:latin typeface="Cambria Math"/>
                        </a:rPr>
                        <m:t>and</m:t>
                      </m:r>
                      <m:r>
                        <a:rPr lang="en-US" b="0" i="1" smtClean="0">
                          <a:latin typeface="Cambria Math"/>
                        </a:rPr>
                        <m:t> </m:t>
                      </m:r>
                      <m:r>
                        <a:rPr lang="en-US" b="0" i="1" smtClean="0">
                          <a:latin typeface="Cambria Math"/>
                        </a:rPr>
                        <m:t>𝑥</m:t>
                      </m:r>
                      <m:r>
                        <a:rPr lang="en-US" b="0" i="1" baseline="-25000" smtClean="0">
                          <a:latin typeface="Cambria Math"/>
                        </a:rPr>
                        <m:t>3</m:t>
                      </m:r>
                      <m:r>
                        <a:rPr lang="en-US" b="0" i="1" smtClean="0">
                          <a:latin typeface="Cambria Math"/>
                        </a:rPr>
                        <m:t>≥0</m:t>
                      </m:r>
                    </m:oMath>
                  </m:oMathPara>
                </a14:m>
                <a:endParaRPr lang="en-US" dirty="0" smtClean="0"/>
              </a:p>
            </p:txBody>
          </p:sp>
        </mc:Choice>
        <mc:Fallback>
          <p:sp>
            <p:nvSpPr>
              <p:cNvPr id="6147" name="Text Placeholder 2"/>
              <p:cNvSpPr>
                <a:spLocks noGrp="1" noRot="1" noChangeAspect="1" noMove="1" noResize="1" noEditPoints="1" noAdjustHandles="1" noChangeArrowheads="1" noChangeShapeType="1" noTextEdit="1"/>
              </p:cNvSpPr>
              <p:nvPr>
                <p:ph idx="1"/>
              </p:nvPr>
            </p:nvSpPr>
            <p:spPr>
              <a:blipFill rotWithShape="1">
                <a:blip r:embed="rId3" cstate="print"/>
                <a:stretch>
                  <a:fillRect l="-1630" t="-155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FC8070FF-7E51-4764-B9CF-5664998843CE}" type="slidenum">
              <a:rPr lang="en-US" smtClean="0"/>
              <a:pPr/>
              <a:t>5</a:t>
            </a:fld>
            <a:endParaRPr lang="en-US" dirty="0"/>
          </a:p>
        </p:txBody>
      </p:sp>
      <p:sp>
        <p:nvSpPr>
          <p:cNvPr id="6146" name="Title 1"/>
          <p:cNvSpPr>
            <a:spLocks noGrp="1"/>
          </p:cNvSpPr>
          <p:nvPr>
            <p:ph type="title"/>
          </p:nvPr>
        </p:nvSpPr>
        <p:spPr/>
        <p:txBody>
          <a:bodyPr/>
          <a:lstStyle/>
          <a:p>
            <a:r>
              <a:rPr lang="en-US" dirty="0" smtClean="0"/>
              <a:t>4.2 Setting Up the Simplex Method</a:t>
            </a:r>
          </a:p>
        </p:txBody>
      </p:sp>
    </p:spTree>
    <p:extLst>
      <p:ext uri="{BB962C8B-B14F-4D97-AF65-F5344CB8AC3E}">
        <p14:creationId xmlns:p14="http://schemas.microsoft.com/office/powerpoint/2010/main" xmlns="" val="56169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05" name="Rectangle 37"/>
          <p:cNvSpPr>
            <a:spLocks noGrp="1" noChangeArrowheads="1"/>
          </p:cNvSpPr>
          <p:nvPr>
            <p:ph type="title"/>
          </p:nvPr>
        </p:nvSpPr>
        <p:spPr/>
        <p:txBody>
          <a:bodyPr>
            <a:normAutofit/>
          </a:bodyPr>
          <a:lstStyle/>
          <a:p>
            <a:pPr algn="ctr"/>
            <a:r>
              <a:rPr lang="en-US" altLang="zh-CN" dirty="0" smtClean="0"/>
              <a:t>Multiple optimal solutions</a:t>
            </a:r>
          </a:p>
        </p:txBody>
      </p:sp>
      <p:graphicFrame>
        <p:nvGraphicFramePr>
          <p:cNvPr id="237606" name="Object 38"/>
          <p:cNvGraphicFramePr>
            <a:graphicFrameLocks noChangeAspect="1"/>
          </p:cNvGraphicFramePr>
          <p:nvPr/>
        </p:nvGraphicFramePr>
        <p:xfrm>
          <a:off x="1981200" y="1295400"/>
          <a:ext cx="1974850" cy="2133600"/>
        </p:xfrm>
        <a:graphic>
          <a:graphicData uri="http://schemas.openxmlformats.org/presentationml/2006/ole">
            <p:oleObj spid="_x0000_s163842" name="Equation" r:id="rId3" imgW="1104840" imgH="1193760" progId="Equation.DSMT4">
              <p:embed/>
            </p:oleObj>
          </a:graphicData>
        </a:graphic>
      </p:graphicFrame>
      <p:sp>
        <p:nvSpPr>
          <p:cNvPr id="237607" name="Text Box 39"/>
          <p:cNvSpPr txBox="1">
            <a:spLocks noChangeArrowheads="1"/>
          </p:cNvSpPr>
          <p:nvPr/>
        </p:nvSpPr>
        <p:spPr bwMode="auto">
          <a:xfrm>
            <a:off x="1295400" y="3567113"/>
            <a:ext cx="7010400" cy="457200"/>
          </a:xfrm>
          <a:prstGeom prst="rect">
            <a:avLst/>
          </a:prstGeom>
          <a:noFill/>
          <a:ln w="9525">
            <a:noFill/>
            <a:miter lim="800000"/>
            <a:headEnd/>
            <a:tailEnd/>
          </a:ln>
        </p:spPr>
        <p:txBody>
          <a:bodyPr anchor="b">
            <a:spAutoFit/>
          </a:bodyPr>
          <a:lstStyle/>
          <a:p>
            <a:pPr>
              <a:spcBef>
                <a:spcPct val="50000"/>
              </a:spcBef>
            </a:pPr>
            <a:r>
              <a:rPr lang="zh-CN" altLang="en-US" sz="2400" b="1" dirty="0">
                <a:solidFill>
                  <a:srgbClr val="000066"/>
                </a:solidFill>
                <a:latin typeface="黑体" pitchFamily="49" charset="-122"/>
                <a:ea typeface="黑体" pitchFamily="49" charset="-122"/>
              </a:rPr>
              <a:t>解:  化成标准形式</a:t>
            </a:r>
          </a:p>
        </p:txBody>
      </p:sp>
      <p:sp>
        <p:nvSpPr>
          <p:cNvPr id="237608" name="Text Box 40"/>
          <p:cNvSpPr txBox="1">
            <a:spLocks noChangeArrowheads="1"/>
          </p:cNvSpPr>
          <p:nvPr/>
        </p:nvSpPr>
        <p:spPr bwMode="auto">
          <a:xfrm>
            <a:off x="1366838" y="6400800"/>
            <a:ext cx="6705600" cy="457200"/>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dirty="0">
                <a:solidFill>
                  <a:srgbClr val="000066"/>
                </a:solidFill>
                <a:ea typeface="黑体" pitchFamily="49" charset="-122"/>
              </a:rPr>
              <a:t>填入单纯形表求解</a:t>
            </a:r>
          </a:p>
        </p:txBody>
      </p:sp>
      <p:grpSp>
        <p:nvGrpSpPr>
          <p:cNvPr id="2" name="Group 41"/>
          <p:cNvGrpSpPr>
            <a:grpSpLocks/>
          </p:cNvGrpSpPr>
          <p:nvPr/>
        </p:nvGrpSpPr>
        <p:grpSpPr bwMode="auto">
          <a:xfrm>
            <a:off x="4419600" y="1033463"/>
            <a:ext cx="4343400" cy="3810000"/>
            <a:chOff x="2736" y="576"/>
            <a:chExt cx="2736" cy="2400"/>
          </a:xfrm>
        </p:grpSpPr>
        <p:sp>
          <p:nvSpPr>
            <p:cNvPr id="49160" name="Line 42"/>
            <p:cNvSpPr>
              <a:spLocks noChangeShapeType="1"/>
            </p:cNvSpPr>
            <p:nvPr/>
          </p:nvSpPr>
          <p:spPr bwMode="auto">
            <a:xfrm>
              <a:off x="2784" y="2112"/>
              <a:ext cx="2688" cy="0"/>
            </a:xfrm>
            <a:prstGeom prst="line">
              <a:avLst/>
            </a:prstGeom>
            <a:noFill/>
            <a:ln w="25400">
              <a:solidFill>
                <a:schemeClr val="tx1"/>
              </a:solidFill>
              <a:round/>
              <a:headEnd/>
              <a:tailEnd type="triangle" w="sm" len="lg"/>
            </a:ln>
          </p:spPr>
          <p:txBody>
            <a:bodyPr anchor="b"/>
            <a:lstStyle/>
            <a:p>
              <a:endParaRPr lang="zh-CN" altLang="en-US"/>
            </a:p>
          </p:txBody>
        </p:sp>
        <p:sp>
          <p:nvSpPr>
            <p:cNvPr id="49161" name="Line 43"/>
            <p:cNvSpPr>
              <a:spLocks noChangeShapeType="1"/>
            </p:cNvSpPr>
            <p:nvPr/>
          </p:nvSpPr>
          <p:spPr bwMode="auto">
            <a:xfrm flipV="1">
              <a:off x="3600" y="576"/>
              <a:ext cx="0" cy="2256"/>
            </a:xfrm>
            <a:prstGeom prst="line">
              <a:avLst/>
            </a:prstGeom>
            <a:noFill/>
            <a:ln w="25400">
              <a:solidFill>
                <a:schemeClr val="tx1"/>
              </a:solidFill>
              <a:round/>
              <a:headEnd/>
              <a:tailEnd type="triangle" w="sm" len="lg"/>
            </a:ln>
          </p:spPr>
          <p:txBody>
            <a:bodyPr anchor="b"/>
            <a:lstStyle/>
            <a:p>
              <a:endParaRPr lang="zh-CN" altLang="en-US"/>
            </a:p>
          </p:txBody>
        </p:sp>
        <p:sp>
          <p:nvSpPr>
            <p:cNvPr id="49162" name="Line 44"/>
            <p:cNvSpPr>
              <a:spLocks noChangeShapeType="1"/>
            </p:cNvSpPr>
            <p:nvPr/>
          </p:nvSpPr>
          <p:spPr bwMode="auto">
            <a:xfrm flipV="1">
              <a:off x="2736" y="816"/>
              <a:ext cx="1488" cy="1488"/>
            </a:xfrm>
            <a:prstGeom prst="line">
              <a:avLst/>
            </a:prstGeom>
            <a:noFill/>
            <a:ln w="25400">
              <a:solidFill>
                <a:schemeClr val="tx1"/>
              </a:solidFill>
              <a:round/>
              <a:headEnd/>
              <a:tailEnd/>
            </a:ln>
          </p:spPr>
          <p:txBody>
            <a:bodyPr anchor="b"/>
            <a:lstStyle/>
            <a:p>
              <a:endParaRPr lang="zh-CN" altLang="en-US"/>
            </a:p>
          </p:txBody>
        </p:sp>
        <p:sp>
          <p:nvSpPr>
            <p:cNvPr id="49163" name="Line 45"/>
            <p:cNvSpPr>
              <a:spLocks noChangeShapeType="1"/>
            </p:cNvSpPr>
            <p:nvPr/>
          </p:nvSpPr>
          <p:spPr bwMode="auto">
            <a:xfrm flipV="1">
              <a:off x="3360" y="1488"/>
              <a:ext cx="1488" cy="1488"/>
            </a:xfrm>
            <a:prstGeom prst="line">
              <a:avLst/>
            </a:prstGeom>
            <a:noFill/>
            <a:ln w="25400">
              <a:solidFill>
                <a:schemeClr val="tx1"/>
              </a:solidFill>
              <a:round/>
              <a:headEnd/>
              <a:tailEnd/>
            </a:ln>
          </p:spPr>
          <p:txBody>
            <a:bodyPr anchor="b"/>
            <a:lstStyle/>
            <a:p>
              <a:endParaRPr lang="zh-CN" altLang="en-US"/>
            </a:p>
          </p:txBody>
        </p:sp>
        <p:sp>
          <p:nvSpPr>
            <p:cNvPr id="49164" name="Line 46"/>
            <p:cNvSpPr>
              <a:spLocks noChangeShapeType="1"/>
            </p:cNvSpPr>
            <p:nvPr/>
          </p:nvSpPr>
          <p:spPr bwMode="auto">
            <a:xfrm>
              <a:off x="3408" y="1008"/>
              <a:ext cx="1584" cy="1584"/>
            </a:xfrm>
            <a:prstGeom prst="line">
              <a:avLst/>
            </a:prstGeom>
            <a:noFill/>
            <a:ln w="25400">
              <a:solidFill>
                <a:schemeClr val="tx1"/>
              </a:solidFill>
              <a:round/>
              <a:headEnd/>
              <a:tailEnd/>
            </a:ln>
          </p:spPr>
          <p:txBody>
            <a:bodyPr anchor="b"/>
            <a:lstStyle/>
            <a:p>
              <a:endParaRPr lang="zh-CN" altLang="en-US"/>
            </a:p>
          </p:txBody>
        </p:sp>
        <p:sp>
          <p:nvSpPr>
            <p:cNvPr id="49165" name="Freeform 47"/>
            <p:cNvSpPr>
              <a:spLocks/>
            </p:cNvSpPr>
            <p:nvPr/>
          </p:nvSpPr>
          <p:spPr bwMode="auto">
            <a:xfrm>
              <a:off x="3600" y="1248"/>
              <a:ext cx="768" cy="864"/>
            </a:xfrm>
            <a:custGeom>
              <a:avLst/>
              <a:gdLst>
                <a:gd name="T0" fmla="*/ 0 w 768"/>
                <a:gd name="T1" fmla="*/ 834 h 867"/>
                <a:gd name="T2" fmla="*/ 0 w 768"/>
                <a:gd name="T3" fmla="*/ 184 h 867"/>
                <a:gd name="T4" fmla="*/ 130 w 768"/>
                <a:gd name="T5" fmla="*/ 67 h 867"/>
                <a:gd name="T6" fmla="*/ 768 w 768"/>
                <a:gd name="T7" fmla="*/ 700 h 867"/>
                <a:gd name="T8" fmla="*/ 624 w 768"/>
                <a:gd name="T9" fmla="*/ 834 h 867"/>
                <a:gd name="T10" fmla="*/ 0 w 768"/>
                <a:gd name="T11" fmla="*/ 834 h 867"/>
                <a:gd name="T12" fmla="*/ 0 60000 65536"/>
                <a:gd name="T13" fmla="*/ 0 60000 65536"/>
                <a:gd name="T14" fmla="*/ 0 60000 65536"/>
                <a:gd name="T15" fmla="*/ 0 60000 65536"/>
                <a:gd name="T16" fmla="*/ 0 60000 65536"/>
                <a:gd name="T17" fmla="*/ 0 60000 65536"/>
                <a:gd name="T18" fmla="*/ 0 w 768"/>
                <a:gd name="T19" fmla="*/ 0 h 867"/>
                <a:gd name="T20" fmla="*/ 768 w 768"/>
                <a:gd name="T21" fmla="*/ 867 h 867"/>
              </a:gdLst>
              <a:ahLst/>
              <a:cxnLst>
                <a:cxn ang="T12">
                  <a:pos x="T0" y="T1"/>
                </a:cxn>
                <a:cxn ang="T13">
                  <a:pos x="T2" y="T3"/>
                </a:cxn>
                <a:cxn ang="T14">
                  <a:pos x="T4" y="T5"/>
                </a:cxn>
                <a:cxn ang="T15">
                  <a:pos x="T6" y="T7"/>
                </a:cxn>
                <a:cxn ang="T16">
                  <a:pos x="T8" y="T9"/>
                </a:cxn>
                <a:cxn ang="T17">
                  <a:pos x="T10" y="T11"/>
                </a:cxn>
              </a:cxnLst>
              <a:rect l="T18" t="T19" r="T20" b="T21"/>
              <a:pathLst>
                <a:path w="768" h="867">
                  <a:moveTo>
                    <a:pt x="0" y="867"/>
                  </a:moveTo>
                  <a:lnTo>
                    <a:pt x="0" y="195"/>
                  </a:lnTo>
                  <a:cubicBezTo>
                    <a:pt x="149" y="46"/>
                    <a:pt x="189" y="0"/>
                    <a:pt x="130" y="67"/>
                  </a:cubicBezTo>
                  <a:lnTo>
                    <a:pt x="768" y="723"/>
                  </a:lnTo>
                  <a:lnTo>
                    <a:pt x="624" y="867"/>
                  </a:lnTo>
                  <a:lnTo>
                    <a:pt x="0" y="867"/>
                  </a:lnTo>
                  <a:close/>
                </a:path>
              </a:pathLst>
            </a:custGeom>
            <a:solidFill>
              <a:schemeClr val="accent1"/>
            </a:solidFill>
            <a:ln w="9525" cap="flat" cmpd="sng">
              <a:noFill/>
              <a:prstDash val="solid"/>
              <a:round/>
              <a:headEnd/>
              <a:tailEnd/>
            </a:ln>
          </p:spPr>
          <p:txBody>
            <a:bodyPr anchor="b"/>
            <a:lstStyle/>
            <a:p>
              <a:endParaRPr lang="zh-CN" altLang="en-US"/>
            </a:p>
          </p:txBody>
        </p:sp>
        <p:sp>
          <p:nvSpPr>
            <p:cNvPr id="49166" name="Text Box 48"/>
            <p:cNvSpPr txBox="1">
              <a:spLocks noChangeArrowheads="1"/>
            </p:cNvSpPr>
            <p:nvPr/>
          </p:nvSpPr>
          <p:spPr bwMode="auto">
            <a:xfrm>
              <a:off x="4272" y="1795"/>
              <a:ext cx="624"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rPr>
                <a:t>(5,1)</a:t>
              </a:r>
            </a:p>
          </p:txBody>
        </p:sp>
        <p:sp>
          <p:nvSpPr>
            <p:cNvPr id="49167" name="Text Box 49"/>
            <p:cNvSpPr txBox="1">
              <a:spLocks noChangeArrowheads="1"/>
            </p:cNvSpPr>
            <p:nvPr/>
          </p:nvSpPr>
          <p:spPr bwMode="auto">
            <a:xfrm>
              <a:off x="3648" y="1104"/>
              <a:ext cx="624"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rPr>
                <a:t>(1,5)</a:t>
              </a:r>
            </a:p>
          </p:txBody>
        </p:sp>
        <p:sp>
          <p:nvSpPr>
            <p:cNvPr id="49168" name="Line 50"/>
            <p:cNvSpPr>
              <a:spLocks noChangeShapeType="1"/>
            </p:cNvSpPr>
            <p:nvPr/>
          </p:nvSpPr>
          <p:spPr bwMode="auto">
            <a:xfrm>
              <a:off x="3696" y="1296"/>
              <a:ext cx="690" cy="684"/>
            </a:xfrm>
            <a:prstGeom prst="line">
              <a:avLst/>
            </a:prstGeom>
            <a:noFill/>
            <a:ln w="25400">
              <a:solidFill>
                <a:schemeClr val="hlink"/>
              </a:solidFill>
              <a:round/>
              <a:headEnd/>
              <a:tailEnd/>
            </a:ln>
          </p:spPr>
          <p:txBody>
            <a:bodyPr anchor="b"/>
            <a:lstStyle/>
            <a:p>
              <a:endParaRPr lang="zh-CN" altLang="en-US"/>
            </a:p>
          </p:txBody>
        </p:sp>
        <p:sp>
          <p:nvSpPr>
            <p:cNvPr id="49169" name="Line 51"/>
            <p:cNvSpPr>
              <a:spLocks noChangeShapeType="1"/>
            </p:cNvSpPr>
            <p:nvPr/>
          </p:nvSpPr>
          <p:spPr bwMode="auto">
            <a:xfrm>
              <a:off x="2976" y="1488"/>
              <a:ext cx="1296" cy="1296"/>
            </a:xfrm>
            <a:prstGeom prst="line">
              <a:avLst/>
            </a:prstGeom>
            <a:noFill/>
            <a:ln w="19050">
              <a:solidFill>
                <a:schemeClr val="tx1"/>
              </a:solidFill>
              <a:prstDash val="dash"/>
              <a:round/>
              <a:headEnd/>
              <a:tailEnd/>
            </a:ln>
          </p:spPr>
          <p:txBody>
            <a:bodyPr anchor="b"/>
            <a:lstStyle/>
            <a:p>
              <a:endParaRPr lang="zh-CN" altLang="en-US"/>
            </a:p>
          </p:txBody>
        </p:sp>
        <p:sp>
          <p:nvSpPr>
            <p:cNvPr id="49170" name="Line 52"/>
            <p:cNvSpPr>
              <a:spLocks noChangeShapeType="1"/>
            </p:cNvSpPr>
            <p:nvPr/>
          </p:nvSpPr>
          <p:spPr bwMode="auto">
            <a:xfrm flipV="1">
              <a:off x="3600" y="1920"/>
              <a:ext cx="192" cy="192"/>
            </a:xfrm>
            <a:prstGeom prst="line">
              <a:avLst/>
            </a:prstGeom>
            <a:noFill/>
            <a:ln w="9525">
              <a:solidFill>
                <a:schemeClr val="hlink"/>
              </a:solidFill>
              <a:round/>
              <a:headEnd/>
              <a:tailEnd type="triangle" w="med" len="med"/>
            </a:ln>
          </p:spPr>
          <p:txBody>
            <a:bodyPr anchor="b"/>
            <a:lstStyle/>
            <a:p>
              <a:endParaRPr lang="zh-CN" altLang="en-US"/>
            </a:p>
          </p:txBody>
        </p:sp>
        <p:sp>
          <p:nvSpPr>
            <p:cNvPr id="49171" name="Line 53"/>
            <p:cNvSpPr>
              <a:spLocks noChangeShapeType="1"/>
            </p:cNvSpPr>
            <p:nvPr/>
          </p:nvSpPr>
          <p:spPr bwMode="auto">
            <a:xfrm>
              <a:off x="3216" y="1296"/>
              <a:ext cx="1296" cy="1296"/>
            </a:xfrm>
            <a:prstGeom prst="line">
              <a:avLst/>
            </a:prstGeom>
            <a:noFill/>
            <a:ln w="19050">
              <a:solidFill>
                <a:schemeClr val="tx1"/>
              </a:solidFill>
              <a:prstDash val="dash"/>
              <a:round/>
              <a:headEnd/>
              <a:tailEnd/>
            </a:ln>
          </p:spPr>
          <p:txBody>
            <a:bodyPr anchor="b"/>
            <a:lstStyle/>
            <a:p>
              <a:endParaRPr lang="zh-CN" altLang="en-US"/>
            </a:p>
          </p:txBody>
        </p:sp>
      </p:grpSp>
      <p:graphicFrame>
        <p:nvGraphicFramePr>
          <p:cNvPr id="237622" name="Object 54"/>
          <p:cNvGraphicFramePr>
            <a:graphicFrameLocks noChangeAspect="1"/>
          </p:cNvGraphicFramePr>
          <p:nvPr/>
        </p:nvGraphicFramePr>
        <p:xfrm>
          <a:off x="1655763" y="4095750"/>
          <a:ext cx="3097212" cy="2155825"/>
        </p:xfrm>
        <a:graphic>
          <a:graphicData uri="http://schemas.openxmlformats.org/presentationml/2006/ole">
            <p:oleObj spid="_x0000_s163843" name="Equation" r:id="rId4" imgW="1752480" imgH="12189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76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76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7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07" grpId="0" autoUpdateAnimBg="0"/>
      <p:bldP spid="23760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2920" name="Group 424"/>
          <p:cNvGraphicFramePr>
            <a:graphicFrameLocks noGrp="1"/>
          </p:cNvGraphicFramePr>
          <p:nvPr/>
        </p:nvGraphicFramePr>
        <p:xfrm>
          <a:off x="1655763" y="174625"/>
          <a:ext cx="5578475" cy="1676400"/>
        </p:xfrm>
        <a:graphic>
          <a:graphicData uri="http://schemas.openxmlformats.org/drawingml/2006/table">
            <a:tbl>
              <a:tblPr/>
              <a:tblGrid>
                <a:gridCol w="685800"/>
                <a:gridCol w="554037"/>
                <a:gridCol w="817563"/>
                <a:gridCol w="808037"/>
                <a:gridCol w="677863"/>
                <a:gridCol w="677862"/>
                <a:gridCol w="677863"/>
                <a:gridCol w="679450"/>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C</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endParaRPr kumimoji="1" lang="zh-CN" altLang="en-US" sz="14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5</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2552" name="Group 56"/>
          <p:cNvGraphicFramePr>
            <a:graphicFrameLocks noGrp="1"/>
          </p:cNvGraphicFramePr>
          <p:nvPr/>
        </p:nvGraphicFramePr>
        <p:xfrm>
          <a:off x="1655763" y="1862138"/>
          <a:ext cx="5578475" cy="441325"/>
        </p:xfrm>
        <a:graphic>
          <a:graphicData uri="http://schemas.openxmlformats.org/drawingml/2006/table">
            <a:tbl>
              <a:tblPr/>
              <a:tblGrid>
                <a:gridCol w="1239837"/>
                <a:gridCol w="817563"/>
                <a:gridCol w="808037"/>
                <a:gridCol w="677863"/>
                <a:gridCol w="677862"/>
                <a:gridCol w="677863"/>
                <a:gridCol w="67945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2572" name="Oval 76"/>
          <p:cNvSpPr>
            <a:spLocks noChangeArrowheads="1"/>
          </p:cNvSpPr>
          <p:nvPr/>
        </p:nvSpPr>
        <p:spPr bwMode="auto">
          <a:xfrm>
            <a:off x="4724400" y="838200"/>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62791" name="Group 295"/>
          <p:cNvGraphicFramePr>
            <a:graphicFrameLocks noGrp="1"/>
          </p:cNvGraphicFramePr>
          <p:nvPr/>
        </p:nvGraphicFramePr>
        <p:xfrm>
          <a:off x="1641475" y="2286000"/>
          <a:ext cx="5578475" cy="423863"/>
        </p:xfrm>
        <a:graphic>
          <a:graphicData uri="http://schemas.openxmlformats.org/drawingml/2006/table">
            <a:tbl>
              <a:tblPr/>
              <a:tblGrid>
                <a:gridCol w="685800"/>
                <a:gridCol w="568325"/>
                <a:gridCol w="838200"/>
                <a:gridCol w="773113"/>
                <a:gridCol w="677862"/>
                <a:gridCol w="677863"/>
                <a:gridCol w="677862"/>
                <a:gridCol w="679450"/>
              </a:tblGrid>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62595" name="Group 99"/>
          <p:cNvGraphicFramePr>
            <a:graphicFrameLocks noGrp="1"/>
          </p:cNvGraphicFramePr>
          <p:nvPr/>
        </p:nvGraphicFramePr>
        <p:xfrm>
          <a:off x="1636713" y="2687638"/>
          <a:ext cx="5578475" cy="304800"/>
        </p:xfrm>
        <a:graphic>
          <a:graphicData uri="http://schemas.openxmlformats.org/drawingml/2006/table">
            <a:tbl>
              <a:tblPr/>
              <a:tblGrid>
                <a:gridCol w="685800"/>
                <a:gridCol w="573087"/>
                <a:gridCol w="838200"/>
                <a:gridCol w="768350"/>
                <a:gridCol w="677863"/>
                <a:gridCol w="677862"/>
                <a:gridCol w="677863"/>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endParaRPr kumimoji="1" lang="zh-CN" altLang="en-US" sz="14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r>
            </a:tbl>
          </a:graphicData>
        </a:graphic>
      </p:graphicFrame>
      <p:graphicFrame>
        <p:nvGraphicFramePr>
          <p:cNvPr id="362788" name="Group 292"/>
          <p:cNvGraphicFramePr>
            <a:graphicFrameLocks noGrp="1"/>
          </p:cNvGraphicFramePr>
          <p:nvPr/>
        </p:nvGraphicFramePr>
        <p:xfrm>
          <a:off x="1641475" y="2992438"/>
          <a:ext cx="5578475" cy="304800"/>
        </p:xfrm>
        <a:graphic>
          <a:graphicData uri="http://schemas.openxmlformats.org/drawingml/2006/table">
            <a:tbl>
              <a:tblPr/>
              <a:tblGrid>
                <a:gridCol w="685800"/>
                <a:gridCol w="568325"/>
                <a:gridCol w="838200"/>
                <a:gridCol w="838200"/>
                <a:gridCol w="612775"/>
                <a:gridCol w="677863"/>
                <a:gridCol w="677862"/>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5</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2646" name="Group 150"/>
          <p:cNvGraphicFramePr>
            <a:graphicFrameLocks noGrp="1"/>
          </p:cNvGraphicFramePr>
          <p:nvPr/>
        </p:nvGraphicFramePr>
        <p:xfrm>
          <a:off x="1636713" y="3313113"/>
          <a:ext cx="5754687" cy="441325"/>
        </p:xfrm>
        <a:graphic>
          <a:graphicData uri="http://schemas.openxmlformats.org/drawingml/2006/table">
            <a:tbl>
              <a:tblPr/>
              <a:tblGrid>
                <a:gridCol w="1258887"/>
                <a:gridCol w="838200"/>
                <a:gridCol w="768350"/>
                <a:gridCol w="677863"/>
                <a:gridCol w="742950"/>
                <a:gridCol w="477837"/>
                <a:gridCol w="99060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-4</a:t>
                      </a:r>
                      <a:endParaRPr kumimoji="1" lang="en-US" altLang="zh-CN" sz="12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2</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2666" name="Oval 170"/>
          <p:cNvSpPr>
            <a:spLocks noChangeArrowheads="1"/>
          </p:cNvSpPr>
          <p:nvPr/>
        </p:nvSpPr>
        <p:spPr bwMode="auto">
          <a:xfrm>
            <a:off x="4038600" y="2971800"/>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62667" name="Group 171"/>
          <p:cNvGraphicFramePr>
            <a:graphicFrameLocks noGrp="1"/>
          </p:cNvGraphicFramePr>
          <p:nvPr/>
        </p:nvGraphicFramePr>
        <p:xfrm>
          <a:off x="1660525" y="3781425"/>
          <a:ext cx="5578475" cy="381000"/>
        </p:xfrm>
        <a:graphic>
          <a:graphicData uri="http://schemas.openxmlformats.org/drawingml/2006/table">
            <a:tbl>
              <a:tblPr/>
              <a:tblGrid>
                <a:gridCol w="685800"/>
                <a:gridCol w="549275"/>
                <a:gridCol w="838200"/>
                <a:gridCol w="792163"/>
                <a:gridCol w="677862"/>
                <a:gridCol w="677863"/>
                <a:gridCol w="677862"/>
                <a:gridCol w="67945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362689" name="Group 193"/>
          <p:cNvGraphicFramePr>
            <a:graphicFrameLocks noGrp="1"/>
          </p:cNvGraphicFramePr>
          <p:nvPr/>
        </p:nvGraphicFramePr>
        <p:xfrm>
          <a:off x="1655763" y="4140200"/>
          <a:ext cx="5578475" cy="304800"/>
        </p:xfrm>
        <a:graphic>
          <a:graphicData uri="http://schemas.openxmlformats.org/drawingml/2006/table">
            <a:tbl>
              <a:tblPr/>
              <a:tblGrid>
                <a:gridCol w="685800"/>
                <a:gridCol w="554037"/>
                <a:gridCol w="836613"/>
                <a:gridCol w="788987"/>
                <a:gridCol w="677863"/>
                <a:gridCol w="677862"/>
                <a:gridCol w="677863"/>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endParaRPr kumimoji="1" lang="zh-CN" altLang="en-US" sz="14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62789" name="Group 293"/>
          <p:cNvGraphicFramePr>
            <a:graphicFrameLocks noGrp="1"/>
          </p:cNvGraphicFramePr>
          <p:nvPr/>
        </p:nvGraphicFramePr>
        <p:xfrm>
          <a:off x="1660525" y="4419600"/>
          <a:ext cx="5578475" cy="304800"/>
        </p:xfrm>
        <a:graphic>
          <a:graphicData uri="http://schemas.openxmlformats.org/drawingml/2006/table">
            <a:tbl>
              <a:tblPr/>
              <a:tblGrid>
                <a:gridCol w="685800"/>
                <a:gridCol w="549275"/>
                <a:gridCol w="838200"/>
                <a:gridCol w="792163"/>
                <a:gridCol w="677862"/>
                <a:gridCol w="677863"/>
                <a:gridCol w="677862"/>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1</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2740" name="Group 244"/>
          <p:cNvGraphicFramePr>
            <a:graphicFrameLocks noGrp="1"/>
          </p:cNvGraphicFramePr>
          <p:nvPr/>
        </p:nvGraphicFramePr>
        <p:xfrm>
          <a:off x="1579563" y="4724400"/>
          <a:ext cx="5562600" cy="441325"/>
        </p:xfrm>
        <a:graphic>
          <a:graphicData uri="http://schemas.openxmlformats.org/drawingml/2006/table">
            <a:tbl>
              <a:tblPr/>
              <a:tblGrid>
                <a:gridCol w="1316037"/>
                <a:gridCol w="831850"/>
                <a:gridCol w="842963"/>
                <a:gridCol w="708025"/>
                <a:gridCol w="776287"/>
                <a:gridCol w="477838"/>
                <a:gridCol w="60960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-6</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2793" name="Group 297"/>
          <p:cNvGraphicFramePr>
            <a:graphicFrameLocks noGrp="1"/>
          </p:cNvGraphicFramePr>
          <p:nvPr/>
        </p:nvGraphicFramePr>
        <p:xfrm>
          <a:off x="7280275" y="160338"/>
          <a:ext cx="609600" cy="1676400"/>
        </p:xfrm>
        <a:graphic>
          <a:graphicData uri="http://schemas.openxmlformats.org/drawingml/2006/table">
            <a:tbl>
              <a:tblPr/>
              <a:tblGrid>
                <a:gridCol w="609600"/>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sym typeface="Symbol" pitchFamily="18" charset="2"/>
                        </a:rPr>
                        <a:t></a:t>
                      </a: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2795" name="Group 299"/>
          <p:cNvGraphicFramePr>
            <a:graphicFrameLocks noGrp="1"/>
          </p:cNvGraphicFramePr>
          <p:nvPr/>
        </p:nvGraphicFramePr>
        <p:xfrm>
          <a:off x="7278688" y="1828800"/>
          <a:ext cx="609600" cy="1395413"/>
        </p:xfrm>
        <a:graphic>
          <a:graphicData uri="http://schemas.openxmlformats.org/drawingml/2006/table">
            <a:tbl>
              <a:tblPr/>
              <a:tblGrid>
                <a:gridCol w="6096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2913" name="Group 417"/>
          <p:cNvGraphicFramePr>
            <a:graphicFrameLocks noGrp="1"/>
          </p:cNvGraphicFramePr>
          <p:nvPr/>
        </p:nvGraphicFramePr>
        <p:xfrm>
          <a:off x="1604963" y="5181600"/>
          <a:ext cx="5578475" cy="381000"/>
        </p:xfrm>
        <a:graphic>
          <a:graphicData uri="http://schemas.openxmlformats.org/drawingml/2006/table">
            <a:tbl>
              <a:tblPr/>
              <a:tblGrid>
                <a:gridCol w="685800"/>
                <a:gridCol w="604837"/>
                <a:gridCol w="838200"/>
                <a:gridCol w="736600"/>
                <a:gridCol w="677863"/>
                <a:gridCol w="677862"/>
                <a:gridCol w="677863"/>
                <a:gridCol w="67945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62914" name="Group 418"/>
          <p:cNvGraphicFramePr>
            <a:graphicFrameLocks noGrp="1"/>
          </p:cNvGraphicFramePr>
          <p:nvPr/>
        </p:nvGraphicFramePr>
        <p:xfrm>
          <a:off x="1600200" y="5540375"/>
          <a:ext cx="5578475" cy="304800"/>
        </p:xfrm>
        <a:graphic>
          <a:graphicData uri="http://schemas.openxmlformats.org/drawingml/2006/table">
            <a:tbl>
              <a:tblPr/>
              <a:tblGrid>
                <a:gridCol w="685800"/>
                <a:gridCol w="609600"/>
                <a:gridCol w="838200"/>
                <a:gridCol w="731838"/>
                <a:gridCol w="677862"/>
                <a:gridCol w="677863"/>
                <a:gridCol w="677862"/>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3</a:t>
                      </a:r>
                      <a:endParaRPr kumimoji="1" lang="zh-CN" altLang="en-US" sz="14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r>
            </a:tbl>
          </a:graphicData>
        </a:graphic>
      </p:graphicFrame>
      <p:graphicFrame>
        <p:nvGraphicFramePr>
          <p:cNvPr id="362915" name="Group 419"/>
          <p:cNvGraphicFramePr>
            <a:graphicFrameLocks noGrp="1"/>
          </p:cNvGraphicFramePr>
          <p:nvPr/>
        </p:nvGraphicFramePr>
        <p:xfrm>
          <a:off x="1604963" y="5819775"/>
          <a:ext cx="5578475" cy="304800"/>
        </p:xfrm>
        <a:graphic>
          <a:graphicData uri="http://schemas.openxmlformats.org/drawingml/2006/table">
            <a:tbl>
              <a:tblPr/>
              <a:tblGrid>
                <a:gridCol w="685800"/>
                <a:gridCol w="604837"/>
                <a:gridCol w="838200"/>
                <a:gridCol w="736600"/>
                <a:gridCol w="677863"/>
                <a:gridCol w="677862"/>
                <a:gridCol w="677863"/>
                <a:gridCol w="67945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1</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2916" name="Group 420"/>
          <p:cNvGraphicFramePr>
            <a:graphicFrameLocks noGrp="1"/>
          </p:cNvGraphicFramePr>
          <p:nvPr/>
        </p:nvGraphicFramePr>
        <p:xfrm>
          <a:off x="1524000" y="6096000"/>
          <a:ext cx="5562600" cy="469900"/>
        </p:xfrm>
        <a:graphic>
          <a:graphicData uri="http://schemas.openxmlformats.org/drawingml/2006/table">
            <a:tbl>
              <a:tblPr/>
              <a:tblGrid>
                <a:gridCol w="1371600"/>
                <a:gridCol w="838200"/>
                <a:gridCol w="781050"/>
                <a:gridCol w="708025"/>
                <a:gridCol w="776288"/>
                <a:gridCol w="477837"/>
                <a:gridCol w="609600"/>
              </a:tblGrid>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rgbClr val="000099"/>
                          </a:solidFill>
                          <a:effectLst/>
                          <a:latin typeface="Tahoma" pitchFamily="34" charset="0"/>
                          <a:ea typeface="宋体" pitchFamily="2" charset="-122"/>
                          <a:sym typeface="Symbol" pitchFamily="18" charset="2"/>
                        </a:rPr>
                        <a:t></a:t>
                      </a:r>
                      <a:r>
                        <a:rPr kumimoji="1" lang="en-US" altLang="zh-CN" sz="1400" b="1" i="0" u="none" strike="noStrike" cap="none" normalizeH="0" baseline="-25000" dirty="0" smtClean="0">
                          <a:ln>
                            <a:noFill/>
                          </a:ln>
                          <a:solidFill>
                            <a:srgbClr val="000099"/>
                          </a:solidFill>
                          <a:effectLst/>
                          <a:latin typeface="Tahoma" pitchFamily="34" charset="0"/>
                          <a:ea typeface="宋体" pitchFamily="2" charset="-122"/>
                          <a:sym typeface="Symbol" pitchFamily="18" charset="2"/>
                        </a:rPr>
                        <a:t>j</a:t>
                      </a:r>
                      <a:endParaRPr kumimoji="1" lang="en-US" altLang="zh-CN" sz="1400" b="1" i="0" u="none" strike="noStrike" cap="none" normalizeH="0" baseline="-25000" dirty="0" smtClean="0">
                        <a:ln>
                          <a:noFill/>
                        </a:ln>
                        <a:solidFill>
                          <a:srgbClr val="000099"/>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rgbClr val="000099"/>
                          </a:solidFill>
                          <a:effectLst/>
                          <a:latin typeface="Tahoma" pitchFamily="34" charset="0"/>
                          <a:ea typeface="宋体" pitchFamily="2" charset="-122"/>
                        </a:rPr>
                        <a:t>-6</a:t>
                      </a:r>
                      <a:endParaRPr kumimoji="1" lang="en-US" altLang="zh-CN" sz="1400" b="1" i="0" u="none" strike="noStrike" cap="none" normalizeH="0" baseline="0" dirty="0" smtClean="0">
                        <a:ln>
                          <a:noFill/>
                        </a:ln>
                        <a:solidFill>
                          <a:srgbClr val="000099"/>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rgbClr val="000099"/>
                          </a:solidFill>
                          <a:effectLst/>
                          <a:latin typeface="Tahoma" pitchFamily="34" charset="0"/>
                          <a:ea typeface="宋体" pitchFamily="2" charset="-122"/>
                        </a:rPr>
                        <a:t>0</a:t>
                      </a:r>
                      <a:endParaRPr kumimoji="1" lang="en-US" altLang="zh-CN" sz="1400" b="1" i="0" u="none" strike="noStrike" cap="none" normalizeH="0" baseline="0" dirty="0" smtClean="0">
                        <a:ln>
                          <a:noFill/>
                        </a:ln>
                        <a:solidFill>
                          <a:srgbClr val="000099"/>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rgbClr val="000099"/>
                          </a:solidFill>
                          <a:effectLst/>
                          <a:latin typeface="Tahoma" pitchFamily="34" charset="0"/>
                          <a:ea typeface="宋体" pitchFamily="2" charset="-122"/>
                        </a:rPr>
                        <a:t>0</a:t>
                      </a:r>
                      <a:endParaRPr kumimoji="1" lang="en-US" altLang="zh-CN" sz="1400" b="1" i="0" u="none" strike="noStrike" cap="none" normalizeH="0" baseline="0" dirty="0" smtClean="0">
                        <a:ln>
                          <a:noFill/>
                        </a:ln>
                        <a:solidFill>
                          <a:srgbClr val="000099"/>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rgbClr val="000099"/>
                          </a:solidFill>
                          <a:effectLst/>
                          <a:latin typeface="Tahoma" pitchFamily="34" charset="0"/>
                          <a:ea typeface="宋体" pitchFamily="2" charset="-122"/>
                        </a:rPr>
                        <a:t>0</a:t>
                      </a:r>
                      <a:endParaRPr kumimoji="1" lang="en-US" altLang="zh-CN" sz="1400" b="1" i="0" u="none" strike="noStrike" cap="none" normalizeH="0" baseline="0" dirty="0" smtClean="0">
                        <a:ln>
                          <a:noFill/>
                        </a:ln>
                        <a:solidFill>
                          <a:srgbClr val="000099"/>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rgbClr val="000099"/>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rgbClr val="000099"/>
                          </a:solidFill>
                          <a:effectLst/>
                          <a:latin typeface="Tahoma" pitchFamily="34" charset="0"/>
                          <a:ea typeface="宋体" pitchFamily="2" charset="-122"/>
                        </a:rPr>
                        <a:t>-1</a:t>
                      </a:r>
                      <a:endParaRPr kumimoji="1" lang="en-US" altLang="zh-CN" sz="1400" b="1" i="0" u="none" strike="noStrike" cap="none" normalizeH="0" baseline="0" dirty="0" smtClean="0">
                        <a:ln>
                          <a:noFill/>
                        </a:ln>
                        <a:solidFill>
                          <a:srgbClr val="000099"/>
                        </a:solidFill>
                        <a:effectLst/>
                        <a:latin typeface="Tahoma" pitchFamily="34" charset="0"/>
                        <a:ea typeface="宋体"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2893" name="Group 397"/>
          <p:cNvGraphicFramePr>
            <a:graphicFrameLocks noGrp="1"/>
          </p:cNvGraphicFramePr>
          <p:nvPr/>
        </p:nvGraphicFramePr>
        <p:xfrm>
          <a:off x="7391400" y="3352800"/>
          <a:ext cx="609600" cy="1395413"/>
        </p:xfrm>
        <a:graphic>
          <a:graphicData uri="http://schemas.openxmlformats.org/drawingml/2006/table">
            <a:tbl>
              <a:tblPr/>
              <a:tblGrid>
                <a:gridCol w="6096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2906" name="Oval 410"/>
          <p:cNvSpPr>
            <a:spLocks noChangeArrowheads="1"/>
          </p:cNvSpPr>
          <p:nvPr/>
        </p:nvSpPr>
        <p:spPr bwMode="auto">
          <a:xfrm>
            <a:off x="5410200" y="4114800"/>
            <a:ext cx="228600" cy="304800"/>
          </a:xfrm>
          <a:prstGeom prst="ellipse">
            <a:avLst/>
          </a:prstGeom>
          <a:noFill/>
          <a:ln w="25400">
            <a:solidFill>
              <a:srgbClr val="FF000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25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27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2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27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625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627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626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627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26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627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626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626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627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36289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6290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3629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3629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629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362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72" grpId="0" animBg="1"/>
      <p:bldP spid="362666" grpId="0" animBg="1"/>
      <p:bldP spid="36290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Text Box 3"/>
          <p:cNvSpPr txBox="1">
            <a:spLocks noChangeArrowheads="1"/>
          </p:cNvSpPr>
          <p:nvPr/>
        </p:nvSpPr>
        <p:spPr bwMode="auto">
          <a:xfrm>
            <a:off x="1219200" y="609600"/>
            <a:ext cx="6934200" cy="457200"/>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a:solidFill>
                  <a:schemeClr val="tx1"/>
                </a:solidFill>
                <a:ea typeface="黑体" pitchFamily="49" charset="-122"/>
              </a:rPr>
              <a:t>最优解</a:t>
            </a:r>
            <a:r>
              <a:rPr lang="en-US" altLang="zh-CN" sz="2400" b="1" i="1">
                <a:solidFill>
                  <a:schemeClr val="tx1"/>
                </a:solidFill>
                <a:ea typeface="黑体" pitchFamily="49" charset="-122"/>
              </a:rPr>
              <a:t>X</a:t>
            </a:r>
            <a:r>
              <a:rPr lang="en-US" altLang="zh-CN" sz="2400" b="1" i="1" baseline="30000">
                <a:solidFill>
                  <a:schemeClr val="tx1"/>
                </a:solidFill>
                <a:ea typeface="黑体" pitchFamily="49" charset="-122"/>
              </a:rPr>
              <a:t>1</a:t>
            </a:r>
            <a:r>
              <a:rPr lang="en-US" altLang="zh-CN" sz="2400" b="1">
                <a:solidFill>
                  <a:schemeClr val="tx1"/>
                </a:solidFill>
                <a:ea typeface="黑体" pitchFamily="49" charset="-122"/>
              </a:rPr>
              <a:t>=(1,5,0,8,0)</a:t>
            </a:r>
            <a:r>
              <a:rPr lang="en-US" altLang="zh-CN" sz="2400" b="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最优值6。</a:t>
            </a:r>
          </a:p>
        </p:txBody>
      </p:sp>
      <p:sp>
        <p:nvSpPr>
          <p:cNvPr id="239621" name="Text Box 5"/>
          <p:cNvSpPr txBox="1">
            <a:spLocks noChangeArrowheads="1"/>
          </p:cNvSpPr>
          <p:nvPr/>
        </p:nvSpPr>
        <p:spPr bwMode="auto">
          <a:xfrm>
            <a:off x="1219200" y="1295400"/>
            <a:ext cx="6934200" cy="457200"/>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a:solidFill>
                  <a:schemeClr val="tx1"/>
                </a:solidFill>
                <a:ea typeface="黑体" pitchFamily="49" charset="-122"/>
              </a:rPr>
              <a:t>最优解</a:t>
            </a:r>
            <a:r>
              <a:rPr lang="en-US" altLang="zh-CN" sz="2400" b="1" i="1">
                <a:solidFill>
                  <a:schemeClr val="tx1"/>
                </a:solidFill>
                <a:ea typeface="黑体" pitchFamily="49" charset="-122"/>
              </a:rPr>
              <a:t>X</a:t>
            </a:r>
            <a:r>
              <a:rPr lang="en-US" altLang="zh-CN" sz="2400" b="1" i="1" baseline="30000">
                <a:solidFill>
                  <a:schemeClr val="tx1"/>
                </a:solidFill>
                <a:ea typeface="黑体" pitchFamily="49" charset="-122"/>
              </a:rPr>
              <a:t>2</a:t>
            </a:r>
            <a:r>
              <a:rPr lang="en-US" altLang="zh-CN" sz="2400" b="1">
                <a:solidFill>
                  <a:schemeClr val="tx1"/>
                </a:solidFill>
                <a:ea typeface="黑体" pitchFamily="49" charset="-122"/>
              </a:rPr>
              <a:t>=(5,1,8,0,0)</a:t>
            </a:r>
            <a:r>
              <a:rPr lang="en-US" altLang="zh-CN" sz="2400" b="1" baseline="30000">
                <a:solidFill>
                  <a:schemeClr val="tx1"/>
                </a:solidFill>
                <a:ea typeface="黑体" pitchFamily="49" charset="-122"/>
              </a:rPr>
              <a:t>T</a:t>
            </a:r>
            <a:r>
              <a:rPr lang="en-US" altLang="zh-CN" sz="2400" b="1">
                <a:solidFill>
                  <a:schemeClr val="tx1"/>
                </a:solidFill>
                <a:ea typeface="黑体" pitchFamily="49" charset="-122"/>
              </a:rPr>
              <a:t>，</a:t>
            </a:r>
            <a:r>
              <a:rPr lang="zh-CN" altLang="en-US" sz="2400" b="1">
                <a:solidFill>
                  <a:schemeClr val="tx1"/>
                </a:solidFill>
                <a:ea typeface="黑体" pitchFamily="49" charset="-122"/>
              </a:rPr>
              <a:t>最优值6。</a:t>
            </a:r>
          </a:p>
        </p:txBody>
      </p:sp>
      <p:sp>
        <p:nvSpPr>
          <p:cNvPr id="239622" name="Text Box 6"/>
          <p:cNvSpPr txBox="1">
            <a:spLocks noChangeArrowheads="1"/>
          </p:cNvSpPr>
          <p:nvPr/>
        </p:nvSpPr>
        <p:spPr bwMode="auto">
          <a:xfrm>
            <a:off x="1219200" y="2057400"/>
            <a:ext cx="6553200" cy="457200"/>
          </a:xfrm>
          <a:prstGeom prst="rect">
            <a:avLst/>
          </a:prstGeom>
          <a:solidFill>
            <a:srgbClr val="CCECFF">
              <a:alpha val="50195"/>
            </a:srgbClr>
          </a:solid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2400" b="1">
                <a:solidFill>
                  <a:schemeClr val="hlink"/>
                </a:solidFill>
                <a:ea typeface="黑体" pitchFamily="49" charset="-122"/>
              </a:rPr>
              <a:t>实际上</a:t>
            </a:r>
            <a:r>
              <a:rPr lang="en-US" altLang="zh-CN" sz="2400" b="1" i="1">
                <a:solidFill>
                  <a:schemeClr val="hlink"/>
                </a:solidFill>
                <a:ea typeface="黑体" pitchFamily="49" charset="-122"/>
              </a:rPr>
              <a:t>X</a:t>
            </a:r>
            <a:r>
              <a:rPr lang="en-US" altLang="zh-CN" sz="2400" b="1" i="1" baseline="30000">
                <a:solidFill>
                  <a:schemeClr val="hlink"/>
                </a:solidFill>
                <a:ea typeface="黑体" pitchFamily="49" charset="-122"/>
              </a:rPr>
              <a:t>1</a:t>
            </a:r>
            <a:r>
              <a:rPr lang="zh-CN" altLang="en-US" sz="2400" b="1">
                <a:solidFill>
                  <a:schemeClr val="hlink"/>
                </a:solidFill>
                <a:ea typeface="黑体" pitchFamily="49" charset="-122"/>
              </a:rPr>
              <a:t>与</a:t>
            </a:r>
            <a:r>
              <a:rPr lang="en-US" altLang="zh-CN" sz="2400" b="1" i="1">
                <a:solidFill>
                  <a:schemeClr val="hlink"/>
                </a:solidFill>
                <a:ea typeface="黑体" pitchFamily="49" charset="-122"/>
              </a:rPr>
              <a:t>X</a:t>
            </a:r>
            <a:r>
              <a:rPr lang="en-US" altLang="zh-CN" sz="2400" b="1" i="1" baseline="30000">
                <a:solidFill>
                  <a:schemeClr val="hlink"/>
                </a:solidFill>
                <a:ea typeface="黑体" pitchFamily="49" charset="-122"/>
              </a:rPr>
              <a:t>2</a:t>
            </a:r>
            <a:r>
              <a:rPr lang="zh-CN" altLang="en-US" sz="2400" b="1">
                <a:solidFill>
                  <a:schemeClr val="hlink"/>
                </a:solidFill>
                <a:ea typeface="黑体" pitchFamily="49" charset="-122"/>
              </a:rPr>
              <a:t>的连线上的任意点都是最优解.</a:t>
            </a:r>
          </a:p>
        </p:txBody>
      </p:sp>
      <p:grpSp>
        <p:nvGrpSpPr>
          <p:cNvPr id="2" name="Group 19"/>
          <p:cNvGrpSpPr>
            <a:grpSpLocks/>
          </p:cNvGrpSpPr>
          <p:nvPr/>
        </p:nvGrpSpPr>
        <p:grpSpPr bwMode="auto">
          <a:xfrm>
            <a:off x="2590800" y="2590800"/>
            <a:ext cx="4343400" cy="3810000"/>
            <a:chOff x="2736" y="576"/>
            <a:chExt cx="2736" cy="2400"/>
          </a:xfrm>
        </p:grpSpPr>
        <p:sp>
          <p:nvSpPr>
            <p:cNvPr id="116742" name="Line 20"/>
            <p:cNvSpPr>
              <a:spLocks noChangeShapeType="1"/>
            </p:cNvSpPr>
            <p:nvPr/>
          </p:nvSpPr>
          <p:spPr bwMode="auto">
            <a:xfrm>
              <a:off x="2784" y="2112"/>
              <a:ext cx="2688" cy="0"/>
            </a:xfrm>
            <a:prstGeom prst="line">
              <a:avLst/>
            </a:prstGeom>
            <a:noFill/>
            <a:ln w="25400">
              <a:solidFill>
                <a:schemeClr val="tx1"/>
              </a:solidFill>
              <a:round/>
              <a:headEnd/>
              <a:tailEnd type="triangle" w="sm" len="lg"/>
            </a:ln>
          </p:spPr>
          <p:txBody>
            <a:bodyPr anchor="b"/>
            <a:lstStyle/>
            <a:p>
              <a:endParaRPr lang="zh-CN" altLang="en-US"/>
            </a:p>
          </p:txBody>
        </p:sp>
        <p:sp>
          <p:nvSpPr>
            <p:cNvPr id="116743" name="Line 21"/>
            <p:cNvSpPr>
              <a:spLocks noChangeShapeType="1"/>
            </p:cNvSpPr>
            <p:nvPr/>
          </p:nvSpPr>
          <p:spPr bwMode="auto">
            <a:xfrm flipV="1">
              <a:off x="3600" y="576"/>
              <a:ext cx="0" cy="2256"/>
            </a:xfrm>
            <a:prstGeom prst="line">
              <a:avLst/>
            </a:prstGeom>
            <a:noFill/>
            <a:ln w="25400">
              <a:solidFill>
                <a:schemeClr val="tx1"/>
              </a:solidFill>
              <a:round/>
              <a:headEnd/>
              <a:tailEnd type="triangle" w="sm" len="lg"/>
            </a:ln>
          </p:spPr>
          <p:txBody>
            <a:bodyPr anchor="b"/>
            <a:lstStyle/>
            <a:p>
              <a:endParaRPr lang="zh-CN" altLang="en-US"/>
            </a:p>
          </p:txBody>
        </p:sp>
        <p:sp>
          <p:nvSpPr>
            <p:cNvPr id="116744" name="Line 22"/>
            <p:cNvSpPr>
              <a:spLocks noChangeShapeType="1"/>
            </p:cNvSpPr>
            <p:nvPr/>
          </p:nvSpPr>
          <p:spPr bwMode="auto">
            <a:xfrm flipV="1">
              <a:off x="2736" y="816"/>
              <a:ext cx="1488" cy="1488"/>
            </a:xfrm>
            <a:prstGeom prst="line">
              <a:avLst/>
            </a:prstGeom>
            <a:noFill/>
            <a:ln w="25400">
              <a:solidFill>
                <a:schemeClr val="tx1"/>
              </a:solidFill>
              <a:round/>
              <a:headEnd/>
              <a:tailEnd/>
            </a:ln>
          </p:spPr>
          <p:txBody>
            <a:bodyPr anchor="b"/>
            <a:lstStyle/>
            <a:p>
              <a:endParaRPr lang="zh-CN" altLang="en-US"/>
            </a:p>
          </p:txBody>
        </p:sp>
        <p:sp>
          <p:nvSpPr>
            <p:cNvPr id="116745" name="Line 23"/>
            <p:cNvSpPr>
              <a:spLocks noChangeShapeType="1"/>
            </p:cNvSpPr>
            <p:nvPr/>
          </p:nvSpPr>
          <p:spPr bwMode="auto">
            <a:xfrm flipV="1">
              <a:off x="3360" y="1488"/>
              <a:ext cx="1488" cy="1488"/>
            </a:xfrm>
            <a:prstGeom prst="line">
              <a:avLst/>
            </a:prstGeom>
            <a:noFill/>
            <a:ln w="25400">
              <a:solidFill>
                <a:schemeClr val="tx1"/>
              </a:solidFill>
              <a:round/>
              <a:headEnd/>
              <a:tailEnd/>
            </a:ln>
          </p:spPr>
          <p:txBody>
            <a:bodyPr anchor="b"/>
            <a:lstStyle/>
            <a:p>
              <a:endParaRPr lang="zh-CN" altLang="en-US"/>
            </a:p>
          </p:txBody>
        </p:sp>
        <p:sp>
          <p:nvSpPr>
            <p:cNvPr id="116746" name="Line 24"/>
            <p:cNvSpPr>
              <a:spLocks noChangeShapeType="1"/>
            </p:cNvSpPr>
            <p:nvPr/>
          </p:nvSpPr>
          <p:spPr bwMode="auto">
            <a:xfrm>
              <a:off x="3408" y="1008"/>
              <a:ext cx="1584" cy="1584"/>
            </a:xfrm>
            <a:prstGeom prst="line">
              <a:avLst/>
            </a:prstGeom>
            <a:noFill/>
            <a:ln w="25400">
              <a:solidFill>
                <a:schemeClr val="tx1"/>
              </a:solidFill>
              <a:round/>
              <a:headEnd/>
              <a:tailEnd/>
            </a:ln>
          </p:spPr>
          <p:txBody>
            <a:bodyPr anchor="b"/>
            <a:lstStyle/>
            <a:p>
              <a:endParaRPr lang="zh-CN" altLang="en-US"/>
            </a:p>
          </p:txBody>
        </p:sp>
        <p:sp>
          <p:nvSpPr>
            <p:cNvPr id="116747" name="Freeform 25"/>
            <p:cNvSpPr>
              <a:spLocks/>
            </p:cNvSpPr>
            <p:nvPr/>
          </p:nvSpPr>
          <p:spPr bwMode="auto">
            <a:xfrm>
              <a:off x="3600" y="1248"/>
              <a:ext cx="768" cy="864"/>
            </a:xfrm>
            <a:custGeom>
              <a:avLst/>
              <a:gdLst>
                <a:gd name="T0" fmla="*/ 0 w 768"/>
                <a:gd name="T1" fmla="*/ 834 h 867"/>
                <a:gd name="T2" fmla="*/ 0 w 768"/>
                <a:gd name="T3" fmla="*/ 184 h 867"/>
                <a:gd name="T4" fmla="*/ 130 w 768"/>
                <a:gd name="T5" fmla="*/ 67 h 867"/>
                <a:gd name="T6" fmla="*/ 768 w 768"/>
                <a:gd name="T7" fmla="*/ 700 h 867"/>
                <a:gd name="T8" fmla="*/ 624 w 768"/>
                <a:gd name="T9" fmla="*/ 834 h 867"/>
                <a:gd name="T10" fmla="*/ 0 w 768"/>
                <a:gd name="T11" fmla="*/ 834 h 867"/>
                <a:gd name="T12" fmla="*/ 0 60000 65536"/>
                <a:gd name="T13" fmla="*/ 0 60000 65536"/>
                <a:gd name="T14" fmla="*/ 0 60000 65536"/>
                <a:gd name="T15" fmla="*/ 0 60000 65536"/>
                <a:gd name="T16" fmla="*/ 0 60000 65536"/>
                <a:gd name="T17" fmla="*/ 0 60000 65536"/>
                <a:gd name="T18" fmla="*/ 0 w 768"/>
                <a:gd name="T19" fmla="*/ 0 h 867"/>
                <a:gd name="T20" fmla="*/ 768 w 768"/>
                <a:gd name="T21" fmla="*/ 867 h 867"/>
              </a:gdLst>
              <a:ahLst/>
              <a:cxnLst>
                <a:cxn ang="T12">
                  <a:pos x="T0" y="T1"/>
                </a:cxn>
                <a:cxn ang="T13">
                  <a:pos x="T2" y="T3"/>
                </a:cxn>
                <a:cxn ang="T14">
                  <a:pos x="T4" y="T5"/>
                </a:cxn>
                <a:cxn ang="T15">
                  <a:pos x="T6" y="T7"/>
                </a:cxn>
                <a:cxn ang="T16">
                  <a:pos x="T8" y="T9"/>
                </a:cxn>
                <a:cxn ang="T17">
                  <a:pos x="T10" y="T11"/>
                </a:cxn>
              </a:cxnLst>
              <a:rect l="T18" t="T19" r="T20" b="T21"/>
              <a:pathLst>
                <a:path w="768" h="867">
                  <a:moveTo>
                    <a:pt x="0" y="867"/>
                  </a:moveTo>
                  <a:lnTo>
                    <a:pt x="0" y="195"/>
                  </a:lnTo>
                  <a:cubicBezTo>
                    <a:pt x="149" y="46"/>
                    <a:pt x="189" y="0"/>
                    <a:pt x="130" y="67"/>
                  </a:cubicBezTo>
                  <a:lnTo>
                    <a:pt x="768" y="723"/>
                  </a:lnTo>
                  <a:lnTo>
                    <a:pt x="624" y="867"/>
                  </a:lnTo>
                  <a:lnTo>
                    <a:pt x="0" y="867"/>
                  </a:lnTo>
                  <a:close/>
                </a:path>
              </a:pathLst>
            </a:custGeom>
            <a:solidFill>
              <a:schemeClr val="accent1"/>
            </a:solidFill>
            <a:ln w="9525" cap="flat" cmpd="sng">
              <a:noFill/>
              <a:prstDash val="solid"/>
              <a:round/>
              <a:headEnd/>
              <a:tailEnd/>
            </a:ln>
          </p:spPr>
          <p:txBody>
            <a:bodyPr anchor="b"/>
            <a:lstStyle/>
            <a:p>
              <a:endParaRPr lang="zh-CN" altLang="en-US"/>
            </a:p>
          </p:txBody>
        </p:sp>
        <p:sp>
          <p:nvSpPr>
            <p:cNvPr id="116748" name="Text Box 26"/>
            <p:cNvSpPr txBox="1">
              <a:spLocks noChangeArrowheads="1"/>
            </p:cNvSpPr>
            <p:nvPr/>
          </p:nvSpPr>
          <p:spPr bwMode="auto">
            <a:xfrm>
              <a:off x="4272" y="1795"/>
              <a:ext cx="624"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rPr>
                <a:t>(5,1)</a:t>
              </a:r>
            </a:p>
          </p:txBody>
        </p:sp>
        <p:sp>
          <p:nvSpPr>
            <p:cNvPr id="116749" name="Text Box 27"/>
            <p:cNvSpPr txBox="1">
              <a:spLocks noChangeArrowheads="1"/>
            </p:cNvSpPr>
            <p:nvPr/>
          </p:nvSpPr>
          <p:spPr bwMode="auto">
            <a:xfrm>
              <a:off x="3648" y="1104"/>
              <a:ext cx="624"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rPr>
                <a:t>(1,5)</a:t>
              </a:r>
            </a:p>
          </p:txBody>
        </p:sp>
        <p:sp>
          <p:nvSpPr>
            <p:cNvPr id="116750" name="Line 28"/>
            <p:cNvSpPr>
              <a:spLocks noChangeShapeType="1"/>
            </p:cNvSpPr>
            <p:nvPr/>
          </p:nvSpPr>
          <p:spPr bwMode="auto">
            <a:xfrm>
              <a:off x="3696" y="1296"/>
              <a:ext cx="690" cy="684"/>
            </a:xfrm>
            <a:prstGeom prst="line">
              <a:avLst/>
            </a:prstGeom>
            <a:noFill/>
            <a:ln w="25400">
              <a:solidFill>
                <a:schemeClr val="hlink"/>
              </a:solidFill>
              <a:round/>
              <a:headEnd/>
              <a:tailEnd/>
            </a:ln>
          </p:spPr>
          <p:txBody>
            <a:bodyPr anchor="b"/>
            <a:lstStyle/>
            <a:p>
              <a:endParaRPr lang="zh-CN" altLang="en-US"/>
            </a:p>
          </p:txBody>
        </p:sp>
        <p:sp>
          <p:nvSpPr>
            <p:cNvPr id="116751" name="Line 29"/>
            <p:cNvSpPr>
              <a:spLocks noChangeShapeType="1"/>
            </p:cNvSpPr>
            <p:nvPr/>
          </p:nvSpPr>
          <p:spPr bwMode="auto">
            <a:xfrm>
              <a:off x="2976" y="1488"/>
              <a:ext cx="1296" cy="1296"/>
            </a:xfrm>
            <a:prstGeom prst="line">
              <a:avLst/>
            </a:prstGeom>
            <a:noFill/>
            <a:ln w="19050">
              <a:solidFill>
                <a:schemeClr val="tx1"/>
              </a:solidFill>
              <a:prstDash val="dash"/>
              <a:round/>
              <a:headEnd/>
              <a:tailEnd/>
            </a:ln>
          </p:spPr>
          <p:txBody>
            <a:bodyPr anchor="b"/>
            <a:lstStyle/>
            <a:p>
              <a:endParaRPr lang="zh-CN" altLang="en-US"/>
            </a:p>
          </p:txBody>
        </p:sp>
        <p:sp>
          <p:nvSpPr>
            <p:cNvPr id="116752" name="Line 30"/>
            <p:cNvSpPr>
              <a:spLocks noChangeShapeType="1"/>
            </p:cNvSpPr>
            <p:nvPr/>
          </p:nvSpPr>
          <p:spPr bwMode="auto">
            <a:xfrm flipV="1">
              <a:off x="3600" y="1920"/>
              <a:ext cx="192" cy="192"/>
            </a:xfrm>
            <a:prstGeom prst="line">
              <a:avLst/>
            </a:prstGeom>
            <a:noFill/>
            <a:ln w="9525">
              <a:solidFill>
                <a:schemeClr val="hlink"/>
              </a:solidFill>
              <a:round/>
              <a:headEnd/>
              <a:tailEnd type="triangle" w="med" len="med"/>
            </a:ln>
          </p:spPr>
          <p:txBody>
            <a:bodyPr anchor="b"/>
            <a:lstStyle/>
            <a:p>
              <a:endParaRPr lang="zh-CN" altLang="en-US"/>
            </a:p>
          </p:txBody>
        </p:sp>
        <p:sp>
          <p:nvSpPr>
            <p:cNvPr id="116753" name="Line 31"/>
            <p:cNvSpPr>
              <a:spLocks noChangeShapeType="1"/>
            </p:cNvSpPr>
            <p:nvPr/>
          </p:nvSpPr>
          <p:spPr bwMode="auto">
            <a:xfrm>
              <a:off x="3216" y="1296"/>
              <a:ext cx="1296" cy="1296"/>
            </a:xfrm>
            <a:prstGeom prst="line">
              <a:avLst/>
            </a:prstGeom>
            <a:noFill/>
            <a:ln w="19050">
              <a:solidFill>
                <a:schemeClr val="tx1"/>
              </a:solidFill>
              <a:prstDash val="dash"/>
              <a:round/>
              <a:headEnd/>
              <a:tailEnd/>
            </a:ln>
          </p:spPr>
          <p:txBody>
            <a:bodyPr anchor="b"/>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utoUpdateAnimBg="0"/>
      <p:bldP spid="239621" grpId="0" autoUpdateAnimBg="0"/>
      <p:bldP spid="23962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ChangeArrowheads="1"/>
          </p:cNvSpPr>
          <p:nvPr/>
        </p:nvSpPr>
        <p:spPr bwMode="auto">
          <a:xfrm>
            <a:off x="533400" y="152400"/>
            <a:ext cx="7829550" cy="457200"/>
          </a:xfrm>
          <a:prstGeom prst="rect">
            <a:avLst/>
          </a:prstGeom>
          <a:noFill/>
          <a:ln w="9525">
            <a:noFill/>
            <a:miter lim="800000"/>
            <a:headEnd/>
            <a:tailEnd/>
          </a:ln>
        </p:spPr>
        <p:txBody>
          <a:bodyPr anchor="b"/>
          <a:lstStyle/>
          <a:p>
            <a:r>
              <a:rPr lang="zh-CN" altLang="en-US" sz="2400" b="1" dirty="0" smtClean="0">
                <a:solidFill>
                  <a:schemeClr val="tx2"/>
                </a:solidFill>
                <a:latin typeface="黑体" pitchFamily="49" charset="-122"/>
                <a:ea typeface="黑体" pitchFamily="49" charset="-122"/>
              </a:rPr>
              <a:t>用</a:t>
            </a:r>
            <a:r>
              <a:rPr lang="zh-CN" altLang="en-US" sz="2400" b="1" dirty="0">
                <a:solidFill>
                  <a:schemeClr val="tx2"/>
                </a:solidFill>
                <a:latin typeface="黑体" pitchFamily="49" charset="-122"/>
                <a:ea typeface="黑体" pitchFamily="49" charset="-122"/>
              </a:rPr>
              <a:t>单纯形法求解线性规划问题（无有限最优解的情况）</a:t>
            </a:r>
          </a:p>
        </p:txBody>
      </p:sp>
      <p:sp>
        <p:nvSpPr>
          <p:cNvPr id="381974" name="Text Box 22"/>
          <p:cNvSpPr txBox="1">
            <a:spLocks noChangeArrowheads="1"/>
          </p:cNvSpPr>
          <p:nvPr/>
        </p:nvSpPr>
        <p:spPr bwMode="auto">
          <a:xfrm>
            <a:off x="755650" y="2781300"/>
            <a:ext cx="4038600" cy="457200"/>
          </a:xfrm>
          <a:prstGeom prst="rect">
            <a:avLst/>
          </a:prstGeom>
          <a:noFill/>
          <a:ln w="9525">
            <a:noFill/>
            <a:miter lim="800000"/>
            <a:headEnd/>
            <a:tailEnd/>
          </a:ln>
        </p:spPr>
        <p:txBody>
          <a:bodyPr anchor="b">
            <a:spAutoFit/>
          </a:bodyPr>
          <a:lstStyle/>
          <a:p>
            <a:pPr>
              <a:spcBef>
                <a:spcPct val="50000"/>
              </a:spcBef>
            </a:pPr>
            <a:r>
              <a:rPr lang="zh-CN" altLang="en-US" sz="2400" b="1" dirty="0">
                <a:solidFill>
                  <a:schemeClr val="tx1"/>
                </a:solidFill>
                <a:ea typeface="黑体" pitchFamily="49" charset="-122"/>
              </a:rPr>
              <a:t>解：化成标准形（典式）</a:t>
            </a:r>
          </a:p>
        </p:txBody>
      </p:sp>
      <p:grpSp>
        <p:nvGrpSpPr>
          <p:cNvPr id="2" name="Group 39"/>
          <p:cNvGrpSpPr>
            <a:grpSpLocks/>
          </p:cNvGrpSpPr>
          <p:nvPr/>
        </p:nvGrpSpPr>
        <p:grpSpPr bwMode="auto">
          <a:xfrm>
            <a:off x="4500563" y="1052513"/>
            <a:ext cx="4419600" cy="3429000"/>
            <a:chOff x="2736" y="672"/>
            <a:chExt cx="2784" cy="2160"/>
          </a:xfrm>
        </p:grpSpPr>
        <p:sp>
          <p:nvSpPr>
            <p:cNvPr id="50183" name="Line 26"/>
            <p:cNvSpPr>
              <a:spLocks noChangeShapeType="1"/>
            </p:cNvSpPr>
            <p:nvPr/>
          </p:nvSpPr>
          <p:spPr bwMode="auto">
            <a:xfrm>
              <a:off x="2784" y="2256"/>
              <a:ext cx="2544" cy="0"/>
            </a:xfrm>
            <a:prstGeom prst="line">
              <a:avLst/>
            </a:prstGeom>
            <a:noFill/>
            <a:ln w="25400">
              <a:solidFill>
                <a:schemeClr val="tx1"/>
              </a:solidFill>
              <a:round/>
              <a:headEnd/>
              <a:tailEnd type="triangle" w="med" len="med"/>
            </a:ln>
          </p:spPr>
          <p:txBody>
            <a:bodyPr anchor="b"/>
            <a:lstStyle/>
            <a:p>
              <a:endParaRPr lang="zh-CN" altLang="en-US"/>
            </a:p>
          </p:txBody>
        </p:sp>
        <p:sp>
          <p:nvSpPr>
            <p:cNvPr id="50184" name="Line 27"/>
            <p:cNvSpPr>
              <a:spLocks noChangeShapeType="1"/>
            </p:cNvSpPr>
            <p:nvPr/>
          </p:nvSpPr>
          <p:spPr bwMode="auto">
            <a:xfrm flipV="1">
              <a:off x="3744" y="672"/>
              <a:ext cx="0" cy="2112"/>
            </a:xfrm>
            <a:prstGeom prst="line">
              <a:avLst/>
            </a:prstGeom>
            <a:noFill/>
            <a:ln w="25400">
              <a:solidFill>
                <a:schemeClr val="tx1"/>
              </a:solidFill>
              <a:round/>
              <a:headEnd/>
              <a:tailEnd type="triangle" w="med" len="med"/>
            </a:ln>
          </p:spPr>
          <p:txBody>
            <a:bodyPr anchor="b"/>
            <a:lstStyle/>
            <a:p>
              <a:endParaRPr lang="zh-CN" altLang="en-US"/>
            </a:p>
          </p:txBody>
        </p:sp>
        <p:sp>
          <p:nvSpPr>
            <p:cNvPr id="50185" name="Line 28"/>
            <p:cNvSpPr>
              <a:spLocks noChangeShapeType="1"/>
            </p:cNvSpPr>
            <p:nvPr/>
          </p:nvSpPr>
          <p:spPr bwMode="auto">
            <a:xfrm flipV="1">
              <a:off x="2736" y="672"/>
              <a:ext cx="1728" cy="1745"/>
            </a:xfrm>
            <a:prstGeom prst="line">
              <a:avLst/>
            </a:prstGeom>
            <a:noFill/>
            <a:ln w="25400">
              <a:solidFill>
                <a:schemeClr val="tx1"/>
              </a:solidFill>
              <a:round/>
              <a:headEnd/>
              <a:tailEnd/>
            </a:ln>
          </p:spPr>
          <p:txBody>
            <a:bodyPr anchor="b"/>
            <a:lstStyle/>
            <a:p>
              <a:endParaRPr lang="zh-CN" altLang="en-US"/>
            </a:p>
          </p:txBody>
        </p:sp>
        <p:sp>
          <p:nvSpPr>
            <p:cNvPr id="50186" name="Line 29"/>
            <p:cNvSpPr>
              <a:spLocks noChangeShapeType="1"/>
            </p:cNvSpPr>
            <p:nvPr/>
          </p:nvSpPr>
          <p:spPr bwMode="auto">
            <a:xfrm flipV="1">
              <a:off x="3600" y="1968"/>
              <a:ext cx="1920" cy="624"/>
            </a:xfrm>
            <a:prstGeom prst="line">
              <a:avLst/>
            </a:prstGeom>
            <a:noFill/>
            <a:ln w="25400">
              <a:solidFill>
                <a:schemeClr val="tx1"/>
              </a:solidFill>
              <a:round/>
              <a:headEnd/>
              <a:tailEnd/>
            </a:ln>
          </p:spPr>
          <p:txBody>
            <a:bodyPr anchor="b"/>
            <a:lstStyle/>
            <a:p>
              <a:endParaRPr lang="zh-CN" altLang="en-US"/>
            </a:p>
          </p:txBody>
        </p:sp>
        <p:sp>
          <p:nvSpPr>
            <p:cNvPr id="50187" name="Line 30"/>
            <p:cNvSpPr>
              <a:spLocks noChangeShapeType="1"/>
            </p:cNvSpPr>
            <p:nvPr/>
          </p:nvSpPr>
          <p:spPr bwMode="auto">
            <a:xfrm flipH="1" flipV="1">
              <a:off x="3504" y="1488"/>
              <a:ext cx="432" cy="1344"/>
            </a:xfrm>
            <a:prstGeom prst="line">
              <a:avLst/>
            </a:prstGeom>
            <a:noFill/>
            <a:ln w="19050">
              <a:solidFill>
                <a:schemeClr val="hlink"/>
              </a:solidFill>
              <a:prstDash val="dash"/>
              <a:round/>
              <a:headEnd/>
              <a:tailEnd/>
            </a:ln>
          </p:spPr>
          <p:txBody>
            <a:bodyPr anchor="b"/>
            <a:lstStyle/>
            <a:p>
              <a:endParaRPr lang="zh-CN" altLang="en-US"/>
            </a:p>
          </p:txBody>
        </p:sp>
        <p:sp>
          <p:nvSpPr>
            <p:cNvPr id="50188" name="Freeform 33"/>
            <p:cNvSpPr>
              <a:spLocks/>
            </p:cNvSpPr>
            <p:nvPr/>
          </p:nvSpPr>
          <p:spPr bwMode="auto">
            <a:xfrm>
              <a:off x="3744" y="816"/>
              <a:ext cx="1776" cy="1440"/>
            </a:xfrm>
            <a:custGeom>
              <a:avLst/>
              <a:gdLst>
                <a:gd name="T0" fmla="*/ 576 w 1776"/>
                <a:gd name="T1" fmla="*/ 0 h 1392"/>
                <a:gd name="T2" fmla="*/ 0 w 1776"/>
                <a:gd name="T3" fmla="*/ 837 h 1392"/>
                <a:gd name="T4" fmla="*/ 0 w 1776"/>
                <a:gd name="T5" fmla="*/ 2021 h 1392"/>
                <a:gd name="T6" fmla="*/ 864 w 1776"/>
                <a:gd name="T7" fmla="*/ 2021 h 1392"/>
                <a:gd name="T8" fmla="*/ 1776 w 1776"/>
                <a:gd name="T9" fmla="*/ 1603 h 1392"/>
                <a:gd name="T10" fmla="*/ 0 60000 65536"/>
                <a:gd name="T11" fmla="*/ 0 60000 65536"/>
                <a:gd name="T12" fmla="*/ 0 60000 65536"/>
                <a:gd name="T13" fmla="*/ 0 60000 65536"/>
                <a:gd name="T14" fmla="*/ 0 60000 65536"/>
                <a:gd name="T15" fmla="*/ 0 w 1776"/>
                <a:gd name="T16" fmla="*/ 0 h 1392"/>
                <a:gd name="T17" fmla="*/ 1776 w 1776"/>
                <a:gd name="T18" fmla="*/ 1392 h 1392"/>
              </a:gdLst>
              <a:ahLst/>
              <a:cxnLst>
                <a:cxn ang="T10">
                  <a:pos x="T0" y="T1"/>
                </a:cxn>
                <a:cxn ang="T11">
                  <a:pos x="T2" y="T3"/>
                </a:cxn>
                <a:cxn ang="T12">
                  <a:pos x="T4" y="T5"/>
                </a:cxn>
                <a:cxn ang="T13">
                  <a:pos x="T6" y="T7"/>
                </a:cxn>
                <a:cxn ang="T14">
                  <a:pos x="T8" y="T9"/>
                </a:cxn>
              </a:cxnLst>
              <a:rect l="T15" t="T16" r="T17" b="T18"/>
              <a:pathLst>
                <a:path w="1776" h="1392">
                  <a:moveTo>
                    <a:pt x="576" y="0"/>
                  </a:moveTo>
                  <a:lnTo>
                    <a:pt x="0" y="576"/>
                  </a:lnTo>
                  <a:lnTo>
                    <a:pt x="0" y="1392"/>
                  </a:lnTo>
                  <a:lnTo>
                    <a:pt x="864" y="1392"/>
                  </a:lnTo>
                  <a:lnTo>
                    <a:pt x="1776" y="1104"/>
                  </a:lnTo>
                </a:path>
              </a:pathLst>
            </a:custGeom>
            <a:solidFill>
              <a:schemeClr val="accent1"/>
            </a:solidFill>
            <a:ln w="9525" cap="flat" cmpd="sng">
              <a:noFill/>
              <a:prstDash val="solid"/>
              <a:round/>
              <a:headEnd/>
              <a:tailEnd/>
            </a:ln>
          </p:spPr>
          <p:txBody>
            <a:bodyPr anchor="b"/>
            <a:lstStyle/>
            <a:p>
              <a:endParaRPr lang="zh-CN" altLang="en-US"/>
            </a:p>
          </p:txBody>
        </p:sp>
        <p:sp>
          <p:nvSpPr>
            <p:cNvPr id="50189" name="Line 34"/>
            <p:cNvSpPr>
              <a:spLocks noChangeShapeType="1"/>
            </p:cNvSpPr>
            <p:nvPr/>
          </p:nvSpPr>
          <p:spPr bwMode="auto">
            <a:xfrm flipV="1">
              <a:off x="3744" y="2064"/>
              <a:ext cx="192" cy="96"/>
            </a:xfrm>
            <a:prstGeom prst="line">
              <a:avLst/>
            </a:prstGeom>
            <a:noFill/>
            <a:ln w="9525">
              <a:solidFill>
                <a:schemeClr val="hlink"/>
              </a:solidFill>
              <a:round/>
              <a:headEnd/>
              <a:tailEnd type="triangle" w="med" len="med"/>
            </a:ln>
          </p:spPr>
          <p:txBody>
            <a:bodyPr anchor="b"/>
            <a:lstStyle/>
            <a:p>
              <a:endParaRPr lang="zh-CN" altLang="en-US"/>
            </a:p>
          </p:txBody>
        </p:sp>
        <p:sp>
          <p:nvSpPr>
            <p:cNvPr id="50190" name="Text Box 36"/>
            <p:cNvSpPr txBox="1">
              <a:spLocks noChangeArrowheads="1"/>
            </p:cNvSpPr>
            <p:nvPr/>
          </p:nvSpPr>
          <p:spPr bwMode="auto">
            <a:xfrm>
              <a:off x="4368" y="2352"/>
              <a:ext cx="720"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ea typeface="宋体" pitchFamily="2" charset="-122"/>
                </a:rPr>
                <a:t>（5，0）</a:t>
              </a:r>
            </a:p>
          </p:txBody>
        </p:sp>
        <p:sp>
          <p:nvSpPr>
            <p:cNvPr id="50191" name="Text Box 37"/>
            <p:cNvSpPr txBox="1">
              <a:spLocks noChangeArrowheads="1"/>
            </p:cNvSpPr>
            <p:nvPr/>
          </p:nvSpPr>
          <p:spPr bwMode="auto">
            <a:xfrm>
              <a:off x="3264" y="1200"/>
              <a:ext cx="720" cy="212"/>
            </a:xfrm>
            <a:prstGeom prst="rect">
              <a:avLst/>
            </a:prstGeom>
            <a:noFill/>
            <a:ln w="9525">
              <a:noFill/>
              <a:miter lim="800000"/>
              <a:headEnd/>
              <a:tailEnd/>
            </a:ln>
          </p:spPr>
          <p:txBody>
            <a:bodyPr anchor="b">
              <a:spAutoFit/>
            </a:bodyPr>
            <a:lstStyle/>
            <a:p>
              <a:pPr>
                <a:spcBef>
                  <a:spcPct val="50000"/>
                </a:spcBef>
              </a:pPr>
              <a:r>
                <a:rPr lang="zh-CN" altLang="en-US" sz="1600" b="1">
                  <a:solidFill>
                    <a:schemeClr val="tx1"/>
                  </a:solidFill>
                  <a:ea typeface="宋体" pitchFamily="2" charset="-122"/>
                </a:rPr>
                <a:t>（0，5）</a:t>
              </a:r>
            </a:p>
          </p:txBody>
        </p:sp>
      </p:grpSp>
      <p:graphicFrame>
        <p:nvGraphicFramePr>
          <p:cNvPr id="50178" name="Object 40"/>
          <p:cNvGraphicFramePr>
            <a:graphicFrameLocks noChangeAspect="1"/>
          </p:cNvGraphicFramePr>
          <p:nvPr/>
        </p:nvGraphicFramePr>
        <p:xfrm>
          <a:off x="2124075" y="692150"/>
          <a:ext cx="2379663" cy="1865313"/>
        </p:xfrm>
        <a:graphic>
          <a:graphicData uri="http://schemas.openxmlformats.org/presentationml/2006/ole">
            <p:oleObj spid="_x0000_s164866" name="Equation" r:id="rId3" imgW="1231560" imgH="965160" progId="Equation.DSMT4">
              <p:embed/>
            </p:oleObj>
          </a:graphicData>
        </a:graphic>
      </p:graphicFrame>
      <p:graphicFrame>
        <p:nvGraphicFramePr>
          <p:cNvPr id="381993" name="Object 41"/>
          <p:cNvGraphicFramePr>
            <a:graphicFrameLocks noChangeAspect="1"/>
          </p:cNvGraphicFramePr>
          <p:nvPr/>
        </p:nvGraphicFramePr>
        <p:xfrm>
          <a:off x="1042988" y="3429000"/>
          <a:ext cx="3148012" cy="1841500"/>
        </p:xfrm>
        <a:graphic>
          <a:graphicData uri="http://schemas.openxmlformats.org/presentationml/2006/ole">
            <p:oleObj spid="_x0000_s164867" name="Equation" r:id="rId4" imgW="1650960" imgH="9651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19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0956" name="Group 1340"/>
          <p:cNvGraphicFramePr>
            <a:graphicFrameLocks noGrp="1"/>
          </p:cNvGraphicFramePr>
          <p:nvPr/>
        </p:nvGraphicFramePr>
        <p:xfrm>
          <a:off x="933450" y="1916113"/>
          <a:ext cx="5543550" cy="1432560"/>
        </p:xfrm>
        <a:graphic>
          <a:graphicData uri="http://schemas.openxmlformats.org/drawingml/2006/table">
            <a:tbl>
              <a:tblPr/>
              <a:tblGrid>
                <a:gridCol w="776288"/>
                <a:gridCol w="625475"/>
                <a:gridCol w="925512"/>
                <a:gridCol w="1006475"/>
                <a:gridCol w="838200"/>
                <a:gridCol w="762000"/>
                <a:gridCol w="609600"/>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hlink"/>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hlink"/>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hlink"/>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hlink"/>
                          </a:solidFill>
                          <a:effectLst/>
                          <a:latin typeface="Tahoma" pitchFamily="34" charset="0"/>
                          <a:ea typeface="宋体" pitchFamily="2" charset="-122"/>
                        </a:rPr>
                        <a:t>0</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C</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4</a:t>
                      </a:r>
                      <a:endParaRPr kumimoji="1" lang="zh-CN" altLang="en-US" sz="16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0968" name="Group 1352"/>
          <p:cNvGraphicFramePr>
            <a:graphicFrameLocks noGrp="1"/>
          </p:cNvGraphicFramePr>
          <p:nvPr/>
        </p:nvGraphicFramePr>
        <p:xfrm>
          <a:off x="971550" y="3346450"/>
          <a:ext cx="5584825" cy="441325"/>
        </p:xfrm>
        <a:graphic>
          <a:graphicData uri="http://schemas.openxmlformats.org/drawingml/2006/table">
            <a:tbl>
              <a:tblPr/>
              <a:tblGrid>
                <a:gridCol w="1368425"/>
                <a:gridCol w="939800"/>
                <a:gridCol w="869950"/>
                <a:gridCol w="908050"/>
                <a:gridCol w="725488"/>
                <a:gridCol w="773112"/>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   2</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   1</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   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0718" name="Oval 1102"/>
          <p:cNvSpPr>
            <a:spLocks noChangeArrowheads="1"/>
          </p:cNvSpPr>
          <p:nvPr/>
        </p:nvSpPr>
        <p:spPr bwMode="auto">
          <a:xfrm>
            <a:off x="3657600" y="2982913"/>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240892" name="Group 1276"/>
          <p:cNvGraphicFramePr>
            <a:graphicFrameLocks noGrp="1"/>
          </p:cNvGraphicFramePr>
          <p:nvPr/>
        </p:nvGraphicFramePr>
        <p:xfrm>
          <a:off x="900113" y="3789363"/>
          <a:ext cx="5634037" cy="347663"/>
        </p:xfrm>
        <a:graphic>
          <a:graphicData uri="http://schemas.openxmlformats.org/drawingml/2006/table">
            <a:tbl>
              <a:tblPr/>
              <a:tblGrid>
                <a:gridCol w="788987"/>
                <a:gridCol w="654050"/>
                <a:gridCol w="914400"/>
                <a:gridCol w="938213"/>
                <a:gridCol w="779462"/>
                <a:gridCol w="779463"/>
                <a:gridCol w="779462"/>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-3/2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240962" name="Group 1346"/>
          <p:cNvGraphicFramePr>
            <a:graphicFrameLocks noGrp="1"/>
          </p:cNvGraphicFramePr>
          <p:nvPr/>
        </p:nvGraphicFramePr>
        <p:xfrm>
          <a:off x="827088" y="4149725"/>
          <a:ext cx="5638800" cy="335280"/>
        </p:xfrm>
        <a:graphic>
          <a:graphicData uri="http://schemas.openxmlformats.org/drawingml/2006/table">
            <a:tbl>
              <a:tblPr/>
              <a:tblGrid>
                <a:gridCol w="650875"/>
                <a:gridCol w="873125"/>
                <a:gridCol w="914400"/>
                <a:gridCol w="801687"/>
                <a:gridCol w="936625"/>
                <a:gridCol w="623888"/>
                <a:gridCol w="838200"/>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     2</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rPr>
                        <a:t>     x</a:t>
                      </a:r>
                      <a:r>
                        <a:rPr kumimoji="1" lang="en-US" altLang="zh-CN" sz="1600" b="1" i="0" u="none" strike="noStrike" cap="none" normalizeH="0" baseline="-25000" smtClean="0">
                          <a:ln>
                            <a:noFill/>
                          </a:ln>
                          <a:solidFill>
                            <a:schemeClr val="tx1"/>
                          </a:solidFill>
                          <a:effectLst/>
                          <a:latin typeface="Tahoma" pitchFamily="34" charset="0"/>
                          <a:ea typeface="宋体" pitchFamily="2" charset="-122"/>
                        </a:rPr>
                        <a:t>1</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  1</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   -5/2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     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rPr>
                        <a:t>    1/2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0967" name="Group 1351"/>
          <p:cNvGraphicFramePr>
            <a:graphicFrameLocks noGrp="1"/>
          </p:cNvGraphicFramePr>
          <p:nvPr/>
        </p:nvGraphicFramePr>
        <p:xfrm>
          <a:off x="855663" y="4508500"/>
          <a:ext cx="5576887" cy="611188"/>
        </p:xfrm>
        <a:graphic>
          <a:graphicData uri="http://schemas.openxmlformats.org/drawingml/2006/table">
            <a:tbl>
              <a:tblPr/>
              <a:tblGrid>
                <a:gridCol w="1473200"/>
                <a:gridCol w="947737"/>
                <a:gridCol w="933450"/>
                <a:gridCol w="792163"/>
                <a:gridCol w="782637"/>
                <a:gridCol w="647700"/>
              </a:tblGrid>
              <a:tr h="611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6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6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-10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6</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   -1</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0957" name="Group 1341"/>
          <p:cNvGraphicFramePr>
            <a:graphicFrameLocks noGrp="1"/>
          </p:cNvGraphicFramePr>
          <p:nvPr/>
        </p:nvGraphicFramePr>
        <p:xfrm>
          <a:off x="6477000" y="1916113"/>
          <a:ext cx="609600" cy="1402080"/>
        </p:xfrm>
        <a:graphic>
          <a:graphicData uri="http://schemas.openxmlformats.org/drawingml/2006/table">
            <a:tbl>
              <a:tblPr/>
              <a:tblGrid>
                <a:gridCol w="609600"/>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sym typeface="Symbol" pitchFamily="18" charset="2"/>
                        </a:rPr>
                        <a:t></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folHlink"/>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0953" name="Text Box 1337"/>
          <p:cNvSpPr txBox="1">
            <a:spLocks noChangeArrowheads="1"/>
          </p:cNvSpPr>
          <p:nvPr/>
        </p:nvSpPr>
        <p:spPr bwMode="auto">
          <a:xfrm>
            <a:off x="684213" y="5300663"/>
            <a:ext cx="7086600" cy="822325"/>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en-US" altLang="zh-CN" sz="2400" b="1">
                <a:solidFill>
                  <a:schemeClr val="hlink"/>
                </a:solidFill>
                <a:ea typeface="黑体" pitchFamily="49" charset="-122"/>
              </a:rPr>
              <a:t>X</a:t>
            </a:r>
            <a:r>
              <a:rPr lang="en-US" altLang="zh-CN" sz="2400" b="1" baseline="-25000">
                <a:solidFill>
                  <a:schemeClr val="hlink"/>
                </a:solidFill>
                <a:ea typeface="黑体" pitchFamily="49" charset="-122"/>
              </a:rPr>
              <a:t>2</a:t>
            </a:r>
            <a:r>
              <a:rPr lang="zh-CN" altLang="en-US" sz="2400" b="1">
                <a:solidFill>
                  <a:schemeClr val="hlink"/>
                </a:solidFill>
                <a:ea typeface="黑体" pitchFamily="49" charset="-122"/>
              </a:rPr>
              <a:t>的检验数为正，但约束条件中</a:t>
            </a:r>
            <a:r>
              <a:rPr lang="en-US" altLang="zh-CN" sz="2400" b="1">
                <a:solidFill>
                  <a:schemeClr val="hlink"/>
                </a:solidFill>
                <a:ea typeface="黑体" pitchFamily="49" charset="-122"/>
              </a:rPr>
              <a:t>x</a:t>
            </a:r>
            <a:r>
              <a:rPr lang="en-US" altLang="zh-CN" sz="2400" b="1" baseline="-25000">
                <a:solidFill>
                  <a:schemeClr val="hlink"/>
                </a:solidFill>
                <a:ea typeface="黑体" pitchFamily="49" charset="-122"/>
              </a:rPr>
              <a:t>2</a:t>
            </a:r>
            <a:r>
              <a:rPr lang="zh-CN" altLang="en-US" sz="2400" b="1">
                <a:solidFill>
                  <a:schemeClr val="hlink"/>
                </a:solidFill>
                <a:ea typeface="黑体" pitchFamily="49" charset="-122"/>
              </a:rPr>
              <a:t>的系数全为负，因此该问题无有限最优解。</a:t>
            </a:r>
            <a:endParaRPr lang="zh-CN" altLang="en-US" sz="2400" b="1" baseline="-25000">
              <a:solidFill>
                <a:schemeClr val="hlink"/>
              </a:solidFill>
              <a:ea typeface="黑体" pitchFamily="49" charset="-122"/>
            </a:endParaRPr>
          </a:p>
        </p:txBody>
      </p:sp>
      <p:graphicFrame>
        <p:nvGraphicFramePr>
          <p:cNvPr id="240969" name="Object 1353"/>
          <p:cNvGraphicFramePr>
            <a:graphicFrameLocks noChangeAspect="1"/>
          </p:cNvGraphicFramePr>
          <p:nvPr/>
        </p:nvGraphicFramePr>
        <p:xfrm>
          <a:off x="1116013" y="161925"/>
          <a:ext cx="2808287" cy="1644650"/>
        </p:xfrm>
        <a:graphic>
          <a:graphicData uri="http://schemas.openxmlformats.org/presentationml/2006/ole">
            <p:oleObj spid="_x0000_s165890" name="Equation" r:id="rId4" imgW="1650960" imgH="965160" progId="Equation.DSMT4">
              <p:embed/>
            </p:oleObj>
          </a:graphicData>
        </a:graphic>
      </p:graphicFrame>
      <p:sp>
        <p:nvSpPr>
          <p:cNvPr id="240970" name="AutoShape 1354">
            <a:hlinkClick r:id="rId5" action="ppaction://hlinksldjump"/>
          </p:cNvPr>
          <p:cNvSpPr>
            <a:spLocks noChangeArrowheads="1"/>
          </p:cNvSpPr>
          <p:nvPr/>
        </p:nvSpPr>
        <p:spPr bwMode="auto">
          <a:xfrm>
            <a:off x="7596188" y="5876925"/>
            <a:ext cx="838200" cy="457200"/>
          </a:xfrm>
          <a:prstGeom prst="curvedUpArrow">
            <a:avLst>
              <a:gd name="adj1" fmla="val 36667"/>
              <a:gd name="adj2" fmla="val 73333"/>
              <a:gd name="adj3" fmla="val 33333"/>
            </a:avLst>
          </a:prstGeom>
          <a:solidFill>
            <a:srgbClr val="FF6600"/>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9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09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09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409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07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09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08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9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09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0970"/>
                                        </p:tgtEl>
                                        <p:attrNameLst>
                                          <p:attrName>style.visibility</p:attrName>
                                        </p:attrNameLst>
                                      </p:cBhvr>
                                      <p:to>
                                        <p:strVal val="visible"/>
                                      </p:to>
                                    </p:set>
                                    <p:anim calcmode="lin" valueType="num">
                                      <p:cBhvr additive="base">
                                        <p:cTn id="43" dur="500" fill="hold"/>
                                        <p:tgtEl>
                                          <p:spTgt spid="240970"/>
                                        </p:tgtEl>
                                        <p:attrNameLst>
                                          <p:attrName>ppt_x</p:attrName>
                                        </p:attrNameLst>
                                      </p:cBhvr>
                                      <p:tavLst>
                                        <p:tav tm="0">
                                          <p:val>
                                            <p:strVal val="#ppt_x"/>
                                          </p:val>
                                        </p:tav>
                                        <p:tav tm="100000">
                                          <p:val>
                                            <p:strVal val="#ppt_x"/>
                                          </p:val>
                                        </p:tav>
                                      </p:tavLst>
                                    </p:anim>
                                    <p:anim calcmode="lin" valueType="num">
                                      <p:cBhvr additive="base">
                                        <p:cTn id="44" dur="500" fill="hold"/>
                                        <p:tgtEl>
                                          <p:spTgt spid="24097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18" grpId="0" animBg="1"/>
      <p:bldP spid="240953" grpId="0" autoUpdateAnimBg="0"/>
      <p:bldP spid="24097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4.6 Adapting to Other Model Forms</a:t>
            </a:r>
            <a:endParaRPr lang="en-US" dirty="0"/>
          </a:p>
        </p:txBody>
      </p:sp>
      <p:sp>
        <p:nvSpPr>
          <p:cNvPr id="3" name="Content Placeholder 2"/>
          <p:cNvSpPr>
            <a:spLocks noGrp="1"/>
          </p:cNvSpPr>
          <p:nvPr>
            <p:ph idx="1"/>
          </p:nvPr>
        </p:nvSpPr>
        <p:spPr/>
        <p:txBody>
          <a:bodyPr/>
          <a:lstStyle/>
          <a:p>
            <a:r>
              <a:rPr lang="en-US" dirty="0" smtClean="0"/>
              <a:t>Simplex method adjustments</a:t>
            </a:r>
          </a:p>
          <a:p>
            <a:pPr lvl="1"/>
            <a:r>
              <a:rPr lang="en-US" dirty="0" smtClean="0"/>
              <a:t>Needed when problem is not in standard form</a:t>
            </a:r>
          </a:p>
          <a:p>
            <a:pPr lvl="1"/>
            <a:r>
              <a:rPr lang="en-US" dirty="0" smtClean="0"/>
              <a:t>Made during initialization step</a:t>
            </a:r>
          </a:p>
          <a:p>
            <a:r>
              <a:rPr lang="en-US" dirty="0" smtClean="0"/>
              <a:t>Artificial-variable technique</a:t>
            </a:r>
            <a:r>
              <a:rPr lang="zh-CN" altLang="en-US" dirty="0" smtClean="0"/>
              <a:t>人工变量</a:t>
            </a:r>
            <a:endParaRPr lang="en-US" dirty="0" smtClean="0"/>
          </a:p>
          <a:p>
            <a:pPr lvl="1"/>
            <a:r>
              <a:rPr lang="en-US" dirty="0" smtClean="0"/>
              <a:t>Dummy variable </a:t>
            </a:r>
            <a:r>
              <a:rPr lang="zh-CN" altLang="en-US" dirty="0" smtClean="0"/>
              <a:t>虚拟变量</a:t>
            </a:r>
            <a:r>
              <a:rPr lang="en-US" dirty="0" smtClean="0"/>
              <a:t>introduced into each constraint that needs one</a:t>
            </a:r>
          </a:p>
          <a:p>
            <a:pPr lvl="1"/>
            <a:r>
              <a:rPr lang="en-US" dirty="0" smtClean="0"/>
              <a:t>Becomes initial basic variable for that equation</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55</a:t>
            </a:fld>
            <a:endParaRPr lang="en-US" dirty="0"/>
          </a:p>
        </p:txBody>
      </p:sp>
    </p:spTree>
    <p:extLst>
      <p:ext uri="{BB962C8B-B14F-4D97-AF65-F5344CB8AC3E}">
        <p14:creationId xmlns:p14="http://schemas.microsoft.com/office/powerpoint/2010/main" xmlns="" val="3131592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Other Model Forms</a:t>
            </a:r>
            <a:endParaRPr lang="en-US" dirty="0"/>
          </a:p>
        </p:txBody>
      </p:sp>
      <p:sp>
        <p:nvSpPr>
          <p:cNvPr id="3" name="Content Placeholder 2"/>
          <p:cNvSpPr>
            <a:spLocks noGrp="1"/>
          </p:cNvSpPr>
          <p:nvPr>
            <p:ph idx="1"/>
          </p:nvPr>
        </p:nvSpPr>
        <p:spPr/>
        <p:txBody>
          <a:bodyPr/>
          <a:lstStyle/>
          <a:p>
            <a:r>
              <a:rPr lang="en-US" dirty="0" smtClean="0"/>
              <a:t>Types of nonstandard forms</a:t>
            </a:r>
          </a:p>
          <a:p>
            <a:pPr lvl="1"/>
            <a:r>
              <a:rPr lang="en-US" dirty="0" smtClean="0"/>
              <a:t>Equality constraints </a:t>
            </a:r>
          </a:p>
          <a:p>
            <a:pPr lvl="1"/>
            <a:r>
              <a:rPr lang="en-US" dirty="0" smtClean="0"/>
              <a:t>Negative right-hand sides</a:t>
            </a:r>
          </a:p>
          <a:p>
            <a:pPr lvl="1"/>
            <a:r>
              <a:rPr lang="en-US" dirty="0" smtClean="0"/>
              <a:t>Functional constraints in greater-than-or-equal-to form</a:t>
            </a:r>
          </a:p>
          <a:p>
            <a:pPr lvl="1"/>
            <a:r>
              <a:rPr lang="en-US" dirty="0" smtClean="0"/>
              <a:t>Minimizing </a:t>
            </a:r>
            <a:r>
              <a:rPr lang="en-US" i="1" dirty="0" smtClean="0"/>
              <a:t>Z</a:t>
            </a:r>
          </a:p>
          <a:p>
            <a:r>
              <a:rPr lang="en-US" dirty="0" smtClean="0"/>
              <a:t>Solving the radiation therapy problem</a:t>
            </a:r>
          </a:p>
          <a:p>
            <a:pPr lvl="1"/>
            <a:r>
              <a:rPr lang="en-US" dirty="0" smtClean="0"/>
              <a:t>Text reviews two methods: Big </a:t>
            </a:r>
            <a:r>
              <a:rPr lang="en-US" i="1" dirty="0" smtClean="0"/>
              <a:t>M</a:t>
            </a:r>
            <a:r>
              <a:rPr lang="en-US" dirty="0" smtClean="0"/>
              <a:t> and two-phase</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56</a:t>
            </a:fld>
            <a:endParaRPr lang="en-US" dirty="0"/>
          </a:p>
        </p:txBody>
      </p:sp>
    </p:spTree>
    <p:extLst>
      <p:ext uri="{BB962C8B-B14F-4D97-AF65-F5344CB8AC3E}">
        <p14:creationId xmlns:p14="http://schemas.microsoft.com/office/powerpoint/2010/main" xmlns="" val="6397336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Other Model Forms</a:t>
            </a:r>
            <a:endParaRPr lang="en-US" dirty="0"/>
          </a:p>
        </p:txBody>
      </p:sp>
      <p:sp>
        <p:nvSpPr>
          <p:cNvPr id="3" name="Content Placeholder 2"/>
          <p:cNvSpPr>
            <a:spLocks noGrp="1"/>
          </p:cNvSpPr>
          <p:nvPr>
            <p:ph idx="1"/>
          </p:nvPr>
        </p:nvSpPr>
        <p:spPr>
          <a:xfrm>
            <a:off x="457200" y="1447800"/>
            <a:ext cx="8229600" cy="609600"/>
          </a:xfrm>
        </p:spPr>
        <p:txBody>
          <a:bodyPr/>
          <a:lstStyle/>
          <a:p>
            <a:pPr lvl="1">
              <a:buNone/>
            </a:pPr>
            <a:r>
              <a:rPr lang="en-US" altLang="zh-CN" sz="3200" dirty="0" smtClean="0"/>
              <a:t>Equality constraints </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57</a:t>
            </a:fld>
            <a:endParaRPr lang="en-US" dirty="0"/>
          </a:p>
        </p:txBody>
      </p:sp>
      <p:pic>
        <p:nvPicPr>
          <p:cNvPr id="118785" name="Picture 1" descr="C:\Users\adminis\AppData\Roaming\Tencent\Users\1062269341\TIM\WinTemp\RichOle\_H253QER)T9]9`CIIR0Q8HJ.png"/>
          <p:cNvPicPr>
            <a:picLocks noChangeAspect="1" noChangeArrowheads="1"/>
          </p:cNvPicPr>
          <p:nvPr/>
        </p:nvPicPr>
        <p:blipFill>
          <a:blip r:embed="rId2" cstate="print"/>
          <a:srcRect/>
          <a:stretch>
            <a:fillRect/>
          </a:stretch>
        </p:blipFill>
        <p:spPr bwMode="auto">
          <a:xfrm>
            <a:off x="1143000" y="2514600"/>
            <a:ext cx="5372100" cy="1581150"/>
          </a:xfrm>
          <a:prstGeom prst="rect">
            <a:avLst/>
          </a:prstGeom>
          <a:noFill/>
        </p:spPr>
      </p:pic>
    </p:spTree>
    <p:extLst>
      <p:ext uri="{BB962C8B-B14F-4D97-AF65-F5344CB8AC3E}">
        <p14:creationId xmlns:p14="http://schemas.microsoft.com/office/powerpoint/2010/main" xmlns="" val="6397336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Other Model Forms</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58</a:t>
            </a:fld>
            <a:endParaRPr lang="en-US" dirty="0"/>
          </a:p>
        </p:txBody>
      </p:sp>
      <p:pic>
        <p:nvPicPr>
          <p:cNvPr id="119809" name="Picture 1" descr="C:\Users\adminis\AppData\Roaming\Tencent\Users\1062269341\TIM\WinTemp\RichOle\X811D@`9HH@MI64_{{S8$B6.png"/>
          <p:cNvPicPr>
            <a:picLocks noChangeAspect="1" noChangeArrowheads="1"/>
          </p:cNvPicPr>
          <p:nvPr/>
        </p:nvPicPr>
        <p:blipFill>
          <a:blip r:embed="rId2" cstate="print"/>
          <a:srcRect/>
          <a:stretch>
            <a:fillRect/>
          </a:stretch>
        </p:blipFill>
        <p:spPr bwMode="auto">
          <a:xfrm>
            <a:off x="304800" y="1200150"/>
            <a:ext cx="8839200" cy="5657850"/>
          </a:xfrm>
          <a:prstGeom prst="rect">
            <a:avLst/>
          </a:prstGeom>
          <a:noFill/>
        </p:spPr>
      </p:pic>
    </p:spTree>
    <p:extLst>
      <p:ext uri="{BB962C8B-B14F-4D97-AF65-F5344CB8AC3E}">
        <p14:creationId xmlns:p14="http://schemas.microsoft.com/office/powerpoint/2010/main" xmlns="" val="6397336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Other Model Forms</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59</a:t>
            </a:fld>
            <a:endParaRPr lang="en-US" dirty="0"/>
          </a:p>
        </p:txBody>
      </p:sp>
      <p:sp>
        <p:nvSpPr>
          <p:cNvPr id="5" name="矩形 4"/>
          <p:cNvSpPr/>
          <p:nvPr/>
        </p:nvSpPr>
        <p:spPr>
          <a:xfrm>
            <a:off x="304800" y="1295400"/>
            <a:ext cx="4756430" cy="461665"/>
          </a:xfrm>
          <a:prstGeom prst="rect">
            <a:avLst/>
          </a:prstGeom>
        </p:spPr>
        <p:txBody>
          <a:bodyPr wrap="none">
            <a:spAutoFit/>
          </a:bodyPr>
          <a:lstStyle/>
          <a:p>
            <a:r>
              <a:rPr lang="en-US" altLang="zh-CN" b="1" dirty="0" smtClean="0"/>
              <a:t>Obtaining an Initial BF Solution</a:t>
            </a:r>
            <a:endParaRPr lang="zh-CN" altLang="en-US" b="1" dirty="0"/>
          </a:p>
        </p:txBody>
      </p:sp>
      <p:pic>
        <p:nvPicPr>
          <p:cNvPr id="120833" name="Picture 1" descr="C:\Users\adminis\AppData\Roaming\Tencent\Users\1062269341\TIM\WinTemp\RichOle\G1XT5(F{I9Y{YQT(E9[5BIK.png"/>
          <p:cNvPicPr>
            <a:picLocks noChangeAspect="1" noChangeArrowheads="1"/>
          </p:cNvPicPr>
          <p:nvPr/>
        </p:nvPicPr>
        <p:blipFill>
          <a:blip r:embed="rId2" cstate="print"/>
          <a:srcRect/>
          <a:stretch>
            <a:fillRect/>
          </a:stretch>
        </p:blipFill>
        <p:spPr bwMode="auto">
          <a:xfrm>
            <a:off x="457200" y="1752600"/>
            <a:ext cx="8382000" cy="4724400"/>
          </a:xfrm>
          <a:prstGeom prst="rect">
            <a:avLst/>
          </a:prstGeom>
          <a:noFill/>
        </p:spPr>
      </p:pic>
    </p:spTree>
    <p:extLst>
      <p:ext uri="{BB962C8B-B14F-4D97-AF65-F5344CB8AC3E}">
        <p14:creationId xmlns:p14="http://schemas.microsoft.com/office/powerpoint/2010/main" xmlns="" val="639733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the Simplex Method</a:t>
            </a:r>
          </a:p>
        </p:txBody>
      </p:sp>
      <p:sp>
        <p:nvSpPr>
          <p:cNvPr id="2" name="Slide Number Placeholder 1"/>
          <p:cNvSpPr>
            <a:spLocks noGrp="1"/>
          </p:cNvSpPr>
          <p:nvPr>
            <p:ph type="sldNum" sz="quarter" idx="12"/>
          </p:nvPr>
        </p:nvSpPr>
        <p:spPr/>
        <p:txBody>
          <a:bodyPr/>
          <a:lstStyle/>
          <a:p>
            <a:pPr>
              <a:defRPr/>
            </a:pPr>
            <a:fld id="{FC8070FF-7E51-4764-B9CF-5664998843CE}" type="slidenum">
              <a:rPr lang="en-US" smtClean="0"/>
              <a:pPr>
                <a:defRPr/>
              </a:pPr>
              <a:t>6</a:t>
            </a:fld>
            <a:endParaRPr lang="en-US" dirty="0"/>
          </a:p>
        </p:txBody>
      </p:sp>
      <p:pic>
        <p:nvPicPr>
          <p:cNvPr id="2050"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sharpenSoften amount="25000"/>
                    </a14:imgEffect>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367004" y="1762520"/>
            <a:ext cx="8319796" cy="36183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162881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Other Model Forms</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60</a:t>
            </a:fld>
            <a:endParaRPr lang="en-US" dirty="0"/>
          </a:p>
        </p:txBody>
      </p:sp>
      <p:sp>
        <p:nvSpPr>
          <p:cNvPr id="5" name="矩形 4"/>
          <p:cNvSpPr/>
          <p:nvPr/>
        </p:nvSpPr>
        <p:spPr>
          <a:xfrm>
            <a:off x="304800" y="1295400"/>
            <a:ext cx="4756430" cy="461665"/>
          </a:xfrm>
          <a:prstGeom prst="rect">
            <a:avLst/>
          </a:prstGeom>
        </p:spPr>
        <p:txBody>
          <a:bodyPr wrap="none">
            <a:spAutoFit/>
          </a:bodyPr>
          <a:lstStyle/>
          <a:p>
            <a:r>
              <a:rPr lang="en-US" altLang="zh-CN" b="1" dirty="0" smtClean="0"/>
              <a:t>Obtaining an Initial BF Solution</a:t>
            </a:r>
            <a:endParaRPr lang="zh-CN" altLang="en-US" b="1" dirty="0"/>
          </a:p>
        </p:txBody>
      </p:sp>
      <p:pic>
        <p:nvPicPr>
          <p:cNvPr id="121857" name="Picture 1" descr="C:\Users\adminis\AppData\Roaming\Tencent\Users\1062269341\TIM\WinTemp\RichOle\O(SRCYQ(0MZQJE)I%NU4K2X.png"/>
          <p:cNvPicPr>
            <a:picLocks noChangeAspect="1" noChangeArrowheads="1"/>
          </p:cNvPicPr>
          <p:nvPr/>
        </p:nvPicPr>
        <p:blipFill>
          <a:blip r:embed="rId2" cstate="print"/>
          <a:srcRect/>
          <a:stretch>
            <a:fillRect/>
          </a:stretch>
        </p:blipFill>
        <p:spPr bwMode="auto">
          <a:xfrm>
            <a:off x="838200" y="1981200"/>
            <a:ext cx="6734175" cy="2019300"/>
          </a:xfrm>
          <a:prstGeom prst="rect">
            <a:avLst/>
          </a:prstGeom>
          <a:noFill/>
        </p:spPr>
      </p:pic>
      <p:pic>
        <p:nvPicPr>
          <p:cNvPr id="121858" name="Picture 2" descr="C:\Users\adminis\AppData\Roaming\Tencent\Users\1062269341\TIM\WinTemp\RichOle\LW0J8WSXV)EVL3Y2$@L`K`7.png"/>
          <p:cNvPicPr>
            <a:picLocks noChangeAspect="1" noChangeArrowheads="1"/>
          </p:cNvPicPr>
          <p:nvPr/>
        </p:nvPicPr>
        <p:blipFill>
          <a:blip r:embed="rId3" cstate="print"/>
          <a:srcRect/>
          <a:stretch>
            <a:fillRect/>
          </a:stretch>
        </p:blipFill>
        <p:spPr bwMode="auto">
          <a:xfrm>
            <a:off x="838200" y="4572000"/>
            <a:ext cx="6724650" cy="1314450"/>
          </a:xfrm>
          <a:prstGeom prst="rect">
            <a:avLst/>
          </a:prstGeom>
          <a:noFill/>
        </p:spPr>
      </p:pic>
      <p:pic>
        <p:nvPicPr>
          <p:cNvPr id="121859" name="Picture 3" descr="C:\Users\adminis\AppData\Roaming\Tencent\Users\1062269341\TIM\WinTemp\RichOle\NI[R[S8JJCQFO4NY$O5}IJX.png"/>
          <p:cNvPicPr>
            <a:picLocks noChangeAspect="1" noChangeArrowheads="1"/>
          </p:cNvPicPr>
          <p:nvPr/>
        </p:nvPicPr>
        <p:blipFill>
          <a:blip r:embed="rId4" cstate="print"/>
          <a:srcRect/>
          <a:stretch>
            <a:fillRect/>
          </a:stretch>
        </p:blipFill>
        <p:spPr bwMode="auto">
          <a:xfrm>
            <a:off x="2590800" y="5943600"/>
            <a:ext cx="4572000" cy="609600"/>
          </a:xfrm>
          <a:prstGeom prst="rect">
            <a:avLst/>
          </a:prstGeom>
          <a:noFill/>
        </p:spPr>
      </p:pic>
    </p:spTree>
    <p:extLst>
      <p:ext uri="{BB962C8B-B14F-4D97-AF65-F5344CB8AC3E}">
        <p14:creationId xmlns:p14="http://schemas.microsoft.com/office/powerpoint/2010/main" xmlns="" val="6397336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61</a:t>
            </a:fld>
            <a:endParaRPr lang="en-US" dirty="0"/>
          </a:p>
        </p:txBody>
      </p:sp>
      <p:pic>
        <p:nvPicPr>
          <p:cNvPr id="122881" name="Picture 1" descr="C:\Users\adminis\AppData\Roaming\Tencent\Users\1062269341\TIM\WinTemp\RichOle\9ZO{17_B1ONDH7FUEUIH(WU.png"/>
          <p:cNvPicPr>
            <a:picLocks noGrp="1" noChangeAspect="1" noChangeArrowheads="1"/>
          </p:cNvPicPr>
          <p:nvPr>
            <p:ph idx="4294967295"/>
          </p:nvPr>
        </p:nvPicPr>
        <p:blipFill>
          <a:blip r:embed="rId2" cstate="print"/>
          <a:srcRect/>
          <a:stretch>
            <a:fillRect/>
          </a:stretch>
        </p:blipFill>
        <p:spPr bwMode="auto">
          <a:xfrm>
            <a:off x="0" y="152400"/>
            <a:ext cx="8915400" cy="64008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smtClean="0"/>
              <a:t>Negative Right-Hand Sides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62</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23905" name="Picture 1" descr="C:\Users\adminis\AppData\Roaming\Tencent\Users\1062269341\TIM\WinTemp\RichOle\[7[EZVW)QB66H_UXCL8QG{M.png"/>
          <p:cNvPicPr>
            <a:picLocks noChangeAspect="1" noChangeArrowheads="1"/>
          </p:cNvPicPr>
          <p:nvPr/>
        </p:nvPicPr>
        <p:blipFill>
          <a:blip r:embed="rId2" cstate="print"/>
          <a:srcRect/>
          <a:stretch>
            <a:fillRect/>
          </a:stretch>
        </p:blipFill>
        <p:spPr bwMode="auto">
          <a:xfrm>
            <a:off x="2286000" y="2209800"/>
            <a:ext cx="2514600" cy="762000"/>
          </a:xfrm>
          <a:prstGeom prst="rect">
            <a:avLst/>
          </a:prstGeom>
          <a:noFill/>
        </p:spPr>
      </p:pic>
      <p:pic>
        <p:nvPicPr>
          <p:cNvPr id="123906" name="Picture 2" descr="C:\Users\adminis\AppData\Roaming\Tencent\Users\1062269341\TIM\WinTemp\RichOle\4`VZI9YQQ_PJJWEPU4@9F)4.png"/>
          <p:cNvPicPr>
            <a:picLocks noChangeAspect="1" noChangeArrowheads="1"/>
          </p:cNvPicPr>
          <p:nvPr/>
        </p:nvPicPr>
        <p:blipFill>
          <a:blip r:embed="rId3" cstate="print"/>
          <a:srcRect/>
          <a:stretch>
            <a:fillRect/>
          </a:stretch>
        </p:blipFill>
        <p:spPr bwMode="auto">
          <a:xfrm>
            <a:off x="2057400" y="4343400"/>
            <a:ext cx="2667000" cy="762000"/>
          </a:xfrm>
          <a:prstGeom prst="rect">
            <a:avLst/>
          </a:prstGeom>
          <a:noFill/>
        </p:spPr>
      </p:pic>
      <p:sp>
        <p:nvSpPr>
          <p:cNvPr id="8" name="右箭头 7"/>
          <p:cNvSpPr/>
          <p:nvPr/>
        </p:nvSpPr>
        <p:spPr>
          <a:xfrm rot="5400000">
            <a:off x="2900848" y="3423752"/>
            <a:ext cx="143730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smtClean="0"/>
              <a:t>Functional Constraints in ≥ Form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63</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25953" name="Picture 1" descr="C:\Users\adminis\AppData\Roaming\Tencent\Users\1062269341\TIM\WinTemp\RichOle\1FP~{ZHH%$03AG`EW%H9772.png"/>
          <p:cNvPicPr>
            <a:picLocks noChangeAspect="1" noChangeArrowheads="1"/>
          </p:cNvPicPr>
          <p:nvPr/>
        </p:nvPicPr>
        <p:blipFill>
          <a:blip r:embed="rId2" cstate="print"/>
          <a:srcRect/>
          <a:stretch>
            <a:fillRect/>
          </a:stretch>
        </p:blipFill>
        <p:spPr bwMode="auto">
          <a:xfrm>
            <a:off x="1524000" y="2133600"/>
            <a:ext cx="5181600" cy="3876675"/>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smtClean="0"/>
              <a:t>Functional Constraints in ≥ Form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64</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26978" name="Picture 2"/>
          <p:cNvPicPr>
            <a:picLocks noChangeAspect="1" noChangeArrowheads="1"/>
          </p:cNvPicPr>
          <p:nvPr/>
        </p:nvPicPr>
        <p:blipFill>
          <a:blip r:embed="rId2" cstate="print"/>
          <a:srcRect/>
          <a:stretch>
            <a:fillRect/>
          </a:stretch>
        </p:blipFill>
        <p:spPr bwMode="auto">
          <a:xfrm>
            <a:off x="609600" y="2667000"/>
            <a:ext cx="7827963" cy="1409700"/>
          </a:xfrm>
          <a:prstGeom prst="rect">
            <a:avLst/>
          </a:prstGeom>
          <a:noFill/>
          <a:ln w="9525">
            <a:noFill/>
            <a:miter lim="800000"/>
            <a:headEnd/>
            <a:tailEnd/>
          </a:ln>
        </p:spPr>
      </p:pic>
      <p:sp>
        <p:nvSpPr>
          <p:cNvPr id="7" name="TextBox 6"/>
          <p:cNvSpPr txBox="1"/>
          <p:nvPr/>
        </p:nvSpPr>
        <p:spPr>
          <a:xfrm>
            <a:off x="1676400" y="4953000"/>
            <a:ext cx="4343400" cy="461665"/>
          </a:xfrm>
          <a:prstGeom prst="rect">
            <a:avLst/>
          </a:prstGeom>
          <a:noFill/>
        </p:spPr>
        <p:txBody>
          <a:bodyPr wrap="square" rtlCol="0">
            <a:spAutoFit/>
          </a:bodyPr>
          <a:lstStyle/>
          <a:p>
            <a:r>
              <a:rPr lang="en-US" altLang="zh-CN" dirty="0" smtClean="0"/>
              <a:t> x5 is called a </a:t>
            </a:r>
            <a:r>
              <a:rPr lang="en-US" altLang="zh-CN" dirty="0" smtClean="0">
                <a:solidFill>
                  <a:srgbClr val="FF0000"/>
                </a:solidFill>
              </a:rPr>
              <a:t>surplus variable </a:t>
            </a:r>
            <a:endParaRPr lang="zh-CN" altLang="en-US"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smtClean="0"/>
              <a:t>Functional Constraints in ≥ Form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65</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28001" name="Picture 1" descr="C:\Users\adminis\AppData\Roaming\Tencent\Users\1062269341\TIM\WinTemp\RichOle\TFARB`2J]AUFLI{6@S~R[@D.png"/>
          <p:cNvPicPr>
            <a:picLocks noChangeAspect="1" noChangeArrowheads="1"/>
          </p:cNvPicPr>
          <p:nvPr/>
        </p:nvPicPr>
        <p:blipFill>
          <a:blip r:embed="rId2" cstate="print"/>
          <a:srcRect/>
          <a:stretch>
            <a:fillRect/>
          </a:stretch>
        </p:blipFill>
        <p:spPr bwMode="auto">
          <a:xfrm>
            <a:off x="152400" y="2438400"/>
            <a:ext cx="8686800" cy="2409825"/>
          </a:xfrm>
          <a:prstGeom prst="rect">
            <a:avLst/>
          </a:prstGeom>
          <a:noFill/>
        </p:spPr>
      </p:pic>
      <p:sp>
        <p:nvSpPr>
          <p:cNvPr id="8" name="矩形 7"/>
          <p:cNvSpPr/>
          <p:nvPr/>
        </p:nvSpPr>
        <p:spPr>
          <a:xfrm>
            <a:off x="1371600" y="5334000"/>
            <a:ext cx="5791200" cy="830997"/>
          </a:xfrm>
          <a:prstGeom prst="rect">
            <a:avLst/>
          </a:prstGeom>
        </p:spPr>
        <p:txBody>
          <a:bodyPr wrap="square">
            <a:spAutoFit/>
          </a:bodyPr>
          <a:lstStyle/>
          <a:p>
            <a:r>
              <a:rPr lang="en-US" altLang="zh-CN" dirty="0" smtClean="0"/>
              <a:t>Note </a:t>
            </a:r>
            <a:r>
              <a:rPr lang="zh-CN" altLang="en-US" dirty="0" smtClean="0"/>
              <a:t>：</a:t>
            </a:r>
            <a:r>
              <a:rPr lang="en-US" altLang="zh-CN" dirty="0" smtClean="0"/>
              <a:t> the coefficients of the artificial variables in the objective function are </a:t>
            </a:r>
            <a:r>
              <a:rPr lang="en-US" altLang="zh-CN" dirty="0" smtClean="0">
                <a:solidFill>
                  <a:srgbClr val="FF0000"/>
                </a:solidFill>
              </a:rPr>
              <a:t>+M</a:t>
            </a:r>
            <a:endParaRPr lang="zh-CN" altLang="en-US"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smtClean="0"/>
              <a:t>Functional Constraints in ≥ Form </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66</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29025" name="Picture 1" descr="C:\Users\adminis\AppData\Roaming\Tencent\Users\1062269341\TIM\WinTemp\RichOle\E9Y3RFNC]@4IMH%Y}]08355.png"/>
          <p:cNvPicPr>
            <a:picLocks noChangeAspect="1" noChangeArrowheads="1"/>
          </p:cNvPicPr>
          <p:nvPr/>
        </p:nvPicPr>
        <p:blipFill>
          <a:blip r:embed="rId2" cstate="print"/>
          <a:srcRect/>
          <a:stretch>
            <a:fillRect/>
          </a:stretch>
        </p:blipFill>
        <p:spPr bwMode="auto">
          <a:xfrm>
            <a:off x="152400" y="2819400"/>
            <a:ext cx="8991600" cy="273367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67</a:t>
            </a:fld>
            <a:endParaRPr lang="en-US" dirty="0"/>
          </a:p>
        </p:txBody>
      </p:sp>
      <p:pic>
        <p:nvPicPr>
          <p:cNvPr id="130049" name="Picture 1" descr="C:\Users\adminis\AppData\Roaming\Tencent\Users\1062269341\TIM\WinTemp\RichOle\7UZ}[A9{I07~60)IQCZFHDP.png"/>
          <p:cNvPicPr>
            <a:picLocks noChangeAspect="1" noChangeArrowheads="1"/>
          </p:cNvPicPr>
          <p:nvPr/>
        </p:nvPicPr>
        <p:blipFill>
          <a:blip r:embed="rId2" cstate="print"/>
          <a:srcRect/>
          <a:stretch>
            <a:fillRect/>
          </a:stretch>
        </p:blipFill>
        <p:spPr bwMode="auto">
          <a:xfrm>
            <a:off x="0" y="1371600"/>
            <a:ext cx="8667750" cy="53340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dirty="0" smtClean="0"/>
              <a:t>Minimization</a:t>
            </a:r>
            <a:endParaRPr lang="zh-CN" altLang="en-US"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68</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95234" name="Picture 2" descr="C:\Users\adminis\AppData\Roaming\Tencent\Users\1062269341\TIM\WinTemp\RichOle\5IL5}SB%K[SI6L8KEL4V@]4.png"/>
          <p:cNvPicPr>
            <a:picLocks noChangeAspect="1" noChangeArrowheads="1"/>
          </p:cNvPicPr>
          <p:nvPr/>
        </p:nvPicPr>
        <p:blipFill>
          <a:blip r:embed="rId2" cstate="print"/>
          <a:srcRect/>
          <a:stretch>
            <a:fillRect/>
          </a:stretch>
        </p:blipFill>
        <p:spPr bwMode="auto">
          <a:xfrm>
            <a:off x="1600200" y="2133600"/>
            <a:ext cx="4219575" cy="1971675"/>
          </a:xfrm>
          <a:prstGeom prst="rect">
            <a:avLst/>
          </a:prstGeom>
          <a:noFill/>
        </p:spPr>
      </p:pic>
      <p:pic>
        <p:nvPicPr>
          <p:cNvPr id="95235" name="Picture 3" descr="C:\Users\adminis\AppData\Roaming\Tencent\Users\1062269341\TIM\WinTemp\RichOle\PY2{SDD}[E6C1]P1F8ZC9Q7.png"/>
          <p:cNvPicPr>
            <a:picLocks noChangeAspect="1" noChangeArrowheads="1"/>
          </p:cNvPicPr>
          <p:nvPr/>
        </p:nvPicPr>
        <p:blipFill>
          <a:blip r:embed="rId3" cstate="print"/>
          <a:srcRect/>
          <a:stretch>
            <a:fillRect/>
          </a:stretch>
        </p:blipFill>
        <p:spPr bwMode="auto">
          <a:xfrm>
            <a:off x="1143000" y="4191000"/>
            <a:ext cx="4486275" cy="714375"/>
          </a:xfrm>
          <a:prstGeom prst="rect">
            <a:avLst/>
          </a:prstGeom>
          <a:noFill/>
        </p:spPr>
      </p:pic>
      <p:pic>
        <p:nvPicPr>
          <p:cNvPr id="95236" name="Picture 4" descr="C:\Users\adminis\AppData\Roaming\Tencent\Users\1062269341\TIM\WinTemp\RichOle\19ZL{%EZCC3~D`FQ_K5P9BT.png"/>
          <p:cNvPicPr>
            <a:picLocks noChangeAspect="1" noChangeArrowheads="1"/>
          </p:cNvPicPr>
          <p:nvPr/>
        </p:nvPicPr>
        <p:blipFill>
          <a:blip r:embed="rId4" cstate="print"/>
          <a:srcRect/>
          <a:stretch>
            <a:fillRect/>
          </a:stretch>
        </p:blipFill>
        <p:spPr bwMode="auto">
          <a:xfrm>
            <a:off x="1066800" y="5334000"/>
            <a:ext cx="6086475" cy="94297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b="1" dirty="0" smtClean="0"/>
              <a:t>Solving the Radiation Therapy Example</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69</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31073" name="Picture 1" descr="C:\Users\adminis\AppData\Roaming\Tencent\Users\1062269341\TIM\WinTemp\RichOle\)V{GNCS0AHOV3`R($EHN]60.png"/>
          <p:cNvPicPr>
            <a:picLocks noChangeAspect="1" noChangeArrowheads="1"/>
          </p:cNvPicPr>
          <p:nvPr/>
        </p:nvPicPr>
        <p:blipFill>
          <a:blip r:embed="rId2" cstate="print"/>
          <a:srcRect/>
          <a:stretch>
            <a:fillRect/>
          </a:stretch>
        </p:blipFill>
        <p:spPr bwMode="auto">
          <a:xfrm>
            <a:off x="1066800" y="2971800"/>
            <a:ext cx="5791200" cy="800100"/>
          </a:xfrm>
          <a:prstGeom prst="rect">
            <a:avLst/>
          </a:prstGeom>
          <a:noFill/>
        </p:spPr>
      </p:pic>
      <p:pic>
        <p:nvPicPr>
          <p:cNvPr id="131074" name="Picture 2" descr="C:\Users\adminis\AppData\Roaming\Tencent\Users\1062269341\TIM\WinTemp\RichOle\9$)_49T0F8K{2V[B]UW){_D.png"/>
          <p:cNvPicPr>
            <a:picLocks noChangeAspect="1" noChangeArrowheads="1"/>
          </p:cNvPicPr>
          <p:nvPr/>
        </p:nvPicPr>
        <p:blipFill>
          <a:blip r:embed="rId3" cstate="print"/>
          <a:srcRect/>
          <a:stretch>
            <a:fillRect/>
          </a:stretch>
        </p:blipFill>
        <p:spPr bwMode="auto">
          <a:xfrm>
            <a:off x="1066800" y="3733800"/>
            <a:ext cx="5648325" cy="685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Simplex Method</a:t>
            </a:r>
          </a:p>
        </p:txBody>
      </p:sp>
      <p:sp>
        <p:nvSpPr>
          <p:cNvPr id="3" name="Content Placeholder 2"/>
          <p:cNvSpPr>
            <a:spLocks noGrp="1"/>
          </p:cNvSpPr>
          <p:nvPr>
            <p:ph idx="1"/>
          </p:nvPr>
        </p:nvSpPr>
        <p:spPr/>
        <p:txBody>
          <a:bodyPr/>
          <a:lstStyle/>
          <a:p>
            <a:r>
              <a:rPr lang="en-US" dirty="0" smtClean="0"/>
              <a:t>Augmented solution</a:t>
            </a:r>
            <a:r>
              <a:rPr lang="zh-CN" altLang="en-US" dirty="0" smtClean="0"/>
              <a:t>扩展模式</a:t>
            </a:r>
            <a:endParaRPr lang="en-US" dirty="0" smtClean="0"/>
          </a:p>
          <a:p>
            <a:pPr lvl="1"/>
            <a:r>
              <a:rPr lang="en-US" dirty="0" smtClean="0"/>
              <a:t>Solution for the original decision variables augmented by the slack variables</a:t>
            </a:r>
          </a:p>
          <a:p>
            <a:r>
              <a:rPr lang="en-US" dirty="0" smtClean="0"/>
              <a:t>Basic solution</a:t>
            </a:r>
          </a:p>
          <a:p>
            <a:pPr lvl="1"/>
            <a:r>
              <a:rPr lang="en-US" dirty="0" smtClean="0"/>
              <a:t>Augmented corner-point solution</a:t>
            </a:r>
          </a:p>
          <a:p>
            <a:r>
              <a:rPr lang="en-US" dirty="0" smtClean="0"/>
              <a:t>Basic feasible (BF) solution</a:t>
            </a:r>
          </a:p>
          <a:p>
            <a:pPr lvl="1"/>
            <a:r>
              <a:rPr lang="en-US" dirty="0" smtClean="0"/>
              <a:t>Augmented CPF solution</a:t>
            </a:r>
            <a:r>
              <a:rPr lang="zh-CN" altLang="en-US" dirty="0" smtClean="0"/>
              <a:t>角点解</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7</a:t>
            </a:fld>
            <a:endParaRPr lang="en-US" dirty="0"/>
          </a:p>
        </p:txBody>
      </p:sp>
    </p:spTree>
    <p:extLst>
      <p:ext uri="{BB962C8B-B14F-4D97-AF65-F5344CB8AC3E}">
        <p14:creationId xmlns:p14="http://schemas.microsoft.com/office/powerpoint/2010/main" xmlns="" val="36685578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b="1" dirty="0" smtClean="0"/>
              <a:t>Solving the Radiation Therapy Example</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70</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32097" name="Picture 1" descr="C:\Users\adminis\AppData\Roaming\Tencent\Users\1062269341\TIM\WinTemp\RichOle\K@O@Z`R4CIJ5{JN[9I)SW0R.png"/>
          <p:cNvPicPr>
            <a:picLocks noChangeAspect="1" noChangeArrowheads="1"/>
          </p:cNvPicPr>
          <p:nvPr/>
        </p:nvPicPr>
        <p:blipFill>
          <a:blip r:embed="rId2" cstate="print"/>
          <a:srcRect/>
          <a:stretch>
            <a:fillRect/>
          </a:stretch>
        </p:blipFill>
        <p:spPr bwMode="auto">
          <a:xfrm>
            <a:off x="533400" y="3124200"/>
            <a:ext cx="8058150" cy="163830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71</a:t>
            </a:fld>
            <a:endParaRPr lang="en-US" dirty="0"/>
          </a:p>
        </p:txBody>
      </p:sp>
      <p:pic>
        <p:nvPicPr>
          <p:cNvPr id="133121" name="Picture 1" descr="C:\Users\adminis\AppData\Roaming\Tencent\Users\1062269341\TIM\WinTemp\RichOle\QKSIB{{[M`5KO}HT$8AH@32.png"/>
          <p:cNvPicPr>
            <a:picLocks noChangeAspect="1" noChangeArrowheads="1"/>
          </p:cNvPicPr>
          <p:nvPr/>
        </p:nvPicPr>
        <p:blipFill>
          <a:blip r:embed="rId2" cstate="print"/>
          <a:srcRect/>
          <a:stretch>
            <a:fillRect/>
          </a:stretch>
        </p:blipFill>
        <p:spPr bwMode="auto">
          <a:xfrm>
            <a:off x="1" y="0"/>
            <a:ext cx="9143999" cy="68580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7811" name="Object 3"/>
          <p:cNvGraphicFramePr>
            <a:graphicFrameLocks noChangeAspect="1"/>
          </p:cNvGraphicFramePr>
          <p:nvPr/>
        </p:nvGraphicFramePr>
        <p:xfrm>
          <a:off x="1187450" y="1196975"/>
          <a:ext cx="2459038" cy="2311400"/>
        </p:xfrm>
        <a:graphic>
          <a:graphicData uri="http://schemas.openxmlformats.org/presentationml/2006/ole">
            <p:oleObj spid="_x0000_s136194" name="Equation" r:id="rId3" imgW="1269720" imgH="1193760" progId="Equation.DSMT4">
              <p:embed/>
            </p:oleObj>
          </a:graphicData>
        </a:graphic>
      </p:graphicFrame>
      <p:graphicFrame>
        <p:nvGraphicFramePr>
          <p:cNvPr id="247812" name="Object 4"/>
          <p:cNvGraphicFramePr>
            <a:graphicFrameLocks noChangeAspect="1"/>
          </p:cNvGraphicFramePr>
          <p:nvPr/>
        </p:nvGraphicFramePr>
        <p:xfrm>
          <a:off x="5076825" y="1268413"/>
          <a:ext cx="3513138" cy="2360612"/>
        </p:xfrm>
        <a:graphic>
          <a:graphicData uri="http://schemas.openxmlformats.org/presentationml/2006/ole">
            <p:oleObj spid="_x0000_s136195" name="Equation" r:id="rId4" imgW="1815840" imgH="1218960" progId="Equation.DSMT4">
              <p:embed/>
            </p:oleObj>
          </a:graphicData>
        </a:graphic>
      </p:graphicFrame>
      <p:grpSp>
        <p:nvGrpSpPr>
          <p:cNvPr id="2" name="Group 9"/>
          <p:cNvGrpSpPr>
            <a:grpSpLocks/>
          </p:cNvGrpSpPr>
          <p:nvPr/>
        </p:nvGrpSpPr>
        <p:grpSpPr bwMode="auto">
          <a:xfrm>
            <a:off x="3657600" y="2133600"/>
            <a:ext cx="1371600" cy="533400"/>
            <a:chOff x="2304" y="1344"/>
            <a:chExt cx="864" cy="336"/>
          </a:xfrm>
        </p:grpSpPr>
        <p:sp>
          <p:nvSpPr>
            <p:cNvPr id="55304" name="AutoShape 5"/>
            <p:cNvSpPr>
              <a:spLocks noChangeArrowheads="1"/>
            </p:cNvSpPr>
            <p:nvPr/>
          </p:nvSpPr>
          <p:spPr bwMode="auto">
            <a:xfrm>
              <a:off x="2304" y="1536"/>
              <a:ext cx="864" cy="144"/>
            </a:xfrm>
            <a:prstGeom prst="rightArrow">
              <a:avLst>
                <a:gd name="adj1" fmla="val 50000"/>
                <a:gd name="adj2" fmla="val 150000"/>
              </a:avLst>
            </a:prstGeom>
            <a:solidFill>
              <a:srgbClr val="00FFFF">
                <a:alpha val="50195"/>
              </a:srgbClr>
            </a:solidFill>
            <a:ln w="9525">
              <a:solidFill>
                <a:schemeClr val="tx1"/>
              </a:solidFill>
              <a:miter lim="800000"/>
              <a:headEnd/>
              <a:tailEnd/>
            </a:ln>
          </p:spPr>
          <p:txBody>
            <a:bodyPr anchor="ctr">
              <a:spAutoFit/>
            </a:bodyPr>
            <a:lstStyle/>
            <a:p>
              <a:endParaRPr lang="zh-CN" altLang="en-US"/>
            </a:p>
          </p:txBody>
        </p:sp>
        <p:sp>
          <p:nvSpPr>
            <p:cNvPr id="55305" name="Text Box 6"/>
            <p:cNvSpPr txBox="1">
              <a:spLocks noChangeArrowheads="1"/>
            </p:cNvSpPr>
            <p:nvPr/>
          </p:nvSpPr>
          <p:spPr bwMode="auto">
            <a:xfrm>
              <a:off x="2352" y="1344"/>
              <a:ext cx="720" cy="212"/>
            </a:xfrm>
            <a:prstGeom prst="rect">
              <a:avLst/>
            </a:prstGeom>
            <a:noFill/>
            <a:ln w="9525">
              <a:noFill/>
              <a:miter lim="800000"/>
              <a:headEnd/>
              <a:tailEnd/>
            </a:ln>
          </p:spPr>
          <p:txBody>
            <a:bodyPr>
              <a:spAutoFit/>
            </a:bodyPr>
            <a:lstStyle/>
            <a:p>
              <a:pPr>
                <a:spcBef>
                  <a:spcPct val="50000"/>
                </a:spcBef>
                <a:buClr>
                  <a:srgbClr val="FF3300"/>
                </a:buClr>
                <a:buSzPct val="70000"/>
                <a:buFont typeface="Wingdings" pitchFamily="2" charset="2"/>
                <a:buNone/>
              </a:pPr>
              <a:r>
                <a:rPr lang="zh-CN" altLang="en-US" sz="1600" b="1">
                  <a:solidFill>
                    <a:schemeClr val="tx1"/>
                  </a:solidFill>
                  <a:ea typeface="宋体" pitchFamily="2" charset="-122"/>
                </a:rPr>
                <a:t>化标准型</a:t>
              </a:r>
            </a:p>
          </p:txBody>
        </p:sp>
      </p:grpSp>
      <p:graphicFrame>
        <p:nvGraphicFramePr>
          <p:cNvPr id="247816" name="Object 8"/>
          <p:cNvGraphicFramePr>
            <a:graphicFrameLocks noChangeAspect="1"/>
          </p:cNvGraphicFramePr>
          <p:nvPr/>
        </p:nvGraphicFramePr>
        <p:xfrm>
          <a:off x="1181100" y="4167188"/>
          <a:ext cx="4422775" cy="2360612"/>
        </p:xfrm>
        <a:graphic>
          <a:graphicData uri="http://schemas.openxmlformats.org/presentationml/2006/ole">
            <p:oleObj spid="_x0000_s136196" name="Equation" r:id="rId5" imgW="2286000" imgH="1218960" progId="Equation.DSMT4">
              <p:embed/>
            </p:oleObj>
          </a:graphicData>
        </a:graphic>
      </p:graphicFrame>
      <p:sp>
        <p:nvSpPr>
          <p:cNvPr id="10" name="标题 1"/>
          <p:cNvSpPr txBox="1">
            <a:spLocks/>
          </p:cNvSpPr>
          <p:nvPr/>
        </p:nvSpPr>
        <p:spPr>
          <a:xfrm>
            <a:off x="0" y="152400"/>
            <a:ext cx="9144000" cy="1066800"/>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Exercise</a:t>
            </a:r>
            <a:endParaRPr kumimoji="0" lang="zh-CN" altLang="en-US" sz="40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78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78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47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585" name="Group 1857"/>
          <p:cNvGraphicFramePr>
            <a:graphicFrameLocks noGrp="1"/>
          </p:cNvGraphicFramePr>
          <p:nvPr/>
        </p:nvGraphicFramePr>
        <p:xfrm>
          <a:off x="1143000" y="228600"/>
          <a:ext cx="6934200" cy="1676400"/>
        </p:xfrm>
        <a:graphic>
          <a:graphicData uri="http://schemas.openxmlformats.org/drawingml/2006/table">
            <a:tbl>
              <a:tblPr/>
              <a:tblGrid>
                <a:gridCol w="685800"/>
                <a:gridCol w="685800"/>
                <a:gridCol w="685800"/>
                <a:gridCol w="808038"/>
                <a:gridCol w="677862"/>
                <a:gridCol w="677863"/>
                <a:gridCol w="677862"/>
                <a:gridCol w="679450"/>
                <a:gridCol w="677863"/>
                <a:gridCol w="677862"/>
              </a:tblGrid>
              <a:tr h="304800">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a:t>
                      </a:r>
                      <a:r>
                        <a:rPr kumimoji="1" lang="en-US" altLang="zh-CN" sz="1400" b="1" i="0" u="none" strike="noStrike" cap="none" normalizeH="0" baseline="0" smtClean="0">
                          <a:ln>
                            <a:noFill/>
                          </a:ln>
                          <a:solidFill>
                            <a:srgbClr val="FF9900"/>
                          </a:solidFill>
                          <a:effectLst/>
                          <a:latin typeface="Tahoma" pitchFamily="34" charset="0"/>
                          <a:ea typeface="宋体" pitchFamily="2" charset="-122"/>
                        </a:rPr>
                        <a:t>M</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FF9900"/>
                          </a:solidFill>
                          <a:effectLst/>
                          <a:latin typeface="Tahoma" pitchFamily="34" charset="0"/>
                          <a:ea typeface="宋体" pitchFamily="2" charset="-122"/>
                        </a:rPr>
                        <a:t>-</a:t>
                      </a:r>
                      <a:r>
                        <a:rPr kumimoji="1" lang="en-US" altLang="zh-CN" sz="1400" b="1" i="0" u="none" strike="noStrike" cap="none" normalizeH="0" baseline="0" smtClean="0">
                          <a:ln>
                            <a:noFill/>
                          </a:ln>
                          <a:solidFill>
                            <a:srgbClr val="FF9900"/>
                          </a:solidFill>
                          <a:effectLst/>
                          <a:latin typeface="Tahoma" pitchFamily="34" charset="0"/>
                          <a:ea typeface="宋体" pitchFamily="2" charset="-122"/>
                        </a:rPr>
                        <a:t>M</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C</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B</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7</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a:t>
                      </a:r>
                      <a:r>
                        <a:rPr kumimoji="1" lang="en-US" altLang="zh-CN" sz="1400" b="1" i="0" u="none" strike="noStrike" cap="none" normalizeH="0" baseline="0" smtClean="0">
                          <a:ln>
                            <a:noFill/>
                          </a:ln>
                          <a:solidFill>
                            <a:schemeClr val="tx1"/>
                          </a:solidFill>
                          <a:effectLst/>
                          <a:latin typeface="Tahoma" pitchFamily="34" charset="0"/>
                          <a:ea typeface="宋体" pitchFamily="2" charset="-122"/>
                        </a:rPr>
                        <a:t>M</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6</a:t>
                      </a:r>
                      <a:endParaRPr kumimoji="1" lang="zh-CN" altLang="en-US" sz="14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cap="flat">
                      <a:noFill/>
                    </a:lnR>
                    <a:lnT>
                      <a:noFill/>
                    </a:lnT>
                    <a:lnB>
                      <a:noFill/>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a:t>
                      </a:r>
                      <a:r>
                        <a:rPr kumimoji="1" lang="en-US" altLang="zh-CN" sz="1400" b="1" i="0" u="none" strike="noStrike" cap="none" normalizeH="0" baseline="0" smtClean="0">
                          <a:ln>
                            <a:noFill/>
                          </a:ln>
                          <a:solidFill>
                            <a:schemeClr val="tx1"/>
                          </a:solidFill>
                          <a:effectLst/>
                          <a:latin typeface="Tahoma" pitchFamily="34" charset="0"/>
                          <a:ea typeface="宋体" pitchFamily="2" charset="-122"/>
                        </a:rPr>
                        <a:t>M</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7</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1318" name="Group 1590"/>
          <p:cNvGraphicFramePr>
            <a:graphicFrameLocks noGrp="1"/>
          </p:cNvGraphicFramePr>
          <p:nvPr/>
        </p:nvGraphicFramePr>
        <p:xfrm>
          <a:off x="1143000" y="1938338"/>
          <a:ext cx="6934200" cy="441325"/>
        </p:xfrm>
        <a:graphic>
          <a:graphicData uri="http://schemas.openxmlformats.org/drawingml/2006/table">
            <a:tbl>
              <a:tblPr/>
              <a:tblGrid>
                <a:gridCol w="1371600"/>
                <a:gridCol w="685800"/>
                <a:gridCol w="808038"/>
                <a:gridCol w="677862"/>
                <a:gridCol w="677863"/>
                <a:gridCol w="677862"/>
                <a:gridCol w="679450"/>
                <a:gridCol w="677863"/>
                <a:gridCol w="677862"/>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10</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-2</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M-3</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4</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1319" name="Oval 1591"/>
          <p:cNvSpPr>
            <a:spLocks noChangeArrowheads="1"/>
          </p:cNvSpPr>
          <p:nvPr/>
        </p:nvSpPr>
        <p:spPr bwMode="auto">
          <a:xfrm>
            <a:off x="4238625" y="1281113"/>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31459" name="Group 1731"/>
          <p:cNvGraphicFramePr>
            <a:graphicFrameLocks noGrp="1"/>
          </p:cNvGraphicFramePr>
          <p:nvPr/>
        </p:nvGraphicFramePr>
        <p:xfrm>
          <a:off x="1128713" y="2405063"/>
          <a:ext cx="6934200" cy="381000"/>
        </p:xfrm>
        <a:graphic>
          <a:graphicData uri="http://schemas.openxmlformats.org/drawingml/2006/table">
            <a:tbl>
              <a:tblPr/>
              <a:tblGrid>
                <a:gridCol w="685800"/>
                <a:gridCol w="685800"/>
                <a:gridCol w="685800"/>
                <a:gridCol w="808037"/>
                <a:gridCol w="677863"/>
                <a:gridCol w="677862"/>
                <a:gridCol w="677863"/>
                <a:gridCol w="679450"/>
                <a:gridCol w="677862"/>
                <a:gridCol w="677863"/>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331708" name="Group 1980"/>
          <p:cNvGraphicFramePr>
            <a:graphicFrameLocks noGrp="1"/>
          </p:cNvGraphicFramePr>
          <p:nvPr/>
        </p:nvGraphicFramePr>
        <p:xfrm>
          <a:off x="1123950" y="2763838"/>
          <a:ext cx="6934200" cy="304800"/>
        </p:xfrm>
        <a:graphic>
          <a:graphicData uri="http://schemas.openxmlformats.org/drawingml/2006/table">
            <a:tbl>
              <a:tblPr/>
              <a:tblGrid>
                <a:gridCol w="685800"/>
                <a:gridCol w="685800"/>
                <a:gridCol w="704850"/>
                <a:gridCol w="788988"/>
                <a:gridCol w="677862"/>
                <a:gridCol w="677863"/>
                <a:gridCol w="677862"/>
                <a:gridCol w="679450"/>
                <a:gridCol w="677863"/>
                <a:gridCol w="677862"/>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2</a:t>
                      </a:r>
                      <a:endParaRPr kumimoji="1" lang="zh-CN" altLang="en-US" sz="14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r>
            </a:tbl>
          </a:graphicData>
        </a:graphic>
      </p:graphicFrame>
      <p:graphicFrame>
        <p:nvGraphicFramePr>
          <p:cNvPr id="331551" name="Group 1823"/>
          <p:cNvGraphicFramePr>
            <a:graphicFrameLocks noGrp="1"/>
          </p:cNvGraphicFramePr>
          <p:nvPr/>
        </p:nvGraphicFramePr>
        <p:xfrm>
          <a:off x="1128713" y="3068638"/>
          <a:ext cx="6934200" cy="304800"/>
        </p:xfrm>
        <a:graphic>
          <a:graphicData uri="http://schemas.openxmlformats.org/drawingml/2006/table">
            <a:tbl>
              <a:tblPr/>
              <a:tblGrid>
                <a:gridCol w="685800"/>
                <a:gridCol w="685800"/>
                <a:gridCol w="685800"/>
                <a:gridCol w="808037"/>
                <a:gridCol w="677863"/>
                <a:gridCol w="677862"/>
                <a:gridCol w="677863"/>
                <a:gridCol w="679450"/>
                <a:gridCol w="677862"/>
                <a:gridCol w="677863"/>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a:t>
                      </a:r>
                      <a:r>
                        <a:rPr kumimoji="1" lang="en-US" altLang="zh-CN" sz="1400" b="1" i="0" u="none" strike="noStrike" cap="none" normalizeH="0" baseline="0" smtClean="0">
                          <a:ln>
                            <a:noFill/>
                          </a:ln>
                          <a:solidFill>
                            <a:schemeClr val="tx1"/>
                          </a:solidFill>
                          <a:effectLst/>
                          <a:latin typeface="Tahoma" pitchFamily="34" charset="0"/>
                          <a:ea typeface="宋体" pitchFamily="2" charset="-122"/>
                        </a:rPr>
                        <a:t>M</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7</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4</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1578" name="Group 1850"/>
          <p:cNvGraphicFramePr>
            <a:graphicFrameLocks noGrp="1"/>
          </p:cNvGraphicFramePr>
          <p:nvPr/>
        </p:nvGraphicFramePr>
        <p:xfrm>
          <a:off x="1123950" y="3389313"/>
          <a:ext cx="6934200" cy="441325"/>
        </p:xfrm>
        <a:graphic>
          <a:graphicData uri="http://schemas.openxmlformats.org/drawingml/2006/table">
            <a:tbl>
              <a:tblPr/>
              <a:tblGrid>
                <a:gridCol w="1371600"/>
                <a:gridCol w="685800"/>
                <a:gridCol w="808038"/>
                <a:gridCol w="677862"/>
                <a:gridCol w="742950"/>
                <a:gridCol w="612775"/>
                <a:gridCol w="679450"/>
                <a:gridCol w="677863"/>
                <a:gridCol w="677862"/>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6</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6</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M-3</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4</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3</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-4</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1579" name="Oval 1851"/>
          <p:cNvSpPr>
            <a:spLocks noChangeArrowheads="1"/>
          </p:cNvSpPr>
          <p:nvPr/>
        </p:nvSpPr>
        <p:spPr bwMode="auto">
          <a:xfrm>
            <a:off x="3457575" y="3068638"/>
            <a:ext cx="2286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31706" name="Group 1978"/>
          <p:cNvGraphicFramePr>
            <a:graphicFrameLocks noGrp="1"/>
          </p:cNvGraphicFramePr>
          <p:nvPr/>
        </p:nvGraphicFramePr>
        <p:xfrm>
          <a:off x="1147763" y="3857625"/>
          <a:ext cx="6934200" cy="381000"/>
        </p:xfrm>
        <a:graphic>
          <a:graphicData uri="http://schemas.openxmlformats.org/drawingml/2006/table">
            <a:tbl>
              <a:tblPr/>
              <a:tblGrid>
                <a:gridCol w="685800"/>
                <a:gridCol w="681037"/>
                <a:gridCol w="690563"/>
                <a:gridCol w="808037"/>
                <a:gridCol w="677863"/>
                <a:gridCol w="677862"/>
                <a:gridCol w="677863"/>
                <a:gridCol w="679450"/>
                <a:gridCol w="677862"/>
                <a:gridCol w="677863"/>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331612" name="Group 1884"/>
          <p:cNvGraphicFramePr>
            <a:graphicFrameLocks noGrp="1"/>
          </p:cNvGraphicFramePr>
          <p:nvPr/>
        </p:nvGraphicFramePr>
        <p:xfrm>
          <a:off x="1143000" y="4216400"/>
          <a:ext cx="6934200" cy="304800"/>
        </p:xfrm>
        <a:graphic>
          <a:graphicData uri="http://schemas.openxmlformats.org/drawingml/2006/table">
            <a:tbl>
              <a:tblPr/>
              <a:tblGrid>
                <a:gridCol w="685800"/>
                <a:gridCol w="685800"/>
                <a:gridCol w="704850"/>
                <a:gridCol w="788988"/>
                <a:gridCol w="677862"/>
                <a:gridCol w="677863"/>
                <a:gridCol w="677862"/>
                <a:gridCol w="679450"/>
                <a:gridCol w="677863"/>
                <a:gridCol w="677862"/>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2</a:t>
                      </a:r>
                      <a:endParaRPr kumimoji="1" lang="zh-CN" altLang="en-US" sz="14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1/3</a:t>
                      </a:r>
                    </a:p>
                  </a:txBody>
                  <a:tcPr horzOverflow="overflow">
                    <a:lnL>
                      <a:noFill/>
                    </a:lnL>
                    <a:lnR>
                      <a:noFill/>
                    </a:lnR>
                    <a:lnT>
                      <a:noFill/>
                    </a:lnT>
                    <a:lnB>
                      <a:noFill/>
                    </a:lnB>
                    <a:lnTlToBr>
                      <a:noFill/>
                    </a:lnTlToBr>
                    <a:lnBlToTr>
                      <a:noFill/>
                    </a:lnBlToTr>
                    <a:noFill/>
                  </a:tcPr>
                </a:tc>
              </a:tr>
            </a:tbl>
          </a:graphicData>
        </a:graphic>
      </p:graphicFrame>
      <p:graphicFrame>
        <p:nvGraphicFramePr>
          <p:cNvPr id="331705" name="Group 1977"/>
          <p:cNvGraphicFramePr>
            <a:graphicFrameLocks noGrp="1"/>
          </p:cNvGraphicFramePr>
          <p:nvPr/>
        </p:nvGraphicFramePr>
        <p:xfrm>
          <a:off x="1147763" y="4495800"/>
          <a:ext cx="6934200" cy="304800"/>
        </p:xfrm>
        <a:graphic>
          <a:graphicData uri="http://schemas.openxmlformats.org/drawingml/2006/table">
            <a:tbl>
              <a:tblPr/>
              <a:tblGrid>
                <a:gridCol w="685800"/>
                <a:gridCol w="681037"/>
                <a:gridCol w="690563"/>
                <a:gridCol w="808037"/>
                <a:gridCol w="677863"/>
                <a:gridCol w="677862"/>
                <a:gridCol w="677863"/>
                <a:gridCol w="679450"/>
                <a:gridCol w="677862"/>
                <a:gridCol w="677863"/>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1</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2/3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1/6</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1704" name="Group 1976"/>
          <p:cNvGraphicFramePr>
            <a:graphicFrameLocks noGrp="1"/>
          </p:cNvGraphicFramePr>
          <p:nvPr/>
        </p:nvGraphicFramePr>
        <p:xfrm>
          <a:off x="1066800" y="4800600"/>
          <a:ext cx="7391400" cy="441325"/>
        </p:xfrm>
        <a:graphic>
          <a:graphicData uri="http://schemas.openxmlformats.org/drawingml/2006/table">
            <a:tbl>
              <a:tblPr/>
              <a:tblGrid>
                <a:gridCol w="1431925"/>
                <a:gridCol w="715963"/>
                <a:gridCol w="842962"/>
                <a:gridCol w="708025"/>
                <a:gridCol w="776288"/>
                <a:gridCol w="477837"/>
                <a:gridCol w="609600"/>
                <a:gridCol w="838200"/>
                <a:gridCol w="99060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3</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3</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3</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M-3/2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M+1/2</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1697" name="Oval 1969"/>
          <p:cNvSpPr>
            <a:spLocks noChangeArrowheads="1"/>
          </p:cNvSpPr>
          <p:nvPr/>
        </p:nvSpPr>
        <p:spPr bwMode="auto">
          <a:xfrm>
            <a:off x="4800600" y="4521200"/>
            <a:ext cx="457200" cy="304800"/>
          </a:xfrm>
          <a:prstGeom prst="ellipse">
            <a:avLst/>
          </a:prstGeom>
          <a:noFill/>
          <a:ln w="25400">
            <a:solidFill>
              <a:srgbClr val="FF0000"/>
            </a:solidFill>
            <a:round/>
            <a:headEnd/>
            <a:tailEnd/>
          </a:ln>
        </p:spPr>
        <p:txBody>
          <a:bodyPr wrap="none" anchor="ctr"/>
          <a:lstStyle/>
          <a:p>
            <a:endParaRPr lang="zh-CN" altLang="en-US"/>
          </a:p>
        </p:txBody>
      </p:sp>
      <p:graphicFrame>
        <p:nvGraphicFramePr>
          <p:cNvPr id="331709" name="Group 1981"/>
          <p:cNvGraphicFramePr>
            <a:graphicFrameLocks noGrp="1"/>
          </p:cNvGraphicFramePr>
          <p:nvPr/>
        </p:nvGraphicFramePr>
        <p:xfrm>
          <a:off x="1123950" y="5867400"/>
          <a:ext cx="6934200" cy="304800"/>
        </p:xfrm>
        <a:graphic>
          <a:graphicData uri="http://schemas.openxmlformats.org/drawingml/2006/table">
            <a:tbl>
              <a:tblPr/>
              <a:tblGrid>
                <a:gridCol w="685800"/>
                <a:gridCol w="681038"/>
                <a:gridCol w="690562"/>
                <a:gridCol w="808038"/>
                <a:gridCol w="677862"/>
                <a:gridCol w="677863"/>
                <a:gridCol w="677862"/>
                <a:gridCol w="679450"/>
                <a:gridCol w="677863"/>
                <a:gridCol w="677862"/>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3</a:t>
                      </a:r>
                      <a:endParaRPr kumimoji="1" lang="zh-CN" altLang="en-US"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3/4</a:t>
                      </a:r>
                      <a:endParaRPr kumimoji="1" lang="en-US" altLang="zh-CN" sz="1400" b="1" i="0" u="none" strike="noStrike" cap="none" normalizeH="0" baseline="0" smtClean="0">
                        <a:ln>
                          <a:noFill/>
                        </a:ln>
                        <a:solidFill>
                          <a:schemeClr val="tx1"/>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-3/4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1/4</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1820" name="Group 1068"/>
          <p:cNvGraphicFramePr>
            <a:graphicFrameLocks noGrp="1"/>
          </p:cNvGraphicFramePr>
          <p:nvPr/>
        </p:nvGraphicFramePr>
        <p:xfrm>
          <a:off x="1123950" y="5257800"/>
          <a:ext cx="6934200" cy="381000"/>
        </p:xfrm>
        <a:graphic>
          <a:graphicData uri="http://schemas.openxmlformats.org/drawingml/2006/table">
            <a:tbl>
              <a:tblPr/>
              <a:tblGrid>
                <a:gridCol w="685800"/>
                <a:gridCol w="681038"/>
                <a:gridCol w="709612"/>
                <a:gridCol w="788988"/>
                <a:gridCol w="677862"/>
                <a:gridCol w="677863"/>
                <a:gridCol w="677862"/>
                <a:gridCol w="679450"/>
                <a:gridCol w="677863"/>
                <a:gridCol w="677862"/>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331761" name="Group 2033"/>
          <p:cNvGraphicFramePr>
            <a:graphicFrameLocks noGrp="1"/>
          </p:cNvGraphicFramePr>
          <p:nvPr/>
        </p:nvGraphicFramePr>
        <p:xfrm>
          <a:off x="1128713" y="5562600"/>
          <a:ext cx="6934200" cy="304800"/>
        </p:xfrm>
        <a:graphic>
          <a:graphicData uri="http://schemas.openxmlformats.org/drawingml/2006/table">
            <a:tbl>
              <a:tblPr/>
              <a:tblGrid>
                <a:gridCol w="685800"/>
                <a:gridCol w="685800"/>
                <a:gridCol w="704850"/>
                <a:gridCol w="788987"/>
                <a:gridCol w="677863"/>
                <a:gridCol w="677862"/>
                <a:gridCol w="677863"/>
                <a:gridCol w="679450"/>
                <a:gridCol w="677862"/>
                <a:gridCol w="677863"/>
              </a:tblGrid>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pitchFamily="2" charset="-122"/>
                        </a:rPr>
                        <a:t>x</a:t>
                      </a:r>
                      <a:r>
                        <a:rPr kumimoji="1" lang="en-US" altLang="zh-CN" sz="1400" b="1" i="0" u="none" strike="noStrike" cap="none" normalizeH="0" baseline="-25000" smtClean="0">
                          <a:ln>
                            <a:noFill/>
                          </a:ln>
                          <a:solidFill>
                            <a:schemeClr val="tx1"/>
                          </a:solidFill>
                          <a:effectLst/>
                          <a:latin typeface="Tahoma" pitchFamily="34" charset="0"/>
                          <a:ea typeface="宋体" pitchFamily="2" charset="-122"/>
                        </a:rPr>
                        <a:t>2</a:t>
                      </a:r>
                      <a:endParaRPr kumimoji="1" lang="zh-CN" altLang="en-US" sz="1400" b="1" i="0" u="none" strike="noStrike" cap="none" normalizeH="0" baseline="-25000" smtClean="0">
                        <a:ln>
                          <a:noFill/>
                        </a:ln>
                        <a:solidFill>
                          <a:schemeClr val="tx1"/>
                        </a:solidFill>
                        <a:effectLst/>
                        <a:latin typeface="Tahoma" pitchFamily="34"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0</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-1/4</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1/4</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pitchFamily="2" charset="-122"/>
                        </a:rPr>
                        <a:t>1/4</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31825" name="Group 1073"/>
          <p:cNvGraphicFramePr>
            <a:graphicFrameLocks noGrp="1"/>
          </p:cNvGraphicFramePr>
          <p:nvPr/>
        </p:nvGraphicFramePr>
        <p:xfrm>
          <a:off x="1047750" y="6188075"/>
          <a:ext cx="7391400" cy="441325"/>
        </p:xfrm>
        <a:graphic>
          <a:graphicData uri="http://schemas.openxmlformats.org/drawingml/2006/table">
            <a:tbl>
              <a:tblPr/>
              <a:tblGrid>
                <a:gridCol w="1431925"/>
                <a:gridCol w="715963"/>
                <a:gridCol w="842962"/>
                <a:gridCol w="533400"/>
                <a:gridCol w="838200"/>
                <a:gridCol w="590550"/>
                <a:gridCol w="609600"/>
                <a:gridCol w="933450"/>
                <a:gridCol w="895350"/>
              </a:tblGrid>
              <a:tr h="4413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sym typeface="Symbol" pitchFamily="18" charset="2"/>
                        </a:rPr>
                        <a:t></a:t>
                      </a:r>
                      <a:r>
                        <a:rPr kumimoji="1" lang="en-US" altLang="zh-CN" sz="1400" b="1" i="0" u="none" strike="noStrike" cap="none" normalizeH="0" baseline="-25000" smtClean="0">
                          <a:ln>
                            <a:noFill/>
                          </a:ln>
                          <a:solidFill>
                            <a:schemeClr val="folHlink"/>
                          </a:solidFill>
                          <a:effectLst/>
                          <a:latin typeface="Tahoma" pitchFamily="34" charset="0"/>
                          <a:ea typeface="宋体" pitchFamily="2" charset="-122"/>
                          <a:sym typeface="Symbol" pitchFamily="18" charset="2"/>
                        </a:rPr>
                        <a:t>j</a:t>
                      </a:r>
                      <a:endParaRPr kumimoji="1" lang="en-US" altLang="zh-CN" sz="1400" b="1" i="0" u="none" strike="noStrike" cap="none" normalizeH="0" baseline="-25000" smtClean="0">
                        <a:ln>
                          <a:noFill/>
                        </a:ln>
                        <a:solidFill>
                          <a:schemeClr val="folHlink"/>
                        </a:solidFill>
                        <a:effectLst/>
                        <a:latin typeface="Tahoma" pitchFamily="34"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-3/2</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-9/2</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endParaRPr kumimoji="1" lang="en-US" altLang="zh-CN" sz="1400" b="1"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-3</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M+3/4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folHlink"/>
                          </a:solidFill>
                          <a:effectLst/>
                          <a:latin typeface="Tahoma" pitchFamily="34" charset="0"/>
                          <a:ea typeface="宋体" pitchFamily="2" charset="-122"/>
                        </a:rPr>
                        <a:t>-</a:t>
                      </a:r>
                      <a:r>
                        <a:rPr kumimoji="1" lang="en-US" altLang="zh-CN" sz="1400" b="1" i="0" u="none" strike="noStrike" cap="none" normalizeH="0" baseline="0" smtClean="0">
                          <a:ln>
                            <a:noFill/>
                          </a:ln>
                          <a:solidFill>
                            <a:schemeClr val="folHlink"/>
                          </a:solidFill>
                          <a:effectLst/>
                          <a:latin typeface="Tahoma" pitchFamily="34" charset="0"/>
                          <a:ea typeface="宋体" pitchFamily="2" charset="-122"/>
                        </a:rPr>
                        <a:t>M-1/4</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1826" name="Group 1074"/>
          <p:cNvGraphicFramePr>
            <a:graphicFrameLocks noGrp="1"/>
          </p:cNvGraphicFramePr>
          <p:nvPr/>
        </p:nvGraphicFramePr>
        <p:xfrm>
          <a:off x="8001000" y="228600"/>
          <a:ext cx="609600" cy="1676400"/>
        </p:xfrm>
        <a:graphic>
          <a:graphicData uri="http://schemas.openxmlformats.org/drawingml/2006/table">
            <a:tbl>
              <a:tblPr/>
              <a:tblGrid>
                <a:gridCol w="609600"/>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tx1"/>
                        </a:solidFill>
                        <a:effectLst/>
                        <a:latin typeface="Tahom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sym typeface="Symbol" pitchFamily="18" charset="2"/>
                        </a:rPr>
                        <a:t></a:t>
                      </a: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fo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fo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folHlink"/>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1855" name="Group 1103"/>
          <p:cNvGraphicFramePr>
            <a:graphicFrameLocks noGrp="1"/>
          </p:cNvGraphicFramePr>
          <p:nvPr/>
        </p:nvGraphicFramePr>
        <p:xfrm>
          <a:off x="8001000" y="2417763"/>
          <a:ext cx="609600" cy="938213"/>
        </p:xfrm>
        <a:graphic>
          <a:graphicData uri="http://schemas.openxmlformats.org/drawingml/2006/table">
            <a:tbl>
              <a:tblPr/>
              <a:tblGrid>
                <a:gridCol w="60960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fo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fo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1856" name="Group 1104"/>
          <p:cNvGraphicFramePr>
            <a:graphicFrameLocks noGrp="1"/>
          </p:cNvGraphicFramePr>
          <p:nvPr/>
        </p:nvGraphicFramePr>
        <p:xfrm>
          <a:off x="8077200" y="3865563"/>
          <a:ext cx="609600" cy="938213"/>
        </p:xfrm>
        <a:graphic>
          <a:graphicData uri="http://schemas.openxmlformats.org/drawingml/2006/table">
            <a:tbl>
              <a:tblPr/>
              <a:tblGrid>
                <a:gridCol w="60960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400" b="0" i="0" u="none" strike="noStrike" cap="none" normalizeH="0" baseline="0" smtClean="0">
                        <a:ln>
                          <a:noFill/>
                        </a:ln>
                        <a:solidFill>
                          <a:schemeClr val="folHlink"/>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folHlink"/>
                          </a:solidFill>
                          <a:effectLst/>
                          <a:latin typeface="Tahoma"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0" i="0" u="none" strike="noStrike" cap="none" normalizeH="0" baseline="0" smtClean="0">
                          <a:ln>
                            <a:noFill/>
                          </a:ln>
                          <a:solidFill>
                            <a:schemeClr val="folHlink"/>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1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18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17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314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315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315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318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315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317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317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316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317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3318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3169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3317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3317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318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331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319" grpId="0" animBg="1"/>
      <p:bldP spid="331579" grpId="0" animBg="1"/>
      <p:bldP spid="33169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47800"/>
            <a:ext cx="8229600" cy="838200"/>
          </a:xfrm>
        </p:spPr>
        <p:txBody>
          <a:bodyPr/>
          <a:lstStyle/>
          <a:p>
            <a:r>
              <a:rPr lang="en-US" altLang="zh-CN" b="1" dirty="0" smtClean="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74</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37218" name="Picture 2"/>
          <p:cNvPicPr>
            <a:picLocks noChangeAspect="1" noChangeArrowheads="1"/>
          </p:cNvPicPr>
          <p:nvPr/>
        </p:nvPicPr>
        <p:blipFill>
          <a:blip r:embed="rId2" cstate="print"/>
          <a:srcRect/>
          <a:stretch>
            <a:fillRect/>
          </a:stretch>
        </p:blipFill>
        <p:spPr bwMode="auto">
          <a:xfrm>
            <a:off x="1600200" y="2438400"/>
            <a:ext cx="3095625" cy="400050"/>
          </a:xfrm>
          <a:prstGeom prst="rect">
            <a:avLst/>
          </a:prstGeom>
          <a:noFill/>
          <a:ln w="9525">
            <a:noFill/>
            <a:miter lim="800000"/>
            <a:headEnd/>
            <a:tailEnd/>
          </a:ln>
        </p:spPr>
      </p:pic>
      <p:pic>
        <p:nvPicPr>
          <p:cNvPr id="137219" name="Picture 3"/>
          <p:cNvPicPr>
            <a:picLocks noChangeAspect="1" noChangeArrowheads="1"/>
          </p:cNvPicPr>
          <p:nvPr/>
        </p:nvPicPr>
        <p:blipFill>
          <a:blip r:embed="rId3" cstate="print"/>
          <a:srcRect/>
          <a:stretch>
            <a:fillRect/>
          </a:stretch>
        </p:blipFill>
        <p:spPr bwMode="auto">
          <a:xfrm>
            <a:off x="1371600" y="3048000"/>
            <a:ext cx="6427787" cy="390525"/>
          </a:xfrm>
          <a:prstGeom prst="rect">
            <a:avLst/>
          </a:prstGeom>
          <a:noFill/>
          <a:ln w="9525">
            <a:noFill/>
            <a:miter lim="800000"/>
            <a:headEnd/>
            <a:tailEnd/>
          </a:ln>
        </p:spPr>
      </p:pic>
      <p:pic>
        <p:nvPicPr>
          <p:cNvPr id="137220" name="Picture 4" descr="C:\Users\adminis\AppData\Roaming\Tencent\Users\1062269341\TIM\WinTemp\RichOle\)A}TV7%$7W4BP0ZK{F}KL13.png"/>
          <p:cNvPicPr>
            <a:picLocks noChangeAspect="1" noChangeArrowheads="1"/>
          </p:cNvPicPr>
          <p:nvPr/>
        </p:nvPicPr>
        <p:blipFill>
          <a:blip r:embed="rId4" cstate="print"/>
          <a:srcRect/>
          <a:stretch>
            <a:fillRect/>
          </a:stretch>
        </p:blipFill>
        <p:spPr bwMode="auto">
          <a:xfrm>
            <a:off x="1295400" y="3810000"/>
            <a:ext cx="6934200" cy="1095375"/>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81000" y="1295400"/>
            <a:ext cx="8229600" cy="838200"/>
          </a:xfrm>
        </p:spPr>
        <p:txBody>
          <a:bodyPr/>
          <a:lstStyle/>
          <a:p>
            <a:r>
              <a:rPr lang="en-US" altLang="zh-CN" b="1" dirty="0" smtClean="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75</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40289" name="Picture 1" descr="C:\Users\adminis\AppData\Roaming\Tencent\Users\1062269341\TIM\WinTemp\RichOle\O2E(8E30`6TL4([4{]%H~S0.png"/>
          <p:cNvPicPr>
            <a:picLocks noChangeAspect="1" noChangeArrowheads="1"/>
          </p:cNvPicPr>
          <p:nvPr/>
        </p:nvPicPr>
        <p:blipFill>
          <a:blip r:embed="rId2" cstate="print"/>
          <a:srcRect/>
          <a:stretch>
            <a:fillRect/>
          </a:stretch>
        </p:blipFill>
        <p:spPr bwMode="auto">
          <a:xfrm>
            <a:off x="457200" y="3048000"/>
            <a:ext cx="8686800" cy="3657600"/>
          </a:xfrm>
          <a:prstGeom prst="rect">
            <a:avLst/>
          </a:prstGeom>
          <a:noFill/>
        </p:spPr>
      </p:pic>
      <p:sp>
        <p:nvSpPr>
          <p:cNvPr id="9" name="矩形 8"/>
          <p:cNvSpPr/>
          <p:nvPr/>
        </p:nvSpPr>
        <p:spPr>
          <a:xfrm>
            <a:off x="609600" y="1981200"/>
            <a:ext cx="8382000" cy="1015663"/>
          </a:xfrm>
          <a:prstGeom prst="rect">
            <a:avLst/>
          </a:prstGeom>
        </p:spPr>
        <p:txBody>
          <a:bodyPr wrap="square">
            <a:spAutoFit/>
          </a:bodyPr>
          <a:lstStyle/>
          <a:p>
            <a:pPr indent="277200" algn="just"/>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Initialization</a:t>
            </a:r>
            <a:r>
              <a:rPr lang="en-US" altLang="zh-CN" sz="2000" dirty="0" smtClean="0">
                <a:latin typeface="Times New Roman" pitchFamily="18" charset="0"/>
                <a:cs typeface="Times New Roman" pitchFamily="18" charset="0"/>
              </a:rPr>
              <a:t>: Revise the constraints of the original problem by introducing artificial variables as needed to obtain an obvious initial BF solution for the artificial problem. </a:t>
            </a:r>
            <a:endParaRPr lang="zh-CN" altLang="en-US" sz="20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04800" y="1371600"/>
            <a:ext cx="8229600" cy="838200"/>
          </a:xfrm>
        </p:spPr>
        <p:txBody>
          <a:bodyPr/>
          <a:lstStyle/>
          <a:p>
            <a:r>
              <a:rPr lang="en-US" altLang="zh-CN" b="1" dirty="0" smtClean="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76</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41313" name="Picture 1" descr="C:\Users\adminis\AppData\Roaming\Tencent\Users\1062269341\TIM\WinTemp\RichOle\IV8L3RC_IZ[(]]){W{KOEF6.png"/>
          <p:cNvPicPr>
            <a:picLocks noChangeAspect="1" noChangeArrowheads="1"/>
          </p:cNvPicPr>
          <p:nvPr/>
        </p:nvPicPr>
        <p:blipFill>
          <a:blip r:embed="rId2" cstate="print"/>
          <a:srcRect/>
          <a:stretch>
            <a:fillRect/>
          </a:stretch>
        </p:blipFill>
        <p:spPr bwMode="auto">
          <a:xfrm>
            <a:off x="685800" y="2209800"/>
            <a:ext cx="7448550" cy="291465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81000" y="1295400"/>
            <a:ext cx="8229600" cy="838200"/>
          </a:xfrm>
        </p:spPr>
        <p:txBody>
          <a:bodyPr/>
          <a:lstStyle/>
          <a:p>
            <a:r>
              <a:rPr lang="en-US" altLang="zh-CN" b="1" dirty="0" smtClean="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77</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pic>
        <p:nvPicPr>
          <p:cNvPr id="142337" name="Picture 1" descr="C:\Users\adminis\AppData\Roaming\Tencent\Users\1062269341\TIM\WinTemp\RichOle\0(M65LDY853H@ED37M]JV@Q.png"/>
          <p:cNvPicPr>
            <a:picLocks noChangeAspect="1" noChangeArrowheads="1"/>
          </p:cNvPicPr>
          <p:nvPr/>
        </p:nvPicPr>
        <p:blipFill>
          <a:blip r:embed="rId2" cstate="print"/>
          <a:srcRect/>
          <a:stretch>
            <a:fillRect/>
          </a:stretch>
        </p:blipFill>
        <p:spPr bwMode="auto">
          <a:xfrm>
            <a:off x="1066800" y="2362200"/>
            <a:ext cx="6677025" cy="299085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78</a:t>
            </a:fld>
            <a:endParaRPr lang="en-US" dirty="0"/>
          </a:p>
        </p:txBody>
      </p:sp>
      <p:pic>
        <p:nvPicPr>
          <p:cNvPr id="143361" name="Picture 1" descr="C:\Users\adminis\AppData\Roaming\Tencent\Users\1062269341\TIM\WinTemp\RichOle\@VQ}5FW([~W]IDPBJ{(}R`R.png"/>
          <p:cNvPicPr>
            <a:picLocks noChangeAspect="1" noChangeArrowheads="1"/>
          </p:cNvPicPr>
          <p:nvPr/>
        </p:nvPicPr>
        <p:blipFill>
          <a:blip r:embed="rId2" cstate="print"/>
          <a:srcRect/>
          <a:stretch>
            <a:fillRect/>
          </a:stretch>
        </p:blipFill>
        <p:spPr bwMode="auto">
          <a:xfrm>
            <a:off x="0" y="76200"/>
            <a:ext cx="9144000" cy="66294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79</a:t>
            </a:fld>
            <a:endParaRPr lang="en-US" dirty="0"/>
          </a:p>
        </p:txBody>
      </p:sp>
      <p:pic>
        <p:nvPicPr>
          <p:cNvPr id="145409" name="Picture 1" descr="C:\Users\adminis\AppData\Roaming\Tencent\Users\1062269341\TIM\WinTemp\RichOle\{07M`C%N07NV7KE`ME[I2~3.png"/>
          <p:cNvPicPr>
            <a:picLocks noChangeAspect="1" noChangeArrowheads="1"/>
          </p:cNvPicPr>
          <p:nvPr/>
        </p:nvPicPr>
        <p:blipFill>
          <a:blip r:embed="rId2" cstate="print"/>
          <a:srcRect/>
          <a:stretch>
            <a:fillRect/>
          </a:stretch>
        </p:blipFill>
        <p:spPr bwMode="auto">
          <a:xfrm>
            <a:off x="0" y="0"/>
            <a:ext cx="9144000" cy="6705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Simplex Method</a:t>
            </a:r>
          </a:p>
        </p:txBody>
      </p:sp>
      <p:sp>
        <p:nvSpPr>
          <p:cNvPr id="3" name="Content Placeholder 2"/>
          <p:cNvSpPr>
            <a:spLocks noGrp="1"/>
          </p:cNvSpPr>
          <p:nvPr>
            <p:ph idx="1"/>
          </p:nvPr>
        </p:nvSpPr>
        <p:spPr/>
        <p:txBody>
          <a:bodyPr/>
          <a:lstStyle/>
          <a:p>
            <a:r>
              <a:rPr lang="en-US" dirty="0" smtClean="0"/>
              <a:t>Properties of a basic solution</a:t>
            </a:r>
          </a:p>
          <a:p>
            <a:pPr lvl="1"/>
            <a:r>
              <a:rPr lang="en-US" dirty="0" smtClean="0"/>
              <a:t>Each variable designated basic or </a:t>
            </a:r>
            <a:r>
              <a:rPr lang="en-US" dirty="0" err="1" smtClean="0"/>
              <a:t>nonbasic</a:t>
            </a:r>
            <a:r>
              <a:rPr lang="en-US" dirty="0" smtClean="0"/>
              <a:t> </a:t>
            </a:r>
            <a:r>
              <a:rPr lang="zh-CN" altLang="en-US" dirty="0" smtClean="0"/>
              <a:t>基变量 非基变量</a:t>
            </a:r>
            <a:endParaRPr lang="en-US" dirty="0" smtClean="0"/>
          </a:p>
          <a:p>
            <a:pPr lvl="1"/>
            <a:r>
              <a:rPr lang="en-US" dirty="0" smtClean="0"/>
              <a:t>Number of basic variables equals number of functional constraints</a:t>
            </a:r>
          </a:p>
          <a:p>
            <a:pPr lvl="1"/>
            <a:r>
              <a:rPr lang="en-US" dirty="0" smtClean="0"/>
              <a:t>The nonbasic variables are set equal to zero</a:t>
            </a:r>
          </a:p>
          <a:p>
            <a:pPr lvl="1"/>
            <a:r>
              <a:rPr lang="en-US" dirty="0" smtClean="0"/>
              <a:t>Values of basic variables obtained as simultaneous solution of system of equations</a:t>
            </a:r>
          </a:p>
          <a:p>
            <a:pPr lvl="1"/>
            <a:r>
              <a:rPr lang="en-US" dirty="0" smtClean="0"/>
              <a:t>If basic variables satisfy </a:t>
            </a:r>
            <a:r>
              <a:rPr lang="en-US" dirty="0" err="1" smtClean="0"/>
              <a:t>nonnegativity</a:t>
            </a:r>
            <a:r>
              <a:rPr lang="en-US" dirty="0" smtClean="0"/>
              <a:t> </a:t>
            </a:r>
            <a:r>
              <a:rPr lang="zh-CN" altLang="en-US" dirty="0" smtClean="0"/>
              <a:t>非负</a:t>
            </a:r>
            <a:r>
              <a:rPr lang="en-US" dirty="0" smtClean="0"/>
              <a:t>constraints, basic solution is a BF solution</a:t>
            </a:r>
            <a:endParaRPr lang="en-US" dirty="0"/>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8</a:t>
            </a:fld>
            <a:endParaRPr lang="en-US" dirty="0"/>
          </a:p>
        </p:txBody>
      </p:sp>
    </p:spTree>
    <p:extLst>
      <p:ext uri="{BB962C8B-B14F-4D97-AF65-F5344CB8AC3E}">
        <p14:creationId xmlns:p14="http://schemas.microsoft.com/office/powerpoint/2010/main" xmlns="" val="7846498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80</a:t>
            </a:fld>
            <a:endParaRPr lang="en-US" dirty="0"/>
          </a:p>
        </p:txBody>
      </p:sp>
      <p:pic>
        <p:nvPicPr>
          <p:cNvPr id="162817" name="Picture 1" descr="C:\Users\adminis\AppData\Roaming\Tencent\Users\1062269341\TIM\WinTemp\RichOle\JB(@Z%A23XE6J`5D~OL0O19.png"/>
          <p:cNvPicPr>
            <a:picLocks noChangeAspect="1" noChangeArrowheads="1"/>
          </p:cNvPicPr>
          <p:nvPr/>
        </p:nvPicPr>
        <p:blipFill>
          <a:blip r:embed="rId2" cstate="print"/>
          <a:srcRect/>
          <a:stretch>
            <a:fillRect/>
          </a:stretch>
        </p:blipFill>
        <p:spPr bwMode="auto">
          <a:xfrm>
            <a:off x="152400" y="1524000"/>
            <a:ext cx="8991600" cy="3952875"/>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81</a:t>
            </a:fld>
            <a:endParaRPr lang="en-US" dirty="0"/>
          </a:p>
        </p:txBody>
      </p:sp>
      <p:pic>
        <p:nvPicPr>
          <p:cNvPr id="146433" name="Picture 1" descr="C:\Users\adminis\AppData\Roaming\Tencent\Users\1062269341\TIM\WinTemp\RichOle\(3ZCJ)F5G[)S}ELAK)8K~%M.png"/>
          <p:cNvPicPr>
            <a:picLocks noChangeAspect="1" noChangeArrowheads="1"/>
          </p:cNvPicPr>
          <p:nvPr/>
        </p:nvPicPr>
        <p:blipFill>
          <a:blip r:embed="rId2" cstate="print"/>
          <a:srcRect/>
          <a:stretch>
            <a:fillRect/>
          </a:stretch>
        </p:blipFill>
        <p:spPr bwMode="auto">
          <a:xfrm>
            <a:off x="1" y="0"/>
            <a:ext cx="9143999" cy="6858000"/>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81000" y="1295400"/>
            <a:ext cx="8229600" cy="838200"/>
          </a:xfrm>
        </p:spPr>
        <p:txBody>
          <a:bodyPr/>
          <a:lstStyle/>
          <a:p>
            <a:r>
              <a:rPr lang="en-US" altLang="zh-CN" b="1" dirty="0" smtClean="0"/>
              <a:t>The Two-Phase Method</a:t>
            </a:r>
            <a:endParaRPr lang="zh-CN" altLang="en-US" b="1" dirty="0"/>
          </a:p>
        </p:txBody>
      </p:sp>
      <p:sp>
        <p:nvSpPr>
          <p:cNvPr id="2" name="灯片编号占位符 1"/>
          <p:cNvSpPr>
            <a:spLocks noGrp="1"/>
          </p:cNvSpPr>
          <p:nvPr>
            <p:ph type="sldNum" sz="quarter" idx="12"/>
          </p:nvPr>
        </p:nvSpPr>
        <p:spPr/>
        <p:txBody>
          <a:bodyPr/>
          <a:lstStyle/>
          <a:p>
            <a:pPr>
              <a:defRPr/>
            </a:pPr>
            <a:fld id="{FC8070FF-7E51-4764-B9CF-5664998843CE}" type="slidenum">
              <a:rPr lang="en-US" smtClean="0"/>
              <a:pPr>
                <a:defRPr/>
              </a:pPr>
              <a:t>82</a:t>
            </a:fld>
            <a:endParaRPr lang="en-US" dirty="0"/>
          </a:p>
        </p:txBody>
      </p:sp>
      <p:sp>
        <p:nvSpPr>
          <p:cNvPr id="5" name="Title 1"/>
          <p:cNvSpPr>
            <a:spLocks noGrp="1"/>
          </p:cNvSpPr>
          <p:nvPr>
            <p:ph type="title"/>
          </p:nvPr>
        </p:nvSpPr>
        <p:spPr/>
        <p:txBody>
          <a:bodyPr/>
          <a:lstStyle/>
          <a:p>
            <a:r>
              <a:rPr lang="en-US" dirty="0" smtClean="0"/>
              <a:t>Adapting to Other Model Forms</a:t>
            </a:r>
            <a:endParaRPr lang="en-US" dirty="0"/>
          </a:p>
        </p:txBody>
      </p:sp>
      <p:sp>
        <p:nvSpPr>
          <p:cNvPr id="6" name="矩形 5"/>
          <p:cNvSpPr/>
          <p:nvPr/>
        </p:nvSpPr>
        <p:spPr>
          <a:xfrm>
            <a:off x="1676400" y="2819400"/>
            <a:ext cx="5105400" cy="461665"/>
          </a:xfrm>
          <a:prstGeom prst="rect">
            <a:avLst/>
          </a:prstGeom>
        </p:spPr>
        <p:txBody>
          <a:bodyPr wrap="square">
            <a:spAutoFit/>
          </a:bodyPr>
          <a:lstStyle/>
          <a:p>
            <a:r>
              <a:rPr lang="en-US" altLang="zh-CN" dirty="0" smtClean="0"/>
              <a:t>Table 4.13: a tie in phase 1   ?</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a:t>
            </a:r>
            <a:endParaRPr lang="zh-CN" altLang="en-US" dirty="0"/>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83</a:t>
            </a:fld>
            <a:endParaRPr lang="en-US" dirty="0"/>
          </a:p>
        </p:txBody>
      </p:sp>
      <p:sp>
        <p:nvSpPr>
          <p:cNvPr id="6" name="内容占位符 5"/>
          <p:cNvSpPr>
            <a:spLocks noGrp="1"/>
          </p:cNvSpPr>
          <p:nvPr>
            <p:ph idx="1"/>
          </p:nvPr>
        </p:nvSpPr>
        <p:spPr>
          <a:xfrm>
            <a:off x="457200" y="4724400"/>
            <a:ext cx="8229600" cy="1828800"/>
          </a:xfrm>
        </p:spPr>
        <p:txBody>
          <a:bodyPr/>
          <a:lstStyle/>
          <a:p>
            <a:pPr>
              <a:buNone/>
            </a:pPr>
            <a:r>
              <a:rPr lang="en-US" altLang="zh-CN" dirty="0" smtClean="0"/>
              <a:t>Using the two-phase method to solve the problem</a:t>
            </a:r>
            <a:endParaRPr lang="zh-CN" altLang="en-US" dirty="0"/>
          </a:p>
        </p:txBody>
      </p:sp>
      <p:pic>
        <p:nvPicPr>
          <p:cNvPr id="147460" name="Picture 4"/>
          <p:cNvPicPr>
            <a:picLocks noChangeAspect="1" noChangeArrowheads="1"/>
          </p:cNvPicPr>
          <p:nvPr/>
        </p:nvPicPr>
        <p:blipFill>
          <a:blip r:embed="rId2" cstate="print"/>
          <a:srcRect/>
          <a:stretch>
            <a:fillRect/>
          </a:stretch>
        </p:blipFill>
        <p:spPr bwMode="auto">
          <a:xfrm>
            <a:off x="1143000" y="1447800"/>
            <a:ext cx="5105400" cy="325755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a:t>
            </a:r>
            <a:endParaRPr lang="zh-CN" altLang="en-US" dirty="0"/>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84</a:t>
            </a:fld>
            <a:endParaRPr lang="en-US" dirty="0"/>
          </a:p>
        </p:txBody>
      </p:sp>
      <p:sp>
        <p:nvSpPr>
          <p:cNvPr id="7" name="内容占位符 6"/>
          <p:cNvSpPr>
            <a:spLocks noGrp="1"/>
          </p:cNvSpPr>
          <p:nvPr>
            <p:ph idx="1"/>
          </p:nvPr>
        </p:nvSpPr>
        <p:spPr/>
        <p:txBody>
          <a:bodyPr/>
          <a:lstStyle/>
          <a:p>
            <a:endParaRPr lang="zh-CN" altLang="en-US" dirty="0"/>
          </a:p>
        </p:txBody>
      </p:sp>
      <p:pic>
        <p:nvPicPr>
          <p:cNvPr id="149505" name="Picture 1" descr="C:\Users\adminis\AppData\Roaming\Tencent\Users\1062269341\TIM\WinTemp\RichOle\Y)}L3$}3D%]OQ5(E2J[O(V0.png"/>
          <p:cNvPicPr>
            <a:picLocks noChangeAspect="1" noChangeArrowheads="1"/>
          </p:cNvPicPr>
          <p:nvPr/>
        </p:nvPicPr>
        <p:blipFill>
          <a:blip r:embed="rId2" cstate="print"/>
          <a:srcRect/>
          <a:stretch>
            <a:fillRect/>
          </a:stretch>
        </p:blipFill>
        <p:spPr bwMode="auto">
          <a:xfrm>
            <a:off x="1676400" y="1447800"/>
            <a:ext cx="6248400" cy="46482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a:t>
            </a:r>
            <a:endParaRPr lang="zh-CN" altLang="en-US" dirty="0"/>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85</a:t>
            </a:fld>
            <a:endParaRPr lang="en-US" dirty="0"/>
          </a:p>
        </p:txBody>
      </p:sp>
      <p:sp>
        <p:nvSpPr>
          <p:cNvPr id="7" name="内容占位符 6"/>
          <p:cNvSpPr>
            <a:spLocks noGrp="1"/>
          </p:cNvSpPr>
          <p:nvPr>
            <p:ph idx="1"/>
          </p:nvPr>
        </p:nvSpPr>
        <p:spPr/>
        <p:txBody>
          <a:bodyPr/>
          <a:lstStyle/>
          <a:p>
            <a:endParaRPr lang="zh-CN" altLang="en-US" dirty="0" smtClean="0"/>
          </a:p>
          <a:p>
            <a:endParaRPr lang="zh-CN" altLang="en-US" dirty="0"/>
          </a:p>
        </p:txBody>
      </p:sp>
      <p:pic>
        <p:nvPicPr>
          <p:cNvPr id="150529" name="Picture 1" descr="C:\Users\adminis\AppData\Roaming\Tencent\Users\1062269341\TIM\WinTemp\RichOle\HMW8{T[FW(PRWB}5_(@{TLG.png"/>
          <p:cNvPicPr>
            <a:picLocks noChangeAspect="1" noChangeArrowheads="1"/>
          </p:cNvPicPr>
          <p:nvPr/>
        </p:nvPicPr>
        <p:blipFill>
          <a:blip r:embed="rId2" cstate="print"/>
          <a:srcRect/>
          <a:stretch>
            <a:fillRect/>
          </a:stretch>
        </p:blipFill>
        <p:spPr bwMode="auto">
          <a:xfrm>
            <a:off x="1219200" y="1219200"/>
            <a:ext cx="6705600" cy="4953000"/>
          </a:xfrm>
          <a:prstGeom prst="rect">
            <a:avLst/>
          </a:prstGeom>
          <a:noFill/>
        </p:spPr>
      </p:pic>
      <p:pic>
        <p:nvPicPr>
          <p:cNvPr id="150530" name="Picture 2" descr="C:\Users\adminis\AppData\Roaming\Tencent\Users\1062269341\TIM\WinTemp\RichOle\XD_$I)%C8R2FGC27B@R)MF7.png"/>
          <p:cNvPicPr>
            <a:picLocks noChangeAspect="1" noChangeArrowheads="1"/>
          </p:cNvPicPr>
          <p:nvPr/>
        </p:nvPicPr>
        <p:blipFill>
          <a:blip r:embed="rId3" cstate="print"/>
          <a:srcRect/>
          <a:stretch>
            <a:fillRect/>
          </a:stretch>
        </p:blipFill>
        <p:spPr bwMode="auto">
          <a:xfrm>
            <a:off x="2133600" y="6248400"/>
            <a:ext cx="3733800" cy="314325"/>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Other Model Forms</a:t>
            </a:r>
            <a:endParaRPr lang="en-US" dirty="0"/>
          </a:p>
        </p:txBody>
      </p:sp>
      <p:sp>
        <p:nvSpPr>
          <p:cNvPr id="3" name="Content Placeholder 2"/>
          <p:cNvSpPr>
            <a:spLocks noGrp="1"/>
          </p:cNvSpPr>
          <p:nvPr>
            <p:ph idx="1"/>
          </p:nvPr>
        </p:nvSpPr>
        <p:spPr>
          <a:xfrm>
            <a:off x="381000" y="1447800"/>
            <a:ext cx="8229600" cy="5105400"/>
          </a:xfrm>
        </p:spPr>
        <p:txBody>
          <a:bodyPr/>
          <a:lstStyle/>
          <a:p>
            <a:r>
              <a:rPr lang="en-US" dirty="0" smtClean="0"/>
              <a:t>No feasible solutions</a:t>
            </a:r>
          </a:p>
          <a:p>
            <a:pPr lvl="1"/>
            <a:r>
              <a:rPr lang="en-US" dirty="0" smtClean="0"/>
              <a:t>Constructing an artificial feasible solution may lead to a false optimal solution</a:t>
            </a:r>
            <a:r>
              <a:rPr lang="zh-CN" altLang="en-US" dirty="0" smtClean="0"/>
              <a:t>伪最优解</a:t>
            </a:r>
            <a:endParaRPr lang="en-US" dirty="0" smtClean="0"/>
          </a:p>
          <a:p>
            <a:pPr lvl="1"/>
            <a:r>
              <a:rPr lang="en-US" dirty="0" smtClean="0"/>
              <a:t>Artificial-variable technique provides a way to indicate whether this is the case</a:t>
            </a:r>
          </a:p>
          <a:p>
            <a:r>
              <a:rPr lang="en-US" dirty="0" smtClean="0"/>
              <a:t>Variables are allowed to be negative</a:t>
            </a:r>
            <a:r>
              <a:rPr lang="en-US" dirty="0"/>
              <a:t>	</a:t>
            </a:r>
            <a:endParaRPr lang="en-US" dirty="0" smtClean="0"/>
          </a:p>
          <a:p>
            <a:pPr lvl="1"/>
            <a:r>
              <a:rPr lang="en-US" dirty="0" smtClean="0"/>
              <a:t>Example: negative value indicates a decrease in production rate</a:t>
            </a:r>
          </a:p>
          <a:p>
            <a:pPr lvl="1"/>
            <a:r>
              <a:rPr lang="en-US" dirty="0" smtClean="0"/>
              <a:t>Negative values may have a bound or no bound</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86</a:t>
            </a:fld>
            <a:endParaRPr lang="en-US" dirty="0"/>
          </a:p>
        </p:txBody>
      </p:sp>
    </p:spTree>
    <p:extLst>
      <p:ext uri="{BB962C8B-B14F-4D97-AF65-F5344CB8AC3E}">
        <p14:creationId xmlns:p14="http://schemas.microsoft.com/office/powerpoint/2010/main" xmlns="" val="5461925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Other Model Forms</a:t>
            </a:r>
            <a:endParaRPr lang="en-US" dirty="0"/>
          </a:p>
        </p:txBody>
      </p:sp>
      <p:sp>
        <p:nvSpPr>
          <p:cNvPr id="3" name="Content Placeholder 2"/>
          <p:cNvSpPr>
            <a:spLocks noGrp="1"/>
          </p:cNvSpPr>
          <p:nvPr>
            <p:ph idx="1"/>
          </p:nvPr>
        </p:nvSpPr>
        <p:spPr>
          <a:xfrm>
            <a:off x="381000" y="1447800"/>
            <a:ext cx="8229600" cy="533400"/>
          </a:xfrm>
        </p:spPr>
        <p:txBody>
          <a:bodyPr/>
          <a:lstStyle/>
          <a:p>
            <a:r>
              <a:rPr lang="en-US" dirty="0" smtClean="0"/>
              <a:t>No feasible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87</a:t>
            </a:fld>
            <a:endParaRPr lang="en-US" dirty="0"/>
          </a:p>
        </p:txBody>
      </p:sp>
      <p:pic>
        <p:nvPicPr>
          <p:cNvPr id="162817" name="Picture 1" descr="C:\Users\adminis\AppData\Roaming\Tencent\Users\1062269341\TIM\WinTemp\RichOle\30M]26ZZH9LA1V{3TB{@XMP.png"/>
          <p:cNvPicPr>
            <a:picLocks noChangeAspect="1" noChangeArrowheads="1"/>
          </p:cNvPicPr>
          <p:nvPr/>
        </p:nvPicPr>
        <p:blipFill>
          <a:blip r:embed="rId2" cstate="print"/>
          <a:srcRect/>
          <a:stretch>
            <a:fillRect/>
          </a:stretch>
        </p:blipFill>
        <p:spPr bwMode="auto">
          <a:xfrm>
            <a:off x="533400" y="2133600"/>
            <a:ext cx="7829550" cy="952500"/>
          </a:xfrm>
          <a:prstGeom prst="rect">
            <a:avLst/>
          </a:prstGeom>
          <a:noFill/>
        </p:spPr>
      </p:pic>
      <p:pic>
        <p:nvPicPr>
          <p:cNvPr id="162818" name="Picture 2"/>
          <p:cNvPicPr>
            <a:picLocks noChangeAspect="1" noChangeArrowheads="1"/>
          </p:cNvPicPr>
          <p:nvPr/>
        </p:nvPicPr>
        <p:blipFill>
          <a:blip r:embed="rId3" cstate="print"/>
          <a:srcRect/>
          <a:stretch>
            <a:fillRect/>
          </a:stretch>
        </p:blipFill>
        <p:spPr bwMode="auto">
          <a:xfrm>
            <a:off x="0" y="3657600"/>
            <a:ext cx="9144000" cy="1019175"/>
          </a:xfrm>
          <a:prstGeom prst="rect">
            <a:avLst/>
          </a:prstGeom>
          <a:noFill/>
          <a:ln w="9525">
            <a:noFill/>
            <a:miter lim="800000"/>
            <a:headEnd/>
            <a:tailEnd/>
          </a:ln>
        </p:spPr>
      </p:pic>
    </p:spTree>
    <p:extLst>
      <p:ext uri="{BB962C8B-B14F-4D97-AF65-F5344CB8AC3E}">
        <p14:creationId xmlns:p14="http://schemas.microsoft.com/office/powerpoint/2010/main" xmlns="" val="5461925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Other Model Forms</a:t>
            </a:r>
            <a:endParaRPr lang="en-US" dirty="0"/>
          </a:p>
        </p:txBody>
      </p:sp>
      <p:sp>
        <p:nvSpPr>
          <p:cNvPr id="3" name="Content Placeholder 2"/>
          <p:cNvSpPr>
            <a:spLocks noGrp="1"/>
          </p:cNvSpPr>
          <p:nvPr>
            <p:ph idx="1"/>
          </p:nvPr>
        </p:nvSpPr>
        <p:spPr>
          <a:xfrm>
            <a:off x="381000" y="1447800"/>
            <a:ext cx="8229600" cy="533400"/>
          </a:xfrm>
        </p:spPr>
        <p:txBody>
          <a:bodyPr/>
          <a:lstStyle/>
          <a:p>
            <a:r>
              <a:rPr lang="en-US" dirty="0" smtClean="0"/>
              <a:t>No feasible solutions</a:t>
            </a:r>
          </a:p>
        </p:txBody>
      </p:sp>
      <p:sp>
        <p:nvSpPr>
          <p:cNvPr id="4" name="Slide Number Placeholder 3"/>
          <p:cNvSpPr>
            <a:spLocks noGrp="1"/>
          </p:cNvSpPr>
          <p:nvPr>
            <p:ph type="sldNum" sz="quarter" idx="12"/>
          </p:nvPr>
        </p:nvSpPr>
        <p:spPr/>
        <p:txBody>
          <a:bodyPr/>
          <a:lstStyle/>
          <a:p>
            <a:pPr>
              <a:defRPr/>
            </a:pPr>
            <a:fld id="{FC8070FF-7E51-4764-B9CF-5664998843CE}" type="slidenum">
              <a:rPr lang="en-US" smtClean="0"/>
              <a:pPr>
                <a:defRPr/>
              </a:pPr>
              <a:t>88</a:t>
            </a:fld>
            <a:endParaRPr lang="en-US" dirty="0"/>
          </a:p>
        </p:txBody>
      </p:sp>
      <p:pic>
        <p:nvPicPr>
          <p:cNvPr id="188417" name="Picture 1" descr="C:\Users\adminis\AppData\Roaming\Tencent\Users\1062269341\TIM\WinTemp\RichOle\6(X`395F`WD`_U%S$0OW{{O.png"/>
          <p:cNvPicPr>
            <a:picLocks noChangeAspect="1" noChangeArrowheads="1"/>
          </p:cNvPicPr>
          <p:nvPr/>
        </p:nvPicPr>
        <p:blipFill>
          <a:blip r:embed="rId2" cstate="print"/>
          <a:srcRect/>
          <a:stretch>
            <a:fillRect/>
          </a:stretch>
        </p:blipFill>
        <p:spPr bwMode="auto">
          <a:xfrm>
            <a:off x="1676400" y="2514600"/>
            <a:ext cx="2143125" cy="400050"/>
          </a:xfrm>
          <a:prstGeom prst="rect">
            <a:avLst/>
          </a:prstGeom>
          <a:noFill/>
        </p:spPr>
      </p:pic>
      <p:sp>
        <p:nvSpPr>
          <p:cNvPr id="8" name="下箭头 7"/>
          <p:cNvSpPr/>
          <p:nvPr/>
        </p:nvSpPr>
        <p:spPr>
          <a:xfrm>
            <a:off x="2514600" y="3124200"/>
            <a:ext cx="1524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8418" name="Picture 2"/>
          <p:cNvPicPr>
            <a:picLocks noChangeAspect="1" noChangeArrowheads="1"/>
          </p:cNvPicPr>
          <p:nvPr/>
        </p:nvPicPr>
        <p:blipFill>
          <a:blip r:embed="rId3" cstate="print"/>
          <a:srcRect/>
          <a:stretch>
            <a:fillRect/>
          </a:stretch>
        </p:blipFill>
        <p:spPr bwMode="auto">
          <a:xfrm>
            <a:off x="1752600" y="4800600"/>
            <a:ext cx="2124075" cy="333375"/>
          </a:xfrm>
          <a:prstGeom prst="rect">
            <a:avLst/>
          </a:prstGeom>
          <a:noFill/>
          <a:ln w="9525">
            <a:noFill/>
            <a:miter lim="800000"/>
            <a:headEnd/>
            <a:tailEnd/>
          </a:ln>
        </p:spPr>
      </p:pic>
    </p:spTree>
    <p:extLst>
      <p:ext uri="{BB962C8B-B14F-4D97-AF65-F5344CB8AC3E}">
        <p14:creationId xmlns:p14="http://schemas.microsoft.com/office/powerpoint/2010/main" xmlns="" val="5461925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89</a:t>
            </a:fld>
            <a:endParaRPr lang="en-US" dirty="0"/>
          </a:p>
        </p:txBody>
      </p:sp>
      <p:pic>
        <p:nvPicPr>
          <p:cNvPr id="189441" name="Picture 1" descr="C:\Users\adminis\AppData\Roaming\Tencent\Users\1062269341\TIM\WinTemp\RichOle\3R9V7NRZTIS84$YRW6_OW$Y.png"/>
          <p:cNvPicPr>
            <a:picLocks noChangeAspect="1" noChangeArrowheads="1"/>
          </p:cNvPicPr>
          <p:nvPr/>
        </p:nvPicPr>
        <p:blipFill>
          <a:blip r:embed="rId2" cstate="print"/>
          <a:srcRect/>
          <a:stretch>
            <a:fillRect/>
          </a:stretch>
        </p:blipFill>
        <p:spPr bwMode="auto">
          <a:xfrm>
            <a:off x="0" y="1371600"/>
            <a:ext cx="9067800" cy="52101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827088" y="188913"/>
            <a:ext cx="6781800" cy="609600"/>
          </a:xfrm>
          <a:solidFill>
            <a:srgbClr val="FFFF99"/>
          </a:solidFill>
        </p:spPr>
        <p:txBody>
          <a:bodyPr/>
          <a:lstStyle/>
          <a:p>
            <a:pPr eaLnBrk="1" fontAlgn="auto" hangingPunct="1">
              <a:spcAft>
                <a:spcPts val="0"/>
              </a:spcAft>
              <a:defRPr/>
            </a:pPr>
            <a:r>
              <a:rPr lang="zh-CN" altLang="en-US" sz="2800" b="1" dirty="0" smtClean="0">
                <a:latin typeface="黑体" pitchFamily="2" charset="-122"/>
                <a:ea typeface="黑体" pitchFamily="2" charset="-122"/>
              </a:rPr>
              <a:t>基</a:t>
            </a:r>
            <a:r>
              <a:rPr lang="zh-CN" altLang="en-US" sz="2800" b="1" dirty="0">
                <a:latin typeface="黑体" pitchFamily="2" charset="-122"/>
                <a:ea typeface="黑体" pitchFamily="2" charset="-122"/>
              </a:rPr>
              <a:t>可行解的定义</a:t>
            </a:r>
          </a:p>
        </p:txBody>
      </p:sp>
      <p:sp>
        <p:nvSpPr>
          <p:cNvPr id="324611" name="Text Box 3"/>
          <p:cNvSpPr txBox="1">
            <a:spLocks noChangeArrowheads="1"/>
          </p:cNvSpPr>
          <p:nvPr/>
        </p:nvSpPr>
        <p:spPr bwMode="auto">
          <a:xfrm>
            <a:off x="971550" y="1052513"/>
            <a:ext cx="6172200" cy="457200"/>
          </a:xfrm>
          <a:prstGeom prst="rect">
            <a:avLst/>
          </a:prstGeom>
          <a:noFill/>
          <a:ln w="9525">
            <a:noFill/>
            <a:miter lim="800000"/>
            <a:headEnd/>
            <a:tailEnd/>
          </a:ln>
        </p:spPr>
        <p:txBody>
          <a:bodyPr anchor="b">
            <a:spAutoFit/>
          </a:bodyPr>
          <a:lstStyle/>
          <a:p>
            <a:pPr>
              <a:spcBef>
                <a:spcPct val="50000"/>
              </a:spcBef>
            </a:pPr>
            <a:r>
              <a:rPr lang="zh-CN" altLang="en-US" sz="2400" b="1">
                <a:solidFill>
                  <a:schemeClr val="tx1"/>
                </a:solidFill>
                <a:ea typeface="黑体" pitchFamily="49" charset="-122"/>
              </a:rPr>
              <a:t>考虑标准形式的线性规划问题</a:t>
            </a:r>
          </a:p>
        </p:txBody>
      </p:sp>
      <p:graphicFrame>
        <p:nvGraphicFramePr>
          <p:cNvPr id="324612" name="Object 4"/>
          <p:cNvGraphicFramePr>
            <a:graphicFrameLocks noChangeAspect="1"/>
          </p:cNvGraphicFramePr>
          <p:nvPr/>
        </p:nvGraphicFramePr>
        <p:xfrm>
          <a:off x="539750" y="1484313"/>
          <a:ext cx="7704138" cy="2473325"/>
        </p:xfrm>
        <a:graphic>
          <a:graphicData uri="http://schemas.openxmlformats.org/presentationml/2006/ole">
            <p:oleObj spid="_x0000_s1026" name="Equation" r:id="rId3" imgW="4431960" imgH="1422360" progId="Equation.DSMT4">
              <p:embed/>
            </p:oleObj>
          </a:graphicData>
        </a:graphic>
      </p:graphicFrame>
      <p:sp>
        <p:nvSpPr>
          <p:cNvPr id="324613" name="Text Box 5"/>
          <p:cNvSpPr txBox="1">
            <a:spLocks noChangeArrowheads="1"/>
          </p:cNvSpPr>
          <p:nvPr/>
        </p:nvSpPr>
        <p:spPr bwMode="auto">
          <a:xfrm>
            <a:off x="684213" y="4005263"/>
            <a:ext cx="8064500" cy="2124075"/>
          </a:xfrm>
          <a:prstGeom prst="rect">
            <a:avLst/>
          </a:prstGeom>
          <a:noFill/>
          <a:ln w="9525">
            <a:noFill/>
            <a:miter lim="800000"/>
            <a:headEnd/>
            <a:tailEnd/>
          </a:ln>
        </p:spPr>
        <p:txBody>
          <a:bodyPr anchor="b">
            <a:spAutoFit/>
          </a:bodyPr>
          <a:lstStyle/>
          <a:p>
            <a:pPr>
              <a:spcBef>
                <a:spcPct val="50000"/>
              </a:spcBef>
            </a:pPr>
            <a:r>
              <a:rPr lang="zh-CN" altLang="en-US" sz="2400" b="1">
                <a:solidFill>
                  <a:schemeClr val="hlink"/>
                </a:solidFill>
                <a:latin typeface="黑体" pitchFamily="49" charset="-122"/>
                <a:ea typeface="黑体" pitchFamily="49" charset="-122"/>
              </a:rPr>
              <a:t>基</a:t>
            </a:r>
            <a:r>
              <a:rPr lang="zh-CN" altLang="en-US" sz="2400" b="1">
                <a:solidFill>
                  <a:schemeClr val="tx1"/>
                </a:solidFill>
                <a:latin typeface="黑体" pitchFamily="49" charset="-122"/>
                <a:ea typeface="黑体" pitchFamily="49" charset="-122"/>
              </a:rPr>
              <a:t>：</a:t>
            </a:r>
            <a:r>
              <a:rPr lang="en-US" altLang="zh-CN" sz="2400" b="1">
                <a:solidFill>
                  <a:schemeClr val="tx1"/>
                </a:solidFill>
                <a:ea typeface="黑体" pitchFamily="49" charset="-122"/>
              </a:rPr>
              <a:t>A</a:t>
            </a:r>
            <a:r>
              <a:rPr lang="zh-CN" altLang="en-US" sz="2400" b="1">
                <a:solidFill>
                  <a:schemeClr val="tx1"/>
                </a:solidFill>
                <a:ea typeface="黑体" pitchFamily="49" charset="-122"/>
              </a:rPr>
              <a:t>是约束方程组的系数矩阵(设</a:t>
            </a:r>
            <a:r>
              <a:rPr lang="en-US" altLang="zh-CN" sz="2400" b="1">
                <a:solidFill>
                  <a:schemeClr val="tx1"/>
                </a:solidFill>
                <a:ea typeface="黑体" pitchFamily="49" charset="-122"/>
              </a:rPr>
              <a:t>n&gt;m)，</a:t>
            </a:r>
            <a:r>
              <a:rPr lang="zh-CN" altLang="en-US" sz="2400" b="1">
                <a:solidFill>
                  <a:schemeClr val="tx1"/>
                </a:solidFill>
                <a:ea typeface="黑体" pitchFamily="49" charset="-122"/>
              </a:rPr>
              <a:t>其秩为</a:t>
            </a:r>
            <a:r>
              <a:rPr lang="en-US" altLang="zh-CN" sz="2400" b="1">
                <a:solidFill>
                  <a:schemeClr val="tx1"/>
                </a:solidFill>
                <a:ea typeface="黑体" pitchFamily="49" charset="-122"/>
              </a:rPr>
              <a:t>m，B</a:t>
            </a:r>
            <a:r>
              <a:rPr lang="zh-CN" altLang="en-US" sz="2400" b="1">
                <a:solidFill>
                  <a:schemeClr val="tx1"/>
                </a:solidFill>
                <a:ea typeface="黑体" pitchFamily="49" charset="-122"/>
              </a:rPr>
              <a:t>是</a:t>
            </a:r>
            <a:r>
              <a:rPr lang="en-US" altLang="zh-CN" sz="2400" b="1">
                <a:solidFill>
                  <a:schemeClr val="tx1"/>
                </a:solidFill>
                <a:ea typeface="黑体" pitchFamily="49" charset="-122"/>
              </a:rPr>
              <a:t>A</a:t>
            </a:r>
            <a:r>
              <a:rPr lang="zh-CN" altLang="en-US" sz="2400" b="1">
                <a:solidFill>
                  <a:schemeClr val="tx1"/>
                </a:solidFill>
                <a:ea typeface="黑体" pitchFamily="49" charset="-122"/>
              </a:rPr>
              <a:t>中的一个</a:t>
            </a:r>
            <a:r>
              <a:rPr lang="en-US" altLang="zh-CN" sz="2400" b="1">
                <a:solidFill>
                  <a:schemeClr val="tx1"/>
                </a:solidFill>
                <a:ea typeface="黑体" pitchFamily="49" charset="-122"/>
              </a:rPr>
              <a:t>m</a:t>
            </a:r>
            <a:r>
              <a:rPr lang="zh-CN" altLang="en-US" sz="2400" b="1">
                <a:solidFill>
                  <a:schemeClr val="tx1"/>
                </a:solidFill>
                <a:ea typeface="黑体" pitchFamily="49" charset="-122"/>
              </a:rPr>
              <a:t>阶满秩子方阵（</a:t>
            </a:r>
            <a:r>
              <a:rPr lang="zh-CN" altLang="zh-CN" sz="2400"/>
              <a:t> </a:t>
            </a:r>
            <a:r>
              <a:rPr lang="zh-CN" altLang="zh-CN" sz="2400" b="1">
                <a:solidFill>
                  <a:schemeClr val="tx1"/>
                </a:solidFill>
                <a:ea typeface="黑体" pitchFamily="49" charset="-122"/>
              </a:rPr>
              <a:t>∣B∣≠0 </a:t>
            </a:r>
            <a:r>
              <a:rPr lang="zh-CN" altLang="en-US" sz="2400" b="1">
                <a:solidFill>
                  <a:schemeClr val="tx1"/>
                </a:solidFill>
                <a:ea typeface="黑体" pitchFamily="49" charset="-122"/>
              </a:rPr>
              <a:t>），称</a:t>
            </a:r>
            <a:r>
              <a:rPr lang="en-US" altLang="zh-CN" sz="2400" b="1">
                <a:solidFill>
                  <a:schemeClr val="tx1"/>
                </a:solidFill>
                <a:ea typeface="黑体" pitchFamily="49" charset="-122"/>
              </a:rPr>
              <a:t>B</a:t>
            </a:r>
            <a:r>
              <a:rPr lang="zh-CN" altLang="en-US" sz="2400" b="1">
                <a:solidFill>
                  <a:schemeClr val="tx1"/>
                </a:solidFill>
                <a:ea typeface="黑体" pitchFamily="49" charset="-122"/>
              </a:rPr>
              <a:t>是线性规划问题的一个基</a:t>
            </a:r>
            <a:r>
              <a:rPr lang="zh-CN" altLang="en-US" sz="2400" b="1">
                <a:solidFill>
                  <a:schemeClr val="tx1"/>
                </a:solidFill>
                <a:latin typeface="黑体" pitchFamily="49" charset="-122"/>
                <a:ea typeface="黑体" pitchFamily="49" charset="-122"/>
              </a:rPr>
              <a:t>。</a:t>
            </a:r>
          </a:p>
          <a:p>
            <a:pPr>
              <a:spcBef>
                <a:spcPct val="50000"/>
              </a:spcBef>
            </a:pPr>
            <a:r>
              <a:rPr lang="en-US" altLang="zh-CN" sz="2400" b="1">
                <a:solidFill>
                  <a:schemeClr val="tx1"/>
                </a:solidFill>
                <a:ea typeface="黑体" pitchFamily="49" charset="-122"/>
              </a:rPr>
              <a:t>B</a:t>
            </a:r>
            <a:r>
              <a:rPr lang="zh-CN" altLang="en-US" sz="2400" b="1">
                <a:solidFill>
                  <a:schemeClr val="tx1"/>
                </a:solidFill>
                <a:latin typeface="黑体" pitchFamily="49" charset="-122"/>
                <a:ea typeface="黑体" pitchFamily="49" charset="-122"/>
              </a:rPr>
              <a:t>中每一个列向量称为一个</a:t>
            </a:r>
            <a:r>
              <a:rPr lang="zh-CN" altLang="en-US" sz="2400" b="1">
                <a:solidFill>
                  <a:schemeClr val="hlink"/>
                </a:solidFill>
                <a:latin typeface="黑体" pitchFamily="49" charset="-122"/>
                <a:ea typeface="黑体" pitchFamily="49" charset="-122"/>
              </a:rPr>
              <a:t>基向量</a:t>
            </a:r>
            <a:r>
              <a:rPr lang="zh-CN" altLang="en-US" sz="2400" b="1">
                <a:solidFill>
                  <a:schemeClr val="tx1"/>
                </a:solidFill>
                <a:latin typeface="黑体" pitchFamily="49" charset="-122"/>
                <a:ea typeface="黑体" pitchFamily="49" charset="-122"/>
              </a:rPr>
              <a:t>，与基向量对应的变量称为</a:t>
            </a:r>
            <a:r>
              <a:rPr lang="zh-CN" altLang="en-US" sz="2400" b="1">
                <a:solidFill>
                  <a:schemeClr val="hlink"/>
                </a:solidFill>
                <a:latin typeface="黑体" pitchFamily="49" charset="-122"/>
                <a:ea typeface="黑体" pitchFamily="49" charset="-122"/>
              </a:rPr>
              <a:t>基变量</a:t>
            </a:r>
            <a:r>
              <a:rPr lang="zh-CN" altLang="en-US" sz="2400" b="1">
                <a:solidFill>
                  <a:schemeClr val="tx1"/>
                </a:solidFill>
                <a:latin typeface="黑体" pitchFamily="49" charset="-122"/>
                <a:ea typeface="黑体" pitchFamily="49" charset="-122"/>
              </a:rPr>
              <a:t>。其余变量称为</a:t>
            </a:r>
            <a:r>
              <a:rPr lang="zh-CN" altLang="en-US" sz="2400" b="1">
                <a:solidFill>
                  <a:schemeClr val="hlink"/>
                </a:solidFill>
                <a:latin typeface="黑体" pitchFamily="49" charset="-122"/>
                <a:ea typeface="黑体" pitchFamily="49" charset="-122"/>
              </a:rPr>
              <a:t>非基变量</a:t>
            </a:r>
            <a:r>
              <a:rPr lang="zh-CN" altLang="en-US" sz="2400" b="1">
                <a:solidFill>
                  <a:schemeClr val="tx1"/>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4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246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46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46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autoUpdateAnimBg="0"/>
      <p:bldP spid="32461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90</a:t>
            </a:fld>
            <a:endParaRPr lang="en-US" dirty="0"/>
          </a:p>
        </p:txBody>
      </p:sp>
      <p:sp>
        <p:nvSpPr>
          <p:cNvPr id="11" name="Content Placeholder 10"/>
          <p:cNvSpPr>
            <a:spLocks noGrp="1"/>
          </p:cNvSpPr>
          <p:nvPr>
            <p:ph idx="1"/>
          </p:nvPr>
        </p:nvSpPr>
        <p:spPr>
          <a:xfrm>
            <a:off x="457200" y="1447800"/>
            <a:ext cx="8229600" cy="762000"/>
          </a:xfrm>
        </p:spPr>
        <p:txBody>
          <a:bodyPr/>
          <a:lstStyle/>
          <a:p>
            <a:r>
              <a:rPr lang="en-US" altLang="zh-CN" dirty="0" smtClean="0"/>
              <a:t>Variables are allowed to be negative</a:t>
            </a:r>
            <a:endParaRPr lang="en-US" dirty="0"/>
          </a:p>
        </p:txBody>
      </p:sp>
      <p:pic>
        <p:nvPicPr>
          <p:cNvPr id="174081" name="Picture 1" descr="C:\Users\adminis\AppData\Roaming\Tencent\Users\1062269341\TIM\WinTemp\RichOle\N$0T[JE2NZINB6V0SPX`7MQ.png"/>
          <p:cNvPicPr>
            <a:picLocks noChangeAspect="1" noChangeArrowheads="1"/>
          </p:cNvPicPr>
          <p:nvPr/>
        </p:nvPicPr>
        <p:blipFill>
          <a:blip r:embed="rId2" cstate="print"/>
          <a:srcRect/>
          <a:stretch>
            <a:fillRect/>
          </a:stretch>
        </p:blipFill>
        <p:spPr bwMode="auto">
          <a:xfrm>
            <a:off x="2743200" y="2438400"/>
            <a:ext cx="2209800" cy="685800"/>
          </a:xfrm>
          <a:prstGeom prst="rect">
            <a:avLst/>
          </a:prstGeom>
          <a:noFill/>
        </p:spPr>
      </p:pic>
      <p:sp>
        <p:nvSpPr>
          <p:cNvPr id="8" name="矩形 7"/>
          <p:cNvSpPr/>
          <p:nvPr/>
        </p:nvSpPr>
        <p:spPr>
          <a:xfrm>
            <a:off x="2286000" y="3013502"/>
            <a:ext cx="5715000" cy="461665"/>
          </a:xfrm>
          <a:prstGeom prst="rect">
            <a:avLst/>
          </a:prstGeom>
        </p:spPr>
        <p:txBody>
          <a:bodyPr wrap="square">
            <a:spAutoFit/>
          </a:bodyPr>
          <a:lstStyle/>
          <a:p>
            <a:r>
              <a:rPr lang="en-US" altLang="zh-CN" dirty="0" smtClean="0"/>
              <a:t>where </a:t>
            </a:r>
            <a:r>
              <a:rPr lang="en-US" altLang="zh-CN" dirty="0" err="1" smtClean="0"/>
              <a:t>L</a:t>
            </a:r>
            <a:r>
              <a:rPr lang="en-US" altLang="zh-CN" baseline="-25000" dirty="0" err="1" smtClean="0"/>
              <a:t>j</a:t>
            </a:r>
            <a:r>
              <a:rPr lang="en-US" altLang="zh-CN" dirty="0" smtClean="0"/>
              <a:t> is some negative constant</a:t>
            </a:r>
            <a:endParaRPr lang="zh-CN" altLang="en-US" dirty="0"/>
          </a:p>
        </p:txBody>
      </p:sp>
      <p:pic>
        <p:nvPicPr>
          <p:cNvPr id="174082" name="Picture 2" descr="C:\Users\adminis\AppData\Roaming\Tencent\Users\1062269341\TIM\WinTemp\RichOle\~T)04VIIZKMF6M~{8T0UXXN.png"/>
          <p:cNvPicPr>
            <a:picLocks noChangeAspect="1" noChangeArrowheads="1"/>
          </p:cNvPicPr>
          <p:nvPr/>
        </p:nvPicPr>
        <p:blipFill>
          <a:blip r:embed="rId3" cstate="print"/>
          <a:srcRect/>
          <a:stretch>
            <a:fillRect/>
          </a:stretch>
        </p:blipFill>
        <p:spPr bwMode="auto">
          <a:xfrm>
            <a:off x="2438400" y="3962400"/>
            <a:ext cx="3581400" cy="533400"/>
          </a:xfrm>
          <a:prstGeom prst="rect">
            <a:avLst/>
          </a:prstGeom>
          <a:noFill/>
        </p:spPr>
      </p:pic>
      <p:sp>
        <p:nvSpPr>
          <p:cNvPr id="12"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xmlns="" val="33738535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91</a:t>
            </a:fld>
            <a:endParaRPr lang="en-US" dirty="0"/>
          </a:p>
        </p:txBody>
      </p:sp>
      <p:sp>
        <p:nvSpPr>
          <p:cNvPr id="11" name="Content Placeholder 10"/>
          <p:cNvSpPr>
            <a:spLocks noGrp="1"/>
          </p:cNvSpPr>
          <p:nvPr>
            <p:ph idx="1"/>
          </p:nvPr>
        </p:nvSpPr>
        <p:spPr>
          <a:xfrm>
            <a:off x="457200" y="1447800"/>
            <a:ext cx="8229600" cy="762000"/>
          </a:xfrm>
        </p:spPr>
        <p:txBody>
          <a:bodyPr/>
          <a:lstStyle/>
          <a:p>
            <a:r>
              <a:rPr lang="en-US" altLang="zh-CN" dirty="0" smtClean="0"/>
              <a:t>Variables are allowed to be negative</a:t>
            </a:r>
            <a:endParaRPr lang="en-US" dirty="0"/>
          </a:p>
        </p:txBody>
      </p:sp>
      <p:pic>
        <p:nvPicPr>
          <p:cNvPr id="192514" name="Picture 2"/>
          <p:cNvPicPr>
            <a:picLocks noChangeAspect="1" noChangeArrowheads="1"/>
          </p:cNvPicPr>
          <p:nvPr/>
        </p:nvPicPr>
        <p:blipFill>
          <a:blip r:embed="rId2" cstate="print"/>
          <a:srcRect/>
          <a:stretch>
            <a:fillRect/>
          </a:stretch>
        </p:blipFill>
        <p:spPr bwMode="auto">
          <a:xfrm>
            <a:off x="838200" y="2514600"/>
            <a:ext cx="7218363" cy="1600200"/>
          </a:xfrm>
          <a:prstGeom prst="rect">
            <a:avLst/>
          </a:prstGeom>
          <a:noFill/>
          <a:ln w="9525">
            <a:noFill/>
            <a:miter lim="800000"/>
            <a:headEnd/>
            <a:tailEnd/>
          </a:ln>
        </p:spPr>
      </p:pic>
      <p:pic>
        <p:nvPicPr>
          <p:cNvPr id="192515" name="Picture 3" descr="C:\Users\adminis\AppData\Roaming\Tencent\Users\1062269341\TIM\WinTemp\RichOle\R%S8A53RS@1)7CNV_19QHK2.png"/>
          <p:cNvPicPr>
            <a:picLocks noChangeAspect="1" noChangeArrowheads="1"/>
          </p:cNvPicPr>
          <p:nvPr/>
        </p:nvPicPr>
        <p:blipFill>
          <a:blip r:embed="rId3" cstate="print"/>
          <a:srcRect/>
          <a:stretch>
            <a:fillRect/>
          </a:stretch>
        </p:blipFill>
        <p:spPr bwMode="auto">
          <a:xfrm>
            <a:off x="3124200" y="4419600"/>
            <a:ext cx="1495425" cy="504825"/>
          </a:xfrm>
          <a:prstGeom prst="rect">
            <a:avLst/>
          </a:prstGeom>
          <a:noFill/>
        </p:spPr>
      </p:pic>
      <p:sp>
        <p:nvSpPr>
          <p:cNvPr id="10" name="标题 9"/>
          <p:cNvSpPr>
            <a:spLocks noGrp="1"/>
          </p:cNvSpPr>
          <p:nvPr>
            <p:ph type="title"/>
          </p:nvPr>
        </p:nvSpPr>
        <p:spPr/>
        <p:txBody>
          <a:bodyPr/>
          <a:lstStyle/>
          <a:p>
            <a:endParaRPr lang="zh-CN" altLang="en-US"/>
          </a:p>
        </p:txBody>
      </p:sp>
      <p:sp>
        <p:nvSpPr>
          <p:cNvPr id="12"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xmlns="" val="33738535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92</a:t>
            </a:fld>
            <a:endParaRPr lang="en-US" dirty="0"/>
          </a:p>
        </p:txBody>
      </p:sp>
      <p:sp>
        <p:nvSpPr>
          <p:cNvPr id="11" name="Content Placeholder 10"/>
          <p:cNvSpPr>
            <a:spLocks noGrp="1"/>
          </p:cNvSpPr>
          <p:nvPr>
            <p:ph idx="1"/>
          </p:nvPr>
        </p:nvSpPr>
        <p:spPr>
          <a:xfrm>
            <a:off x="152400" y="1447800"/>
            <a:ext cx="9220200" cy="762000"/>
          </a:xfrm>
        </p:spPr>
        <p:txBody>
          <a:bodyPr/>
          <a:lstStyle/>
          <a:p>
            <a:r>
              <a:rPr lang="en-US" altLang="zh-CN" sz="2400" b="1" dirty="0" smtClean="0"/>
              <a:t>Variables with No Bound on the Negative Values Allowed</a:t>
            </a:r>
            <a:endParaRPr lang="en-US" sz="2400" b="1" dirty="0"/>
          </a:p>
        </p:txBody>
      </p:sp>
      <p:pic>
        <p:nvPicPr>
          <p:cNvPr id="193537" name="Picture 1" descr="C:\Users\adminis\AppData\Roaming\Tencent\Users\1062269341\TIM\WinTemp\RichOle\LQH{}V2Y}K@S`M]{R2(}N53.png"/>
          <p:cNvPicPr>
            <a:picLocks noChangeAspect="1" noChangeArrowheads="1"/>
          </p:cNvPicPr>
          <p:nvPr/>
        </p:nvPicPr>
        <p:blipFill>
          <a:blip r:embed="rId2" cstate="print"/>
          <a:srcRect/>
          <a:stretch>
            <a:fillRect/>
          </a:stretch>
        </p:blipFill>
        <p:spPr bwMode="auto">
          <a:xfrm>
            <a:off x="1295400" y="2590800"/>
            <a:ext cx="4419600" cy="419100"/>
          </a:xfrm>
          <a:prstGeom prst="rect">
            <a:avLst/>
          </a:prstGeom>
          <a:noFill/>
        </p:spPr>
      </p:pic>
      <p:pic>
        <p:nvPicPr>
          <p:cNvPr id="193538" name="Picture 2" descr="C:\Users\adminis\AppData\Roaming\Tencent\Users\1062269341\TIM\WinTemp\RichOle\6T(R{ES}G6UMYLYK~3${X`H.png"/>
          <p:cNvPicPr>
            <a:picLocks noChangeAspect="1" noChangeArrowheads="1"/>
          </p:cNvPicPr>
          <p:nvPr/>
        </p:nvPicPr>
        <p:blipFill>
          <a:blip r:embed="rId3" cstate="print"/>
          <a:srcRect/>
          <a:stretch>
            <a:fillRect/>
          </a:stretch>
        </p:blipFill>
        <p:spPr bwMode="auto">
          <a:xfrm>
            <a:off x="2514600" y="3810000"/>
            <a:ext cx="3381375" cy="1304925"/>
          </a:xfrm>
          <a:prstGeom prst="rect">
            <a:avLst/>
          </a:prstGeom>
          <a:noFill/>
        </p:spPr>
      </p:pic>
      <p:sp>
        <p:nvSpPr>
          <p:cNvPr id="9" name="标题 8"/>
          <p:cNvSpPr>
            <a:spLocks noGrp="1"/>
          </p:cNvSpPr>
          <p:nvPr>
            <p:ph type="title"/>
          </p:nvPr>
        </p:nvSpPr>
        <p:spPr/>
        <p:txBody>
          <a:bodyPr/>
          <a:lstStyle/>
          <a:p>
            <a:endParaRPr lang="zh-CN" altLang="en-US"/>
          </a:p>
        </p:txBody>
      </p:sp>
      <p:sp>
        <p:nvSpPr>
          <p:cNvPr id="10"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xmlns="" val="33738535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93</a:t>
            </a:fld>
            <a:endParaRPr lang="en-US" dirty="0"/>
          </a:p>
        </p:txBody>
      </p:sp>
      <p:sp>
        <p:nvSpPr>
          <p:cNvPr id="11" name="Content Placeholder 10"/>
          <p:cNvSpPr>
            <a:spLocks noGrp="1"/>
          </p:cNvSpPr>
          <p:nvPr>
            <p:ph idx="1"/>
          </p:nvPr>
        </p:nvSpPr>
        <p:spPr>
          <a:xfrm>
            <a:off x="152400" y="1447800"/>
            <a:ext cx="9220200" cy="762000"/>
          </a:xfrm>
        </p:spPr>
        <p:txBody>
          <a:bodyPr/>
          <a:lstStyle/>
          <a:p>
            <a:r>
              <a:rPr lang="en-US" altLang="zh-CN" sz="2400" b="1" dirty="0" smtClean="0"/>
              <a:t>Variables with No Bound on the Negative Values Allowed</a:t>
            </a:r>
            <a:endParaRPr lang="en-US" sz="2400" b="1" dirty="0"/>
          </a:p>
        </p:txBody>
      </p:sp>
      <p:pic>
        <p:nvPicPr>
          <p:cNvPr id="194562" name="Picture 2"/>
          <p:cNvPicPr>
            <a:picLocks noChangeAspect="1" noChangeArrowheads="1"/>
          </p:cNvPicPr>
          <p:nvPr/>
        </p:nvPicPr>
        <p:blipFill>
          <a:blip r:embed="rId2" cstate="print"/>
          <a:srcRect/>
          <a:stretch>
            <a:fillRect/>
          </a:stretch>
        </p:blipFill>
        <p:spPr bwMode="auto">
          <a:xfrm>
            <a:off x="685800" y="2590800"/>
            <a:ext cx="7696200" cy="3124200"/>
          </a:xfrm>
          <a:prstGeom prst="rect">
            <a:avLst/>
          </a:prstGeom>
          <a:noFill/>
          <a:ln w="9525">
            <a:noFill/>
            <a:miter lim="800000"/>
            <a:headEnd/>
            <a:tailEnd/>
          </a:ln>
        </p:spPr>
      </p:pic>
      <p:sp>
        <p:nvSpPr>
          <p:cNvPr id="9"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xmlns="" val="33738535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8070FF-7E51-4764-B9CF-5664998843CE}" type="slidenum">
              <a:rPr lang="en-US" smtClean="0"/>
              <a:pPr/>
              <a:t>94</a:t>
            </a:fld>
            <a:endParaRPr lang="en-US" dirty="0"/>
          </a:p>
        </p:txBody>
      </p:sp>
      <p:sp>
        <p:nvSpPr>
          <p:cNvPr id="11" name="Content Placeholder 10"/>
          <p:cNvSpPr>
            <a:spLocks noGrp="1"/>
          </p:cNvSpPr>
          <p:nvPr>
            <p:ph idx="1"/>
          </p:nvPr>
        </p:nvSpPr>
        <p:spPr>
          <a:xfrm>
            <a:off x="152400" y="1447800"/>
            <a:ext cx="9220200" cy="762000"/>
          </a:xfrm>
        </p:spPr>
        <p:txBody>
          <a:bodyPr/>
          <a:lstStyle/>
          <a:p>
            <a:r>
              <a:rPr lang="en-US" altLang="zh-CN" sz="2400" b="1" dirty="0" smtClean="0"/>
              <a:t>Variables with No Bound on the Negative Values Allowed</a:t>
            </a:r>
            <a:endParaRPr lang="en-US" sz="2400" b="1" dirty="0"/>
          </a:p>
        </p:txBody>
      </p:sp>
      <p:pic>
        <p:nvPicPr>
          <p:cNvPr id="195585" name="Picture 1" descr="C:\Users\adminis\AppData\Roaming\Tencent\Users\1062269341\TIM\WinTemp\RichOle\GM51GN7L_WTBA_3$@OPM~Z0.png"/>
          <p:cNvPicPr>
            <a:picLocks noChangeAspect="1" noChangeArrowheads="1"/>
          </p:cNvPicPr>
          <p:nvPr/>
        </p:nvPicPr>
        <p:blipFill>
          <a:blip r:embed="rId2" cstate="print"/>
          <a:srcRect/>
          <a:stretch>
            <a:fillRect/>
          </a:stretch>
        </p:blipFill>
        <p:spPr bwMode="auto">
          <a:xfrm>
            <a:off x="457200" y="2438400"/>
            <a:ext cx="8334375" cy="1828800"/>
          </a:xfrm>
          <a:prstGeom prst="rect">
            <a:avLst/>
          </a:prstGeom>
          <a:noFill/>
        </p:spPr>
      </p:pic>
      <p:sp>
        <p:nvSpPr>
          <p:cNvPr id="8" name="Title 1"/>
          <p:cNvSpPr txBox="1">
            <a:spLocks/>
          </p:cNvSpPr>
          <p:nvPr/>
        </p:nvSpPr>
        <p:spPr bwMode="auto">
          <a:xfrm>
            <a:off x="152400" y="131852"/>
            <a:ext cx="9144000" cy="12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marL="225425"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none" spc="0" normalizeH="0" baseline="0" noProof="0" smtClean="0">
                <a:ln>
                  <a:noFill/>
                </a:ln>
                <a:solidFill>
                  <a:schemeClr val="tx1"/>
                </a:solidFill>
                <a:effectLst/>
                <a:uLnTx/>
                <a:uFillTx/>
                <a:latin typeface="Arial" pitchFamily="34" charset="0"/>
                <a:ea typeface="+mj-ea"/>
                <a:cs typeface="Arial" pitchFamily="34" charset="0"/>
              </a:rPr>
              <a:t>Adapting to Other Model Forms</a:t>
            </a:r>
            <a:endParaRPr kumimoji="0" lang="en-US"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xmlns="" val="33738535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4.7 Postoptimality Analysis</a:t>
            </a:r>
            <a:endParaRPr lang="en-US" dirty="0"/>
          </a:p>
        </p:txBody>
      </p:sp>
      <p:sp>
        <p:nvSpPr>
          <p:cNvPr id="4" name="Slide Number Placeholder 3"/>
          <p:cNvSpPr>
            <a:spLocks noGrp="1"/>
          </p:cNvSpPr>
          <p:nvPr>
            <p:ph type="sldNum" sz="quarter" idx="12"/>
          </p:nvPr>
        </p:nvSpPr>
        <p:spPr/>
        <p:txBody>
          <a:bodyPr/>
          <a:lstStyle/>
          <a:p>
            <a:fld id="{FC8070FF-7E51-4764-B9CF-5664998843CE}" type="slidenum">
              <a:rPr lang="en-US" smtClean="0"/>
              <a:pPr/>
              <a:t>95</a:t>
            </a:fld>
            <a:endParaRPr lang="en-US" dirty="0"/>
          </a:p>
        </p:txBody>
      </p:sp>
      <p:sp>
        <p:nvSpPr>
          <p:cNvPr id="11" name="Content Placeholder 10"/>
          <p:cNvSpPr>
            <a:spLocks noGrp="1"/>
          </p:cNvSpPr>
          <p:nvPr>
            <p:ph idx="1"/>
          </p:nvPr>
        </p:nvSpPr>
        <p:spPr/>
        <p:txBody>
          <a:bodyPr/>
          <a:lstStyle/>
          <a:p>
            <a:r>
              <a:rPr lang="en-US" dirty="0" smtClean="0"/>
              <a:t>Simplex method role</a:t>
            </a:r>
            <a:endParaRPr lang="en-US" dirty="0"/>
          </a:p>
        </p:txBody>
      </p:sp>
      <p:pic>
        <p:nvPicPr>
          <p:cNvPr id="5123" name="Picture 3"/>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rightnessContrast contrast="-20000"/>
                    </a14:imgEffect>
                  </a14:imgLayer>
                </a14:imgProps>
              </a:ext>
              <a:ext uri="{28A0092B-C50C-407E-A947-70E740481C1C}">
                <a14:useLocalDpi xmlns:a14="http://schemas.microsoft.com/office/drawing/2010/main" xmlns="" val="0"/>
              </a:ext>
            </a:extLst>
          </a:blip>
          <a:srcRect/>
          <a:stretch>
            <a:fillRect/>
          </a:stretch>
        </p:blipFill>
        <p:spPr bwMode="auto">
          <a:xfrm>
            <a:off x="990599" y="2438400"/>
            <a:ext cx="7343775" cy="28961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738535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Postoptimality Analysis</a:t>
            </a:r>
            <a:endParaRPr lang="en-US" dirty="0"/>
          </a:p>
        </p:txBody>
      </p:sp>
      <p:sp>
        <p:nvSpPr>
          <p:cNvPr id="4" name="Slide Number Placeholder 3"/>
          <p:cNvSpPr>
            <a:spLocks noGrp="1"/>
          </p:cNvSpPr>
          <p:nvPr>
            <p:ph type="sldNum" sz="quarter" idx="12"/>
          </p:nvPr>
        </p:nvSpPr>
        <p:spPr/>
        <p:txBody>
          <a:bodyPr/>
          <a:lstStyle/>
          <a:p>
            <a:fld id="{FC8070FF-7E51-4764-B9CF-5664998843CE}" type="slidenum">
              <a:rPr lang="en-US" smtClean="0"/>
              <a:pPr/>
              <a:t>96</a:t>
            </a:fld>
            <a:endParaRPr lang="en-US" dirty="0"/>
          </a:p>
        </p:txBody>
      </p:sp>
      <p:sp>
        <p:nvSpPr>
          <p:cNvPr id="11" name="Content Placeholder 10"/>
          <p:cNvSpPr>
            <a:spLocks noGrp="1"/>
          </p:cNvSpPr>
          <p:nvPr>
            <p:ph idx="1"/>
          </p:nvPr>
        </p:nvSpPr>
        <p:spPr/>
        <p:txBody>
          <a:bodyPr/>
          <a:lstStyle/>
          <a:p>
            <a:r>
              <a:rPr lang="en-US" dirty="0" smtClean="0"/>
              <a:t>Reoptimization</a:t>
            </a:r>
          </a:p>
          <a:p>
            <a:pPr lvl="1"/>
            <a:r>
              <a:rPr lang="en-US" dirty="0" smtClean="0"/>
              <a:t>Alternative to solving the problem again with small changes</a:t>
            </a:r>
          </a:p>
          <a:p>
            <a:pPr lvl="1"/>
            <a:r>
              <a:rPr lang="en-US" dirty="0" smtClean="0"/>
              <a:t>Involves deducing how changes in the model get carried along to the final simplex tableau</a:t>
            </a:r>
          </a:p>
          <a:p>
            <a:pPr lvl="1"/>
            <a:r>
              <a:rPr lang="en-US" dirty="0" smtClean="0"/>
              <a:t>Optimal solution for the revised model:</a:t>
            </a:r>
          </a:p>
          <a:p>
            <a:pPr lvl="2"/>
            <a:r>
              <a:rPr lang="en-US" dirty="0"/>
              <a:t>W</a:t>
            </a:r>
            <a:r>
              <a:rPr lang="en-US" dirty="0" smtClean="0"/>
              <a:t>ill be much closer to the prior optimal solution than to an initial BF solution constructed the usual way</a:t>
            </a:r>
          </a:p>
          <a:p>
            <a:endParaRPr lang="en-US" dirty="0"/>
          </a:p>
        </p:txBody>
      </p:sp>
    </p:spTree>
    <p:extLst>
      <p:ext uri="{BB962C8B-B14F-4D97-AF65-F5344CB8AC3E}">
        <p14:creationId xmlns:p14="http://schemas.microsoft.com/office/powerpoint/2010/main" xmlns="" val="8610960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Postoptimality Analysis</a:t>
            </a:r>
            <a:endParaRPr lang="en-US" dirty="0"/>
          </a:p>
        </p:txBody>
      </p:sp>
      <p:sp>
        <p:nvSpPr>
          <p:cNvPr id="4" name="Slide Number Placeholder 3"/>
          <p:cNvSpPr>
            <a:spLocks noGrp="1"/>
          </p:cNvSpPr>
          <p:nvPr>
            <p:ph type="sldNum" sz="quarter" idx="12"/>
          </p:nvPr>
        </p:nvSpPr>
        <p:spPr/>
        <p:txBody>
          <a:bodyPr/>
          <a:lstStyle/>
          <a:p>
            <a:fld id="{FC8070FF-7E51-4764-B9CF-5664998843CE}" type="slidenum">
              <a:rPr lang="en-US" smtClean="0"/>
              <a:pPr/>
              <a:t>97</a:t>
            </a:fld>
            <a:endParaRPr lang="en-US" dirty="0"/>
          </a:p>
        </p:txBody>
      </p:sp>
      <p:sp>
        <p:nvSpPr>
          <p:cNvPr id="11" name="Content Placeholder 10"/>
          <p:cNvSpPr>
            <a:spLocks noGrp="1"/>
          </p:cNvSpPr>
          <p:nvPr>
            <p:ph idx="1"/>
          </p:nvPr>
        </p:nvSpPr>
        <p:spPr/>
        <p:txBody>
          <a:bodyPr/>
          <a:lstStyle/>
          <a:p>
            <a:r>
              <a:rPr lang="en-US" dirty="0" smtClean="0"/>
              <a:t>Shadow price</a:t>
            </a:r>
          </a:p>
          <a:p>
            <a:pPr lvl="1"/>
            <a:r>
              <a:rPr lang="en-US" dirty="0" smtClean="0"/>
              <a:t>Measures the marginal value of resource </a:t>
            </a:r>
            <a:r>
              <a:rPr lang="en-US" i="1" dirty="0" smtClean="0"/>
              <a:t>i</a:t>
            </a:r>
          </a:p>
          <a:p>
            <a:pPr lvl="1"/>
            <a:r>
              <a:rPr lang="en-US" dirty="0" smtClean="0"/>
              <a:t>The rate at which </a:t>
            </a:r>
            <a:r>
              <a:rPr lang="en-US" i="1" dirty="0" smtClean="0"/>
              <a:t>Z</a:t>
            </a:r>
            <a:r>
              <a:rPr lang="en-US" dirty="0" smtClean="0"/>
              <a:t> would increase if more of the resource could be made available</a:t>
            </a:r>
          </a:p>
          <a:p>
            <a:pPr lvl="1"/>
            <a:r>
              <a:rPr lang="en-US" dirty="0" smtClean="0"/>
              <a:t>Given by the coefficient of the </a:t>
            </a:r>
            <a:r>
              <a:rPr lang="en-US" i="1" dirty="0" smtClean="0"/>
              <a:t>i</a:t>
            </a:r>
            <a:r>
              <a:rPr lang="en-US" baseline="30000" dirty="0" smtClean="0"/>
              <a:t>th</a:t>
            </a:r>
            <a:r>
              <a:rPr lang="en-US" dirty="0" smtClean="0"/>
              <a:t> slack variable in row 0 of the final simplex tableau</a:t>
            </a:r>
          </a:p>
          <a:p>
            <a:endParaRPr lang="en-US" dirty="0"/>
          </a:p>
        </p:txBody>
      </p:sp>
    </p:spTree>
    <p:extLst>
      <p:ext uri="{BB962C8B-B14F-4D97-AF65-F5344CB8AC3E}">
        <p14:creationId xmlns:p14="http://schemas.microsoft.com/office/powerpoint/2010/main" xmlns="" val="17515492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C8070FF-7E51-4764-B9CF-5664998843CE}" type="slidenum">
              <a:rPr lang="en-US" smtClean="0"/>
              <a:pPr>
                <a:defRPr/>
              </a:pPr>
              <a:t>98</a:t>
            </a:fld>
            <a:endParaRPr lang="en-US" dirty="0"/>
          </a:p>
        </p:txBody>
      </p:sp>
      <p:pic>
        <p:nvPicPr>
          <p:cNvPr id="162817" name="Picture 1" descr="C:\Users\adminis\AppData\Roaming\Tencent\Users\1062269341\TIM\WinTemp\RichOle\%%NUNG{42HY4ANH1STXK%)H.png"/>
          <p:cNvPicPr>
            <a:picLocks noChangeAspect="1" noChangeArrowheads="1"/>
          </p:cNvPicPr>
          <p:nvPr/>
        </p:nvPicPr>
        <p:blipFill>
          <a:blip r:embed="rId2" cstate="print"/>
          <a:srcRect/>
          <a:stretch>
            <a:fillRect/>
          </a:stretch>
        </p:blipFill>
        <p:spPr bwMode="auto">
          <a:xfrm>
            <a:off x="304800" y="457200"/>
            <a:ext cx="8715375" cy="6086475"/>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Postoptimality Analysis</a:t>
            </a:r>
            <a:endParaRPr lang="en-US" dirty="0"/>
          </a:p>
        </p:txBody>
      </p:sp>
      <p:sp>
        <p:nvSpPr>
          <p:cNvPr id="4" name="Slide Number Placeholder 3"/>
          <p:cNvSpPr>
            <a:spLocks noGrp="1"/>
          </p:cNvSpPr>
          <p:nvPr>
            <p:ph type="sldNum" sz="quarter" idx="12"/>
          </p:nvPr>
        </p:nvSpPr>
        <p:spPr/>
        <p:txBody>
          <a:bodyPr/>
          <a:lstStyle/>
          <a:p>
            <a:fld id="{FC8070FF-7E51-4764-B9CF-5664998843CE}" type="slidenum">
              <a:rPr lang="en-US" smtClean="0"/>
              <a:pPr/>
              <a:t>99</a:t>
            </a:fld>
            <a:endParaRPr lang="en-US" dirty="0"/>
          </a:p>
        </p:txBody>
      </p:sp>
      <p:sp>
        <p:nvSpPr>
          <p:cNvPr id="11" name="Content Placeholder 10"/>
          <p:cNvSpPr>
            <a:spLocks noGrp="1"/>
          </p:cNvSpPr>
          <p:nvPr>
            <p:ph idx="1"/>
          </p:nvPr>
        </p:nvSpPr>
        <p:spPr>
          <a:xfrm>
            <a:off x="457200" y="1447800"/>
            <a:ext cx="8229600" cy="609600"/>
          </a:xfrm>
        </p:spPr>
        <p:txBody>
          <a:bodyPr/>
          <a:lstStyle/>
          <a:p>
            <a:r>
              <a:rPr lang="en-US" dirty="0" smtClean="0"/>
              <a:t>Shadow price</a:t>
            </a:r>
          </a:p>
          <a:p>
            <a:endParaRPr lang="en-US" dirty="0"/>
          </a:p>
        </p:txBody>
      </p:sp>
      <p:pic>
        <p:nvPicPr>
          <p:cNvPr id="198657" name="Picture 1" descr="C:\Users\adminis\AppData\Roaming\Tencent\Users\1062269341\TIM\WinTemp\RichOle\4]EJX~JL]%(16OUIZDM{}5Y.png"/>
          <p:cNvPicPr>
            <a:picLocks noChangeAspect="1" noChangeArrowheads="1"/>
          </p:cNvPicPr>
          <p:nvPr/>
        </p:nvPicPr>
        <p:blipFill>
          <a:blip r:embed="rId2" cstate="print"/>
          <a:srcRect/>
          <a:stretch>
            <a:fillRect/>
          </a:stretch>
        </p:blipFill>
        <p:spPr bwMode="auto">
          <a:xfrm>
            <a:off x="1752600" y="2895600"/>
            <a:ext cx="4400550" cy="1343025"/>
          </a:xfrm>
          <a:prstGeom prst="rect">
            <a:avLst/>
          </a:prstGeom>
          <a:noFill/>
        </p:spPr>
      </p:pic>
    </p:spTree>
    <p:extLst>
      <p:ext uri="{BB962C8B-B14F-4D97-AF65-F5344CB8AC3E}">
        <p14:creationId xmlns:p14="http://schemas.microsoft.com/office/powerpoint/2010/main" xmlns="" val="1751549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Custom 1">
      <a:dk1>
        <a:sysClr val="windowText" lastClr="000000"/>
      </a:dk1>
      <a:lt1>
        <a:sysClr val="window" lastClr="FFFFFF"/>
      </a:lt1>
      <a:dk2>
        <a:srgbClr val="1F497D"/>
      </a:dk2>
      <a:lt2>
        <a:srgbClr val="EEECE1"/>
      </a:lt2>
      <a:accent1>
        <a:srgbClr val="4F81BD"/>
      </a:accent1>
      <a:accent2>
        <a:srgbClr val="C4BD97"/>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9302</TotalTime>
  <Words>3388</Words>
  <Application>Microsoft Office PowerPoint</Application>
  <PresentationFormat>全屏显示(4:3)</PresentationFormat>
  <Paragraphs>1067</Paragraphs>
  <Slides>109</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11" baseType="lpstr">
      <vt:lpstr>2_Office Theme</vt:lpstr>
      <vt:lpstr>Equation</vt:lpstr>
      <vt:lpstr>Solving Linear Programming Problems: The Simplex Method</vt:lpstr>
      <vt:lpstr>4.1 The Essence of the Simplex Method</vt:lpstr>
      <vt:lpstr>The Essence of the Simplex Method</vt:lpstr>
      <vt:lpstr>The Essence of the Simplex Method</vt:lpstr>
      <vt:lpstr>4.2 Setting Up the Simplex Method</vt:lpstr>
      <vt:lpstr>Setting Up the Simplex Method</vt:lpstr>
      <vt:lpstr>Setting Up the Simplex Method</vt:lpstr>
      <vt:lpstr>Setting Up the Simplex Method</vt:lpstr>
      <vt:lpstr>基可行解的定义</vt:lpstr>
      <vt:lpstr>幻灯片 10</vt:lpstr>
      <vt:lpstr>幻灯片 11</vt:lpstr>
      <vt:lpstr>Setting Up the Simplex Method</vt:lpstr>
      <vt:lpstr>4.3 The Algebra of the Simplex Method</vt:lpstr>
      <vt:lpstr>单纯形法步骤</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4.3 The Algebra of the Simplex Method</vt:lpstr>
      <vt:lpstr>4.4 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The Simplex Method in Tabular Form</vt:lpstr>
      <vt:lpstr>单纯形表</vt:lpstr>
      <vt:lpstr>The Simplex Method in Tabular Form</vt:lpstr>
      <vt:lpstr>The Simplex Method in Tabular Form</vt:lpstr>
      <vt:lpstr>幻灯片 40</vt:lpstr>
      <vt:lpstr>The Simplex Method in Tabular Form</vt:lpstr>
      <vt:lpstr>幻灯片 42</vt:lpstr>
      <vt:lpstr>4.5 Tie Breaking in the Simplex Method</vt:lpstr>
      <vt:lpstr>4.5 Tie Breaking in the Simplex Method</vt:lpstr>
      <vt:lpstr>4.5 Tie Breaking in the Simplex Method</vt:lpstr>
      <vt:lpstr>Tie Breaking in the Simplex Method</vt:lpstr>
      <vt:lpstr>Tie Breaking in the Simplex Method</vt:lpstr>
      <vt:lpstr>Tie Breaking in the Simplex Method</vt:lpstr>
      <vt:lpstr>幻灯片 49</vt:lpstr>
      <vt:lpstr>Multiple optimal solutions</vt:lpstr>
      <vt:lpstr>幻灯片 51</vt:lpstr>
      <vt:lpstr>幻灯片 52</vt:lpstr>
      <vt:lpstr>幻灯片 53</vt:lpstr>
      <vt:lpstr>幻灯片 54</vt:lpstr>
      <vt:lpstr>4.6 Adapting to Other Model Forms</vt:lpstr>
      <vt:lpstr>Adapting to Other Model Forms</vt:lpstr>
      <vt:lpstr>Adapting to Other Model Forms</vt:lpstr>
      <vt:lpstr>Adapting to Other Model Forms</vt:lpstr>
      <vt:lpstr>Adapting to Other Model Forms</vt:lpstr>
      <vt:lpstr>Adapting to Other Model Forms</vt:lpstr>
      <vt:lpstr>幻灯片 61</vt:lpstr>
      <vt:lpstr>Adapting to Other Model Forms</vt:lpstr>
      <vt:lpstr>Adapting to Other Model Forms</vt:lpstr>
      <vt:lpstr>Adapting to Other Model Forms</vt:lpstr>
      <vt:lpstr>Adapting to Other Model Forms</vt:lpstr>
      <vt:lpstr>Adapting to Other Model Forms</vt:lpstr>
      <vt:lpstr>幻灯片 67</vt:lpstr>
      <vt:lpstr>Adapting to Other Model Forms</vt:lpstr>
      <vt:lpstr>Adapting to Other Model Forms</vt:lpstr>
      <vt:lpstr>Adapting to Other Model Forms</vt:lpstr>
      <vt:lpstr>幻灯片 71</vt:lpstr>
      <vt:lpstr>幻灯片 72</vt:lpstr>
      <vt:lpstr>幻灯片 73</vt:lpstr>
      <vt:lpstr>Adapting to Other Model Forms</vt:lpstr>
      <vt:lpstr>Adapting to Other Model Forms</vt:lpstr>
      <vt:lpstr>Adapting to Other Model Forms</vt:lpstr>
      <vt:lpstr>Adapting to Other Model Forms</vt:lpstr>
      <vt:lpstr>幻灯片 78</vt:lpstr>
      <vt:lpstr>幻灯片 79</vt:lpstr>
      <vt:lpstr>幻灯片 80</vt:lpstr>
      <vt:lpstr>幻灯片 81</vt:lpstr>
      <vt:lpstr>Adapting to Other Model Forms</vt:lpstr>
      <vt:lpstr>Exercise </vt:lpstr>
      <vt:lpstr>Exercise </vt:lpstr>
      <vt:lpstr>Exercise </vt:lpstr>
      <vt:lpstr>Adapting to Other Model Forms</vt:lpstr>
      <vt:lpstr>Adapting to Other Model Forms</vt:lpstr>
      <vt:lpstr>Adapting to Other Model Forms</vt:lpstr>
      <vt:lpstr>幻灯片 89</vt:lpstr>
      <vt:lpstr>幻灯片 90</vt:lpstr>
      <vt:lpstr>幻灯片 91</vt:lpstr>
      <vt:lpstr>幻灯片 92</vt:lpstr>
      <vt:lpstr>幻灯片 93</vt:lpstr>
      <vt:lpstr>幻灯片 94</vt:lpstr>
      <vt:lpstr>4.7 Postoptimality Analysis</vt:lpstr>
      <vt:lpstr>Postoptimality Analysis</vt:lpstr>
      <vt:lpstr>Postoptimality Analysis</vt:lpstr>
      <vt:lpstr>幻灯片 98</vt:lpstr>
      <vt:lpstr>Postoptimality Analysis</vt:lpstr>
      <vt:lpstr>幻灯片 100</vt:lpstr>
      <vt:lpstr>Postoptimality Analysis</vt:lpstr>
      <vt:lpstr>Postoptimality Analysis</vt:lpstr>
      <vt:lpstr>Postoptimality Analysis</vt:lpstr>
      <vt:lpstr>Postoptimality Analysis</vt:lpstr>
      <vt:lpstr>4.8 Computer Implementation</vt:lpstr>
      <vt:lpstr>4.9 The Interior-Point Approach to Solving Linear Programming Problems </vt:lpstr>
      <vt:lpstr>The Interior-Point Approach to Solving Linear Programming Problems</vt:lpstr>
      <vt:lpstr>The Interior-Point Approach to Solving Linear Programming Problems</vt:lpstr>
      <vt:lpstr>4.10 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Linear Programming Problems: The Simplex Method</dc:title>
  <dc:creator/>
  <cp:lastModifiedBy>张新香</cp:lastModifiedBy>
  <cp:revision>692</cp:revision>
  <dcterms:modified xsi:type="dcterms:W3CDTF">2020-10-14T12:31:42Z</dcterms:modified>
</cp:coreProperties>
</file>