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  <p:sldMasterId id="2147483814" r:id="rId2"/>
    <p:sldMasterId id="2147483838" r:id="rId3"/>
  </p:sldMasterIdLst>
  <p:notesMasterIdLst>
    <p:notesMasterId r:id="rId100"/>
  </p:notesMasterIdLst>
  <p:sldIdLst>
    <p:sldId id="321" r:id="rId4"/>
    <p:sldId id="348" r:id="rId5"/>
    <p:sldId id="335" r:id="rId6"/>
    <p:sldId id="339" r:id="rId7"/>
    <p:sldId id="349" r:id="rId8"/>
    <p:sldId id="350" r:id="rId9"/>
    <p:sldId id="351" r:id="rId10"/>
    <p:sldId id="353" r:id="rId11"/>
    <p:sldId id="354" r:id="rId12"/>
    <p:sldId id="379" r:id="rId13"/>
    <p:sldId id="355" r:id="rId14"/>
    <p:sldId id="356" r:id="rId15"/>
    <p:sldId id="357" r:id="rId16"/>
    <p:sldId id="334" r:id="rId17"/>
    <p:sldId id="352" r:id="rId18"/>
    <p:sldId id="375" r:id="rId19"/>
    <p:sldId id="358" r:id="rId20"/>
    <p:sldId id="380" r:id="rId21"/>
    <p:sldId id="359" r:id="rId22"/>
    <p:sldId id="360" r:id="rId23"/>
    <p:sldId id="377" r:id="rId24"/>
    <p:sldId id="376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61" r:id="rId34"/>
    <p:sldId id="389" r:id="rId35"/>
    <p:sldId id="336" r:id="rId36"/>
    <p:sldId id="390" r:id="rId37"/>
    <p:sldId id="362" r:id="rId38"/>
    <p:sldId id="391" r:id="rId39"/>
    <p:sldId id="392" r:id="rId40"/>
    <p:sldId id="363" r:id="rId41"/>
    <p:sldId id="337" r:id="rId42"/>
    <p:sldId id="364" r:id="rId43"/>
    <p:sldId id="365" r:id="rId44"/>
    <p:sldId id="366" r:id="rId45"/>
    <p:sldId id="400" r:id="rId46"/>
    <p:sldId id="367" r:id="rId47"/>
    <p:sldId id="368" r:id="rId48"/>
    <p:sldId id="369" r:id="rId49"/>
    <p:sldId id="370" r:id="rId50"/>
    <p:sldId id="393" r:id="rId51"/>
    <p:sldId id="397" r:id="rId52"/>
    <p:sldId id="398" r:id="rId53"/>
    <p:sldId id="399" r:id="rId54"/>
    <p:sldId id="395" r:id="rId55"/>
    <p:sldId id="396" r:id="rId56"/>
    <p:sldId id="401" r:id="rId57"/>
    <p:sldId id="402" r:id="rId58"/>
    <p:sldId id="403" r:id="rId59"/>
    <p:sldId id="404" r:id="rId60"/>
    <p:sldId id="338" r:id="rId61"/>
    <p:sldId id="371" r:id="rId62"/>
    <p:sldId id="345" r:id="rId63"/>
    <p:sldId id="372" r:id="rId64"/>
    <p:sldId id="373" r:id="rId65"/>
    <p:sldId id="346" r:id="rId66"/>
    <p:sldId id="374" r:id="rId67"/>
    <p:sldId id="347" r:id="rId68"/>
    <p:sldId id="443" r:id="rId69"/>
    <p:sldId id="405" r:id="rId70"/>
    <p:sldId id="406" r:id="rId71"/>
    <p:sldId id="407" r:id="rId72"/>
    <p:sldId id="409" r:id="rId73"/>
    <p:sldId id="410" r:id="rId74"/>
    <p:sldId id="411" r:id="rId75"/>
    <p:sldId id="412" r:id="rId76"/>
    <p:sldId id="413" r:id="rId77"/>
    <p:sldId id="414" r:id="rId78"/>
    <p:sldId id="415" r:id="rId79"/>
    <p:sldId id="417" r:id="rId80"/>
    <p:sldId id="418" r:id="rId81"/>
    <p:sldId id="419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5" r:id="rId94"/>
    <p:sldId id="436" r:id="rId95"/>
    <p:sldId id="437" r:id="rId96"/>
    <p:sldId id="438" r:id="rId97"/>
    <p:sldId id="439" r:id="rId98"/>
    <p:sldId id="440" r:id="rId9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BA5C1"/>
    <a:srgbClr val="293071"/>
    <a:srgbClr val="FFA143"/>
    <a:srgbClr val="2D6F83"/>
    <a:srgbClr val="F0A34E"/>
    <a:srgbClr val="F8A468"/>
    <a:srgbClr val="327B92"/>
    <a:srgbClr val="3A8EA8"/>
    <a:srgbClr val="4B9FC2"/>
    <a:srgbClr val="202E7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2967" autoAdjust="0"/>
  </p:normalViewPr>
  <p:slideViewPr>
    <p:cSldViewPr>
      <p:cViewPr varScale="1">
        <p:scale>
          <a:sx n="49" d="100"/>
          <a:sy n="49" d="100"/>
        </p:scale>
        <p:origin x="-130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07CB8D-7797-4B75-9DC7-81918E657DA0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269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约束条件？每步分别出来？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E3F64-EF28-4FF8-9091-D49D84AF6F17}" type="slidenum">
              <a:rPr lang="en-US" altLang="zh-CN" sz="1200"/>
              <a:pPr eaLnBrk="1" hangingPunct="1"/>
              <a:t>96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141536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24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E1509-729D-4455-980B-0354CCEE1FF3}" type="slidenum">
              <a:rPr lang="en-US" altLang="zh-CN" sz="1200"/>
              <a:pPr eaLnBrk="1" hangingPunct="1"/>
              <a:t>68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199730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E1509-729D-4455-980B-0354CCEE1FF3}" type="slidenum">
              <a:rPr lang="en-US" altLang="zh-CN" sz="1200"/>
              <a:pPr eaLnBrk="1" hangingPunct="1"/>
              <a:t>69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19973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DDD78E-A330-4259-8B34-7E43564CC8B2}" type="slidenum">
              <a:rPr lang="en-US" altLang="zh-CN" sz="1200"/>
              <a:pPr eaLnBrk="1" hangingPunct="1"/>
              <a:t>71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263216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再确认一次；约束条件再注明一下是那个</a:t>
            </a:r>
            <a:r>
              <a:rPr lang="en-US" altLang="zh-CN">
                <a:ea typeface="宋体" panose="02010600030101010101" pitchFamily="2" charset="-122"/>
              </a:rPr>
              <a:t>m?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DE0500-F5CF-498C-A5BA-40B3EFF91CB2}" type="slidenum">
              <a:rPr lang="en-US" altLang="zh-CN" sz="1200"/>
              <a:pPr eaLnBrk="1" hangingPunct="1"/>
              <a:t>77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164278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E5C3F8-0283-4929-A454-65DF9BC1A5C0}" type="slidenum">
              <a:rPr lang="en-US" altLang="zh-CN" sz="1200"/>
              <a:pPr eaLnBrk="1" hangingPunct="1"/>
              <a:t>79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28316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把这个约束条件改掉；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50B74-233D-4844-A9BF-28C150F63FC3}" type="slidenum">
              <a:rPr lang="en-US" altLang="zh-CN" sz="1200"/>
              <a:pPr eaLnBrk="1" hangingPunct="1"/>
              <a:t>80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418844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约束的注明？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A88B5C-9A2C-407F-87A3-3B4EBD6E52AC}" type="slidenum">
              <a:rPr lang="en-US" altLang="zh-CN" sz="1200"/>
              <a:pPr eaLnBrk="1" hangingPunct="1"/>
              <a:t>87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26204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0975B-F076-4C7B-9B7C-702887DD32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0975B-F076-4C7B-9B7C-702887DD32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975B-F076-4C7B-9B7C-702887DD32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  <p:sldLayoutId id="2147483799" r:id="rId5"/>
    <p:sldLayoutId id="2147483812" r:id="rId6"/>
    <p:sldLayoutId id="214748381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91-D078-4631-9937-E8318C63790B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91-D078-4631-9937-E8318C63790B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5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676400" y="1447800"/>
            <a:ext cx="5257800" cy="914400"/>
          </a:xfrm>
        </p:spPr>
        <p:txBody>
          <a:bodyPr/>
          <a:lstStyle/>
          <a:p>
            <a:pPr algn="l"/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676400" y="2362200"/>
            <a:ext cx="7010400" cy="1470025"/>
          </a:xfrm>
        </p:spPr>
        <p:txBody>
          <a:bodyPr/>
          <a:lstStyle/>
          <a:p>
            <a:pPr algn="l"/>
            <a:r>
              <a:rPr lang="en-US" dirty="0" smtClean="0"/>
              <a:t>Introduction to Linear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609600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28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sz="2800" b="1" dirty="0">
                <a:solidFill>
                  <a:schemeClr val="folHlink"/>
                </a:solidFill>
                <a:ea typeface="黑体" pitchFamily="49" charset="-122"/>
              </a:rPr>
              <a:t>LP</a:t>
            </a:r>
            <a:r>
              <a:rPr lang="zh-CN" altLang="en-US" sz="28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问题的图解法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042988" y="1125538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图解法是根据平面直角坐标系和二元一次方程（不等式）的特点设计的。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116013" y="2060575"/>
            <a:ext cx="57912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1. 图解法的一般步骤</a:t>
            </a: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4213" y="2565400"/>
            <a:ext cx="7488237" cy="604838"/>
            <a:chOff x="612" y="1661"/>
            <a:chExt cx="4717" cy="381"/>
          </a:xfrm>
        </p:grpSpPr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612" y="1706"/>
              <a:ext cx="47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（1） 建立直角坐标系，以   为横轴，   为纵轴。</a:t>
              </a:r>
            </a:p>
          </p:txBody>
        </p:sp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3016" y="1706"/>
            <a:ext cx="224" cy="336"/>
          </p:xfrm>
          <a:graphic>
            <a:graphicData uri="http://schemas.openxmlformats.org/presentationml/2006/ole">
              <p:oleObj spid="_x0000_s49154" name="Equation" r:id="rId3" imgW="152280" imgH="228600" progId="">
                <p:embed/>
              </p:oleObj>
            </a:graphicData>
          </a:graphic>
        </p:graphicFrame>
        <p:graphicFrame>
          <p:nvGraphicFramePr>
            <p:cNvPr id="14339" name="Object 7"/>
            <p:cNvGraphicFramePr>
              <a:graphicFrameLocks noChangeAspect="1"/>
            </p:cNvGraphicFramePr>
            <p:nvPr/>
          </p:nvGraphicFramePr>
          <p:xfrm>
            <a:off x="4014" y="1661"/>
            <a:ext cx="243" cy="336"/>
          </p:xfrm>
          <a:graphic>
            <a:graphicData uri="http://schemas.openxmlformats.org/presentationml/2006/ole">
              <p:oleObj spid="_x0000_s49155" name="Equation" r:id="rId4" imgW="164880" imgH="228600" progId="">
                <p:embed/>
              </p:oleObj>
            </a:graphicData>
          </a:graphic>
        </p:graphicFrame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4213" y="3213100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（2） 将约束条件在直角坐标系中表示，并找出可行域</a:t>
            </a:r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84213" y="3789363"/>
            <a:ext cx="7704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（3）作出目标函数的等值线簇，找出目标函数值的增加（或减小）方向，用箭头表示。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827088" y="4652963"/>
            <a:ext cx="7489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（4）确定出问题的最优解。若为极大（小）化问题，目标函数沿增加（减小）方向平移，与可行域的最后一个交点即为最优解。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67102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644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892730" cy="486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992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82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594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总利润？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594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Z=36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3182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The Linear Programming Model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problem terminology and examples</a:t>
            </a:r>
          </a:p>
          <a:p>
            <a:pPr lvl="1"/>
            <a:r>
              <a:rPr lang="en-US" dirty="0" smtClean="0"/>
              <a:t>Resources: money, particular types of machines, vehicles, or personnel</a:t>
            </a:r>
          </a:p>
          <a:p>
            <a:pPr lvl="1"/>
            <a:r>
              <a:rPr lang="en-US" dirty="0" smtClean="0"/>
              <a:t>Activities: investing in particular projects, advertising in particular media, or shipping from a particular source</a:t>
            </a:r>
          </a:p>
          <a:p>
            <a:r>
              <a:rPr lang="en-US" dirty="0" smtClean="0"/>
              <a:t>Problem involves choosing levels of activities to maximize overall measure of performance</a:t>
            </a:r>
            <a:r>
              <a:rPr lang="zh-CN" altLang="en-US" dirty="0" smtClean="0"/>
              <a:t>总体绩效考核的最优值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1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Programming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8056"/>
            <a:ext cx="8616951" cy="281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19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Programming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5" name="Picture 1" descr="C:\Users\adminis\AppData\Roaming\Tencent\Users\1062269341\TIM\WinTemp\RichOle\@UY0N]0$YDS{VV0ZX(%$P]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39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19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2019300"/>
            <a:ext cx="52863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895600"/>
            <a:ext cx="7810500" cy="3333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9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303CD"/>
                </a:solidFill>
                <a:latin typeface="Tahoma" pitchFamily="34" charset="0"/>
                <a:ea typeface="黑体" pitchFamily="49" charset="-122"/>
              </a:rPr>
              <a:t>标准形式的特点</a:t>
            </a:r>
            <a:r>
              <a:rPr lang="zh-CN" altLang="en-US" sz="2400" dirty="0">
                <a:solidFill>
                  <a:srgbClr val="0303CD"/>
                </a:solidFill>
                <a:latin typeface="Tahoma" pitchFamily="34" charset="0"/>
                <a:ea typeface="黑体" pitchFamily="49" charset="-122"/>
              </a:rPr>
              <a:t>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(1).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目标函数极大化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(2).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约束条件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全部小于等于式</a:t>
            </a:r>
            <a:endParaRPr lang="zh-CN" altLang="en-US" sz="24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066800" y="3276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(3).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所有的变量都是非负的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(4).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约束条件右端常数为非负的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legitimate forms</a:t>
            </a:r>
          </a:p>
          <a:p>
            <a:pPr lvl="1"/>
            <a:r>
              <a:rPr lang="en-US" dirty="0" smtClean="0"/>
              <a:t>Minimizing (rather than maximizing) the objective function</a:t>
            </a:r>
          </a:p>
          <a:p>
            <a:pPr lvl="1"/>
            <a:r>
              <a:rPr lang="en-US" dirty="0" smtClean="0"/>
              <a:t>Functional constraints with greater-than-or-equal-to inequality</a:t>
            </a:r>
          </a:p>
          <a:p>
            <a:pPr lvl="1"/>
            <a:r>
              <a:rPr lang="en-US" dirty="0" smtClean="0"/>
              <a:t>Some functional constraints in equation form</a:t>
            </a:r>
          </a:p>
          <a:p>
            <a:pPr lvl="1"/>
            <a:r>
              <a:rPr lang="en-US" dirty="0" smtClean="0"/>
              <a:t>Some decision variables may be negative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1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 smtClean="0"/>
              <a:t>Linear programming</a:t>
            </a:r>
          </a:p>
          <a:p>
            <a:pPr lvl="1"/>
            <a:r>
              <a:rPr lang="en-US" dirty="0" smtClean="0"/>
              <a:t>Programming means planning</a:t>
            </a:r>
          </a:p>
          <a:p>
            <a:pPr lvl="1"/>
            <a:r>
              <a:rPr lang="en-US" dirty="0" smtClean="0"/>
              <a:t>Model contains linear mathematical functions </a:t>
            </a:r>
          </a:p>
          <a:p>
            <a:r>
              <a:rPr lang="en-US" dirty="0" smtClean="0"/>
              <a:t>An application of linear programming</a:t>
            </a:r>
          </a:p>
          <a:p>
            <a:pPr lvl="1"/>
            <a:r>
              <a:rPr lang="en-US" dirty="0" smtClean="0"/>
              <a:t>Allocating limited resources among competing activities in the best possible way</a:t>
            </a:r>
          </a:p>
          <a:p>
            <a:pPr lvl="1"/>
            <a:r>
              <a:rPr lang="en-US" dirty="0" smtClean="0"/>
              <a:t>Applies to wide variety of situations</a:t>
            </a:r>
          </a:p>
          <a:p>
            <a:pPr lvl="1"/>
            <a:r>
              <a:rPr lang="zh-CN" altLang="en-US" dirty="0" smtClean="0"/>
              <a:t>生产安排、运输，营销，土木工程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15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 smtClean="0"/>
              <a:t>Feasible solution </a:t>
            </a:r>
            <a:r>
              <a:rPr lang="zh-CN" altLang="en-US" dirty="0" smtClean="0"/>
              <a:t>可行解</a:t>
            </a:r>
            <a:endParaRPr lang="en-US" dirty="0" smtClean="0"/>
          </a:p>
          <a:p>
            <a:pPr lvl="1"/>
            <a:r>
              <a:rPr lang="en-US" dirty="0" smtClean="0"/>
              <a:t>Solution for which all constraints are satisfied</a:t>
            </a:r>
          </a:p>
          <a:p>
            <a:pPr lvl="1"/>
            <a:r>
              <a:rPr lang="en-US" dirty="0" smtClean="0"/>
              <a:t>Might not exist for a given problem</a:t>
            </a:r>
          </a:p>
          <a:p>
            <a:r>
              <a:rPr lang="en-US" altLang="zh-CN" sz="3600" dirty="0" smtClean="0"/>
              <a:t>Feasible region</a:t>
            </a:r>
            <a:r>
              <a:rPr lang="zh-CN" altLang="en-US" sz="3600" dirty="0" smtClean="0"/>
              <a:t>可行域</a:t>
            </a:r>
            <a:endParaRPr lang="en-US" altLang="zh-CN" sz="3600" dirty="0" smtClean="0"/>
          </a:p>
          <a:p>
            <a:r>
              <a:rPr lang="en-US" altLang="zh-CN" sz="2800" dirty="0" smtClean="0"/>
              <a:t>The collection of all feasible solutions</a:t>
            </a:r>
            <a:endParaRPr lang="en-US" sz="2800" dirty="0" smtClean="0"/>
          </a:p>
          <a:p>
            <a:r>
              <a:rPr lang="en-US" dirty="0" smtClean="0"/>
              <a:t>Infeasible solution</a:t>
            </a:r>
            <a:r>
              <a:rPr lang="zh-CN" altLang="en-US" dirty="0" smtClean="0"/>
              <a:t>非可行解</a:t>
            </a:r>
            <a:endParaRPr lang="en-US" dirty="0"/>
          </a:p>
          <a:p>
            <a:pPr lvl="1"/>
            <a:r>
              <a:rPr lang="en-US" dirty="0"/>
              <a:t>Solution for </a:t>
            </a:r>
            <a:r>
              <a:rPr lang="en-US" dirty="0" smtClean="0"/>
              <a:t>which at least one constraint is violated</a:t>
            </a:r>
          </a:p>
          <a:p>
            <a:pPr lvl="1"/>
            <a:r>
              <a:rPr lang="en-US" dirty="0" smtClean="0"/>
              <a:t>Might not exist for a given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1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Optimal solution</a:t>
            </a:r>
            <a:r>
              <a:rPr lang="zh-CN" altLang="en-US" dirty="0" smtClean="0"/>
              <a:t>最优解</a:t>
            </a:r>
            <a:endParaRPr lang="en-US" dirty="0" smtClean="0"/>
          </a:p>
          <a:p>
            <a:pPr lvl="1"/>
            <a:r>
              <a:rPr lang="en-US" dirty="0" smtClean="0"/>
              <a:t>Has most favorable value of objective function</a:t>
            </a:r>
          </a:p>
          <a:p>
            <a:pPr lvl="1"/>
            <a:r>
              <a:rPr lang="en-US" dirty="0" smtClean="0"/>
              <a:t>Might not exist for a given problem</a:t>
            </a:r>
          </a:p>
          <a:p>
            <a:r>
              <a:rPr lang="en-US" altLang="zh-CN" dirty="0" smtClean="0"/>
              <a:t>Most favorable value</a:t>
            </a:r>
            <a:r>
              <a:rPr lang="zh-CN" altLang="en-US" sz="3600" dirty="0" smtClean="0"/>
              <a:t>最优值</a:t>
            </a:r>
            <a:endParaRPr lang="en-US" altLang="zh-CN" sz="36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1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Programming Model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129" name="Picture 1" descr="C:\Users\adminis\AppData\Roaming\Tencent\Users\1062269341\TIM\WinTemp\RichOle\CSQETU72}BE(ZT1W`03U$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8991600" cy="5334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9800" y="1447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Infeasible 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1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Programming Model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257800"/>
          </a:xfrm>
        </p:spPr>
        <p:txBody>
          <a:bodyPr/>
          <a:lstStyle/>
          <a:p>
            <a:r>
              <a:rPr lang="en-US" altLang="zh-CN" dirty="0" smtClean="0"/>
              <a:t>Optimal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one optional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no optional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multiple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unbounded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1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58875" y="1125538"/>
            <a:ext cx="2490788" cy="2605087"/>
            <a:chOff x="864" y="1344"/>
            <a:chExt cx="1551" cy="1641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1021" y="1720"/>
            <a:ext cx="1283" cy="1265"/>
          </p:xfrm>
          <a:graphic>
            <a:graphicData uri="http://schemas.openxmlformats.org/presentationml/2006/ole">
              <p:oleObj spid="_x0000_s50178" name="Equation" r:id="rId3" imgW="939600" imgH="927000" progId="">
                <p:embed/>
              </p:oleObj>
            </a:graphicData>
          </a:graphic>
        </p:graphicFrame>
        <p:graphicFrame>
          <p:nvGraphicFramePr>
            <p:cNvPr id="15363" name="Object 4"/>
            <p:cNvGraphicFramePr>
              <a:graphicFrameLocks noChangeAspect="1"/>
            </p:cNvGraphicFramePr>
            <p:nvPr/>
          </p:nvGraphicFramePr>
          <p:xfrm>
            <a:off x="867" y="1344"/>
            <a:ext cx="1548" cy="273"/>
          </p:xfrm>
          <a:graphic>
            <a:graphicData uri="http://schemas.openxmlformats.org/presentationml/2006/ole">
              <p:oleObj spid="_x0000_s50179" name="Equation" r:id="rId4" imgW="1295280" imgH="228600" progId="">
                <p:embed/>
              </p:oleObj>
            </a:graphicData>
          </a:graphic>
        </p:graphicFrame>
        <p:sp>
          <p:nvSpPr>
            <p:cNvPr id="15396" name="AutoShape 5"/>
            <p:cNvSpPr>
              <a:spLocks/>
            </p:cNvSpPr>
            <p:nvPr/>
          </p:nvSpPr>
          <p:spPr bwMode="auto">
            <a:xfrm>
              <a:off x="864" y="1728"/>
              <a:ext cx="192" cy="1200"/>
            </a:xfrm>
            <a:prstGeom prst="leftBrace">
              <a:avLst>
                <a:gd name="adj1" fmla="val 52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827088" y="5445125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*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=(10,15)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b="1" dirty="0" smtClean="0">
                <a:solidFill>
                  <a:schemeClr val="tx1"/>
                </a:solidFill>
                <a:ea typeface="黑体" pitchFamily="49" charset="-122"/>
              </a:rPr>
              <a:t>z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*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=60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10+5015=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1350.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4932363" y="1196975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4922838" y="34147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922838" y="25765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922838" y="18145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4932363" y="33575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rot="-5400000">
            <a:off x="5646738" y="40624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rot="-5400000">
            <a:off x="6408738" y="40624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779838" y="40767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rot="-5400000">
            <a:off x="7170738" y="40624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rot="-5400000">
            <a:off x="7918450" y="4114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716463" y="40259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5003800" y="4098925"/>
            <a:ext cx="3308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1 0           20            30          4 0</a:t>
            </a: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 rot="5400000" flipV="1">
            <a:off x="3454400" y="2459038"/>
            <a:ext cx="257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1 0         2 0           3 0</a:t>
            </a: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    </a:t>
            </a:r>
          </a:p>
        </p:txBody>
      </p:sp>
      <p:sp>
        <p:nvSpPr>
          <p:cNvPr id="68661" name="Rectangle 53"/>
          <p:cNvSpPr>
            <a:spLocks noChangeArrowheads="1"/>
          </p:cNvSpPr>
          <p:nvPr/>
        </p:nvSpPr>
        <p:spPr bwMode="auto">
          <a:xfrm>
            <a:off x="4643438" y="10525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62" name="Rectangle 54"/>
          <p:cNvSpPr>
            <a:spLocks noChangeArrowheads="1"/>
          </p:cNvSpPr>
          <p:nvPr/>
        </p:nvSpPr>
        <p:spPr bwMode="auto">
          <a:xfrm>
            <a:off x="8656638" y="40243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4500563" y="2349500"/>
            <a:ext cx="4032250" cy="201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>
            <a:off x="4686300" y="1484313"/>
            <a:ext cx="2376488" cy="345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2" name="Text Box 64"/>
          <p:cNvSpPr txBox="1">
            <a:spLocks noChangeArrowheads="1"/>
          </p:cNvSpPr>
          <p:nvPr/>
        </p:nvSpPr>
        <p:spPr bwMode="auto">
          <a:xfrm>
            <a:off x="8496300" y="450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8673" name="Text Box 65"/>
          <p:cNvSpPr txBox="1">
            <a:spLocks noChangeArrowheads="1"/>
          </p:cNvSpPr>
          <p:nvPr/>
        </p:nvSpPr>
        <p:spPr bwMode="auto">
          <a:xfrm rot="11068494" flipV="1">
            <a:off x="6877050" y="48688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68675" name="Freeform 67"/>
          <p:cNvSpPr>
            <a:spLocks/>
          </p:cNvSpPr>
          <p:nvPr/>
        </p:nvSpPr>
        <p:spPr bwMode="auto">
          <a:xfrm>
            <a:off x="4932363" y="2565400"/>
            <a:ext cx="1511300" cy="1511300"/>
          </a:xfrm>
          <a:custGeom>
            <a:avLst/>
            <a:gdLst>
              <a:gd name="T0" fmla="*/ 0 w 998"/>
              <a:gd name="T1" fmla="*/ 0 h 953"/>
              <a:gd name="T2" fmla="*/ 2147483647 w 998"/>
              <a:gd name="T3" fmla="*/ 2147483647 h 953"/>
              <a:gd name="T4" fmla="*/ 2147483647 w 998"/>
              <a:gd name="T5" fmla="*/ 2147483647 h 953"/>
              <a:gd name="T6" fmla="*/ 0 w 998"/>
              <a:gd name="T7" fmla="*/ 2147483647 h 953"/>
              <a:gd name="T8" fmla="*/ 0 w 998"/>
              <a:gd name="T9" fmla="*/ 0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8"/>
              <a:gd name="T16" fmla="*/ 0 h 953"/>
              <a:gd name="T17" fmla="*/ 998 w 998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8" h="953">
                <a:moveTo>
                  <a:pt x="0" y="0"/>
                </a:moveTo>
                <a:lnTo>
                  <a:pt x="499" y="227"/>
                </a:lnTo>
                <a:lnTo>
                  <a:pt x="998" y="953"/>
                </a:lnTo>
                <a:lnTo>
                  <a:pt x="0" y="953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>
            <a:off x="4067175" y="3141663"/>
            <a:ext cx="1584325" cy="17272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>
            <a:off x="4500563" y="2781300"/>
            <a:ext cx="1584325" cy="17272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5075238" y="2278063"/>
            <a:ext cx="1584325" cy="17272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80" name="Oval 72"/>
          <p:cNvSpPr>
            <a:spLocks noChangeArrowheads="1"/>
          </p:cNvSpPr>
          <p:nvPr/>
        </p:nvSpPr>
        <p:spPr bwMode="auto">
          <a:xfrm>
            <a:off x="5651500" y="2852738"/>
            <a:ext cx="87313" cy="1158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6172200" y="2343447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(10,15)</a:t>
            </a:r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 flipV="1">
            <a:off x="4932363" y="3860800"/>
            <a:ext cx="215900" cy="2159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5105400" y="381000"/>
            <a:ext cx="385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C00000"/>
                </a:solidFill>
              </a:rPr>
              <a:t>one  optional solution</a:t>
            </a:r>
            <a:endParaRPr lang="zh-CN" alt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68684" name="Text Box 76"/>
          <p:cNvSpPr txBox="1">
            <a:spLocks noChangeArrowheads="1"/>
          </p:cNvSpPr>
          <p:nvPr/>
        </p:nvSpPr>
        <p:spPr bwMode="auto">
          <a:xfrm>
            <a:off x="5435600" y="4797425"/>
            <a:ext cx="64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z =0</a:t>
            </a:r>
          </a:p>
        </p:txBody>
      </p:sp>
      <p:sp>
        <p:nvSpPr>
          <p:cNvPr id="68685" name="Text Box 77"/>
          <p:cNvSpPr txBox="1">
            <a:spLocks noChangeArrowheads="1"/>
          </p:cNvSpPr>
          <p:nvPr/>
        </p:nvSpPr>
        <p:spPr bwMode="auto">
          <a:xfrm>
            <a:off x="5940425" y="4365625"/>
            <a:ext cx="865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z =600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utoUpdateAnimBg="0"/>
      <p:bldP spid="68617" grpId="0" animBg="1"/>
      <p:bldP spid="68620" grpId="0" animBg="1"/>
      <p:bldP spid="68622" grpId="0" animBg="1"/>
      <p:bldP spid="68624" grpId="0" animBg="1"/>
      <p:bldP spid="68625" grpId="0" animBg="1"/>
      <p:bldP spid="68627" grpId="0" animBg="1"/>
      <p:bldP spid="68629" grpId="0" animBg="1"/>
      <p:bldP spid="68630" grpId="0" animBg="1"/>
      <p:bldP spid="68632" grpId="0" animBg="1"/>
      <p:bldP spid="68634" grpId="0" animBg="1"/>
      <p:bldP spid="68635" grpId="0" autoUpdateAnimBg="0"/>
      <p:bldP spid="68636" grpId="0" autoUpdateAnimBg="0"/>
      <p:bldP spid="68637" grpId="0" autoUpdateAnimBg="0"/>
      <p:bldP spid="68661" grpId="0" autoUpdateAnimBg="0"/>
      <p:bldP spid="68662" grpId="0" autoUpdateAnimBg="0"/>
      <p:bldP spid="68669" grpId="0" animBg="1"/>
      <p:bldP spid="68670" grpId="0" animBg="1"/>
      <p:bldP spid="68672" grpId="0"/>
      <p:bldP spid="68673" grpId="0"/>
      <p:bldP spid="68675" grpId="0" animBg="1"/>
      <p:bldP spid="68677" grpId="0" animBg="1"/>
      <p:bldP spid="68678" grpId="0" animBg="1"/>
      <p:bldP spid="68679" grpId="0" animBg="1"/>
      <p:bldP spid="68680" grpId="0" animBg="1"/>
      <p:bldP spid="68681" grpId="0"/>
      <p:bldP spid="68682" grpId="0" animBg="1"/>
      <p:bldP spid="68683" grpId="0"/>
      <p:bldP spid="68684" grpId="0"/>
      <p:bldP spid="68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5"/>
          <p:cNvGraphicFramePr>
            <a:graphicFrameLocks noChangeAspect="1"/>
          </p:cNvGraphicFramePr>
          <p:nvPr/>
        </p:nvGraphicFramePr>
        <p:xfrm>
          <a:off x="395288" y="1412875"/>
          <a:ext cx="3392487" cy="2438400"/>
        </p:xfrm>
        <a:graphic>
          <a:graphicData uri="http://schemas.openxmlformats.org/presentationml/2006/ole">
            <p:oleObj spid="_x0000_s51202" name="Equation" r:id="rId3" imgW="1600200" imgH="1168200" progId="">
              <p:embed/>
            </p:oleObj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500563" y="476250"/>
            <a:ext cx="4249737" cy="4559300"/>
            <a:chOff x="2699" y="363"/>
            <a:chExt cx="2677" cy="2872"/>
          </a:xfrm>
        </p:grpSpPr>
        <p:sp>
          <p:nvSpPr>
            <p:cNvPr id="16396" name="Freeform 48"/>
            <p:cNvSpPr>
              <a:spLocks/>
            </p:cNvSpPr>
            <p:nvPr/>
          </p:nvSpPr>
          <p:spPr bwMode="auto">
            <a:xfrm>
              <a:off x="3107" y="1315"/>
              <a:ext cx="952" cy="1224"/>
            </a:xfrm>
            <a:custGeom>
              <a:avLst/>
              <a:gdLst>
                <a:gd name="T0" fmla="*/ 0 w 952"/>
                <a:gd name="T1" fmla="*/ 1224 h 1224"/>
                <a:gd name="T2" fmla="*/ 0 w 952"/>
                <a:gd name="T3" fmla="*/ 0 h 1224"/>
                <a:gd name="T4" fmla="*/ 227 w 952"/>
                <a:gd name="T5" fmla="*/ 45 h 1224"/>
                <a:gd name="T6" fmla="*/ 726 w 952"/>
                <a:gd name="T7" fmla="*/ 771 h 1224"/>
                <a:gd name="T8" fmla="*/ 952 w 952"/>
                <a:gd name="T9" fmla="*/ 1224 h 1224"/>
                <a:gd name="T10" fmla="*/ 0 w 952"/>
                <a:gd name="T11" fmla="*/ 1224 h 1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2"/>
                <a:gd name="T19" fmla="*/ 0 h 1224"/>
                <a:gd name="T20" fmla="*/ 952 w 952"/>
                <a:gd name="T21" fmla="*/ 1224 h 1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2" h="1224">
                  <a:moveTo>
                    <a:pt x="0" y="1224"/>
                  </a:moveTo>
                  <a:lnTo>
                    <a:pt x="0" y="0"/>
                  </a:lnTo>
                  <a:lnTo>
                    <a:pt x="227" y="45"/>
                  </a:lnTo>
                  <a:lnTo>
                    <a:pt x="726" y="771"/>
                  </a:lnTo>
                  <a:lnTo>
                    <a:pt x="952" y="1224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6397" name="Line 5"/>
            <p:cNvSpPr>
              <a:spLocks noChangeShapeType="1"/>
            </p:cNvSpPr>
            <p:nvPr/>
          </p:nvSpPr>
          <p:spPr bwMode="auto">
            <a:xfrm flipH="1" flipV="1">
              <a:off x="3107" y="363"/>
              <a:ext cx="13" cy="2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6"/>
            <p:cNvSpPr>
              <a:spLocks noChangeShapeType="1"/>
            </p:cNvSpPr>
            <p:nvPr/>
          </p:nvSpPr>
          <p:spPr bwMode="auto">
            <a:xfrm>
              <a:off x="3120" y="2539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 flipV="1">
              <a:off x="360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0"/>
            <p:cNvSpPr>
              <a:spLocks noChangeShapeType="1"/>
            </p:cNvSpPr>
            <p:nvPr/>
          </p:nvSpPr>
          <p:spPr bwMode="auto">
            <a:xfrm flipV="1">
              <a:off x="408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1"/>
            <p:cNvSpPr>
              <a:spLocks noChangeShapeType="1"/>
            </p:cNvSpPr>
            <p:nvPr/>
          </p:nvSpPr>
          <p:spPr bwMode="auto">
            <a:xfrm>
              <a:off x="3016" y="2534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 flipV="1">
              <a:off x="456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5"/>
            <p:cNvSpPr>
              <a:spLocks noChangeShapeType="1"/>
            </p:cNvSpPr>
            <p:nvPr/>
          </p:nvSpPr>
          <p:spPr bwMode="auto">
            <a:xfrm flipV="1">
              <a:off x="504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3120" y="205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3120" y="157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3120" y="109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>
              <a:off x="3107" y="6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>
              <a:off x="2699" y="1343"/>
              <a:ext cx="1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Text Box 29"/>
            <p:cNvSpPr txBox="1">
              <a:spLocks noChangeArrowheads="1"/>
            </p:cNvSpPr>
            <p:nvPr/>
          </p:nvSpPr>
          <p:spPr bwMode="auto">
            <a:xfrm>
              <a:off x="4286" y="26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⑴</a:t>
              </a:r>
            </a:p>
          </p:txBody>
        </p:sp>
        <p:sp>
          <p:nvSpPr>
            <p:cNvPr id="16410" name="Text Box 30"/>
            <p:cNvSpPr txBox="1">
              <a:spLocks noChangeArrowheads="1"/>
            </p:cNvSpPr>
            <p:nvPr/>
          </p:nvSpPr>
          <p:spPr bwMode="auto">
            <a:xfrm>
              <a:off x="4150" y="294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⑵</a:t>
              </a:r>
            </a:p>
          </p:txBody>
        </p:sp>
        <p:sp>
          <p:nvSpPr>
            <p:cNvPr id="16411" name="Text Box 31"/>
            <p:cNvSpPr txBox="1">
              <a:spLocks noChangeArrowheads="1"/>
            </p:cNvSpPr>
            <p:nvPr/>
          </p:nvSpPr>
          <p:spPr bwMode="auto">
            <a:xfrm>
              <a:off x="4286" y="1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⑶</a:t>
              </a:r>
            </a:p>
          </p:txBody>
        </p:sp>
        <p:sp>
          <p:nvSpPr>
            <p:cNvPr id="16412" name="Rectangle 39"/>
            <p:cNvSpPr>
              <a:spLocks noChangeArrowheads="1"/>
            </p:cNvSpPr>
            <p:nvPr/>
          </p:nvSpPr>
          <p:spPr bwMode="auto">
            <a:xfrm>
              <a:off x="5136" y="2587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1600" b="1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lang="en-US" altLang="zh-CN" sz="1600" b="1" baseline="-30000">
                  <a:solidFill>
                    <a:schemeClr val="tx1"/>
                  </a:solidFill>
                  <a:ea typeface="宋体" pitchFamily="2" charset="-122"/>
                </a:rPr>
                <a:t>1</a:t>
              </a:r>
              <a:endParaRPr lang="en-US" altLang="zh-CN" sz="16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13" name="Rectangle 40"/>
            <p:cNvSpPr>
              <a:spLocks noChangeArrowheads="1"/>
            </p:cNvSpPr>
            <p:nvPr/>
          </p:nvSpPr>
          <p:spPr bwMode="auto">
            <a:xfrm>
              <a:off x="2789" y="48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lang="en-US" altLang="zh-CN" b="1" baseline="-300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chemeClr val="tx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16414" name="Line 46"/>
            <p:cNvSpPr>
              <a:spLocks noChangeShapeType="1"/>
            </p:cNvSpPr>
            <p:nvPr/>
          </p:nvSpPr>
          <p:spPr bwMode="auto">
            <a:xfrm>
              <a:off x="2971" y="754"/>
              <a:ext cx="1315" cy="2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6415" name="Line 47"/>
            <p:cNvSpPr>
              <a:spLocks noChangeShapeType="1"/>
            </p:cNvSpPr>
            <p:nvPr/>
          </p:nvSpPr>
          <p:spPr bwMode="auto">
            <a:xfrm>
              <a:off x="2971" y="436"/>
              <a:ext cx="1406" cy="2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07589" name="Line 37"/>
          <p:cNvSpPr>
            <a:spLocks noChangeShapeType="1"/>
          </p:cNvSpPr>
          <p:nvPr/>
        </p:nvSpPr>
        <p:spPr bwMode="auto">
          <a:xfrm flipH="1" flipV="1">
            <a:off x="4572000" y="3573463"/>
            <a:ext cx="1576388" cy="9810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602" name="Line 50"/>
          <p:cNvSpPr>
            <a:spLocks noChangeShapeType="1"/>
          </p:cNvSpPr>
          <p:nvPr/>
        </p:nvSpPr>
        <p:spPr bwMode="auto">
          <a:xfrm flipH="1" flipV="1">
            <a:off x="4643438" y="2781300"/>
            <a:ext cx="1944687" cy="12239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603" name="Line 51"/>
          <p:cNvSpPr>
            <a:spLocks noChangeShapeType="1"/>
          </p:cNvSpPr>
          <p:nvPr/>
        </p:nvSpPr>
        <p:spPr bwMode="auto">
          <a:xfrm flipH="1" flipV="1">
            <a:off x="4859338" y="2276475"/>
            <a:ext cx="1800225" cy="11525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604" name="Line 52"/>
          <p:cNvSpPr>
            <a:spLocks noChangeShapeType="1"/>
          </p:cNvSpPr>
          <p:nvPr/>
        </p:nvSpPr>
        <p:spPr bwMode="auto">
          <a:xfrm flipH="1" flipV="1">
            <a:off x="4946650" y="1671638"/>
            <a:ext cx="2016125" cy="12969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596" name="Line 44"/>
          <p:cNvSpPr>
            <a:spLocks noChangeShapeType="1"/>
          </p:cNvSpPr>
          <p:nvPr/>
        </p:nvSpPr>
        <p:spPr bwMode="auto">
          <a:xfrm flipV="1">
            <a:off x="5076825" y="3573463"/>
            <a:ext cx="288925" cy="431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407605" name="Oval 53"/>
          <p:cNvSpPr>
            <a:spLocks noChangeArrowheads="1"/>
          </p:cNvSpPr>
          <p:nvPr/>
        </p:nvSpPr>
        <p:spPr bwMode="auto">
          <a:xfrm>
            <a:off x="5435600" y="1916113"/>
            <a:ext cx="142875" cy="142875"/>
          </a:xfrm>
          <a:prstGeom prst="ellipse">
            <a:avLst/>
          </a:prstGeom>
          <a:solidFill>
            <a:srgbClr val="8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606" name="Text Box 54"/>
          <p:cNvSpPr txBox="1">
            <a:spLocks noChangeArrowheads="1"/>
          </p:cNvSpPr>
          <p:nvPr/>
        </p:nvSpPr>
        <p:spPr bwMode="auto">
          <a:xfrm>
            <a:off x="827088" y="5229225"/>
            <a:ext cx="648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=(5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25)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zh-CN" altLang="en-US" sz="2400" b="1" dirty="0" smtClean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ea typeface="黑体" pitchFamily="49" charset="-122"/>
              </a:rPr>
              <a:t>z=</a:t>
            </a:r>
            <a:r>
              <a:rPr lang="zh-CN" altLang="en-US" sz="2400" b="1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70000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。 </a:t>
            </a:r>
            <a:endParaRPr lang="zh-CN" altLang="en-US" sz="2400" b="1" baseline="30000" dirty="0">
              <a:solidFill>
                <a:schemeClr val="tx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9" grpId="0" animBg="1"/>
      <p:bldP spid="407602" grpId="0" animBg="1"/>
      <p:bldP spid="407603" grpId="0" animBg="1"/>
      <p:bldP spid="407604" grpId="0" animBg="1"/>
      <p:bldP spid="407596" grpId="0" animBg="1"/>
      <p:bldP spid="407605" grpId="0" animBg="1"/>
      <p:bldP spid="407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18" name="Freeform 86"/>
          <p:cNvSpPr>
            <a:spLocks/>
          </p:cNvSpPr>
          <p:nvPr/>
        </p:nvSpPr>
        <p:spPr bwMode="auto">
          <a:xfrm>
            <a:off x="4932363" y="3114675"/>
            <a:ext cx="1511300" cy="792163"/>
          </a:xfrm>
          <a:custGeom>
            <a:avLst/>
            <a:gdLst>
              <a:gd name="T0" fmla="*/ 0 w 952"/>
              <a:gd name="T1" fmla="*/ 2147483647 h 726"/>
              <a:gd name="T2" fmla="*/ 0 w 952"/>
              <a:gd name="T3" fmla="*/ 0 h 726"/>
              <a:gd name="T4" fmla="*/ 2147483647 w 952"/>
              <a:gd name="T5" fmla="*/ 0 h 726"/>
              <a:gd name="T6" fmla="*/ 2147483647 w 952"/>
              <a:gd name="T7" fmla="*/ 2147483647 h 726"/>
              <a:gd name="T8" fmla="*/ 2147483647 w 952"/>
              <a:gd name="T9" fmla="*/ 2147483647 h 726"/>
              <a:gd name="T10" fmla="*/ 0 w 952"/>
              <a:gd name="T11" fmla="*/ 2147483647 h 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2"/>
              <a:gd name="T19" fmla="*/ 0 h 726"/>
              <a:gd name="T20" fmla="*/ 952 w 952"/>
              <a:gd name="T21" fmla="*/ 726 h 7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2" h="726">
                <a:moveTo>
                  <a:pt x="0" y="726"/>
                </a:moveTo>
                <a:lnTo>
                  <a:pt x="0" y="0"/>
                </a:lnTo>
                <a:lnTo>
                  <a:pt x="544" y="0"/>
                </a:lnTo>
                <a:lnTo>
                  <a:pt x="771" y="182"/>
                </a:lnTo>
                <a:lnTo>
                  <a:pt x="952" y="726"/>
                </a:lnTo>
                <a:lnTo>
                  <a:pt x="0" y="726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4932363" y="228600"/>
            <a:ext cx="20637" cy="384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953000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5334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715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6096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6477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4800600" y="3886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6858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7239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7620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8001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953000" y="3505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953000" y="3124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953000" y="2743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953000" y="2362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953000" y="1981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953000" y="160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953000" y="1295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0" name="Object 48"/>
          <p:cNvGraphicFramePr>
            <a:graphicFrameLocks noChangeAspect="1"/>
          </p:cNvGraphicFramePr>
          <p:nvPr/>
        </p:nvGraphicFramePr>
        <p:xfrm>
          <a:off x="684213" y="1125538"/>
          <a:ext cx="2735262" cy="2438400"/>
        </p:xfrm>
        <a:graphic>
          <a:graphicData uri="http://schemas.openxmlformats.org/presentationml/2006/ole">
            <p:oleObj spid="_x0000_s52226" name="Equation" r:id="rId3" imgW="1244520" imgH="1168200" progId="">
              <p:embed/>
            </p:oleObj>
          </a:graphicData>
        </a:graphic>
      </p:graphicFrame>
      <p:sp>
        <p:nvSpPr>
          <p:cNvPr id="402481" name="Line 49"/>
          <p:cNvSpPr>
            <a:spLocks noChangeShapeType="1"/>
          </p:cNvSpPr>
          <p:nvPr/>
        </p:nvSpPr>
        <p:spPr bwMode="auto">
          <a:xfrm>
            <a:off x="4284663" y="2395538"/>
            <a:ext cx="3330575" cy="164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2" name="Line 50"/>
          <p:cNvSpPr>
            <a:spLocks noChangeShapeType="1"/>
          </p:cNvSpPr>
          <p:nvPr/>
        </p:nvSpPr>
        <p:spPr bwMode="auto">
          <a:xfrm>
            <a:off x="4716463" y="31289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3" name="Line 51"/>
          <p:cNvSpPr>
            <a:spLocks noChangeShapeType="1"/>
          </p:cNvSpPr>
          <p:nvPr/>
        </p:nvSpPr>
        <p:spPr bwMode="auto">
          <a:xfrm flipH="1" flipV="1">
            <a:off x="4932363" y="1530350"/>
            <a:ext cx="1655762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4" name="Text Box 52"/>
          <p:cNvSpPr txBox="1">
            <a:spLocks noChangeArrowheads="1"/>
          </p:cNvSpPr>
          <p:nvPr/>
        </p:nvSpPr>
        <p:spPr bwMode="auto">
          <a:xfrm>
            <a:off x="7740650" y="39798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2485" name="Text Box 53"/>
          <p:cNvSpPr txBox="1">
            <a:spLocks noChangeArrowheads="1"/>
          </p:cNvSpPr>
          <p:nvPr/>
        </p:nvSpPr>
        <p:spPr bwMode="auto">
          <a:xfrm>
            <a:off x="5148263" y="16033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2486" name="Text Box 54"/>
          <p:cNvSpPr txBox="1">
            <a:spLocks noChangeArrowheads="1"/>
          </p:cNvSpPr>
          <p:nvPr/>
        </p:nvSpPr>
        <p:spPr bwMode="auto">
          <a:xfrm>
            <a:off x="7092950" y="2827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⑶</a:t>
            </a:r>
          </a:p>
        </p:txBody>
      </p:sp>
      <p:sp>
        <p:nvSpPr>
          <p:cNvPr id="402487" name="Line 55"/>
          <p:cNvSpPr>
            <a:spLocks noChangeShapeType="1"/>
          </p:cNvSpPr>
          <p:nvPr/>
        </p:nvSpPr>
        <p:spPr bwMode="auto">
          <a:xfrm flipH="1" flipV="1">
            <a:off x="4932363" y="3114675"/>
            <a:ext cx="20637" cy="771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8" name="Line 56"/>
          <p:cNvSpPr>
            <a:spLocks noChangeShapeType="1"/>
          </p:cNvSpPr>
          <p:nvPr/>
        </p:nvSpPr>
        <p:spPr bwMode="auto">
          <a:xfrm>
            <a:off x="4932363" y="3114675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9" name="Line 57"/>
          <p:cNvSpPr>
            <a:spLocks noChangeShapeType="1"/>
          </p:cNvSpPr>
          <p:nvPr/>
        </p:nvSpPr>
        <p:spPr bwMode="auto">
          <a:xfrm>
            <a:off x="5724525" y="3114675"/>
            <a:ext cx="360363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0" name="Line 58"/>
          <p:cNvSpPr>
            <a:spLocks noChangeShapeType="1"/>
          </p:cNvSpPr>
          <p:nvPr/>
        </p:nvSpPr>
        <p:spPr bwMode="auto">
          <a:xfrm>
            <a:off x="6084888" y="3259138"/>
            <a:ext cx="376237" cy="622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1" name="Line 59"/>
          <p:cNvSpPr>
            <a:spLocks noChangeShapeType="1"/>
          </p:cNvSpPr>
          <p:nvPr/>
        </p:nvSpPr>
        <p:spPr bwMode="auto">
          <a:xfrm flipH="1">
            <a:off x="4953000" y="388620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2" name="Line 60"/>
          <p:cNvSpPr>
            <a:spLocks noChangeShapeType="1"/>
          </p:cNvSpPr>
          <p:nvPr/>
        </p:nvSpPr>
        <p:spPr bwMode="auto">
          <a:xfrm flipH="1" flipV="1">
            <a:off x="4284663" y="3546475"/>
            <a:ext cx="1439862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3" name="Text Box 61"/>
          <p:cNvSpPr txBox="1">
            <a:spLocks noChangeArrowheads="1"/>
          </p:cNvSpPr>
          <p:nvPr/>
        </p:nvSpPr>
        <p:spPr bwMode="auto">
          <a:xfrm>
            <a:off x="5867400" y="457200"/>
            <a:ext cx="2916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multiple solution</a:t>
            </a:r>
            <a:endParaRPr lang="zh-CN" altLang="en-US" sz="2800" b="1" dirty="0">
              <a:solidFill>
                <a:srgbClr val="C00000"/>
              </a:solidFill>
              <a:ea typeface="楷体_GB2312" pitchFamily="1" charset="-122"/>
            </a:endParaRPr>
          </a:p>
        </p:txBody>
      </p:sp>
      <p:sp>
        <p:nvSpPr>
          <p:cNvPr id="17444" name="Rectangle 72"/>
          <p:cNvSpPr>
            <a:spLocks noChangeArrowheads="1"/>
          </p:cNvSpPr>
          <p:nvPr/>
        </p:nvSpPr>
        <p:spPr bwMode="auto">
          <a:xfrm>
            <a:off x="8172450" y="39798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0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45" name="Rectangle 74"/>
          <p:cNvSpPr>
            <a:spLocks noChangeArrowheads="1"/>
          </p:cNvSpPr>
          <p:nvPr/>
        </p:nvSpPr>
        <p:spPr bwMode="auto">
          <a:xfrm>
            <a:off x="4500563" y="404813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0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02509" name="Line 77"/>
          <p:cNvSpPr>
            <a:spLocks noChangeShapeType="1"/>
          </p:cNvSpPr>
          <p:nvPr/>
        </p:nvSpPr>
        <p:spPr bwMode="auto">
          <a:xfrm flipH="1" flipV="1">
            <a:off x="5219700" y="2825750"/>
            <a:ext cx="1657350" cy="8651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515" name="Line 83"/>
          <p:cNvSpPr>
            <a:spLocks noChangeShapeType="1"/>
          </p:cNvSpPr>
          <p:nvPr/>
        </p:nvSpPr>
        <p:spPr bwMode="auto">
          <a:xfrm flipV="1">
            <a:off x="4932363" y="3619500"/>
            <a:ext cx="144462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402508" name="Line 76"/>
          <p:cNvSpPr>
            <a:spLocks noChangeShapeType="1"/>
          </p:cNvSpPr>
          <p:nvPr/>
        </p:nvSpPr>
        <p:spPr bwMode="auto">
          <a:xfrm flipH="1" flipV="1">
            <a:off x="4632325" y="3332163"/>
            <a:ext cx="2100263" cy="10064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4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4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18" grpId="0" animBg="1"/>
      <p:bldP spid="402481" grpId="0" animBg="1"/>
      <p:bldP spid="402482" grpId="0" animBg="1"/>
      <p:bldP spid="402483" grpId="0" animBg="1"/>
      <p:bldP spid="402484" grpId="0" autoUpdateAnimBg="0"/>
      <p:bldP spid="402485" grpId="0" autoUpdateAnimBg="0"/>
      <p:bldP spid="402486" grpId="0" autoUpdateAnimBg="0"/>
      <p:bldP spid="402487" grpId="0" animBg="1"/>
      <p:bldP spid="402488" grpId="0" animBg="1"/>
      <p:bldP spid="402489" grpId="0" animBg="1"/>
      <p:bldP spid="402490" grpId="0" animBg="1"/>
      <p:bldP spid="402491" grpId="0" animBg="1"/>
      <p:bldP spid="402492" grpId="0" animBg="1"/>
      <p:bldP spid="402493" grpId="0" autoUpdateAnimBg="0"/>
      <p:bldP spid="402509" grpId="0" animBg="1"/>
      <p:bldP spid="402515" grpId="0" animBg="1"/>
      <p:bldP spid="4025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757238" y="1196975"/>
          <a:ext cx="2519362" cy="2133600"/>
        </p:xfrm>
        <a:graphic>
          <a:graphicData uri="http://schemas.openxmlformats.org/presentationml/2006/ole">
            <p:oleObj spid="_x0000_s53250" name="Equation" r:id="rId3" imgW="1091880" imgH="939600" progId="">
              <p:embed/>
            </p:oleObj>
          </a:graphicData>
        </a:graphic>
      </p:graphicFrame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87375" y="5159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5446" name="Freeform 6"/>
          <p:cNvSpPr>
            <a:spLocks/>
          </p:cNvSpPr>
          <p:nvPr/>
        </p:nvSpPr>
        <p:spPr bwMode="auto">
          <a:xfrm>
            <a:off x="4679950" y="1701800"/>
            <a:ext cx="3024188" cy="2374900"/>
          </a:xfrm>
          <a:custGeom>
            <a:avLst/>
            <a:gdLst>
              <a:gd name="T0" fmla="*/ 2147483647 w 1769"/>
              <a:gd name="T1" fmla="*/ 2147483647 h 1406"/>
              <a:gd name="T2" fmla="*/ 2147483647 w 1769"/>
              <a:gd name="T3" fmla="*/ 2147483647 h 1406"/>
              <a:gd name="T4" fmla="*/ 0 w 1769"/>
              <a:gd name="T5" fmla="*/ 2147483647 h 1406"/>
              <a:gd name="T6" fmla="*/ 2147483647 w 1769"/>
              <a:gd name="T7" fmla="*/ 0 h 1406"/>
              <a:gd name="T8" fmla="*/ 2147483647 w 1769"/>
              <a:gd name="T9" fmla="*/ 2147483647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9"/>
              <a:gd name="T16" fmla="*/ 0 h 1406"/>
              <a:gd name="T17" fmla="*/ 1769 w 1769"/>
              <a:gd name="T18" fmla="*/ 1406 h 14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9" h="1406">
                <a:moveTo>
                  <a:pt x="1769" y="1406"/>
                </a:moveTo>
                <a:lnTo>
                  <a:pt x="771" y="1406"/>
                </a:lnTo>
                <a:lnTo>
                  <a:pt x="0" y="1043"/>
                </a:lnTo>
                <a:lnTo>
                  <a:pt x="862" y="0"/>
                </a:lnTo>
                <a:lnTo>
                  <a:pt x="1769" y="1406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4679950" y="1341438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5018088" y="40767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 flipV="1">
            <a:off x="5399088" y="40925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V="1">
            <a:off x="6161088" y="40925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 flipV="1">
            <a:off x="3527425" y="4094163"/>
            <a:ext cx="4602163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V="1">
            <a:off x="6923088" y="409257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 flipV="1">
            <a:off x="7685088" y="40925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>
            <a:off x="4637088" y="3406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>
            <a:off x="4637088" y="2644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4637088" y="1882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 flipH="1" flipV="1">
            <a:off x="4333875" y="3241675"/>
            <a:ext cx="2217738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859213" y="2949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 flipH="1">
            <a:off x="3887788" y="1341438"/>
            <a:ext cx="2641600" cy="295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6084888" y="15017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45461" name="Line 21"/>
          <p:cNvSpPr>
            <a:spLocks noChangeShapeType="1"/>
          </p:cNvSpPr>
          <p:nvPr/>
        </p:nvSpPr>
        <p:spPr bwMode="auto">
          <a:xfrm flipH="1">
            <a:off x="4679950" y="1557338"/>
            <a:ext cx="1649413" cy="18716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2" name="Line 22"/>
          <p:cNvSpPr>
            <a:spLocks noChangeShapeType="1"/>
          </p:cNvSpPr>
          <p:nvPr/>
        </p:nvSpPr>
        <p:spPr bwMode="auto">
          <a:xfrm flipH="1" flipV="1">
            <a:off x="4679950" y="3429000"/>
            <a:ext cx="1481138" cy="711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3" name="Line 23"/>
          <p:cNvSpPr>
            <a:spLocks noChangeShapeType="1"/>
          </p:cNvSpPr>
          <p:nvPr/>
        </p:nvSpPr>
        <p:spPr bwMode="auto">
          <a:xfrm>
            <a:off x="6161088" y="4100513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4175125" y="3502025"/>
            <a:ext cx="1081088" cy="11239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6781801" y="1484313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660066"/>
                </a:solidFill>
                <a:ea typeface="楷体_GB2312" pitchFamily="1" charset="-122"/>
              </a:rPr>
              <a:t>unbounded</a:t>
            </a:r>
            <a:endParaRPr lang="zh-CN" altLang="en-US" sz="2800" b="1" dirty="0">
              <a:solidFill>
                <a:srgbClr val="660066"/>
              </a:solidFill>
              <a:ea typeface="楷体_GB2312" pitchFamily="1" charset="-122"/>
            </a:endParaRPr>
          </a:p>
        </p:txBody>
      </p:sp>
      <p:sp>
        <p:nvSpPr>
          <p:cNvPr id="18456" name="Rectangle 26"/>
          <p:cNvSpPr>
            <a:spLocks noChangeArrowheads="1"/>
          </p:cNvSpPr>
          <p:nvPr/>
        </p:nvSpPr>
        <p:spPr bwMode="auto">
          <a:xfrm>
            <a:off x="7991475" y="43211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57" name="Rectangle 27"/>
          <p:cNvSpPr>
            <a:spLocks noChangeArrowheads="1"/>
          </p:cNvSpPr>
          <p:nvPr/>
        </p:nvSpPr>
        <p:spPr bwMode="auto">
          <a:xfrm>
            <a:off x="4248150" y="14128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>
            <a:off x="4535488" y="3284538"/>
            <a:ext cx="1123950" cy="10810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9" name="Line 29"/>
          <p:cNvSpPr>
            <a:spLocks noChangeShapeType="1"/>
          </p:cNvSpPr>
          <p:nvPr/>
        </p:nvSpPr>
        <p:spPr bwMode="auto">
          <a:xfrm>
            <a:off x="4824413" y="2709863"/>
            <a:ext cx="1727200" cy="1655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70" name="Line 30"/>
          <p:cNvSpPr>
            <a:spLocks noChangeShapeType="1"/>
          </p:cNvSpPr>
          <p:nvPr/>
        </p:nvSpPr>
        <p:spPr bwMode="auto">
          <a:xfrm>
            <a:off x="5327650" y="2276475"/>
            <a:ext cx="1944688" cy="20161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71" name="Line 31"/>
          <p:cNvSpPr>
            <a:spLocks noChangeShapeType="1"/>
          </p:cNvSpPr>
          <p:nvPr/>
        </p:nvSpPr>
        <p:spPr bwMode="auto">
          <a:xfrm>
            <a:off x="5759450" y="1989138"/>
            <a:ext cx="1873250" cy="19446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72" name="Line 32"/>
          <p:cNvSpPr>
            <a:spLocks noChangeShapeType="1"/>
          </p:cNvSpPr>
          <p:nvPr/>
        </p:nvSpPr>
        <p:spPr bwMode="auto">
          <a:xfrm flipV="1">
            <a:off x="4722813" y="3789363"/>
            <a:ext cx="244475" cy="2746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4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4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  <p:bldP spid="445457" grpId="0" animBg="1"/>
      <p:bldP spid="445458" grpId="0" autoUpdateAnimBg="0"/>
      <p:bldP spid="445459" grpId="0" animBg="1"/>
      <p:bldP spid="445460" grpId="0" autoUpdateAnimBg="0"/>
      <p:bldP spid="445461" grpId="0" animBg="1"/>
      <p:bldP spid="445462" grpId="0" animBg="1"/>
      <p:bldP spid="445463" grpId="0" animBg="1"/>
      <p:bldP spid="445464" grpId="0" animBg="1"/>
      <p:bldP spid="445465" grpId="0" autoUpdateAnimBg="0"/>
      <p:bldP spid="445468" grpId="0" animBg="1"/>
      <p:bldP spid="445469" grpId="0" animBg="1"/>
      <p:bldP spid="445470" grpId="0" animBg="1"/>
      <p:bldP spid="445471" grpId="0" animBg="1"/>
      <p:bldP spid="4454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28" name="Freeform 48"/>
          <p:cNvSpPr>
            <a:spLocks/>
          </p:cNvSpPr>
          <p:nvPr/>
        </p:nvSpPr>
        <p:spPr bwMode="auto">
          <a:xfrm>
            <a:off x="5119688" y="1414463"/>
            <a:ext cx="3167062" cy="2647950"/>
          </a:xfrm>
          <a:custGeom>
            <a:avLst/>
            <a:gdLst>
              <a:gd name="T0" fmla="*/ 2147483647 w 1814"/>
              <a:gd name="T1" fmla="*/ 2147483647 h 1406"/>
              <a:gd name="T2" fmla="*/ 2147483647 w 1814"/>
              <a:gd name="T3" fmla="*/ 2147483647 h 1406"/>
              <a:gd name="T4" fmla="*/ 0 w 1814"/>
              <a:gd name="T5" fmla="*/ 2147483647 h 1406"/>
              <a:gd name="T6" fmla="*/ 2147483647 w 1814"/>
              <a:gd name="T7" fmla="*/ 0 h 1406"/>
              <a:gd name="T8" fmla="*/ 2147483647 w 1814"/>
              <a:gd name="T9" fmla="*/ 2147483647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1406"/>
              <a:gd name="T17" fmla="*/ 1814 w 1814"/>
              <a:gd name="T18" fmla="*/ 1406 h 14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1406">
                <a:moveTo>
                  <a:pt x="1814" y="1406"/>
                </a:moveTo>
                <a:lnTo>
                  <a:pt x="816" y="1406"/>
                </a:lnTo>
                <a:lnTo>
                  <a:pt x="0" y="1043"/>
                </a:lnTo>
                <a:lnTo>
                  <a:pt x="862" y="0"/>
                </a:lnTo>
                <a:lnTo>
                  <a:pt x="1814" y="1406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5076825" y="1412875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486400" y="40957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V="1">
            <a:off x="5867400" y="4019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 flipV="1">
            <a:off x="6629400" y="4019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>
            <a:off x="4284663" y="4076700"/>
            <a:ext cx="431323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V="1">
            <a:off x="7391400" y="401955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V="1">
            <a:off x="8153400" y="4019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22"/>
          <p:cNvSpPr>
            <a:spLocks noChangeShapeType="1"/>
          </p:cNvSpPr>
          <p:nvPr/>
        </p:nvSpPr>
        <p:spPr bwMode="auto">
          <a:xfrm>
            <a:off x="5105400" y="3333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105400" y="2571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6"/>
          <p:cNvSpPr>
            <a:spLocks noChangeShapeType="1"/>
          </p:cNvSpPr>
          <p:nvPr/>
        </p:nvSpPr>
        <p:spPr bwMode="auto">
          <a:xfrm>
            <a:off x="5105400" y="1809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58" name="Object 28"/>
          <p:cNvGraphicFramePr>
            <a:graphicFrameLocks noChangeAspect="1"/>
          </p:cNvGraphicFramePr>
          <p:nvPr/>
        </p:nvGraphicFramePr>
        <p:xfrm>
          <a:off x="827088" y="1700213"/>
          <a:ext cx="2422525" cy="2133600"/>
        </p:xfrm>
        <a:graphic>
          <a:graphicData uri="http://schemas.openxmlformats.org/presentationml/2006/ole">
            <p:oleObj spid="_x0000_s54274" name="Equation" r:id="rId3" imgW="1091880" imgH="939600" progId="">
              <p:embed/>
            </p:oleObj>
          </a:graphicData>
        </a:graphic>
      </p:graphicFrame>
      <p:sp>
        <p:nvSpPr>
          <p:cNvPr id="404509" name="Line 29"/>
          <p:cNvSpPr>
            <a:spLocks noChangeShapeType="1"/>
          </p:cNvSpPr>
          <p:nvPr/>
        </p:nvSpPr>
        <p:spPr bwMode="auto">
          <a:xfrm flipH="1" flipV="1">
            <a:off x="4814888" y="3224213"/>
            <a:ext cx="21764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0" name="Text Box 30"/>
          <p:cNvSpPr txBox="1">
            <a:spLocks noChangeArrowheads="1"/>
          </p:cNvSpPr>
          <p:nvPr/>
        </p:nvSpPr>
        <p:spPr bwMode="auto">
          <a:xfrm>
            <a:off x="4327525" y="2876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4511" name="Line 31"/>
          <p:cNvSpPr>
            <a:spLocks noChangeShapeType="1"/>
          </p:cNvSpPr>
          <p:nvPr/>
        </p:nvSpPr>
        <p:spPr bwMode="auto">
          <a:xfrm flipH="1">
            <a:off x="4284663" y="1341438"/>
            <a:ext cx="2374900" cy="299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2" name="Text Box 32"/>
          <p:cNvSpPr txBox="1">
            <a:spLocks noChangeArrowheads="1"/>
          </p:cNvSpPr>
          <p:nvPr/>
        </p:nvSpPr>
        <p:spPr bwMode="auto">
          <a:xfrm>
            <a:off x="6553200" y="14287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4513" name="Line 33"/>
          <p:cNvSpPr>
            <a:spLocks noChangeShapeType="1"/>
          </p:cNvSpPr>
          <p:nvPr/>
        </p:nvSpPr>
        <p:spPr bwMode="auto">
          <a:xfrm flipH="1">
            <a:off x="5076825" y="1557338"/>
            <a:ext cx="1439863" cy="1800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4" name="Line 34"/>
          <p:cNvSpPr>
            <a:spLocks noChangeShapeType="1"/>
          </p:cNvSpPr>
          <p:nvPr/>
        </p:nvSpPr>
        <p:spPr bwMode="auto">
          <a:xfrm flipH="1" flipV="1">
            <a:off x="5076825" y="3357563"/>
            <a:ext cx="1552575" cy="7381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5" name="Line 35"/>
          <p:cNvSpPr>
            <a:spLocks noChangeShapeType="1"/>
          </p:cNvSpPr>
          <p:nvPr/>
        </p:nvSpPr>
        <p:spPr bwMode="auto">
          <a:xfrm>
            <a:off x="6629400" y="409575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7" name="Text Box 37"/>
          <p:cNvSpPr txBox="1">
            <a:spLocks noChangeArrowheads="1"/>
          </p:cNvSpPr>
          <p:nvPr/>
        </p:nvSpPr>
        <p:spPr bwMode="auto">
          <a:xfrm>
            <a:off x="3581401" y="4891088"/>
            <a:ext cx="487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660066"/>
                </a:solidFill>
                <a:ea typeface="楷体_GB2312" pitchFamily="1" charset="-122"/>
              </a:rPr>
              <a:t>unbounded, one optional solution</a:t>
            </a:r>
            <a:endParaRPr lang="zh-CN" altLang="en-US" sz="2800" b="1" dirty="0">
              <a:solidFill>
                <a:srgbClr val="660066"/>
              </a:solidFill>
              <a:ea typeface="楷体_GB2312" pitchFamily="1" charset="-122"/>
            </a:endParaRPr>
          </a:p>
        </p:txBody>
      </p:sp>
      <p:sp>
        <p:nvSpPr>
          <p:cNvPr id="19482" name="Rectangle 38"/>
          <p:cNvSpPr>
            <a:spLocks noChangeArrowheads="1"/>
          </p:cNvSpPr>
          <p:nvPr/>
        </p:nvSpPr>
        <p:spPr bwMode="auto">
          <a:xfrm>
            <a:off x="8305800" y="40195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4800600" y="13525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4520" name="Line 40"/>
          <p:cNvSpPr>
            <a:spLocks noChangeShapeType="1"/>
          </p:cNvSpPr>
          <p:nvPr/>
        </p:nvSpPr>
        <p:spPr bwMode="auto">
          <a:xfrm>
            <a:off x="5076825" y="2781300"/>
            <a:ext cx="1439863" cy="172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1" name="Line 41"/>
          <p:cNvSpPr>
            <a:spLocks noChangeShapeType="1"/>
          </p:cNvSpPr>
          <p:nvPr/>
        </p:nvSpPr>
        <p:spPr bwMode="auto">
          <a:xfrm>
            <a:off x="5364163" y="2420938"/>
            <a:ext cx="1584325" cy="19446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2" name="Line 42"/>
          <p:cNvSpPr>
            <a:spLocks noChangeShapeType="1"/>
          </p:cNvSpPr>
          <p:nvPr/>
        </p:nvSpPr>
        <p:spPr bwMode="auto">
          <a:xfrm>
            <a:off x="5651500" y="2060575"/>
            <a:ext cx="1873250" cy="23764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3" name="Line 43"/>
          <p:cNvSpPr>
            <a:spLocks noChangeShapeType="1"/>
          </p:cNvSpPr>
          <p:nvPr/>
        </p:nvSpPr>
        <p:spPr bwMode="auto">
          <a:xfrm>
            <a:off x="6084888" y="1700213"/>
            <a:ext cx="2087562" cy="25923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8" name="Text Box 44"/>
          <p:cNvSpPr txBox="1">
            <a:spLocks noChangeArrowheads="1"/>
          </p:cNvSpPr>
          <p:nvPr/>
        </p:nvSpPr>
        <p:spPr bwMode="auto">
          <a:xfrm>
            <a:off x="179388" y="981075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4525" name="Oval 45"/>
          <p:cNvSpPr>
            <a:spLocks noChangeArrowheads="1"/>
          </p:cNvSpPr>
          <p:nvPr/>
        </p:nvSpPr>
        <p:spPr bwMode="auto">
          <a:xfrm>
            <a:off x="5003800" y="3284538"/>
            <a:ext cx="142875" cy="142875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26" name="Line 46"/>
          <p:cNvSpPr>
            <a:spLocks noChangeShapeType="1"/>
          </p:cNvSpPr>
          <p:nvPr/>
        </p:nvSpPr>
        <p:spPr bwMode="auto">
          <a:xfrm>
            <a:off x="4859338" y="3068638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7" name="Line 47"/>
          <p:cNvSpPr>
            <a:spLocks noChangeShapeType="1"/>
          </p:cNvSpPr>
          <p:nvPr/>
        </p:nvSpPr>
        <p:spPr bwMode="auto">
          <a:xfrm flipV="1">
            <a:off x="5219700" y="3284538"/>
            <a:ext cx="21590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28" grpId="0" animBg="1"/>
      <p:bldP spid="404509" grpId="0" animBg="1"/>
      <p:bldP spid="404510" grpId="0" autoUpdateAnimBg="0"/>
      <p:bldP spid="404511" grpId="0" animBg="1"/>
      <p:bldP spid="404512" grpId="0" autoUpdateAnimBg="0"/>
      <p:bldP spid="404513" grpId="0" animBg="1"/>
      <p:bldP spid="404514" grpId="0" animBg="1"/>
      <p:bldP spid="404515" grpId="0" animBg="1"/>
      <p:bldP spid="404517" grpId="0" autoUpdateAnimBg="0"/>
      <p:bldP spid="404520" grpId="0" animBg="1"/>
      <p:bldP spid="404521" grpId="0" animBg="1"/>
      <p:bldP spid="404522" grpId="0" animBg="1"/>
      <p:bldP spid="404523" grpId="0" animBg="1"/>
      <p:bldP spid="404525" grpId="0" animBg="1"/>
      <p:bldP spid="404526" grpId="0" animBg="1"/>
      <p:bldP spid="4045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4"/>
          <p:cNvSpPr>
            <a:spLocks noChangeShapeType="1"/>
          </p:cNvSpPr>
          <p:nvPr/>
        </p:nvSpPr>
        <p:spPr bwMode="auto">
          <a:xfrm flipV="1">
            <a:off x="5029200" y="3810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8"/>
          <p:cNvSpPr>
            <a:spLocks noChangeShapeType="1"/>
          </p:cNvSpPr>
          <p:nvPr/>
        </p:nvSpPr>
        <p:spPr bwMode="auto">
          <a:xfrm flipV="1">
            <a:off x="5791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4"/>
          <p:cNvSpPr>
            <a:spLocks noChangeShapeType="1"/>
          </p:cNvSpPr>
          <p:nvPr/>
        </p:nvSpPr>
        <p:spPr bwMode="auto">
          <a:xfrm flipV="1">
            <a:off x="6553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5"/>
          <p:cNvSpPr>
            <a:spLocks noChangeShapeType="1"/>
          </p:cNvSpPr>
          <p:nvPr/>
        </p:nvSpPr>
        <p:spPr bwMode="auto">
          <a:xfrm>
            <a:off x="5003800" y="32131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8"/>
          <p:cNvSpPr>
            <a:spLocks noChangeShapeType="1"/>
          </p:cNvSpPr>
          <p:nvPr/>
        </p:nvSpPr>
        <p:spPr bwMode="auto">
          <a:xfrm flipV="1">
            <a:off x="7315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 flipV="1">
            <a:off x="8077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2"/>
          <p:cNvSpPr>
            <a:spLocks noChangeShapeType="1"/>
          </p:cNvSpPr>
          <p:nvPr/>
        </p:nvSpPr>
        <p:spPr bwMode="auto">
          <a:xfrm>
            <a:off x="50292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029200" y="1676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5029200" y="914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" name="Object 28"/>
          <p:cNvGraphicFramePr>
            <a:graphicFrameLocks noChangeAspect="1"/>
          </p:cNvGraphicFramePr>
          <p:nvPr/>
        </p:nvGraphicFramePr>
        <p:xfrm>
          <a:off x="752475" y="1143000"/>
          <a:ext cx="2306638" cy="1857375"/>
        </p:xfrm>
        <a:graphic>
          <a:graphicData uri="http://schemas.openxmlformats.org/presentationml/2006/ole">
            <p:oleObj spid="_x0000_s55298" name="Equation" r:id="rId3" imgW="1180800" imgH="939600" progId="">
              <p:embed/>
            </p:oleObj>
          </a:graphicData>
        </a:graphic>
      </p:graphicFrame>
      <p:sp>
        <p:nvSpPr>
          <p:cNvPr id="403485" name="Line 29"/>
          <p:cNvSpPr>
            <a:spLocks noChangeShapeType="1"/>
          </p:cNvSpPr>
          <p:nvPr/>
        </p:nvSpPr>
        <p:spPr bwMode="auto">
          <a:xfrm flipH="1" flipV="1">
            <a:off x="4800600" y="2209800"/>
            <a:ext cx="1219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86" name="Text Box 30"/>
          <p:cNvSpPr txBox="1">
            <a:spLocks noChangeArrowheads="1"/>
          </p:cNvSpPr>
          <p:nvPr/>
        </p:nvSpPr>
        <p:spPr bwMode="auto">
          <a:xfrm>
            <a:off x="4327525" y="1981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3487" name="Text Box 31"/>
          <p:cNvSpPr txBox="1">
            <a:spLocks noChangeArrowheads="1"/>
          </p:cNvSpPr>
          <p:nvPr/>
        </p:nvSpPr>
        <p:spPr bwMode="auto">
          <a:xfrm>
            <a:off x="4327525" y="1295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3488" name="Line 32"/>
          <p:cNvSpPr>
            <a:spLocks noChangeShapeType="1"/>
          </p:cNvSpPr>
          <p:nvPr/>
        </p:nvSpPr>
        <p:spPr bwMode="auto">
          <a:xfrm flipH="1" flipV="1">
            <a:off x="4800600" y="1524000"/>
            <a:ext cx="28194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0" name="Rectangle 33"/>
          <p:cNvSpPr>
            <a:spLocks noChangeArrowheads="1"/>
          </p:cNvSpPr>
          <p:nvPr/>
        </p:nvSpPr>
        <p:spPr bwMode="auto">
          <a:xfrm>
            <a:off x="8305800" y="3124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501" name="Rectangle 34"/>
          <p:cNvSpPr>
            <a:spLocks noChangeArrowheads="1"/>
          </p:cNvSpPr>
          <p:nvPr/>
        </p:nvSpPr>
        <p:spPr bwMode="auto">
          <a:xfrm>
            <a:off x="4572000" y="381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3491" name="Line 35"/>
          <p:cNvSpPr>
            <a:spLocks noChangeShapeType="1"/>
          </p:cNvSpPr>
          <p:nvPr/>
        </p:nvSpPr>
        <p:spPr bwMode="auto">
          <a:xfrm flipH="1">
            <a:off x="5257800" y="2819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2" name="Line 36"/>
          <p:cNvSpPr>
            <a:spLocks noChangeShapeType="1"/>
          </p:cNvSpPr>
          <p:nvPr/>
        </p:nvSpPr>
        <p:spPr bwMode="auto">
          <a:xfrm flipV="1">
            <a:off x="60198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3" name="Line 37"/>
          <p:cNvSpPr>
            <a:spLocks noChangeShapeType="1"/>
          </p:cNvSpPr>
          <p:nvPr/>
        </p:nvSpPr>
        <p:spPr bwMode="auto">
          <a:xfrm>
            <a:off x="50292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4" name="Line 38"/>
          <p:cNvSpPr>
            <a:spLocks noChangeShapeType="1"/>
          </p:cNvSpPr>
          <p:nvPr/>
        </p:nvSpPr>
        <p:spPr bwMode="auto">
          <a:xfrm flipV="1">
            <a:off x="6324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5" name="Text Box 39"/>
          <p:cNvSpPr txBox="1">
            <a:spLocks noChangeArrowheads="1"/>
          </p:cNvSpPr>
          <p:nvPr/>
        </p:nvSpPr>
        <p:spPr bwMode="auto">
          <a:xfrm>
            <a:off x="4284663" y="4292600"/>
            <a:ext cx="3671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66"/>
                </a:solidFill>
                <a:ea typeface="楷体_GB2312" pitchFamily="1" charset="-122"/>
              </a:rPr>
              <a:t>可行域为空</a:t>
            </a:r>
            <a:r>
              <a:rPr lang="en-US" altLang="zh-CN" sz="2800" b="1">
                <a:solidFill>
                  <a:srgbClr val="660066"/>
                </a:solidFill>
                <a:ea typeface="楷体_GB2312" pitchFamily="1" charset="-122"/>
              </a:rPr>
              <a:t>, </a:t>
            </a:r>
            <a:r>
              <a:rPr lang="zh-CN" altLang="en-US" sz="2800" b="1">
                <a:solidFill>
                  <a:srgbClr val="660066"/>
                </a:solidFill>
                <a:ea typeface="楷体_GB2312" pitchFamily="1" charset="-122"/>
              </a:rPr>
              <a:t>无可行解</a:t>
            </a:r>
          </a:p>
        </p:txBody>
      </p:sp>
      <p:sp>
        <p:nvSpPr>
          <p:cNvPr id="20507" name="Rectangle 40"/>
          <p:cNvSpPr>
            <a:spLocks noChangeArrowheads="1"/>
          </p:cNvSpPr>
          <p:nvPr/>
        </p:nvSpPr>
        <p:spPr bwMode="auto">
          <a:xfrm>
            <a:off x="304800" y="3810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5" grpId="0" animBg="1"/>
      <p:bldP spid="403486" grpId="0" autoUpdateAnimBg="0"/>
      <p:bldP spid="403487" grpId="0" autoUpdateAnimBg="0"/>
      <p:bldP spid="403488" grpId="0" animBg="1"/>
      <p:bldP spid="403491" grpId="0" animBg="1"/>
      <p:bldP spid="403492" grpId="0" animBg="1"/>
      <p:bldP spid="403493" grpId="0" animBg="1"/>
      <p:bldP spid="403494" grpId="0" animBg="1"/>
      <p:bldP spid="403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Prototype Example </a:t>
            </a:r>
            <a:r>
              <a:rPr lang="zh-CN" altLang="en-US" dirty="0" smtClean="0"/>
              <a:t>原型范例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Wyndor </a:t>
            </a:r>
            <a:r>
              <a:rPr lang="en-US" dirty="0"/>
              <a:t>G</a:t>
            </a:r>
            <a:r>
              <a:rPr lang="en-US" dirty="0" smtClean="0"/>
              <a:t>lass Co.</a:t>
            </a:r>
          </a:p>
          <a:p>
            <a:pPr lvl="1"/>
            <a:r>
              <a:rPr lang="en-US" dirty="0" smtClean="0"/>
              <a:t>Produces windows and glass doors</a:t>
            </a:r>
          </a:p>
          <a:p>
            <a:pPr lvl="1"/>
            <a:r>
              <a:rPr lang="en-US" dirty="0" smtClean="0"/>
              <a:t>Plant 1 makes aluminum frames</a:t>
            </a:r>
            <a:r>
              <a:rPr lang="zh-CN" altLang="en-US" dirty="0" smtClean="0"/>
              <a:t>（铝框架）</a:t>
            </a:r>
            <a:r>
              <a:rPr lang="en-US" dirty="0" smtClean="0"/>
              <a:t> and hardware</a:t>
            </a:r>
          </a:p>
          <a:p>
            <a:pPr lvl="1"/>
            <a:r>
              <a:rPr lang="en-US" dirty="0" smtClean="0"/>
              <a:t>Plant 2 makes wood frames</a:t>
            </a:r>
          </a:p>
          <a:p>
            <a:pPr lvl="1"/>
            <a:r>
              <a:rPr lang="en-US" dirty="0" smtClean="0"/>
              <a:t>Plant 3 produces glass and assembles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4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59338" y="260350"/>
          <a:ext cx="3024187" cy="3048000"/>
        </p:xfrm>
        <a:graphic>
          <a:graphicData uri="http://schemas.openxmlformats.org/presentationml/2006/ole">
            <p:oleObj spid="_x0000_s56322" name="Equation" r:id="rId3" imgW="1257120" imgH="1396800" progId="">
              <p:embed/>
            </p:oleObj>
          </a:graphicData>
        </a:graphic>
      </p:graphicFrame>
      <p:sp>
        <p:nvSpPr>
          <p:cNvPr id="400389" name="Line 5"/>
          <p:cNvSpPr>
            <a:spLocks noChangeShapeType="1"/>
          </p:cNvSpPr>
          <p:nvPr/>
        </p:nvSpPr>
        <p:spPr bwMode="auto">
          <a:xfrm flipV="1">
            <a:off x="1827213" y="263525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1827213" y="553085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1827213" y="5149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H="1">
            <a:off x="1827213" y="48450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1827213" y="4387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>
            <a:off x="1827213" y="4006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>
            <a:off x="1827213" y="3625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1827213" y="3244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>
            <a:off x="1827213" y="4768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 rot="-5400000">
            <a:off x="2170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9" name="Line 15"/>
          <p:cNvSpPr>
            <a:spLocks noChangeShapeType="1"/>
          </p:cNvSpPr>
          <p:nvPr/>
        </p:nvSpPr>
        <p:spPr bwMode="auto">
          <a:xfrm rot="-5400000">
            <a:off x="2551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 rot="-5400000">
            <a:off x="2932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1" name="Line 17"/>
          <p:cNvSpPr>
            <a:spLocks noChangeShapeType="1"/>
          </p:cNvSpPr>
          <p:nvPr/>
        </p:nvSpPr>
        <p:spPr bwMode="auto">
          <a:xfrm rot="-5400000">
            <a:off x="3313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2" name="Line 18"/>
          <p:cNvSpPr>
            <a:spLocks noChangeShapeType="1"/>
          </p:cNvSpPr>
          <p:nvPr/>
        </p:nvSpPr>
        <p:spPr bwMode="auto">
          <a:xfrm>
            <a:off x="684213" y="553085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3" name="Line 19"/>
          <p:cNvSpPr>
            <a:spLocks noChangeShapeType="1"/>
          </p:cNvSpPr>
          <p:nvPr/>
        </p:nvSpPr>
        <p:spPr bwMode="auto">
          <a:xfrm rot="-5400000">
            <a:off x="3694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4" name="Line 20"/>
          <p:cNvSpPr>
            <a:spLocks noChangeShapeType="1"/>
          </p:cNvSpPr>
          <p:nvPr/>
        </p:nvSpPr>
        <p:spPr bwMode="auto">
          <a:xfrm rot="-5400000">
            <a:off x="4075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5" name="Line 21"/>
          <p:cNvSpPr>
            <a:spLocks noChangeShapeType="1"/>
          </p:cNvSpPr>
          <p:nvPr/>
        </p:nvSpPr>
        <p:spPr bwMode="auto">
          <a:xfrm rot="-5400000">
            <a:off x="4456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6" name="Line 22"/>
          <p:cNvSpPr>
            <a:spLocks noChangeShapeType="1"/>
          </p:cNvSpPr>
          <p:nvPr/>
        </p:nvSpPr>
        <p:spPr bwMode="auto">
          <a:xfrm rot="-5400000">
            <a:off x="4837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1598613" y="56070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00408" name="Text Box 24"/>
          <p:cNvSpPr txBox="1">
            <a:spLocks noChangeArrowheads="1"/>
          </p:cNvSpPr>
          <p:nvPr/>
        </p:nvSpPr>
        <p:spPr bwMode="auto">
          <a:xfrm>
            <a:off x="2055813" y="5607050"/>
            <a:ext cx="315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1         2        3        4         5        6        7        8    </a:t>
            </a:r>
          </a:p>
        </p:txBody>
      </p:sp>
      <p:sp>
        <p:nvSpPr>
          <p:cNvPr id="400409" name="Text Box 25"/>
          <p:cNvSpPr txBox="1">
            <a:spLocks noChangeArrowheads="1"/>
          </p:cNvSpPr>
          <p:nvPr/>
        </p:nvSpPr>
        <p:spPr bwMode="auto">
          <a:xfrm rot="5400000" flipV="1">
            <a:off x="234157" y="3923506"/>
            <a:ext cx="2546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1         2        3        4         5        6        </a:t>
            </a:r>
          </a:p>
        </p:txBody>
      </p:sp>
      <p:sp>
        <p:nvSpPr>
          <p:cNvPr id="400410" name="Line 26"/>
          <p:cNvSpPr>
            <a:spLocks noChangeShapeType="1"/>
          </p:cNvSpPr>
          <p:nvPr/>
        </p:nvSpPr>
        <p:spPr bwMode="auto">
          <a:xfrm>
            <a:off x="1370013" y="2787650"/>
            <a:ext cx="335280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1" name="Text Box 27"/>
          <p:cNvSpPr txBox="1">
            <a:spLocks noChangeArrowheads="1"/>
          </p:cNvSpPr>
          <p:nvPr/>
        </p:nvSpPr>
        <p:spPr bwMode="auto">
          <a:xfrm>
            <a:off x="4570413" y="6064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5408613" y="58356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0413" name="Text Box 29"/>
          <p:cNvSpPr txBox="1">
            <a:spLocks noChangeArrowheads="1"/>
          </p:cNvSpPr>
          <p:nvPr/>
        </p:nvSpPr>
        <p:spPr bwMode="auto">
          <a:xfrm>
            <a:off x="3275013" y="3397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⑶</a:t>
            </a:r>
          </a:p>
        </p:txBody>
      </p:sp>
      <p:sp>
        <p:nvSpPr>
          <p:cNvPr id="400414" name="Line 30"/>
          <p:cNvSpPr>
            <a:spLocks noChangeShapeType="1"/>
          </p:cNvSpPr>
          <p:nvPr/>
        </p:nvSpPr>
        <p:spPr bwMode="auto">
          <a:xfrm>
            <a:off x="1522413" y="3854450"/>
            <a:ext cx="3962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5" name="Text Box 31"/>
          <p:cNvSpPr txBox="1">
            <a:spLocks noChangeArrowheads="1"/>
          </p:cNvSpPr>
          <p:nvPr/>
        </p:nvSpPr>
        <p:spPr bwMode="auto">
          <a:xfrm>
            <a:off x="4341813" y="42354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⑷</a:t>
            </a:r>
          </a:p>
        </p:txBody>
      </p:sp>
      <p:sp>
        <p:nvSpPr>
          <p:cNvPr id="400416" name="Line 32"/>
          <p:cNvSpPr>
            <a:spLocks noChangeShapeType="1"/>
          </p:cNvSpPr>
          <p:nvPr/>
        </p:nvSpPr>
        <p:spPr bwMode="auto">
          <a:xfrm flipV="1">
            <a:off x="3351213" y="362585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7" name="Line 33"/>
          <p:cNvSpPr>
            <a:spLocks noChangeShapeType="1"/>
          </p:cNvSpPr>
          <p:nvPr/>
        </p:nvSpPr>
        <p:spPr bwMode="auto">
          <a:xfrm>
            <a:off x="1827213" y="438785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8" name="Line 34"/>
          <p:cNvSpPr>
            <a:spLocks noChangeShapeType="1"/>
          </p:cNvSpPr>
          <p:nvPr/>
        </p:nvSpPr>
        <p:spPr bwMode="auto">
          <a:xfrm rot="-5400000">
            <a:off x="7223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9" name="Line 35"/>
          <p:cNvSpPr>
            <a:spLocks noChangeShapeType="1"/>
          </p:cNvSpPr>
          <p:nvPr/>
        </p:nvSpPr>
        <p:spPr bwMode="auto">
          <a:xfrm>
            <a:off x="755650" y="472440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0" name="Line 36"/>
          <p:cNvSpPr>
            <a:spLocks noChangeShapeType="1"/>
          </p:cNvSpPr>
          <p:nvPr/>
        </p:nvSpPr>
        <p:spPr bwMode="auto">
          <a:xfrm>
            <a:off x="1827213" y="4387850"/>
            <a:ext cx="76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1" name="Line 37"/>
          <p:cNvSpPr>
            <a:spLocks noChangeShapeType="1"/>
          </p:cNvSpPr>
          <p:nvPr/>
        </p:nvSpPr>
        <p:spPr bwMode="auto">
          <a:xfrm>
            <a:off x="2589213" y="4387850"/>
            <a:ext cx="762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>
            <a:off x="3351213" y="4768850"/>
            <a:ext cx="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3" name="Line 39"/>
          <p:cNvSpPr>
            <a:spLocks noChangeShapeType="1"/>
          </p:cNvSpPr>
          <p:nvPr/>
        </p:nvSpPr>
        <p:spPr bwMode="auto">
          <a:xfrm>
            <a:off x="1827213" y="438785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4" name="Line 40"/>
          <p:cNvSpPr>
            <a:spLocks noChangeShapeType="1"/>
          </p:cNvSpPr>
          <p:nvPr/>
        </p:nvSpPr>
        <p:spPr bwMode="auto">
          <a:xfrm>
            <a:off x="1827213" y="553085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5" name="Line 41"/>
          <p:cNvSpPr>
            <a:spLocks noChangeShapeType="1"/>
          </p:cNvSpPr>
          <p:nvPr/>
        </p:nvSpPr>
        <p:spPr bwMode="auto">
          <a:xfrm flipH="1">
            <a:off x="1827213" y="43878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6" name="Line 42"/>
          <p:cNvSpPr>
            <a:spLocks noChangeShapeType="1"/>
          </p:cNvSpPr>
          <p:nvPr/>
        </p:nvSpPr>
        <p:spPr bwMode="auto">
          <a:xfrm flipH="1">
            <a:off x="1827213" y="438785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7" name="Line 43"/>
          <p:cNvSpPr>
            <a:spLocks noChangeShapeType="1"/>
          </p:cNvSpPr>
          <p:nvPr/>
        </p:nvSpPr>
        <p:spPr bwMode="auto">
          <a:xfrm flipH="1">
            <a:off x="1827213" y="446405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8" name="Line 44"/>
          <p:cNvSpPr>
            <a:spLocks noChangeShapeType="1"/>
          </p:cNvSpPr>
          <p:nvPr/>
        </p:nvSpPr>
        <p:spPr bwMode="auto">
          <a:xfrm flipH="1">
            <a:off x="1827213" y="454025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9" name="Line 45"/>
          <p:cNvSpPr>
            <a:spLocks noChangeShapeType="1"/>
          </p:cNvSpPr>
          <p:nvPr/>
        </p:nvSpPr>
        <p:spPr bwMode="auto">
          <a:xfrm flipH="1">
            <a:off x="2132013" y="461645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0" name="Line 46"/>
          <p:cNvSpPr>
            <a:spLocks noChangeShapeType="1"/>
          </p:cNvSpPr>
          <p:nvPr/>
        </p:nvSpPr>
        <p:spPr bwMode="auto">
          <a:xfrm flipH="1">
            <a:off x="2436813" y="476885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1" name="Line 47"/>
          <p:cNvSpPr>
            <a:spLocks noChangeShapeType="1"/>
          </p:cNvSpPr>
          <p:nvPr/>
        </p:nvSpPr>
        <p:spPr bwMode="auto">
          <a:xfrm flipH="1">
            <a:off x="2741613" y="49212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2" name="Line 48"/>
          <p:cNvSpPr>
            <a:spLocks noChangeShapeType="1"/>
          </p:cNvSpPr>
          <p:nvPr/>
        </p:nvSpPr>
        <p:spPr bwMode="auto">
          <a:xfrm flipH="1">
            <a:off x="3046413" y="52260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3" name="Rectangle 49"/>
          <p:cNvSpPr>
            <a:spLocks noChangeArrowheads="1"/>
          </p:cNvSpPr>
          <p:nvPr/>
        </p:nvSpPr>
        <p:spPr bwMode="auto">
          <a:xfrm>
            <a:off x="1522413" y="24828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0434" name="Rectangle 50"/>
          <p:cNvSpPr>
            <a:spLocks noChangeArrowheads="1"/>
          </p:cNvSpPr>
          <p:nvPr/>
        </p:nvSpPr>
        <p:spPr bwMode="auto">
          <a:xfrm>
            <a:off x="5561013" y="54546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0435" name="Text Box 51"/>
          <p:cNvSpPr txBox="1">
            <a:spLocks noChangeArrowheads="1"/>
          </p:cNvSpPr>
          <p:nvPr/>
        </p:nvSpPr>
        <p:spPr bwMode="auto">
          <a:xfrm>
            <a:off x="3351213" y="446405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(4  2)</a:t>
            </a:r>
          </a:p>
        </p:txBody>
      </p:sp>
      <p:sp>
        <p:nvSpPr>
          <p:cNvPr id="400436" name="Line 52"/>
          <p:cNvSpPr>
            <a:spLocks noChangeShapeType="1"/>
          </p:cNvSpPr>
          <p:nvPr/>
        </p:nvSpPr>
        <p:spPr bwMode="auto">
          <a:xfrm>
            <a:off x="1141413" y="446405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7" name="Line 53"/>
          <p:cNvSpPr>
            <a:spLocks noChangeShapeType="1"/>
          </p:cNvSpPr>
          <p:nvPr/>
        </p:nvSpPr>
        <p:spPr bwMode="auto">
          <a:xfrm>
            <a:off x="1522413" y="415925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8" name="Line 54"/>
          <p:cNvSpPr>
            <a:spLocks noChangeShapeType="1"/>
          </p:cNvSpPr>
          <p:nvPr/>
        </p:nvSpPr>
        <p:spPr bwMode="auto">
          <a:xfrm>
            <a:off x="2055813" y="377825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9" name="Oval 55"/>
          <p:cNvSpPr>
            <a:spLocks noChangeArrowheads="1"/>
          </p:cNvSpPr>
          <p:nvPr/>
        </p:nvSpPr>
        <p:spPr bwMode="auto">
          <a:xfrm>
            <a:off x="3275013" y="469265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8" name="Text Box 57"/>
          <p:cNvSpPr txBox="1">
            <a:spLocks noChangeArrowheads="1"/>
          </p:cNvSpPr>
          <p:nvPr/>
        </p:nvSpPr>
        <p:spPr bwMode="auto">
          <a:xfrm>
            <a:off x="179388" y="404813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课堂练习</a:t>
            </a:r>
            <a:r>
              <a:rPr lang="en-US" altLang="zh-CN" sz="2400" b="1">
                <a:solidFill>
                  <a:schemeClr val="tx1"/>
                </a:solidFill>
                <a:ea typeface="黑体" pitchFamily="49" charset="-122"/>
              </a:rPr>
              <a:t>:</a:t>
            </a: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用图解法求解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4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4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4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400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400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4" dur="500"/>
                                        <p:tgtEl>
                                          <p:spTgt spid="4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4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9" grpId="0" animBg="1"/>
      <p:bldP spid="400390" grpId="0" animBg="1"/>
      <p:bldP spid="400391" grpId="0" animBg="1"/>
      <p:bldP spid="400392" grpId="0" animBg="1"/>
      <p:bldP spid="400393" grpId="0" animBg="1"/>
      <p:bldP spid="400394" grpId="0" animBg="1"/>
      <p:bldP spid="400395" grpId="0" animBg="1"/>
      <p:bldP spid="400396" grpId="0" animBg="1"/>
      <p:bldP spid="400397" grpId="0" animBg="1"/>
      <p:bldP spid="400398" grpId="0" animBg="1"/>
      <p:bldP spid="400399" grpId="0" animBg="1"/>
      <p:bldP spid="400400" grpId="0" animBg="1"/>
      <p:bldP spid="400401" grpId="0" animBg="1"/>
      <p:bldP spid="400402" grpId="0" animBg="1"/>
      <p:bldP spid="400403" grpId="0" animBg="1"/>
      <p:bldP spid="400404" grpId="0" animBg="1"/>
      <p:bldP spid="400405" grpId="0" animBg="1"/>
      <p:bldP spid="400406" grpId="0" animBg="1"/>
      <p:bldP spid="400407" grpId="0" autoUpdateAnimBg="0"/>
      <p:bldP spid="400408" grpId="0" autoUpdateAnimBg="0"/>
      <p:bldP spid="400409" grpId="0" autoUpdateAnimBg="0"/>
      <p:bldP spid="400410" grpId="0" animBg="1"/>
      <p:bldP spid="400411" grpId="0" autoUpdateAnimBg="0"/>
      <p:bldP spid="400412" grpId="0" autoUpdateAnimBg="0"/>
      <p:bldP spid="400413" grpId="0" autoUpdateAnimBg="0"/>
      <p:bldP spid="400414" grpId="0" animBg="1"/>
      <p:bldP spid="400415" grpId="0" autoUpdateAnimBg="0"/>
      <p:bldP spid="400416" grpId="0" animBg="1"/>
      <p:bldP spid="400417" grpId="0" animBg="1"/>
      <p:bldP spid="400418" grpId="0" animBg="1"/>
      <p:bldP spid="400419" grpId="0" animBg="1"/>
      <p:bldP spid="400420" grpId="0" animBg="1"/>
      <p:bldP spid="400421" grpId="0" animBg="1"/>
      <p:bldP spid="400422" grpId="0" animBg="1"/>
      <p:bldP spid="400423" grpId="0" animBg="1"/>
      <p:bldP spid="400424" grpId="0" animBg="1"/>
      <p:bldP spid="400425" grpId="0" animBg="1"/>
      <p:bldP spid="400426" grpId="0" animBg="1"/>
      <p:bldP spid="400427" grpId="0" animBg="1"/>
      <p:bldP spid="400428" grpId="0" animBg="1"/>
      <p:bldP spid="400429" grpId="0" animBg="1"/>
      <p:bldP spid="400430" grpId="0" animBg="1"/>
      <p:bldP spid="400431" grpId="0" animBg="1"/>
      <p:bldP spid="400432" grpId="0" animBg="1"/>
      <p:bldP spid="400433" grpId="0" autoUpdateAnimBg="0"/>
      <p:bldP spid="400434" grpId="0" autoUpdateAnimBg="0"/>
      <p:bldP spid="400435" grpId="0" autoUpdateAnimBg="0"/>
      <p:bldP spid="400436" grpId="0" animBg="1"/>
      <p:bldP spid="400437" grpId="0" animBg="1"/>
      <p:bldP spid="400438" grpId="0" animBg="1"/>
      <p:bldP spid="4004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Corner-point feasible (CPF) </a:t>
            </a:r>
            <a:r>
              <a:rPr lang="zh-CN" altLang="en-US" dirty="0" smtClean="0"/>
              <a:t>顶点可行解</a:t>
            </a:r>
            <a:endParaRPr lang="en-US" dirty="0" smtClean="0"/>
          </a:p>
          <a:p>
            <a:pPr lvl="1"/>
            <a:r>
              <a:rPr lang="en-US" dirty="0" smtClean="0"/>
              <a:t>Solution that lies at the corner of the feasible region</a:t>
            </a:r>
          </a:p>
          <a:p>
            <a:r>
              <a:rPr lang="en-US" dirty="0"/>
              <a:t>L</a:t>
            </a:r>
            <a:r>
              <a:rPr lang="en-US" dirty="0" smtClean="0"/>
              <a:t>inear programming problem with feasible solution and bounded feasible region</a:t>
            </a:r>
          </a:p>
          <a:p>
            <a:pPr lvl="1"/>
            <a:r>
              <a:rPr lang="en-US" dirty="0" smtClean="0"/>
              <a:t>Must have CPF solutions and </a:t>
            </a:r>
            <a:r>
              <a:rPr lang="en-US" dirty="0"/>
              <a:t>optimal </a:t>
            </a:r>
            <a:r>
              <a:rPr lang="en-US" dirty="0" smtClean="0"/>
              <a:t>solution(s)</a:t>
            </a:r>
          </a:p>
          <a:p>
            <a:pPr lvl="1"/>
            <a:r>
              <a:rPr lang="en-US" dirty="0" smtClean="0"/>
              <a:t>Best CPF solution must be an optimal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06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7345" name="Picture 1" descr="C:\Users\adminis\AppData\Roaming\Tencent\Users\1062269341\TIM\WinTemp\RichOle\`C}1GGN4L)INI{Q3FR0PR[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305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506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Assumptions of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Proportionality assumption</a:t>
            </a:r>
            <a:r>
              <a:rPr lang="zh-CN" altLang="en-US" dirty="0" smtClean="0"/>
              <a:t>比例性</a:t>
            </a:r>
            <a:endParaRPr lang="en-US" dirty="0" smtClean="0"/>
          </a:p>
          <a:p>
            <a:pPr lvl="1"/>
            <a:r>
              <a:rPr lang="en-US" dirty="0" smtClean="0"/>
              <a:t>The contribution of each activity to the value of the objective function (or left-hand side of a functional constraint) is proportional to the level of the activity</a:t>
            </a:r>
          </a:p>
          <a:p>
            <a:pPr lvl="1"/>
            <a:r>
              <a:rPr lang="en-US" dirty="0" smtClean="0"/>
              <a:t>If assumption does not hold, one must use nonlinear programming (Chapter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2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Assumptions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862138"/>
            <a:ext cx="8275637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2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zh-CN" altLang="en-US" dirty="0" smtClean="0"/>
              <a:t>可加性</a:t>
            </a:r>
            <a:endParaRPr lang="en-US" dirty="0" smtClean="0"/>
          </a:p>
          <a:p>
            <a:pPr lvl="1"/>
            <a:r>
              <a:rPr lang="en-US" dirty="0" smtClean="0"/>
              <a:t>Every function in a linear programming model is the sum of the individual contributions of the activities</a:t>
            </a:r>
          </a:p>
          <a:p>
            <a:r>
              <a:rPr lang="en-US" dirty="0" smtClean="0"/>
              <a:t>Divisibility</a:t>
            </a:r>
            <a:r>
              <a:rPr lang="zh-CN" altLang="en-US" dirty="0" smtClean="0"/>
              <a:t>可分割性</a:t>
            </a:r>
            <a:endParaRPr lang="en-US" dirty="0" smtClean="0"/>
          </a:p>
          <a:p>
            <a:pPr lvl="1"/>
            <a:r>
              <a:rPr lang="en-US" dirty="0" smtClean="0"/>
              <a:t>Decision variables in a linear programming model may have any values</a:t>
            </a:r>
          </a:p>
          <a:p>
            <a:pPr lvl="2"/>
            <a:r>
              <a:rPr lang="en-US" dirty="0" smtClean="0"/>
              <a:t>Including noninteger values</a:t>
            </a:r>
          </a:p>
          <a:p>
            <a:pPr lvl="1"/>
            <a:r>
              <a:rPr lang="en-US" dirty="0" smtClean="0"/>
              <a:t>Assumes activities can be run at fractional </a:t>
            </a:r>
            <a:r>
              <a:rPr lang="zh-CN" altLang="en-US" dirty="0" smtClean="0"/>
              <a:t>小数</a:t>
            </a:r>
            <a:r>
              <a:rPr lang="en-US" dirty="0" smtClean="0"/>
              <a:t>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Programming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971675"/>
            <a:ext cx="845661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Programming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33575"/>
            <a:ext cx="8351837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Certainty</a:t>
            </a:r>
          </a:p>
          <a:p>
            <a:pPr lvl="1"/>
            <a:r>
              <a:rPr lang="en-US" dirty="0" smtClean="0"/>
              <a:t>Value assigned to each parameter of a linear programming model is assumed to be a known constant</a:t>
            </a:r>
          </a:p>
          <a:p>
            <a:pPr lvl="1"/>
            <a:r>
              <a:rPr lang="en-US" dirty="0" smtClean="0"/>
              <a:t>Seldom satisfied precisely in real applications</a:t>
            </a:r>
          </a:p>
          <a:p>
            <a:pPr lvl="2"/>
            <a:r>
              <a:rPr lang="en-US" dirty="0" smtClean="0"/>
              <a:t>Sensitivity analysis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9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Additional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Design of radiation therapy</a:t>
            </a:r>
            <a:r>
              <a:rPr lang="zh-CN" altLang="en-US" dirty="0" smtClean="0"/>
              <a:t>放射治疗</a:t>
            </a:r>
            <a:r>
              <a:rPr lang="en-US" dirty="0" smtClean="0"/>
              <a:t> for Mary’s cancer treatment</a:t>
            </a:r>
          </a:p>
          <a:p>
            <a:pPr lvl="1"/>
            <a:r>
              <a:rPr lang="en-US" dirty="0" smtClean="0"/>
              <a:t>Goal: select best combination of beams and their intensities</a:t>
            </a:r>
            <a:r>
              <a:rPr lang="zh-CN" altLang="en-US" dirty="0" smtClean="0"/>
              <a:t>强度</a:t>
            </a:r>
            <a:r>
              <a:rPr lang="en-US" dirty="0" smtClean="0"/>
              <a:t> to generate best possible dose </a:t>
            </a:r>
            <a:r>
              <a:rPr lang="zh-CN" altLang="en-US" dirty="0" smtClean="0"/>
              <a:t>剂量</a:t>
            </a:r>
            <a:r>
              <a:rPr lang="en-US" dirty="0" smtClean="0"/>
              <a:t> distribution</a:t>
            </a:r>
          </a:p>
          <a:p>
            <a:pPr lvl="2"/>
            <a:r>
              <a:rPr lang="en-US" dirty="0" smtClean="0"/>
              <a:t>Dose is measured in </a:t>
            </a:r>
            <a:r>
              <a:rPr lang="en-US" dirty="0" err="1" smtClean="0"/>
              <a:t>kilorads</a:t>
            </a:r>
            <a:r>
              <a:rPr lang="zh-CN" altLang="en-US" dirty="0" smtClean="0"/>
              <a:t>千德拉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95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introducing two new </a:t>
            </a:r>
            <a:r>
              <a:rPr lang="en-US" dirty="0" smtClean="0"/>
              <a:t>products</a:t>
            </a:r>
            <a:endParaRPr lang="en-US" dirty="0"/>
          </a:p>
          <a:p>
            <a:pPr lvl="1"/>
            <a:r>
              <a:rPr lang="en-US" dirty="0" smtClean="0"/>
              <a:t>Product 1: 8 ft. glass door with aluminum frame</a:t>
            </a:r>
          </a:p>
          <a:p>
            <a:pPr lvl="1"/>
            <a:r>
              <a:rPr lang="en-US" dirty="0" smtClean="0"/>
              <a:t>Product 2: 4 x 6 ft.</a:t>
            </a:r>
            <a:r>
              <a:rPr lang="zh-CN" altLang="en-US" dirty="0" smtClean="0"/>
              <a:t>英尺</a:t>
            </a:r>
            <a:r>
              <a:rPr lang="en-US" dirty="0" smtClean="0"/>
              <a:t>double-hung, wood-framed window</a:t>
            </a:r>
          </a:p>
          <a:p>
            <a:r>
              <a:rPr lang="en-US" dirty="0" smtClean="0"/>
              <a:t>Problem: What mix of products would be most profitable?</a:t>
            </a:r>
          </a:p>
          <a:p>
            <a:pPr lvl="1"/>
            <a:r>
              <a:rPr lang="en-US" dirty="0" smtClean="0"/>
              <a:t>Assuming company could sell as much of either product as could be produced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1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Radiation Therapy Design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4" y="1921100"/>
            <a:ext cx="8324405" cy="310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84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Radiation Therapy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programming model</a:t>
            </a:r>
          </a:p>
          <a:p>
            <a:pPr lvl="1"/>
            <a:r>
              <a:rPr lang="en-US" dirty="0" smtClean="0"/>
              <a:t>Using data from Table 3.7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5370" y="2627165"/>
            <a:ext cx="40195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612" y="3352800"/>
            <a:ext cx="6962775" cy="306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86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Radiation Therapy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267200" cy="5105400"/>
          </a:xfrm>
        </p:spPr>
        <p:txBody>
          <a:bodyPr/>
          <a:lstStyle/>
          <a:p>
            <a:r>
              <a:rPr lang="en-US" dirty="0" smtClean="0"/>
              <a:t>A type of cost-benefit tradeoff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47" y="1531620"/>
            <a:ext cx="470263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2026692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208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83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660066"/>
                </a:solidFill>
                <a:ea typeface="黑体" pitchFamily="49" charset="-122"/>
              </a:rPr>
              <a:t>某人每天食用甲、乙两种食物（如猪肉、鸡蛋），其资料如下：问两种食物各食用多少，才能既满足需要、又使总费用最省？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3744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设：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i="1" baseline="-30000" dirty="0">
                <a:solidFill>
                  <a:schemeClr val="tx1"/>
                </a:solidFill>
                <a:ea typeface="黑体" pitchFamily="49" charset="-122"/>
              </a:rPr>
              <a:t>1 </a:t>
            </a:r>
            <a:r>
              <a:rPr lang="zh-CN" altLang="en-US" sz="2400" b="1" i="1" baseline="-30000" dirty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分别表示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甲、乙 两种食物的食用量。</a:t>
            </a:r>
          </a:p>
        </p:txBody>
      </p:sp>
      <p:graphicFrame>
        <p:nvGraphicFramePr>
          <p:cNvPr id="426010" name="Object 26"/>
          <p:cNvGraphicFramePr>
            <a:graphicFrameLocks noChangeAspect="1"/>
          </p:cNvGraphicFramePr>
          <p:nvPr/>
        </p:nvGraphicFramePr>
        <p:xfrm>
          <a:off x="228600" y="2667000"/>
          <a:ext cx="3533775" cy="2376487"/>
        </p:xfrm>
        <a:graphic>
          <a:graphicData uri="http://schemas.openxmlformats.org/presentationml/2006/ole">
            <p:oleObj spid="_x0000_s120834" name="Equation" r:id="rId3" imgW="1574640" imgH="1193760" progId="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038600" y="1676400"/>
            <a:ext cx="5105400" cy="2895600"/>
            <a:chOff x="2496" y="864"/>
            <a:chExt cx="2688" cy="1824"/>
          </a:xfrm>
        </p:grpSpPr>
        <p:sp>
          <p:nvSpPr>
            <p:cNvPr id="63494" name="Rectangle 28"/>
            <p:cNvSpPr>
              <a:spLocks noChangeArrowheads="1"/>
            </p:cNvSpPr>
            <p:nvPr/>
          </p:nvSpPr>
          <p:spPr bwMode="auto">
            <a:xfrm>
              <a:off x="4560" y="2352"/>
              <a:ext cx="6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495" name="Rectangle 29"/>
            <p:cNvSpPr>
              <a:spLocks noChangeArrowheads="1"/>
            </p:cNvSpPr>
            <p:nvPr/>
          </p:nvSpPr>
          <p:spPr bwMode="auto">
            <a:xfrm>
              <a:off x="3264" y="2352"/>
              <a:ext cx="12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 </a:t>
              </a: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2         1.5</a:t>
              </a:r>
            </a:p>
          </p:txBody>
        </p:sp>
        <p:sp>
          <p:nvSpPr>
            <p:cNvPr id="63496" name="Rectangle 30"/>
            <p:cNvSpPr>
              <a:spLocks noChangeArrowheads="1"/>
            </p:cNvSpPr>
            <p:nvPr/>
          </p:nvSpPr>
          <p:spPr bwMode="auto">
            <a:xfrm>
              <a:off x="2496" y="2352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原料单价</a:t>
              </a:r>
            </a:p>
          </p:txBody>
        </p:sp>
        <p:sp>
          <p:nvSpPr>
            <p:cNvPr id="63497" name="Rectangle 31"/>
            <p:cNvSpPr>
              <a:spLocks noChangeArrowheads="1"/>
            </p:cNvSpPr>
            <p:nvPr/>
          </p:nvSpPr>
          <p:spPr bwMode="auto">
            <a:xfrm>
              <a:off x="4560" y="1445"/>
              <a:ext cx="624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1.00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7.50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10.0</a:t>
              </a:r>
            </a:p>
          </p:txBody>
        </p:sp>
        <p:sp>
          <p:nvSpPr>
            <p:cNvPr id="63498" name="Rectangle 32"/>
            <p:cNvSpPr>
              <a:spLocks noChangeArrowheads="1"/>
            </p:cNvSpPr>
            <p:nvPr/>
          </p:nvSpPr>
          <p:spPr bwMode="auto">
            <a:xfrm>
              <a:off x="3264" y="1445"/>
              <a:ext cx="129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0.1       0.15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   1.7       0.75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   1.10     1.30</a:t>
              </a:r>
            </a:p>
          </p:txBody>
        </p:sp>
        <p:sp>
          <p:nvSpPr>
            <p:cNvPr id="63499" name="Rectangle 33"/>
            <p:cNvSpPr>
              <a:spLocks noChangeArrowheads="1"/>
            </p:cNvSpPr>
            <p:nvPr/>
          </p:nvSpPr>
          <p:spPr bwMode="auto">
            <a:xfrm>
              <a:off x="2496" y="1445"/>
              <a:ext cx="768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sz="2400" b="1" baseline="-30000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sz="2400" b="1" baseline="-30000">
                  <a:solidFill>
                    <a:schemeClr val="tx1"/>
                  </a:solidFill>
                  <a:ea typeface="宋体" pitchFamily="2" charset="-122"/>
                </a:rPr>
                <a:t>2</a:t>
              </a:r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sz="2400" b="1" baseline="-300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63500" name="Rectangle 34"/>
            <p:cNvSpPr>
              <a:spLocks noChangeArrowheads="1"/>
            </p:cNvSpPr>
            <p:nvPr/>
          </p:nvSpPr>
          <p:spPr bwMode="auto">
            <a:xfrm>
              <a:off x="4560" y="864"/>
              <a:ext cx="624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最    低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需要量</a:t>
              </a:r>
            </a:p>
          </p:txBody>
        </p:sp>
        <p:sp>
          <p:nvSpPr>
            <p:cNvPr id="63501" name="Rectangle 35"/>
            <p:cNvSpPr>
              <a:spLocks noChangeArrowheads="1"/>
            </p:cNvSpPr>
            <p:nvPr/>
          </p:nvSpPr>
          <p:spPr bwMode="auto">
            <a:xfrm>
              <a:off x="3264" y="864"/>
              <a:ext cx="1296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甲         乙</a:t>
              </a:r>
            </a:p>
          </p:txBody>
        </p:sp>
        <p:sp>
          <p:nvSpPr>
            <p:cNvPr id="63502" name="Rectangle 36"/>
            <p:cNvSpPr>
              <a:spLocks noChangeArrowheads="1"/>
            </p:cNvSpPr>
            <p:nvPr/>
          </p:nvSpPr>
          <p:spPr bwMode="auto">
            <a:xfrm>
              <a:off x="2496" y="864"/>
              <a:ext cx="768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1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含      食物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     量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成分</a:t>
              </a:r>
            </a:p>
          </p:txBody>
        </p:sp>
        <p:sp>
          <p:nvSpPr>
            <p:cNvPr id="63503" name="Line 37"/>
            <p:cNvSpPr>
              <a:spLocks noChangeShapeType="1"/>
            </p:cNvSpPr>
            <p:nvPr/>
          </p:nvSpPr>
          <p:spPr bwMode="auto">
            <a:xfrm>
              <a:off x="2496" y="864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38"/>
            <p:cNvSpPr>
              <a:spLocks noChangeShapeType="1"/>
            </p:cNvSpPr>
            <p:nvPr/>
          </p:nvSpPr>
          <p:spPr bwMode="auto">
            <a:xfrm>
              <a:off x="2496" y="1445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39"/>
            <p:cNvSpPr>
              <a:spLocks noChangeShapeType="1"/>
            </p:cNvSpPr>
            <p:nvPr/>
          </p:nvSpPr>
          <p:spPr bwMode="auto">
            <a:xfrm>
              <a:off x="2496" y="2352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40"/>
            <p:cNvSpPr>
              <a:spLocks noChangeShapeType="1"/>
            </p:cNvSpPr>
            <p:nvPr/>
          </p:nvSpPr>
          <p:spPr bwMode="auto">
            <a:xfrm>
              <a:off x="2496" y="268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41"/>
            <p:cNvSpPr>
              <a:spLocks noChangeShapeType="1"/>
            </p:cNvSpPr>
            <p:nvPr/>
          </p:nvSpPr>
          <p:spPr bwMode="auto">
            <a:xfrm>
              <a:off x="2496" y="864"/>
              <a:ext cx="0" cy="18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42"/>
            <p:cNvSpPr>
              <a:spLocks noChangeShapeType="1"/>
            </p:cNvSpPr>
            <p:nvPr/>
          </p:nvSpPr>
          <p:spPr bwMode="auto">
            <a:xfrm>
              <a:off x="3264" y="86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43"/>
            <p:cNvSpPr>
              <a:spLocks noChangeShapeType="1"/>
            </p:cNvSpPr>
            <p:nvPr/>
          </p:nvSpPr>
          <p:spPr bwMode="auto">
            <a:xfrm>
              <a:off x="4560" y="86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44"/>
            <p:cNvSpPr>
              <a:spLocks noChangeShapeType="1"/>
            </p:cNvSpPr>
            <p:nvPr/>
          </p:nvSpPr>
          <p:spPr bwMode="auto">
            <a:xfrm>
              <a:off x="5184" y="864"/>
              <a:ext cx="0" cy="18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45"/>
            <p:cNvSpPr>
              <a:spLocks noChangeShapeType="1"/>
            </p:cNvSpPr>
            <p:nvPr/>
          </p:nvSpPr>
          <p:spPr bwMode="auto">
            <a:xfrm flipH="1" flipV="1">
              <a:off x="2736" y="86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46"/>
            <p:cNvSpPr>
              <a:spLocks noChangeShapeType="1"/>
            </p:cNvSpPr>
            <p:nvPr/>
          </p:nvSpPr>
          <p:spPr bwMode="auto">
            <a:xfrm flipH="1" flipV="1">
              <a:off x="2496" y="1056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Reclaiming Solid Wastes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SAVE-IT company collects and treats four types of solid waste materials</a:t>
            </a:r>
          </a:p>
          <a:p>
            <a:pPr lvl="1"/>
            <a:r>
              <a:rPr lang="en-US" dirty="0" smtClean="0"/>
              <a:t>Materials amalgamated</a:t>
            </a:r>
            <a:r>
              <a:rPr lang="zh-CN" altLang="en-US" dirty="0" smtClean="0"/>
              <a:t>融合</a:t>
            </a:r>
            <a:r>
              <a:rPr lang="en-US" dirty="0" smtClean="0"/>
              <a:t> into salable</a:t>
            </a:r>
            <a:r>
              <a:rPr lang="zh-CN" altLang="en-US" dirty="0" smtClean="0"/>
              <a:t>可销售</a:t>
            </a:r>
            <a:r>
              <a:rPr lang="en-US" dirty="0" smtClean="0"/>
              <a:t> products</a:t>
            </a:r>
          </a:p>
          <a:p>
            <a:pPr lvl="1"/>
            <a:r>
              <a:rPr lang="en-US" dirty="0" smtClean="0"/>
              <a:t>Three different grades of product possible</a:t>
            </a:r>
          </a:p>
          <a:p>
            <a:pPr lvl="1"/>
            <a:r>
              <a:rPr lang="en-US" dirty="0"/>
              <a:t>Fixed treatment cost covered by </a:t>
            </a:r>
            <a:r>
              <a:rPr lang="en-US" dirty="0" smtClean="0"/>
              <a:t>grants</a:t>
            </a:r>
          </a:p>
          <a:p>
            <a:pPr lvl="1"/>
            <a:r>
              <a:rPr lang="en-US" dirty="0" smtClean="0"/>
              <a:t>Objective: maximize the net weekly profit</a:t>
            </a:r>
          </a:p>
          <a:p>
            <a:pPr lvl="2"/>
            <a:r>
              <a:rPr lang="en-US" dirty="0" smtClean="0"/>
              <a:t>Determine amount of each product grade</a:t>
            </a:r>
          </a:p>
          <a:p>
            <a:pPr lvl="2"/>
            <a:r>
              <a:rPr lang="en-US" dirty="0" smtClean="0"/>
              <a:t>Determine mix of materials to be used for each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80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28489" cy="339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30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5" y="2209800"/>
            <a:ext cx="7788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138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variables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baseline="-25000" dirty="0" smtClean="0">
                        <a:latin typeface="Cambria Math"/>
                      </a:rPr>
                      <m:t>𝑖𝑗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/>
                      </a:rPr>
                      <m:t>𝑖𝑗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(for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= A, B, C; </a:t>
                </a:r>
                <a:r>
                  <a:rPr lang="en-US" i="1" dirty="0" smtClean="0"/>
                  <a:t>j </a:t>
                </a:r>
                <a:r>
                  <a:rPr lang="en-US" dirty="0" smtClean="0"/>
                  <a:t>= 1,2,3,4)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number of pounds of material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allocated to product grade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 per week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See Pages 56-57 in the text for solution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8185662" cy="141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7" name="Picture 1" descr="C:\Users\adminis\AppData\Roaming\Tencent\Users\1062269341\TIM\WinTemp\RichOle\V)0G0_OCSN(__I$P~SAGDQ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638800"/>
            <a:ext cx="4543425" cy="104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92161" name="Picture 1" descr="C:\Users\adminis\AppData\Roaming\Tencent\Users\1062269341\TIM\WinTemp\RichOle\R`WXV9M{QRWB@LT4J(L6`Z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867650" cy="790575"/>
          </a:xfrm>
          <a:prstGeom prst="rect">
            <a:avLst/>
          </a:prstGeom>
          <a:noFill/>
        </p:spPr>
      </p:pic>
      <p:pic>
        <p:nvPicPr>
          <p:cNvPr id="92162" name="Picture 2" descr="C:\Users\adminis\AppData\Roaming\Tencent\Users\1062269341\TIM\WinTemp\RichOle\5A3%LI5L3KZ169@4S))XM3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90800"/>
            <a:ext cx="6781800" cy="332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656387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produced in batches of 20</a:t>
            </a:r>
          </a:p>
          <a:p>
            <a:r>
              <a:rPr lang="en-US" dirty="0" smtClean="0"/>
              <a:t>Data needed</a:t>
            </a:r>
          </a:p>
          <a:p>
            <a:pPr lvl="1"/>
            <a:r>
              <a:rPr lang="en-US" dirty="0" smtClean="0"/>
              <a:t>Number of hours of production time available per week in each plant for new products</a:t>
            </a:r>
          </a:p>
          <a:p>
            <a:pPr lvl="1"/>
            <a:r>
              <a:rPr lang="en-US" dirty="0" smtClean="0"/>
              <a:t>Production time used in each plant for each batch</a:t>
            </a:r>
            <a:r>
              <a:rPr lang="zh-CN" altLang="en-US" dirty="0" smtClean="0"/>
              <a:t>批次</a:t>
            </a:r>
            <a:r>
              <a:rPr lang="en-US" dirty="0" smtClean="0"/>
              <a:t> of each new product</a:t>
            </a:r>
          </a:p>
          <a:p>
            <a:pPr lvl="1"/>
            <a:r>
              <a:rPr lang="en-US" dirty="0" smtClean="0"/>
              <a:t>Profit per batch of each new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26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347913"/>
            <a:ext cx="68373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166938"/>
            <a:ext cx="8123237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71366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410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The resulting optimal value of the objective function is Z =35,108.90 (a total weekly profit of $35,108.90). </a:t>
            </a:r>
            <a:endParaRPr lang="zh-CN" altLang="en-US" dirty="0"/>
          </a:p>
        </p:txBody>
      </p:sp>
      <p:pic>
        <p:nvPicPr>
          <p:cNvPr id="117761" name="Picture 1" descr="C:\Users\adminis\AppData\Roaming\Tencent\Users\1062269341\TIM\WinTemp\RichOle\@_{9PUZJ$@)CPEDI[ZZ}_C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295400"/>
            <a:ext cx="8972550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3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ChangeArrowheads="1"/>
          </p:cNvSpPr>
          <p:nvPr/>
        </p:nvSpPr>
        <p:spPr bwMode="auto">
          <a:xfrm>
            <a:off x="611188" y="333375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ea typeface="黑体" pitchFamily="49" charset="-122"/>
              </a:rPr>
              <a:t>练习</a:t>
            </a:r>
            <a:r>
              <a:rPr lang="en-US" altLang="zh-CN" sz="2400" b="1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[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下料问题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]</a:t>
            </a:r>
            <a:b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　　工厂要制作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100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套专用钢架，每套钢架需要用长为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2.9m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2.1m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1.5m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的圆钢各一根。已知原料每根长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7.4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米，现考虑应如何下料，可使所用原料最省？</a:t>
            </a:r>
          </a:p>
        </p:txBody>
      </p:sp>
      <p:graphicFrame>
        <p:nvGraphicFramePr>
          <p:cNvPr id="437254" name="Group 6"/>
          <p:cNvGraphicFramePr>
            <a:graphicFrameLocks noGrp="1"/>
          </p:cNvGraphicFramePr>
          <p:nvPr/>
        </p:nvGraphicFramePr>
        <p:xfrm>
          <a:off x="611188" y="2565400"/>
          <a:ext cx="7772400" cy="3035301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3600"/>
                <a:gridCol w="863600"/>
                <a:gridCol w="863600"/>
                <a:gridCol w="865188"/>
                <a:gridCol w="863600"/>
                <a:gridCol w="863600"/>
                <a:gridCol w="8636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剩料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解：设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1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2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3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4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5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6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7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8</a:t>
            </a:r>
            <a:r>
              <a:rPr lang="en-US" altLang="zh-CN" sz="2400" b="1" baseline="-250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分别表示按上述8种方案下料的原料根数。则：</a:t>
            </a:r>
          </a:p>
        </p:txBody>
      </p:sp>
      <p:graphicFrame>
        <p:nvGraphicFramePr>
          <p:cNvPr id="64514" name="Object 5"/>
          <p:cNvGraphicFramePr>
            <a:graphicFrameLocks noChangeAspect="1"/>
          </p:cNvGraphicFramePr>
          <p:nvPr/>
        </p:nvGraphicFramePr>
        <p:xfrm>
          <a:off x="1295400" y="2209800"/>
          <a:ext cx="6337300" cy="2322512"/>
        </p:xfrm>
        <a:graphic>
          <a:graphicData uri="http://schemas.openxmlformats.org/presentationml/2006/ole">
            <p:oleObj spid="_x0000_s121858" name="Equation" r:id="rId3" imgW="3327120" imgH="1218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"/>
          <p:cNvSpPr>
            <a:spLocks noChangeArrowheads="1"/>
          </p:cNvSpPr>
          <p:nvPr/>
        </p:nvSpPr>
        <p:spPr bwMode="auto">
          <a:xfrm>
            <a:off x="539750" y="3333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 [</a:t>
            </a:r>
            <a:r>
              <a:rPr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人员安排问题</a:t>
            </a:r>
            <a:r>
              <a:rPr lang="en-US" altLang="zh-CN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]</a:t>
            </a:r>
          </a:p>
        </p:txBody>
      </p:sp>
      <p:sp>
        <p:nvSpPr>
          <p:cNvPr id="134147" name="Rectangle 5"/>
          <p:cNvSpPr>
            <a:spLocks noChangeArrowheads="1"/>
          </p:cNvSpPr>
          <p:nvPr/>
        </p:nvSpPr>
        <p:spPr bwMode="auto">
          <a:xfrm>
            <a:off x="838200" y="1066800"/>
            <a:ext cx="7772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某个中型百货商场对售货人员（周工资200元）的需求经统计如下表    </a:t>
            </a:r>
          </a:p>
        </p:txBody>
      </p:sp>
      <p:graphicFrame>
        <p:nvGraphicFramePr>
          <p:cNvPr id="428038" name="Group 6"/>
          <p:cNvGraphicFramePr>
            <a:graphicFrameLocks noGrp="1"/>
          </p:cNvGraphicFramePr>
          <p:nvPr/>
        </p:nvGraphicFramePr>
        <p:xfrm>
          <a:off x="990600" y="1981200"/>
          <a:ext cx="6705600" cy="1524001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2000"/>
                <a:gridCol w="762000"/>
                <a:gridCol w="762000"/>
                <a:gridCol w="914400"/>
                <a:gridCol w="838200"/>
                <a:gridCol w="838200"/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星期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177" name="Rectangle 35"/>
          <p:cNvSpPr>
            <a:spLocks noChangeArrowheads="1"/>
          </p:cNvSpPr>
          <p:nvPr/>
        </p:nvSpPr>
        <p:spPr bwMode="auto">
          <a:xfrm>
            <a:off x="838200" y="4648200"/>
            <a:ext cx="723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每天工作8小时，不考虑夜班的情况；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每个人的休息时间为连续的两天时间；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每天安排的人员数不得低于需求量，但可以超过需求量。</a:t>
            </a:r>
          </a:p>
        </p:txBody>
      </p:sp>
      <p:sp>
        <p:nvSpPr>
          <p:cNvPr id="134178" name="Text Box 36"/>
          <p:cNvSpPr txBox="1">
            <a:spLocks noChangeArrowheads="1"/>
          </p:cNvSpPr>
          <p:nvPr/>
        </p:nvSpPr>
        <p:spPr bwMode="auto">
          <a:xfrm>
            <a:off x="971550" y="3573463"/>
            <a:ext cx="73437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为了保证销售人员充分休息，销售人员每周工作5天，休息2天。问应如何安排销售人员的工作时间，使得所配售货人员的总费用最小？</a:t>
            </a:r>
            <a:endParaRPr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5"/>
          <p:cNvGraphicFramePr>
            <a:graphicFrameLocks noChangeAspect="1"/>
          </p:cNvGraphicFramePr>
          <p:nvPr/>
        </p:nvGraphicFramePr>
        <p:xfrm>
          <a:off x="1331913" y="1052513"/>
          <a:ext cx="4113212" cy="4321175"/>
        </p:xfrm>
        <a:graphic>
          <a:graphicData uri="http://schemas.openxmlformats.org/presentationml/2006/ole">
            <p:oleObj spid="_x0000_s122882" name="Equation" r:id="rId3" imgW="2247840" imgH="2361960" progId="">
              <p:embed/>
            </p:oleObj>
          </a:graphicData>
        </a:graphic>
      </p:graphicFrame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468313" y="549275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解：设第</a:t>
            </a:r>
            <a:r>
              <a:rPr lang="zh-CN" altLang="en-US" sz="2400" b="1" i="1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i </a:t>
            </a: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天开始工作的人员数为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zh-CN" altLang="en-US" sz="2400" b="1" i="1" baseline="-25000">
                <a:solidFill>
                  <a:schemeClr val="tx1"/>
                </a:solidFill>
                <a:ea typeface="黑体" pitchFamily="49" charset="-122"/>
              </a:rPr>
              <a:t>　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,</a:t>
            </a:r>
            <a:r>
              <a:rPr lang="zh-CN" altLang="en-US" sz="2400" b="1" i="1">
                <a:solidFill>
                  <a:schemeClr val="tx1"/>
                </a:solidFill>
                <a:ea typeface="黑体" pitchFamily="49" charset="-122"/>
              </a:rPr>
              <a:t>　 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i=1,2,…7.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.5 Formulating and Solving Linear Programming Models on a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and its Solver add-in</a:t>
            </a:r>
          </a:p>
          <a:p>
            <a:pPr lvl="1"/>
            <a:r>
              <a:rPr lang="en-US" dirty="0" smtClean="0"/>
              <a:t>Popular tools for solving small linear programming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6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Wyndor example</a:t>
            </a:r>
          </a:p>
          <a:p>
            <a:pPr lvl="1"/>
            <a:r>
              <a:rPr lang="en-US" dirty="0" smtClean="0"/>
              <a:t>Data entered into a spreadsheet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6734"/>
            <a:ext cx="8207775" cy="19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683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8682" cy="32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898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cells</a:t>
            </a:r>
          </a:p>
          <a:p>
            <a:pPr lvl="1"/>
            <a:r>
              <a:rPr lang="en-US" dirty="0" smtClean="0"/>
              <a:t>Cells containing the decisions to be made</a:t>
            </a:r>
          </a:p>
          <a:p>
            <a:pPr lvl="1"/>
            <a:r>
              <a:rPr lang="en-US" dirty="0" smtClean="0"/>
              <a:t>C12 </a:t>
            </a:r>
            <a:r>
              <a:rPr lang="en-US" dirty="0"/>
              <a:t>and </a:t>
            </a:r>
            <a:r>
              <a:rPr lang="en-US" dirty="0" smtClean="0"/>
              <a:t>D12 in the Wyndor example below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3429000"/>
            <a:ext cx="8205788" cy="247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26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29650" cy="474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281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1056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633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Formulating Very Large Linear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linear programming models</a:t>
            </a:r>
          </a:p>
          <a:p>
            <a:pPr lvl="1"/>
            <a:r>
              <a:rPr lang="en-US" dirty="0" smtClean="0"/>
              <a:t>Can have hundreds or thousands of functional constraints</a:t>
            </a:r>
          </a:p>
          <a:p>
            <a:pPr lvl="1"/>
            <a:r>
              <a:rPr lang="en-US" dirty="0" smtClean="0"/>
              <a:t>Number of decision variables may also be very large</a:t>
            </a:r>
          </a:p>
          <a:p>
            <a:r>
              <a:rPr lang="en-US" dirty="0" smtClean="0"/>
              <a:t>Modeling language</a:t>
            </a:r>
          </a:p>
          <a:p>
            <a:pPr lvl="1"/>
            <a:r>
              <a:rPr lang="en-US" dirty="0" smtClean="0"/>
              <a:t>Used to formulate very large models in practice</a:t>
            </a:r>
          </a:p>
          <a:p>
            <a:pPr lvl="1"/>
            <a:r>
              <a:rPr lang="en-US" dirty="0" smtClean="0"/>
              <a:t>Expedites model management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1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Very Large Linear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language examples</a:t>
            </a:r>
          </a:p>
          <a:p>
            <a:pPr lvl="1"/>
            <a:r>
              <a:rPr lang="en-US" dirty="0" smtClean="0"/>
              <a:t>AMPL, MPL, OPL, GAMS, and LINGO</a:t>
            </a:r>
          </a:p>
          <a:p>
            <a:r>
              <a:rPr lang="en-US" dirty="0" smtClean="0"/>
              <a:t>Example problem with a huge model</a:t>
            </a:r>
          </a:p>
          <a:p>
            <a:pPr lvl="1"/>
            <a:r>
              <a:rPr lang="en-US" dirty="0" smtClean="0"/>
              <a:t>See Pages 73-78 in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34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programming technique applications</a:t>
            </a:r>
          </a:p>
          <a:p>
            <a:pPr lvl="1"/>
            <a:r>
              <a:rPr lang="en-US" dirty="0" smtClean="0"/>
              <a:t>Resource-allocation problems</a:t>
            </a:r>
          </a:p>
          <a:p>
            <a:pPr lvl="1"/>
            <a:r>
              <a:rPr lang="en-US" dirty="0" smtClean="0"/>
              <a:t>Cost-benefit tradeoffs</a:t>
            </a:r>
          </a:p>
          <a:p>
            <a:r>
              <a:rPr lang="en-US" dirty="0" smtClean="0"/>
              <a:t>Not all problems can be formulated to fit a linear programming model</a:t>
            </a:r>
          </a:p>
          <a:p>
            <a:pPr lvl="1"/>
            <a:r>
              <a:rPr lang="en-US" dirty="0" smtClean="0"/>
              <a:t>Alternatives: integer programming or nonlinear programming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03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补充练习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 rot="16415">
            <a:off x="2120900" y="1711325"/>
            <a:ext cx="4567238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106613" y="2559050"/>
            <a:ext cx="4554537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128838" y="3495675"/>
            <a:ext cx="4554537" cy="5413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135188" y="4433888"/>
            <a:ext cx="4554537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grpSp>
        <p:nvGrpSpPr>
          <p:cNvPr id="9" name="组合 4"/>
          <p:cNvGrpSpPr>
            <a:grpSpLocks/>
          </p:cNvGrpSpPr>
          <p:nvPr/>
        </p:nvGrpSpPr>
        <p:grpSpPr bwMode="auto">
          <a:xfrm>
            <a:off x="1476375" y="1700213"/>
            <a:ext cx="352425" cy="411162"/>
            <a:chOff x="1573957" y="1346606"/>
            <a:chExt cx="352374" cy="409847"/>
          </a:xfrm>
        </p:grpSpPr>
        <p:sp>
          <p:nvSpPr>
            <p:cNvPr id="10" name="矩形 9"/>
            <p:cNvSpPr/>
            <p:nvPr/>
          </p:nvSpPr>
          <p:spPr bwMode="auto">
            <a:xfrm rot="18837468">
              <a:off x="1579243" y="1409364"/>
              <a:ext cx="341803" cy="35237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11" name="文本框 3"/>
            <p:cNvSpPr txBox="1">
              <a:spLocks noChangeArrowheads="1"/>
            </p:cNvSpPr>
            <p:nvPr/>
          </p:nvSpPr>
          <p:spPr bwMode="auto">
            <a:xfrm>
              <a:off x="1592479" y="134660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12" name="组合 36"/>
          <p:cNvGrpSpPr>
            <a:grpSpLocks/>
          </p:cNvGrpSpPr>
          <p:nvPr/>
        </p:nvGrpSpPr>
        <p:grpSpPr bwMode="auto">
          <a:xfrm>
            <a:off x="1495425" y="2589213"/>
            <a:ext cx="352425" cy="411162"/>
            <a:chOff x="1573957" y="1346606"/>
            <a:chExt cx="352374" cy="409847"/>
          </a:xfrm>
        </p:grpSpPr>
        <p:sp>
          <p:nvSpPr>
            <p:cNvPr id="13" name="矩形 12"/>
            <p:cNvSpPr/>
            <p:nvPr/>
          </p:nvSpPr>
          <p:spPr bwMode="auto">
            <a:xfrm rot="18837468">
              <a:off x="1579243" y="1409364"/>
              <a:ext cx="341803" cy="35237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14" name="文本框 38"/>
            <p:cNvSpPr txBox="1">
              <a:spLocks noChangeArrowheads="1"/>
            </p:cNvSpPr>
            <p:nvPr/>
          </p:nvSpPr>
          <p:spPr bwMode="auto">
            <a:xfrm>
              <a:off x="1578831" y="134660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1476375" y="3527425"/>
            <a:ext cx="352425" cy="409575"/>
            <a:chOff x="1573957" y="1346606"/>
            <a:chExt cx="352374" cy="409847"/>
          </a:xfrm>
        </p:grpSpPr>
        <p:sp>
          <p:nvSpPr>
            <p:cNvPr id="16" name="矩形 15"/>
            <p:cNvSpPr/>
            <p:nvPr/>
          </p:nvSpPr>
          <p:spPr bwMode="auto">
            <a:xfrm rot="18837468">
              <a:off x="1579375" y="1409496"/>
              <a:ext cx="341539" cy="35237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17" name="文本框 41"/>
            <p:cNvSpPr txBox="1">
              <a:spLocks noChangeArrowheads="1"/>
            </p:cNvSpPr>
            <p:nvPr/>
          </p:nvSpPr>
          <p:spPr bwMode="auto">
            <a:xfrm>
              <a:off x="1592479" y="134660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grpSp>
        <p:nvGrpSpPr>
          <p:cNvPr id="18" name="组合 42"/>
          <p:cNvGrpSpPr>
            <a:grpSpLocks/>
          </p:cNvGrpSpPr>
          <p:nvPr/>
        </p:nvGrpSpPr>
        <p:grpSpPr bwMode="auto">
          <a:xfrm>
            <a:off x="1498600" y="4478338"/>
            <a:ext cx="361950" cy="395287"/>
            <a:chOff x="1565183" y="1360254"/>
            <a:chExt cx="361148" cy="396199"/>
          </a:xfrm>
        </p:grpSpPr>
        <p:sp>
          <p:nvSpPr>
            <p:cNvPr id="19" name="矩形 18"/>
            <p:cNvSpPr/>
            <p:nvPr/>
          </p:nvSpPr>
          <p:spPr bwMode="auto">
            <a:xfrm rot="18837468">
              <a:off x="1580255" y="1410377"/>
              <a:ext cx="340509" cy="35164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20" name="文本框 44"/>
            <p:cNvSpPr txBox="1">
              <a:spLocks noChangeArrowheads="1"/>
            </p:cNvSpPr>
            <p:nvPr/>
          </p:nvSpPr>
          <p:spPr bwMode="auto">
            <a:xfrm>
              <a:off x="1565183" y="1360254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2143125" y="5286375"/>
            <a:ext cx="4554538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grpSp>
        <p:nvGrpSpPr>
          <p:cNvPr id="22" name="组合 42"/>
          <p:cNvGrpSpPr>
            <a:grpSpLocks/>
          </p:cNvGrpSpPr>
          <p:nvPr/>
        </p:nvGrpSpPr>
        <p:grpSpPr bwMode="auto">
          <a:xfrm>
            <a:off x="1506538" y="5330825"/>
            <a:ext cx="360362" cy="461963"/>
            <a:chOff x="1565183" y="1360254"/>
            <a:chExt cx="361148" cy="461665"/>
          </a:xfrm>
        </p:grpSpPr>
        <p:sp>
          <p:nvSpPr>
            <p:cNvPr id="23" name="矩形 22"/>
            <p:cNvSpPr/>
            <p:nvPr/>
          </p:nvSpPr>
          <p:spPr bwMode="auto">
            <a:xfrm rot="18837468">
              <a:off x="1579984" y="1410525"/>
              <a:ext cx="341092" cy="3516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4BA5C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24" name="文本框 44"/>
            <p:cNvSpPr txBox="1">
              <a:spLocks noChangeArrowheads="1"/>
            </p:cNvSpPr>
            <p:nvPr/>
          </p:nvSpPr>
          <p:spPr bwMode="auto">
            <a:xfrm>
              <a:off x="1565183" y="1360254"/>
              <a:ext cx="2880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7651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§1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4128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22513" y="7651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1450" y="1541463"/>
            <a:ext cx="8572500" cy="203041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kumimoji="0" lang="zh-CN" altLang="en-US" dirty="0">
                <a:latin typeface="宋体" charset="-122"/>
                <a:ea typeface="楷体_GB231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．百货商场对售货员的需求如下表。要求售货员每周工作五天，连续休息两天。问：应该如何安排售货员，满足工作需要，同时使配备的售货员人数最少？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8731240"/>
              </p:ext>
            </p:extLst>
          </p:nvPr>
        </p:nvGraphicFramePr>
        <p:xfrm>
          <a:off x="928662" y="3143248"/>
          <a:ext cx="7272808" cy="298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时间</a:t>
                      </a:r>
                      <a:endParaRPr lang="zh-CN" alt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所需售货员人数</a:t>
                      </a:r>
                      <a:endParaRPr lang="zh-CN" alt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星期一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15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星期二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24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星期三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25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星期四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19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星期五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31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星期六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28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星期日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28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7651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§1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4128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2322513" y="7651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6738" y="15700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85863" y="1557338"/>
            <a:ext cx="7000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( 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= 1,2,…,7)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表示星期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开始休息的人数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建立如下的数学模型：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4675" y="2366963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7850" y="285432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219325" y="2368550"/>
            <a:ext cx="610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Min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146300" y="3027365"/>
            <a:ext cx="7110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（星期一所需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售货员人数）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906713" y="3473450"/>
            <a:ext cx="423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894013" y="3929063"/>
            <a:ext cx="4237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921000" y="4386263"/>
            <a:ext cx="4237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19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921000" y="4814888"/>
            <a:ext cx="4237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31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922588" y="5272088"/>
            <a:ext cx="4237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28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921000" y="5684838"/>
            <a:ext cx="423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28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935288" y="6129338"/>
            <a:ext cx="367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7651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§1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4128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2322513" y="7651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11627" y="2143116"/>
            <a:ext cx="853393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实际中，服务行业企业一周内对人力资源的需求往往像</a:t>
            </a:r>
            <a:endParaRPr lang="en-US" altLang="zh-CN" dirty="0"/>
          </a:p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所描述的方式变化，而每天各时间段的需求又像例</a:t>
            </a:r>
            <a:r>
              <a:rPr lang="en-US" altLang="zh-CN" dirty="0"/>
              <a:t>1</a:t>
            </a:r>
            <a:r>
              <a:rPr lang="zh-CN" altLang="en-US" dirty="0"/>
              <a:t>所描述</a:t>
            </a:r>
            <a:endParaRPr lang="en-US" altLang="zh-CN" dirty="0"/>
          </a:p>
          <a:p>
            <a:pPr eaLnBrk="1" hangingPunct="1"/>
            <a:r>
              <a:rPr lang="zh-CN" altLang="en-US" dirty="0"/>
              <a:t>的那样变化。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我们只要用例</a:t>
            </a:r>
            <a:r>
              <a:rPr lang="en-US" altLang="zh-CN" dirty="0"/>
              <a:t>1</a:t>
            </a:r>
            <a:r>
              <a:rPr lang="zh-CN" altLang="en-US" dirty="0"/>
              <a:t>的方法，分别求出周一、周二</a:t>
            </a:r>
            <a:r>
              <a:rPr lang="en-US" altLang="zh-CN" dirty="0"/>
              <a:t>······</a:t>
            </a:r>
            <a:r>
              <a:rPr lang="zh-CN" altLang="en-US" dirty="0"/>
              <a:t>周六、周日每天的人员需求，再用例</a:t>
            </a:r>
            <a:r>
              <a:rPr lang="en-US" altLang="zh-CN" dirty="0"/>
              <a:t>2</a:t>
            </a:r>
            <a:r>
              <a:rPr lang="zh-CN" altLang="en-US" dirty="0"/>
              <a:t>的方法，即可求出该公司的最小编制。</a:t>
            </a:r>
            <a:endParaRPr lang="en-US" altLang="zh-CN" dirty="0"/>
          </a:p>
          <a:p>
            <a:pPr eaLnBrk="1" hangingPunct="1"/>
            <a:r>
              <a:rPr lang="zh-CN" altLang="en-US" dirty="0"/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428596" y="164305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Example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Formulating the model</a:t>
                </a:r>
              </a:p>
              <a:p>
                <a:pPr marL="400050" lvl="1" indent="0">
                  <a:buNone/>
                </a:pPr>
                <a:r>
                  <a:rPr lang="en-US" i="1" dirty="0" smtClean="0"/>
                  <a:t>x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= number of batches of product 1 produced per week</a:t>
                </a:r>
              </a:p>
              <a:p>
                <a:pPr marL="400050" lvl="1" indent="0">
                  <a:buNone/>
                </a:pPr>
                <a:r>
                  <a:rPr lang="en-US" i="1" dirty="0"/>
                  <a:t>x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= number of batches of product 2 produced per week</a:t>
                </a:r>
              </a:p>
              <a:p>
                <a:pPr marL="400050" lvl="1" indent="0">
                  <a:buNone/>
                </a:pPr>
                <a:r>
                  <a:rPr lang="en-US" i="1" dirty="0" smtClean="0"/>
                  <a:t>Z</a:t>
                </a:r>
                <a:r>
                  <a:rPr lang="en-US" dirty="0" smtClean="0"/>
                  <a:t> = total profit per week (thousands of dollars) from producing these two products</a:t>
                </a:r>
              </a:p>
              <a:p>
                <a:pPr marL="457200" indent="-457200"/>
                <a:r>
                  <a:rPr lang="en-US" dirty="0" smtClean="0"/>
                  <a:t>From bottom row of Table 3.1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𝑍</m:t>
                      </m:r>
                      <m:r>
                        <a:rPr lang="en-US" i="1" dirty="0" smtClean="0">
                          <a:latin typeface="Cambria Math"/>
                        </a:rPr>
                        <m:t> = 3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+5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76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77" name="TextBox 10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-28575" y="1090917"/>
            <a:ext cx="9017000" cy="26431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10000"/>
              </a:lnSpc>
              <a:spcAft>
                <a:spcPts val="0"/>
              </a:spcAft>
              <a:defRPr/>
            </a:pPr>
            <a:endParaRPr kumimoji="0" lang="en-US" altLang="zh-CN" dirty="0">
              <a:latin typeface="宋体" charset="-122"/>
              <a:ea typeface="+mn-ea"/>
            </a:endParaRPr>
          </a:p>
          <a:p>
            <a:pPr marL="342900" indent="-3429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．公司面临外包协作、自行生产的问题。甲、乙、丙产品都需要经过铸造、机加工和装配三道工序。铸造工序中甲、乙可外包，亦可自产，丙必须自产，其余工序必须本厂完成。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问：为获取最大利润，三种产品各生产多少件？甲、乙的铸件有多少由本公司铸造？有多少由外包协作？</a:t>
            </a:r>
          </a:p>
          <a:p>
            <a:pPr marL="342900" indent="-3429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5779879"/>
              </p:ext>
            </p:extLst>
          </p:nvPr>
        </p:nvGraphicFramePr>
        <p:xfrm>
          <a:off x="642910" y="3643314"/>
          <a:ext cx="8136904" cy="2520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甲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乙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丙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资源限制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每件铸造工时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小时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每件机械加工工时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小时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12000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每件装配工时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小时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自行生产铸件每件成本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外包协作铸件每件成本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--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机械加工每件成本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装配每件成本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每件产品售价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23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18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19462" name="Rectangle 3"/>
          <p:cNvSpPr txBox="1">
            <a:spLocks noChangeArrowheads="1"/>
          </p:cNvSpPr>
          <p:nvPr/>
        </p:nvSpPr>
        <p:spPr bwMode="auto">
          <a:xfrm>
            <a:off x="647700" y="1276350"/>
            <a:ext cx="7891463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分别为三道工序都由本公司加工的甲、乙、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丙三种产品的件数，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分别为由外协铸造再由本公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司加工和装配的甲、乙两种产品的件数。</a:t>
            </a:r>
            <a:r>
              <a:rPr kumimoji="0"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    </a:t>
            </a:r>
            <a:endParaRPr kumimoji="0" lang="zh-CN" altLang="en-US" sz="1600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9550" y="1397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9563" y="5505450"/>
            <a:ext cx="92773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可得到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1,2,3,4,5)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的利润分别为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31788" y="2854325"/>
            <a:ext cx="79295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的利润：利润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售价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各成本之和；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15913" y="3268663"/>
            <a:ext cx="82867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产品甲全部自制的利润      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=23-(3+2+3)=15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5913" y="3713163"/>
            <a:ext cx="842962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产品甲铸造外协，其余自制的利润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=23-(5+2+3)=13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17500" y="4184650"/>
            <a:ext cx="842962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产品乙全部自制的利润      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=18-(5+1+2)=10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00038" y="4643438"/>
            <a:ext cx="82153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产品乙铸造外协，其余自制的利润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=18-(6+1+2)=9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00038" y="5070475"/>
            <a:ext cx="8247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产品丙的利润              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=16-(4+3+2)=7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4488" y="1724025"/>
            <a:ext cx="6215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通过以上分析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可建立如下的数学模型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7350" y="2438400"/>
            <a:ext cx="172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0525" y="2925763"/>
            <a:ext cx="1722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8975" y="2439988"/>
            <a:ext cx="664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Max   15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+ 10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+ 7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+ 13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+ 9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09688" y="3305175"/>
            <a:ext cx="6215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+ 10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+ 7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≤ 8000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（铸造工时）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98575" y="3824288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+ 4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+ 8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+ 6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+ 4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≤ 12000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（机械加工工时）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316038" y="4327525"/>
            <a:ext cx="735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+ 3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≤ 10000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（装配工时）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12863" y="4797425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200" y="4000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987425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322513" y="4000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4103" name="Rectangle 3"/>
          <p:cNvSpPr txBox="1">
            <a:spLocks noChangeArrowheads="1"/>
          </p:cNvSpPr>
          <p:nvPr/>
        </p:nvSpPr>
        <p:spPr bwMode="auto">
          <a:xfrm>
            <a:off x="244475" y="1194309"/>
            <a:ext cx="8899525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例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．机械厂生产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Ⅰ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Ⅱ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Ⅲ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产品，均要经过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两道工序。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两种规格的设备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能完成 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 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工序；三种规格的设备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能完成 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 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工序。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Ⅰ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可在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的任何规格的设备上加工；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Ⅱ 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可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在任意规格的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上加工，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工序只能在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上加工；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Ⅲ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只能在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上加工。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问：为获得最大利润，应如何制定最优的产品加工方案？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3367362"/>
              </p:ext>
            </p:extLst>
          </p:nvPr>
        </p:nvGraphicFramePr>
        <p:xfrm>
          <a:off x="361464" y="4025956"/>
          <a:ext cx="8584099" cy="25106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6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2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32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4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4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29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设备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产品单件工时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设备的有效台时</a:t>
                      </a:r>
                      <a:endParaRPr lang="zh-CN" alt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满负荷时的设备费用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II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III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A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A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9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12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321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11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783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原料（元</a:t>
                      </a:r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件）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0.25 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0.35 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0.50 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售价（元</a:t>
                      </a:r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件）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1.25 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2.00 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2.80 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5016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089025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322513" y="5016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5263" y="12049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36600" y="1177925"/>
            <a:ext cx="82153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ijk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表示产品 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在工序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（工序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表示，工序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表示）的设备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上加工的数量，建立如下的数学模型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98525" y="2016125"/>
            <a:ext cx="8215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+ 10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211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≤ 6000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 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3288" y="2386013"/>
            <a:ext cx="771525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 9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≤ 10000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 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98525" y="2741613"/>
            <a:ext cx="7286625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 8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≤ 4000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 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89000" y="3095625"/>
            <a:ext cx="76438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+ 11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≤ 7000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 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89000" y="3465513"/>
            <a:ext cx="76438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≤ 4000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 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79475" y="3822700"/>
            <a:ext cx="895508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= 0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产品在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工序加工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的数量相等）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77888" y="4622800"/>
            <a:ext cx="89296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212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= 0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产品在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工序加工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的数量相等）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88913" y="2022475"/>
            <a:ext cx="95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s.t.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55663" y="5405438"/>
            <a:ext cx="82581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312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= 0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产品在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工序加工  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的数量相等）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82650" y="6180138"/>
            <a:ext cx="657225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ijk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  , 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= 1,2,3; j = 1,2; k = 1,2,3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5088" y="1857375"/>
            <a:ext cx="9215437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利润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[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（销售单价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原料单价）* 产品件数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之和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（每台时的设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备费用*设备实际使用的总台时数）之和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438" y="1357313"/>
            <a:ext cx="7286625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目标函数为计算利润最大化，利润的计算公式为：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2075" y="3013075"/>
            <a:ext cx="172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1925" y="50355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整理得：</a:t>
            </a:r>
            <a:endParaRPr lang="zh-CN" alt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70038" y="3033713"/>
            <a:ext cx="75009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Max (1.25-0.25)(x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)+(2-0.35) (x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) +(2.80-0.5)x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–300/6000(5x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+10x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)-321/10000(7x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+9x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+12x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   250/4000(6x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+8x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)-783/7000(4x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+11x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)-200/4000(7x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).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16038" y="5060950"/>
            <a:ext cx="7858125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0.75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+0.7753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+1.15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+1.3611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+1.9148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312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-0.375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-0.4474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-1.2304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670104" y="2177216"/>
            <a:ext cx="7215238" cy="4530471"/>
            <a:chOff x="670104" y="2177216"/>
            <a:chExt cx="7215238" cy="4530471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670104" y="2177216"/>
              <a:ext cx="7215238" cy="4530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合并同类项，自行完成；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移项问题；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变量下标的转换问题；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把变量设定中两维和三维下标将为一维；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en-US" altLang="zh-CN" sz="28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sz="2800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ijk</a:t>
              </a:r>
              <a:r>
                <a:rPr kumimoji="0" lang="zh-CN" altLang="en-US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111       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112        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   </a:t>
              </a:r>
              <a:r>
                <a:rPr kumimoji="0" lang="zh-CN" altLang="en-US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。。。</a:t>
              </a: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3828124" y="5086822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916612" y="5685520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42910" y="1500174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需要注意的问题：</a:t>
            </a:r>
            <a:endParaRPr kumimoji="0"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§3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8153400" y="6926263"/>
            <a:ext cx="685800" cy="4572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E2D8D58-99CC-4ED6-8025-4E50CE1EC2FF}" type="slidenum">
              <a:rPr lang="en-US" altLang="zh-CN" sz="1200">
                <a:solidFill>
                  <a:srgbClr val="898989"/>
                </a:solidFill>
              </a:rPr>
              <a:pPr algn="r" eaLnBrk="1" hangingPunct="1"/>
              <a:t>77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287463"/>
            <a:ext cx="8382000" cy="55626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5600" y="32845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06463" y="3241675"/>
            <a:ext cx="3570208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列出所有可能下料方案：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28625" y="1500188"/>
            <a:ext cx="8715375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．工厂要做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套钢架，每套用长为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2.9 m,2.1 m,1.5 m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圆钢各一根。已知原料每根长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7.4 m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，问：应如何下料，可使所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用原料最省？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682465"/>
              </p:ext>
            </p:extLst>
          </p:nvPr>
        </p:nvGraphicFramePr>
        <p:xfrm>
          <a:off x="428625" y="3717032"/>
          <a:ext cx="8334376" cy="2664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2.9m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2.1m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1.5m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合计</a:t>
                      </a:r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7.4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7.2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6.6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6.5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6.3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料头</a:t>
                      </a:r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0.2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0.8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0.9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1.4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§3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9713" y="1841500"/>
            <a:ext cx="8815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设按上述方案下料的原材料根数分别为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建立如下的数学模型：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8288" y="28654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71463" y="36068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95463" y="2884488"/>
            <a:ext cx="6643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Min  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795463" y="3627438"/>
            <a:ext cx="7348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≥ 100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2.9m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圆钢）</a:t>
            </a:r>
            <a:endParaRPr lang="zh-CN" alt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755900" y="4083050"/>
            <a:ext cx="550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+ 3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100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38425" y="4510088"/>
            <a:ext cx="6351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3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+ 3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+ 4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100</a:t>
            </a:r>
            <a:endParaRPr lang="zh-CN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787650" y="4911725"/>
            <a:ext cx="4084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§3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4998" y="1674813"/>
            <a:ext cx="8643998" cy="24907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用“管理运筹学”软件计算得出最优下料方案：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按方案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根；按方案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根；按方案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dirty="0">
                <a:latin typeface="+mn-lt"/>
                <a:ea typeface="楷体_GB2312"/>
              </a:rPr>
              <a:t> 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即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=30; 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=50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只需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根原材料就可制造出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套钢架。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4144963"/>
            <a:ext cx="8358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建立此类型数学模型时，约束条件用大于等于号优于用等于号。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Example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Constraints (see Table 3.1)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b="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12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3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baseline="-25000" dirty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baseline="-25000" dirty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18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baseline="-25000" dirty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≥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/>
                <a:r>
                  <a:rPr lang="en-US" dirty="0" smtClean="0"/>
                  <a:t>Classic example of resource-allocation problem</a:t>
                </a:r>
              </a:p>
              <a:p>
                <a:pPr marL="1090613" lvl="1" indent="-293688"/>
                <a:r>
                  <a:rPr lang="en-US" dirty="0" smtClean="0"/>
                  <a:t>Most common type of linear programming problem</a:t>
                </a:r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02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347663" y="1276350"/>
            <a:ext cx="87868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dirty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．工厂要用三种原料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混合调配出不同规格的产品甲、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乙、丙。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问：该厂应如何安排生产，使利润最大？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9699786"/>
              </p:ext>
            </p:extLst>
          </p:nvPr>
        </p:nvGraphicFramePr>
        <p:xfrm>
          <a:off x="432460" y="3016896"/>
          <a:ext cx="8406011" cy="1368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5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5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产品名称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规格要求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单价（元</a:t>
                      </a:r>
                      <a:r>
                        <a:rPr lang="en-US" altLang="zh-CN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kg）</a:t>
                      </a:r>
                      <a:endParaRPr 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甲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不少于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50%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，原材料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不超过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25%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50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乙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不少于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25%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，原材料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不超过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50%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丙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不限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1588829"/>
              </p:ext>
            </p:extLst>
          </p:nvPr>
        </p:nvGraphicFramePr>
        <p:xfrm>
          <a:off x="465812" y="4673080"/>
          <a:ext cx="8352928" cy="1549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原材料名称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每天最多供应量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单价（元</a:t>
                      </a:r>
                      <a:r>
                        <a:rPr lang="en-US" altLang="zh-CN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kg）</a:t>
                      </a:r>
                      <a:endParaRPr 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65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1225" y="1557338"/>
            <a:ext cx="7786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表示第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种（我们分别用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1,2,3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表示产品甲、乙、丙）产品中原料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的含量。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98525" y="2311400"/>
            <a:ext cx="6357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建立数学模型时，要考虑：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69950" y="2727325"/>
            <a:ext cx="505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甲产品的数量为：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98525" y="3111500"/>
            <a:ext cx="574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乙产品的数量为：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8688" y="3513138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丙产品的数量为：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98525" y="3927475"/>
            <a:ext cx="671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的总需求量为：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14400" y="4357688"/>
            <a:ext cx="615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的总需求量为：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zh-CN" alt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1225" y="4772025"/>
            <a:ext cx="594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的总需求量为：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6088" y="5537200"/>
            <a:ext cx="750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 利润最大，利润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收入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原料支出 </a:t>
            </a:r>
            <a:endParaRPr lang="zh-CN" alt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6088" y="5908675"/>
            <a:ext cx="785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 规格要求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个；  供应量限制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1500188"/>
            <a:ext cx="8786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总收入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总成本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甲乙丙三种产品的销售单价*产品数量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甲乙丙使用的原料单价*原料数量，故有：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57188" y="23685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0363" y="378618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00250" y="2357438"/>
            <a:ext cx="7143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Max 50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+35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+25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-65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-25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-35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 -15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-30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-40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12950" y="3800475"/>
            <a:ext cx="249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从第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个表中有：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041525" y="4241800"/>
            <a:ext cx="688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≥0.5(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（甲含原材料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的比例）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44700" y="4714875"/>
            <a:ext cx="315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12</a:t>
            </a:r>
            <a:r>
              <a:rPr kumimoji="0" lang="en-US" altLang="zh-CN">
                <a:latin typeface="宋体" panose="02010600030101010101" pitchFamily="2" charset="-122"/>
              </a:rPr>
              <a:t>≤0.25(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11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12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13</a:t>
            </a:r>
            <a:r>
              <a:rPr kumimoji="0"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54225" y="5156200"/>
            <a:ext cx="316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21</a:t>
            </a:r>
            <a:r>
              <a:rPr kumimoji="0" lang="en-US" altLang="zh-CN">
                <a:latin typeface="宋体" panose="02010600030101010101" pitchFamily="2" charset="-122"/>
              </a:rPr>
              <a:t>≥0.25(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21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22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23</a:t>
            </a:r>
            <a:r>
              <a:rPr kumimoji="0"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84388" y="5611813"/>
            <a:ext cx="300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22</a:t>
            </a:r>
            <a:r>
              <a:rPr kumimoji="0" lang="en-US" altLang="zh-CN">
                <a:latin typeface="宋体" panose="02010600030101010101" pitchFamily="2" charset="-122"/>
              </a:rPr>
              <a:t>≤0.5(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21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22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23</a:t>
            </a:r>
            <a:r>
              <a:rPr kumimoji="0" lang="en-US" altLang="zh-CN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8625" y="1571625"/>
            <a:ext cx="871537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从第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个表中，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生产甲乙丙的原材料不能超过原材料的供应限额，故有：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00250" y="3038475"/>
            <a:ext cx="5929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)≤100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的供应限额）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95488" y="3571875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)≤100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98663" y="4071938"/>
            <a:ext cx="249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)≤60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1638" y="1681163"/>
            <a:ext cx="38782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通过整理，得到以下模型：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8463" y="2209800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14338" y="2665413"/>
            <a:ext cx="1722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5800" y="2224088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Max z = -15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-30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-40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73263" y="2693988"/>
            <a:ext cx="657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≥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不少于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73263" y="3109913"/>
            <a:ext cx="692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+0.75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不超过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25%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66900" y="3538538"/>
            <a:ext cx="6357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0.75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≥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不少于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25%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01838" y="3938588"/>
            <a:ext cx="6715125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不超过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46288" y="4324350"/>
            <a:ext cx="6072187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100   (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供应量限制）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063750" y="4781550"/>
            <a:ext cx="6072188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100   (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供应量限制）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73275" y="5243513"/>
            <a:ext cx="6572250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60    (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供应量限制）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85975" y="5694363"/>
            <a:ext cx="4572000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≥ 0  , </a:t>
            </a:r>
            <a:r>
              <a:rPr kumimoji="0"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1,2,3; j = 1,2,3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29734" name="Text Box 4"/>
          <p:cNvSpPr txBox="1">
            <a:spLocks noChangeArrowheads="1"/>
          </p:cNvSpPr>
          <p:nvPr/>
        </p:nvSpPr>
        <p:spPr bwMode="auto">
          <a:xfrm>
            <a:off x="395288" y="1857375"/>
            <a:ext cx="86058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汽油混合问题。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汽油的特性用“辛烷数”描述点火特性，用“蒸汽压力”描述挥发性。炼油厂有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种标准汽油，性能与库存信息如表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将这四种混合，可得到标号为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的两种飞机汽油，性能指标如表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问：如何根据库存情况适量混合各种标准汽油，既满足飞机汽油的性能指标，又使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号汽油满足需求，并使得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号汽油产量最高？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904868"/>
              </p:ext>
            </p:extLst>
          </p:nvPr>
        </p:nvGraphicFramePr>
        <p:xfrm>
          <a:off x="695325" y="2192338"/>
          <a:ext cx="7858125" cy="1981200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标准汽油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辛烷数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蒸汽压力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(g/cm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库存量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7.11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  <a:endParaRPr kumimoji="1" lang="ru-RU" altLang="zh-CN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380000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93.0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11.38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265200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87.0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5.69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408100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28.45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130100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6498604"/>
              </p:ext>
            </p:extLst>
          </p:nvPr>
        </p:nvGraphicFramePr>
        <p:xfrm>
          <a:off x="682625" y="4837113"/>
          <a:ext cx="7889875" cy="1336676"/>
        </p:xfrm>
        <a:graphic>
          <a:graphicData uri="http://schemas.openxmlformats.org/drawingml/2006/table">
            <a:tbl>
              <a:tblPr/>
              <a:tblGrid>
                <a:gridCol w="158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飞机汽油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辛烷数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蒸汽压力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(g/cm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产量需求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不小于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不大于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9.96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越多越好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不小于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不大于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9.96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不少于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0013" y="1763713"/>
            <a:ext cx="242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851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051300" y="4467225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5619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2096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75" name="TextBox 4"/>
          <p:cNvSpPr txBox="1">
            <a:spLocks noChangeArrowheads="1"/>
          </p:cNvSpPr>
          <p:nvPr/>
        </p:nvSpPr>
        <p:spPr bwMode="auto">
          <a:xfrm>
            <a:off x="2322513" y="5619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183" name="Text Box 65"/>
          <p:cNvSpPr txBox="1">
            <a:spLocks noChangeArrowheads="1"/>
          </p:cNvSpPr>
          <p:nvPr/>
        </p:nvSpPr>
        <p:spPr bwMode="auto">
          <a:xfrm>
            <a:off x="500063" y="3275013"/>
            <a:ext cx="357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库存量和产量约束为</a:t>
            </a:r>
            <a:r>
              <a:rPr lang="zh-CN" altLang="en-US" sz="2000" dirty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3643313" y="3275013"/>
          <a:ext cx="5010150" cy="2368550"/>
        </p:xfrm>
        <a:graphic>
          <a:graphicData uri="http://schemas.openxmlformats.org/presentationml/2006/ole">
            <p:oleObj spid="_x0000_s148482" name="Equation" r:id="rId4" imgW="1765300" imgH="1143000" progId="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761038" y="4545013"/>
          <a:ext cx="214312" cy="334962"/>
        </p:xfrm>
        <a:graphic>
          <a:graphicData uri="http://schemas.openxmlformats.org/presentationml/2006/ole">
            <p:oleObj spid="_x0000_s148483" name="Equation" r:id="rId5" imgW="114102" imgH="177492" progId="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28625" y="13573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28688" y="1714500"/>
            <a:ext cx="735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为飞机汽油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中所用标准汽油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(L)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84188" y="2184400"/>
            <a:ext cx="618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目标函数为飞机汽油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的总产量越多越好 </a:t>
            </a:r>
          </a:p>
        </p:txBody>
      </p:sp>
      <p:graphicFrame>
        <p:nvGraphicFramePr>
          <p:cNvPr id="7187" name="Object 8"/>
          <p:cNvGraphicFramePr>
            <a:graphicFrameLocks noChangeAspect="1"/>
          </p:cNvGraphicFramePr>
          <p:nvPr/>
        </p:nvGraphicFramePr>
        <p:xfrm>
          <a:off x="2714625" y="2703513"/>
          <a:ext cx="2833688" cy="450850"/>
        </p:xfrm>
        <a:graphic>
          <a:graphicData uri="http://schemas.openxmlformats.org/presentationml/2006/ole">
            <p:oleObj spid="_x0000_s148484" name="Equation" r:id="rId6" imgW="14351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  <p:bldP spid="20" grpId="0"/>
      <p:bldP spid="21" grpId="0"/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736600" y="18700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由物理中的分压定律，               可得有关蒸汽压力的约束条件：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992563" y="1857375"/>
          <a:ext cx="2071687" cy="714375"/>
        </p:xfrm>
        <a:graphic>
          <a:graphicData uri="http://schemas.openxmlformats.org/presentationml/2006/ole">
            <p:oleObj spid="_x0000_s149506" name="Equation" r:id="rId3" imgW="875920" imgH="444307" progId="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89125" y="2973388"/>
          <a:ext cx="5143500" cy="955675"/>
        </p:xfrm>
        <a:graphic>
          <a:graphicData uri="http://schemas.openxmlformats.org/presentationml/2006/ole">
            <p:oleObj spid="_x0000_s149507" name="Equation" r:id="rId4" imgW="2501900" imgH="457200" progId="">
              <p:embed/>
            </p:oleObj>
          </a:graphicData>
        </a:graphic>
      </p:graphicFrame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781050" y="4116388"/>
            <a:ext cx="374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辛烷数的约束条件为：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970088" y="4673600"/>
          <a:ext cx="4786312" cy="898525"/>
        </p:xfrm>
        <a:graphic>
          <a:graphicData uri="http://schemas.openxmlformats.org/presentationml/2006/ole">
            <p:oleObj spid="_x0000_s149508" name="Equation" r:id="rId5" imgW="2235200" imgH="457200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60363" y="5619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12988" y="12096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01" name="TextBox 4"/>
          <p:cNvSpPr txBox="1">
            <a:spLocks noChangeArrowheads="1"/>
          </p:cNvSpPr>
          <p:nvPr/>
        </p:nvSpPr>
        <p:spPr bwMode="auto">
          <a:xfrm>
            <a:off x="2322513" y="5619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14375" y="1500188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辛烷数和蒸汽压力的约束条件为：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23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258888"/>
            <a:ext cx="8583613" cy="55626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40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202" name="Text Box 6"/>
          <p:cNvSpPr txBox="1">
            <a:spLocks noChangeArrowheads="1"/>
          </p:cNvSpPr>
          <p:nvPr/>
        </p:nvSpPr>
        <p:spPr bwMode="auto">
          <a:xfrm>
            <a:off x="798513" y="1500188"/>
            <a:ext cx="727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综上所述，得该问题的数学模型为：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85938" y="2000250"/>
          <a:ext cx="6143625" cy="4572000"/>
        </p:xfrm>
        <a:graphic>
          <a:graphicData uri="http://schemas.openxmlformats.org/presentationml/2006/ole">
            <p:oleObj spid="_x0000_s150530" name="Equation" r:id="rId3" imgW="2578100" imgH="2590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can be solved graphically</a:t>
            </a:r>
          </a:p>
          <a:p>
            <a:pPr lvl="1"/>
            <a:r>
              <a:rPr lang="en-US" dirty="0" smtClean="0"/>
              <a:t>Two dimensional graph with </a:t>
            </a:r>
            <a:r>
              <a:rPr lang="en-US" i="1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as the axes</a:t>
            </a:r>
          </a:p>
          <a:p>
            <a:pPr lvl="1"/>
            <a:r>
              <a:rPr lang="en-US" dirty="0" smtClean="0"/>
              <a:t>First step: identify values of </a:t>
            </a:r>
            <a:r>
              <a:rPr lang="en-US" i="1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permitted by the restrictions</a:t>
            </a:r>
          </a:p>
          <a:p>
            <a:pPr lvl="2"/>
            <a:r>
              <a:rPr lang="en-US" dirty="0" smtClean="0"/>
              <a:t>See Figures 3.1 and Figure 3.2</a:t>
            </a:r>
          </a:p>
          <a:p>
            <a:pPr lvl="1"/>
            <a:r>
              <a:rPr lang="en-US" dirty="0" smtClean="0"/>
              <a:t>Next step: pick a point in the feasible region that maximizes value of </a:t>
            </a:r>
            <a:r>
              <a:rPr lang="en-US" i="1" dirty="0" smtClean="0"/>
              <a:t>Z</a:t>
            </a:r>
          </a:p>
          <a:p>
            <a:pPr lvl="2"/>
            <a:r>
              <a:rPr lang="en-US" dirty="0" smtClean="0"/>
              <a:t>See Figure 3.3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5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303338"/>
            <a:ext cx="8583613" cy="55626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40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226" name="Text Box 5"/>
          <p:cNvSpPr txBox="1">
            <a:spLocks noChangeArrowheads="1"/>
          </p:cNvSpPr>
          <p:nvPr/>
        </p:nvSpPr>
        <p:spPr bwMode="auto">
          <a:xfrm>
            <a:off x="571500" y="1500188"/>
            <a:ext cx="727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由管理运筹学软件求解得：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000250" y="2071688"/>
          <a:ext cx="4857750" cy="3979862"/>
        </p:xfrm>
        <a:graphic>
          <a:graphicData uri="http://schemas.openxmlformats.org/presentationml/2006/ole">
            <p:oleObj spid="_x0000_s151554" name="Equation" r:id="rId3" imgW="2374900" imgH="2082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3730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0207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2322513" y="3730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838200"/>
            <a:ext cx="8382000" cy="568642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285750" y="1428750"/>
            <a:ext cx="8715375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．现有资金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万元，今后五年内考虑给以下的项目投资。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：从第一年到第五年每年年初都可投资，当年末能收回本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110%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：从第一年到第四年每年年初都可投资，次年末能收回本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，但规定每年最大投资额不能超过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：需在第三年年初投资，第五年末能收回本利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140%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定最大投资额不能超过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：需在第二年年初投资，第五年末能收回本利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定最大投资额不能超过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万元。</a:t>
            </a: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44513" y="3357563"/>
            <a:ext cx="78136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问：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）应如何确定这些项目的每年投资额，使得第五年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年末拥有资金的本利金额为最大？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）应如何确定这些项目的每年投资额，使得第五年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年末拥有资金的本利在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万元的基础上使得其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投资总的风险系数为最小？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28625" y="1214438"/>
            <a:ext cx="628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据测定每万元每次投资的风险指数如表：</a:t>
            </a:r>
          </a:p>
        </p:txBody>
      </p:sp>
      <p:sp>
        <p:nvSpPr>
          <p:cNvPr id="4" name="矩形 3"/>
          <p:cNvSpPr/>
          <p:nvPr/>
        </p:nvSpPr>
        <p:spPr>
          <a:xfrm>
            <a:off x="360363" y="3730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12988" y="10207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71" name="TextBox 4"/>
          <p:cNvSpPr txBox="1">
            <a:spLocks noChangeArrowheads="1"/>
          </p:cNvSpPr>
          <p:nvPr/>
        </p:nvSpPr>
        <p:spPr bwMode="auto">
          <a:xfrm>
            <a:off x="2322513" y="3730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3070623"/>
              </p:ext>
            </p:extLst>
          </p:nvPr>
        </p:nvGraphicFramePr>
        <p:xfrm>
          <a:off x="1043608" y="1772816"/>
          <a:ext cx="6768752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风险指数（次</a:t>
                      </a:r>
                      <a:r>
                        <a:rPr lang="en-US" altLang="zh-CN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万元）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A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B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C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D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5.5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63" y="4762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035050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2411413" y="4762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54100" y="1392238"/>
            <a:ext cx="80899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sz="20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表示第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年初投资于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A(j=1)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B(j=2)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C(j=3)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D(j=4)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项目的金额。这样我们建立如下的决策变量：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A    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 eaLnBrk="1" hangingPunct="1"/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B    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42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" y="12541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41400" y="1312863"/>
            <a:ext cx="542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）确定决策变量：连续投资问题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69988" y="4157663"/>
            <a:ext cx="1851789" cy="4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）约束条件：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5700" y="4514850"/>
            <a:ext cx="755967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第一年：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项目当年末可收回投资，故第一年年初应把全部资金投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出去，于是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 200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74750" y="5213350"/>
            <a:ext cx="775493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第二年：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项目次年末才可收回投资，故第二年年初有资金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8975" y="4400550"/>
            <a:ext cx="8305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的投资限制： 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i2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≤ 30 ( </a:t>
            </a:r>
            <a:r>
              <a:rPr kumimoji="0"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4 )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80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100 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25475" y="2860675"/>
            <a:ext cx="76438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第四年：同上分析，年初有资金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4" name="矩形 3"/>
          <p:cNvSpPr/>
          <p:nvPr/>
        </p:nvSpPr>
        <p:spPr>
          <a:xfrm>
            <a:off x="449263" y="4762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57438" y="1030288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2411413" y="4762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0238" y="3617913"/>
            <a:ext cx="81470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第五年：同上分析，年初有资金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1350" y="1733550"/>
            <a:ext cx="778668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第三年：第三年年初的资金是从项目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第二年投资和项目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第一年投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资所回收的本息总和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65188" y="5232400"/>
            <a:ext cx="8382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b)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所设变量与问题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相同，目标函数为风险最小，有 </a:t>
            </a:r>
            <a:b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</a:b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Min f =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+3(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)+4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+5.5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 </a:t>
            </a:r>
            <a:endParaRPr kumimoji="0"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32775" name="矩形 11"/>
          <p:cNvSpPr>
            <a:spLocks noChangeArrowheads="1"/>
          </p:cNvSpPr>
          <p:nvPr/>
        </p:nvSpPr>
        <p:spPr bwMode="auto">
          <a:xfrm>
            <a:off x="785813" y="2076450"/>
            <a:ext cx="778668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a) Max  z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+ 1.4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+ 1.55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 </a:t>
            </a:r>
            <a:endParaRPr kumimoji="0"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s.t.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200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i2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≤ 30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4 )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80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100 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 err="1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 err="1">
                <a:latin typeface="Arial" panose="020B0604020202020204" pitchFamily="34" charset="0"/>
                <a:ea typeface="楷体" panose="02010609060101010101" pitchFamily="49" charset="-122"/>
              </a:rPr>
              <a:t>ij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≥ 0 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5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j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）   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" y="1647825"/>
            <a:ext cx="2621230" cy="4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）目标函数及模型：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775" grpId="0"/>
      <p:bldP spid="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9125" y="2224088"/>
            <a:ext cx="83820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Min  f = (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)+3(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)+4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+5.5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 </a:t>
            </a:r>
            <a:endParaRPr kumimoji="0"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s.t.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200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i2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≤ 30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4 )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80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100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1.1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 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+ 1.4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+ 1.55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 ≥ 330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 err="1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 err="1">
                <a:latin typeface="Arial" panose="020B0604020202020204" pitchFamily="34" charset="0"/>
                <a:ea typeface="楷体" panose="02010609060101010101" pitchFamily="49" charset="-122"/>
              </a:rPr>
              <a:t>ij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≥ 0 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5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j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）</a:t>
            </a:r>
          </a:p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endParaRPr kumimoji="0" lang="en-US" altLang="zh-CN" sz="1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98700" y="1266825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8625" y="1500188"/>
            <a:ext cx="8215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即在问题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的约束条件中加上“第五年末拥有资金本利在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330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万元”的条件，得模型：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4823</Words>
  <Application>Microsoft Office PowerPoint</Application>
  <PresentationFormat>全屏显示(4:3)</PresentationFormat>
  <Paragraphs>912</Paragraphs>
  <Slides>96</Slides>
  <Notes>10</Notes>
  <HiddenSlides>1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0" baseType="lpstr">
      <vt:lpstr>2_Office Theme</vt:lpstr>
      <vt:lpstr>行云流水</vt:lpstr>
      <vt:lpstr>1_行云流水</vt:lpstr>
      <vt:lpstr>Equation</vt:lpstr>
      <vt:lpstr>Introduction to Linear Programming</vt:lpstr>
      <vt:lpstr>Introduction</vt:lpstr>
      <vt:lpstr>3.1 Prototype Example 原型范例</vt:lpstr>
      <vt:lpstr>Prototype Example</vt:lpstr>
      <vt:lpstr>Prototype Example</vt:lpstr>
      <vt:lpstr>Prototype Example</vt:lpstr>
      <vt:lpstr>Prototype Example</vt:lpstr>
      <vt:lpstr>Prototype Example</vt:lpstr>
      <vt:lpstr>Prototype Example</vt:lpstr>
      <vt:lpstr>幻灯片 10</vt:lpstr>
      <vt:lpstr>Prototype Example</vt:lpstr>
      <vt:lpstr>Prototype Example</vt:lpstr>
      <vt:lpstr>Prototype Example</vt:lpstr>
      <vt:lpstr>3.2 The Linear Programming Model</vt:lpstr>
      <vt:lpstr>The Linear Programming Model</vt:lpstr>
      <vt:lpstr>The Linear Programming Model</vt:lpstr>
      <vt:lpstr>The Linear Programming Model</vt:lpstr>
      <vt:lpstr>幻灯片 18</vt:lpstr>
      <vt:lpstr>The Linear Programming Model</vt:lpstr>
      <vt:lpstr>The Linear Programming Model</vt:lpstr>
      <vt:lpstr>The Linear Programming Model</vt:lpstr>
      <vt:lpstr>The Linear Programming Model</vt:lpstr>
      <vt:lpstr>The Linear Programming Model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The Linear Programming Model</vt:lpstr>
      <vt:lpstr>The Linear Programming Model</vt:lpstr>
      <vt:lpstr>3.3 Assumptions of Linear Programming</vt:lpstr>
      <vt:lpstr>3.3 Assumptions of Linear Programming</vt:lpstr>
      <vt:lpstr>Assumptions of Linear Programming</vt:lpstr>
      <vt:lpstr>Assumptions of Linear Programming</vt:lpstr>
      <vt:lpstr>Assumptions of Linear Programming</vt:lpstr>
      <vt:lpstr>Assumptions of Linear Programming</vt:lpstr>
      <vt:lpstr>3.4 Additional Examples</vt:lpstr>
      <vt:lpstr>Example 1: Radiation Therapy Design</vt:lpstr>
      <vt:lpstr>Example 1: Radiation Therapy Design</vt:lpstr>
      <vt:lpstr>Example 1: Radiation Therapy Design</vt:lpstr>
      <vt:lpstr>幻灯片 43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幻灯片 54</vt:lpstr>
      <vt:lpstr>幻灯片 55</vt:lpstr>
      <vt:lpstr>幻灯片 56</vt:lpstr>
      <vt:lpstr>幻灯片 57</vt:lpstr>
      <vt:lpstr>3.5 Formulating and Solving Linear Programming Models on a Spreadsheet</vt:lpstr>
      <vt:lpstr>Formulating and Solving Linear Programming Models on a Spreadsheet</vt:lpstr>
      <vt:lpstr>Formulating and Solving Linear Programming Models on a Spreadsheet</vt:lpstr>
      <vt:lpstr>Formulating and Solving Linear Programming Models on a Spreadsheet</vt:lpstr>
      <vt:lpstr>Formulating and Solving Linear Programming Models on a Spreadsheet</vt:lpstr>
      <vt:lpstr>3.6 Formulating Very Large Linear Programming Models</vt:lpstr>
      <vt:lpstr>Formulating Very Large Linear Programming Models</vt:lpstr>
      <vt:lpstr>3.7 Conclusions</vt:lpstr>
      <vt:lpstr>补充练习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</dc:title>
  <dc:creator/>
  <cp:lastModifiedBy>张新香</cp:lastModifiedBy>
  <cp:revision>607</cp:revision>
  <dcterms:modified xsi:type="dcterms:W3CDTF">2021-09-23T09:51:52Z</dcterms:modified>
</cp:coreProperties>
</file>