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158" r:id="rId2"/>
  </p:sldMasterIdLst>
  <p:notesMasterIdLst>
    <p:notesMasterId r:id="rId153"/>
  </p:notesMasterIdLst>
  <p:sldIdLst>
    <p:sldId id="533" r:id="rId3"/>
    <p:sldId id="536" r:id="rId4"/>
    <p:sldId id="537" r:id="rId5"/>
    <p:sldId id="546" r:id="rId6"/>
    <p:sldId id="538" r:id="rId7"/>
    <p:sldId id="539" r:id="rId8"/>
    <p:sldId id="540" r:id="rId9"/>
    <p:sldId id="541" r:id="rId10"/>
    <p:sldId id="542" r:id="rId11"/>
    <p:sldId id="390" r:id="rId12"/>
    <p:sldId id="392" r:id="rId13"/>
    <p:sldId id="393" r:id="rId14"/>
    <p:sldId id="394" r:id="rId15"/>
    <p:sldId id="395" r:id="rId16"/>
    <p:sldId id="396"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429" r:id="rId49"/>
    <p:sldId id="430" r:id="rId50"/>
    <p:sldId id="431" r:id="rId51"/>
    <p:sldId id="432" r:id="rId52"/>
    <p:sldId id="534" r:id="rId53"/>
    <p:sldId id="434" r:id="rId54"/>
    <p:sldId id="435" r:id="rId55"/>
    <p:sldId id="436" r:id="rId56"/>
    <p:sldId id="437" r:id="rId57"/>
    <p:sldId id="531" r:id="rId58"/>
    <p:sldId id="439" r:id="rId59"/>
    <p:sldId id="440" r:id="rId60"/>
    <p:sldId id="441" r:id="rId61"/>
    <p:sldId id="442" r:id="rId62"/>
    <p:sldId id="443" r:id="rId63"/>
    <p:sldId id="444" r:id="rId64"/>
    <p:sldId id="445" r:id="rId65"/>
    <p:sldId id="446" r:id="rId66"/>
    <p:sldId id="447" r:id="rId67"/>
    <p:sldId id="448" r:id="rId68"/>
    <p:sldId id="449" r:id="rId69"/>
    <p:sldId id="450" r:id="rId70"/>
    <p:sldId id="451" r:id="rId71"/>
    <p:sldId id="452" r:id="rId72"/>
    <p:sldId id="453" r:id="rId73"/>
    <p:sldId id="454" r:id="rId74"/>
    <p:sldId id="455" r:id="rId75"/>
    <p:sldId id="456" r:id="rId76"/>
    <p:sldId id="457" r:id="rId77"/>
    <p:sldId id="458" r:id="rId78"/>
    <p:sldId id="459" r:id="rId79"/>
    <p:sldId id="460" r:id="rId80"/>
    <p:sldId id="461" r:id="rId81"/>
    <p:sldId id="462" r:id="rId82"/>
    <p:sldId id="463" r:id="rId83"/>
    <p:sldId id="464" r:id="rId84"/>
    <p:sldId id="465" r:id="rId85"/>
    <p:sldId id="466" r:id="rId86"/>
    <p:sldId id="467" r:id="rId87"/>
    <p:sldId id="468" r:id="rId88"/>
    <p:sldId id="469" r:id="rId89"/>
    <p:sldId id="470" r:id="rId90"/>
    <p:sldId id="471" r:id="rId91"/>
    <p:sldId id="472" r:id="rId92"/>
    <p:sldId id="473" r:id="rId93"/>
    <p:sldId id="474" r:id="rId94"/>
    <p:sldId id="475" r:id="rId95"/>
    <p:sldId id="476" r:id="rId96"/>
    <p:sldId id="477" r:id="rId97"/>
    <p:sldId id="478" r:id="rId98"/>
    <p:sldId id="479" r:id="rId99"/>
    <p:sldId id="480" r:id="rId100"/>
    <p:sldId id="481" r:id="rId101"/>
    <p:sldId id="482" r:id="rId102"/>
    <p:sldId id="483" r:id="rId103"/>
    <p:sldId id="484" r:id="rId104"/>
    <p:sldId id="485" r:id="rId105"/>
    <p:sldId id="486" r:id="rId106"/>
    <p:sldId id="543"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5" r:id="rId125"/>
    <p:sldId id="506" r:id="rId126"/>
    <p:sldId id="507" r:id="rId127"/>
    <p:sldId id="508" r:id="rId128"/>
    <p:sldId id="509" r:id="rId129"/>
    <p:sldId id="510" r:id="rId130"/>
    <p:sldId id="511" r:id="rId131"/>
    <p:sldId id="532" r:id="rId132"/>
    <p:sldId id="512" r:id="rId133"/>
    <p:sldId id="544" r:id="rId134"/>
    <p:sldId id="514" r:id="rId135"/>
    <p:sldId id="515" r:id="rId136"/>
    <p:sldId id="516" r:id="rId137"/>
    <p:sldId id="517" r:id="rId138"/>
    <p:sldId id="518" r:id="rId139"/>
    <p:sldId id="519" r:id="rId140"/>
    <p:sldId id="520" r:id="rId141"/>
    <p:sldId id="521" r:id="rId142"/>
    <p:sldId id="522" r:id="rId143"/>
    <p:sldId id="523" r:id="rId144"/>
    <p:sldId id="524" r:id="rId145"/>
    <p:sldId id="525" r:id="rId146"/>
    <p:sldId id="526" r:id="rId147"/>
    <p:sldId id="527" r:id="rId148"/>
    <p:sldId id="547" r:id="rId149"/>
    <p:sldId id="549" r:id="rId150"/>
    <p:sldId id="550" r:id="rId151"/>
    <p:sldId id="529" r:id="rId152"/>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21"/>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FEE5E-20D4-47EF-BFF0-648B8DACA194}" v="8" dt="2018-09-02T02:19:31.543"/>
  </p1510:revLst>
</p1510:revInfo>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22" autoAdjust="0"/>
  </p:normalViewPr>
  <p:slideViewPr>
    <p:cSldViewPr snapToObjects="1">
      <p:cViewPr varScale="1">
        <p:scale>
          <a:sx n="79" d="100"/>
          <a:sy n="79" d="100"/>
        </p:scale>
        <p:origin x="1498" y="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microsoft.com/office/2015/10/relationships/revisionInfo" Target="revisionInfo.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presProps" Target="pres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宋 广华" userId="21c5a5b4ccc05d09" providerId="LiveId" clId="{B04FEE5E-20D4-47EF-BFF0-648B8DACA194}"/>
    <pc:docChg chg="custSel modSld">
      <pc:chgData name="宋 广华" userId="21c5a5b4ccc05d09" providerId="LiveId" clId="{B04FEE5E-20D4-47EF-BFF0-648B8DACA194}" dt="2018-09-02T02:18:40.574" v="3" actId="768"/>
      <pc:docMkLst>
        <pc:docMk/>
      </pc:docMkLst>
      <pc:sldChg chg="modSp">
        <pc:chgData name="宋 广华" userId="21c5a5b4ccc05d09" providerId="LiveId" clId="{B04FEE5E-20D4-47EF-BFF0-648B8DACA194}" dt="2018-09-02T02:18:40.574" v="3" actId="768"/>
        <pc:sldMkLst>
          <pc:docMk/>
          <pc:sldMk cId="2261685945" sldId="533"/>
        </pc:sldMkLst>
        <pc:spChg chg="mod">
          <ac:chgData name="宋 广华" userId="21c5a5b4ccc05d09" providerId="LiveId" clId="{B04FEE5E-20D4-47EF-BFF0-648B8DACA194}" dt="2018-09-02T02:18:40.574" v="3" actId="768"/>
          <ac:spMkLst>
            <pc:docMk/>
            <pc:sldMk cId="2261685945" sldId="533"/>
            <ac:spMk id="5123" creationId="{00000000-0000-0000-0000-000000000000}"/>
          </ac:spMkLst>
        </pc:spChg>
      </pc:sldChg>
    </pc:docChg>
  </pc:docChgLst>
  <pc:docChgLst>
    <pc:chgData name="宋广华" userId="21c5a5b4ccc05d09" providerId="LiveId" clId="{26BCF166-2E7B-419F-B152-9568C47C2DE0}"/>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DC6420AC-1833-4B74-A3D2-A22E5AAC83AB}" type="datetimeFigureOut">
              <a:rPr lang="zh-CN" altLang="en-US"/>
              <a:pPr>
                <a:defRPr/>
              </a:pPr>
              <a:t>2021/09/16</a:t>
            </a:fld>
            <a:endParaRPr lang="en-US"/>
          </a:p>
        </p:txBody>
      </p:sp>
      <p:sp>
        <p:nvSpPr>
          <p:cNvPr id="152580" name="Rectangle 4"/>
          <p:cNvSpPr>
            <a:spLocks noGrp="1" noRot="1" noChangeAspect="1" noChangeArrowheads="1"/>
          </p:cNvSpPr>
          <p:nvPr>
            <p:ph type="sldImg" idx="2"/>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279AB50-47C0-4FAD-BCB2-581920EFC9B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922338" y="747713"/>
            <a:ext cx="4987925" cy="37417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fld id="{9243F1D5-3D9F-4ED1-90C6-F93D2134B016}" type="slidenum">
              <a:rPr kumimoji="0" lang="zh-CN" altLang="en-US"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74560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9CA833E-EE76-4C0E-998F-32013DC7D6AA}" type="slidenum">
              <a:rPr lang="en-US" altLang="zh-CN"/>
              <a:pPr/>
              <a:t>19</a:t>
            </a:fld>
            <a:endParaRPr lang="en-US" altLang="zh-CN"/>
          </a:p>
        </p:txBody>
      </p:sp>
      <p:sp>
        <p:nvSpPr>
          <p:cNvPr id="163843" name="Rectangle 2"/>
          <p:cNvSpPr>
            <a:spLocks noGrp="1" noRot="1" noChangeAspect="1" noChangeArrowheads="1" noTextEdit="1"/>
          </p:cNvSpPr>
          <p:nvPr>
            <p:ph type="sldImg"/>
          </p:nvPr>
        </p:nvSpPr>
        <p:spPr>
          <a:xfrm>
            <a:off x="922338" y="747713"/>
            <a:ext cx="4987925" cy="3741737"/>
          </a:xfrm>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63DFE01-5C7B-449C-B885-841D4159312C}" type="slidenum">
              <a:rPr lang="en-US" altLang="zh-CN"/>
              <a:pPr/>
              <a:t>20</a:t>
            </a:fld>
            <a:endParaRPr lang="en-US" altLang="zh-CN"/>
          </a:p>
        </p:txBody>
      </p:sp>
      <p:sp>
        <p:nvSpPr>
          <p:cNvPr id="164867" name="Rectangle 1026"/>
          <p:cNvSpPr>
            <a:spLocks noGrp="1" noRot="1" noChangeAspect="1" noChangeArrowheads="1" noTextEdit="1"/>
          </p:cNvSpPr>
          <p:nvPr>
            <p:ph type="sldImg"/>
          </p:nvPr>
        </p:nvSpPr>
        <p:spPr>
          <a:xfrm>
            <a:off x="922338" y="747713"/>
            <a:ext cx="4987925" cy="3741737"/>
          </a:xfrm>
        </p:spPr>
      </p:sp>
      <p:sp>
        <p:nvSpPr>
          <p:cNvPr id="164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DDC93B2-C3B9-4627-9927-3852BA34CA4B}" type="slidenum">
              <a:rPr lang="en-US" altLang="zh-CN"/>
              <a:pPr/>
              <a:t>22</a:t>
            </a:fld>
            <a:endParaRPr lang="en-US" altLang="zh-CN"/>
          </a:p>
        </p:txBody>
      </p:sp>
      <p:sp>
        <p:nvSpPr>
          <p:cNvPr id="165891" name="Rectangle 2"/>
          <p:cNvSpPr>
            <a:spLocks noGrp="1" noRot="1" noChangeAspect="1" noChangeArrowheads="1" noTextEdit="1"/>
          </p:cNvSpPr>
          <p:nvPr>
            <p:ph type="sldImg"/>
          </p:nvPr>
        </p:nvSpPr>
        <p:spPr>
          <a:xfrm>
            <a:off x="922338" y="747713"/>
            <a:ext cx="4987925" cy="3741737"/>
          </a:xfrm>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2BA2617-39C0-4871-8392-5620EFCEC4B2}" type="slidenum">
              <a:rPr lang="en-US" altLang="zh-CN"/>
              <a:pPr/>
              <a:t>23</a:t>
            </a:fld>
            <a:endParaRPr lang="en-US" altLang="zh-CN"/>
          </a:p>
        </p:txBody>
      </p:sp>
      <p:sp>
        <p:nvSpPr>
          <p:cNvPr id="166915" name="Rectangle 2"/>
          <p:cNvSpPr>
            <a:spLocks noGrp="1" noRot="1" noChangeAspect="1" noChangeArrowheads="1" noTextEdit="1"/>
          </p:cNvSpPr>
          <p:nvPr>
            <p:ph type="sldImg"/>
          </p:nvPr>
        </p:nvSpPr>
        <p:spPr>
          <a:xfrm>
            <a:off x="922338" y="747713"/>
            <a:ext cx="4987925" cy="3741737"/>
          </a:xfrm>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5184769-C40F-492C-A4E8-0BBA17A1874C}" type="slidenum">
              <a:rPr lang="en-US" altLang="zh-CN"/>
              <a:pPr/>
              <a:t>25</a:t>
            </a:fld>
            <a:endParaRPr lang="en-US" altLang="zh-CN"/>
          </a:p>
        </p:txBody>
      </p:sp>
      <p:sp>
        <p:nvSpPr>
          <p:cNvPr id="167939" name="Rectangle 2"/>
          <p:cNvSpPr>
            <a:spLocks noGrp="1" noRot="1" noChangeAspect="1" noChangeArrowheads="1" noTextEdit="1"/>
          </p:cNvSpPr>
          <p:nvPr>
            <p:ph type="sldImg"/>
          </p:nvPr>
        </p:nvSpPr>
        <p:spPr>
          <a:xfrm>
            <a:off x="922338" y="747713"/>
            <a:ext cx="4987925" cy="3741737"/>
          </a:xfrm>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A75C1E9-87C6-43EF-A2F5-5B0EED1508E0}" type="slidenum">
              <a:rPr lang="en-US" altLang="zh-CN"/>
              <a:pPr/>
              <a:t>26</a:t>
            </a:fld>
            <a:endParaRPr lang="en-US" altLang="zh-CN"/>
          </a:p>
        </p:txBody>
      </p:sp>
      <p:sp>
        <p:nvSpPr>
          <p:cNvPr id="168963" name="Rectangle 2"/>
          <p:cNvSpPr>
            <a:spLocks noGrp="1" noRot="1" noChangeAspect="1" noChangeArrowheads="1" noTextEdit="1"/>
          </p:cNvSpPr>
          <p:nvPr>
            <p:ph type="sldImg"/>
          </p:nvPr>
        </p:nvSpPr>
        <p:spPr>
          <a:xfrm>
            <a:off x="922338" y="747713"/>
            <a:ext cx="4987925" cy="3741737"/>
          </a:xfrm>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16E8982-3535-4A71-80CA-4AF1A09E5804}" type="slidenum">
              <a:rPr lang="en-US" altLang="zh-CN"/>
              <a:pPr/>
              <a:t>28</a:t>
            </a:fld>
            <a:endParaRPr lang="en-US" altLang="zh-CN"/>
          </a:p>
        </p:txBody>
      </p:sp>
      <p:sp>
        <p:nvSpPr>
          <p:cNvPr id="169987" name="Rectangle 1026"/>
          <p:cNvSpPr>
            <a:spLocks noGrp="1" noRot="1" noChangeAspect="1" noChangeArrowheads="1" noTextEdit="1"/>
          </p:cNvSpPr>
          <p:nvPr>
            <p:ph type="sldImg"/>
          </p:nvPr>
        </p:nvSpPr>
        <p:spPr>
          <a:xfrm>
            <a:off x="922338" y="747713"/>
            <a:ext cx="4987925" cy="3741737"/>
          </a:xfrm>
        </p:spPr>
      </p:sp>
      <p:sp>
        <p:nvSpPr>
          <p:cNvPr id="169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BC76B45-7EFB-4D50-A158-24503532C71B}" type="slidenum">
              <a:rPr lang="en-US" altLang="zh-CN"/>
              <a:pPr/>
              <a:t>30</a:t>
            </a:fld>
            <a:endParaRPr lang="en-US" altLang="zh-CN"/>
          </a:p>
        </p:txBody>
      </p:sp>
      <p:sp>
        <p:nvSpPr>
          <p:cNvPr id="171011" name="Rectangle 2"/>
          <p:cNvSpPr>
            <a:spLocks noGrp="1" noRot="1" noChangeAspect="1" noChangeArrowheads="1" noTextEdit="1"/>
          </p:cNvSpPr>
          <p:nvPr>
            <p:ph type="sldImg"/>
          </p:nvPr>
        </p:nvSpPr>
        <p:spPr>
          <a:xfrm>
            <a:off x="922338" y="747713"/>
            <a:ext cx="4987925" cy="3741737"/>
          </a:xfrm>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E4706E2-71E0-4972-88FA-B644EE8EC7D2}" type="slidenum">
              <a:rPr lang="en-US" altLang="zh-CN"/>
              <a:pPr/>
              <a:t>31</a:t>
            </a:fld>
            <a:endParaRPr lang="en-US" altLang="zh-CN"/>
          </a:p>
        </p:txBody>
      </p:sp>
      <p:sp>
        <p:nvSpPr>
          <p:cNvPr id="172035" name="Rectangle 2"/>
          <p:cNvSpPr>
            <a:spLocks noGrp="1" noRot="1" noChangeAspect="1" noChangeArrowheads="1" noTextEdit="1"/>
          </p:cNvSpPr>
          <p:nvPr>
            <p:ph type="sldImg"/>
          </p:nvPr>
        </p:nvSpPr>
        <p:spPr>
          <a:xfrm>
            <a:off x="922338" y="747713"/>
            <a:ext cx="4987925" cy="3741737"/>
          </a:xfrm>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EBB5A1A-7CAC-441C-B45C-92F3C279EF5D}" type="slidenum">
              <a:rPr lang="en-US" altLang="zh-CN"/>
              <a:pPr/>
              <a:t>32</a:t>
            </a:fld>
            <a:endParaRPr lang="en-US" altLang="zh-CN"/>
          </a:p>
        </p:txBody>
      </p:sp>
      <p:sp>
        <p:nvSpPr>
          <p:cNvPr id="173059" name="Rectangle 2"/>
          <p:cNvSpPr>
            <a:spLocks noGrp="1" noRot="1" noChangeAspect="1" noChangeArrowheads="1" noTextEdit="1"/>
          </p:cNvSpPr>
          <p:nvPr>
            <p:ph type="sldImg"/>
          </p:nvPr>
        </p:nvSpPr>
        <p:spPr>
          <a:xfrm>
            <a:off x="922338" y="747713"/>
            <a:ext cx="4987925" cy="3741737"/>
          </a:xfrm>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1736B45-9750-4EDA-A008-08D8F38DC404}" type="slidenum">
              <a:rPr lang="en-US" altLang="zh-CN"/>
              <a:pPr/>
              <a:t>10</a:t>
            </a:fld>
            <a:endParaRPr lang="en-US" altLang="zh-CN"/>
          </a:p>
        </p:txBody>
      </p:sp>
      <p:sp>
        <p:nvSpPr>
          <p:cNvPr id="153603" name="Rectangle 2050"/>
          <p:cNvSpPr>
            <a:spLocks noGrp="1" noRot="1" noChangeAspect="1" noChangeArrowheads="1" noTextEdit="1"/>
          </p:cNvSpPr>
          <p:nvPr>
            <p:ph type="sldImg"/>
          </p:nvPr>
        </p:nvSpPr>
        <p:spPr>
          <a:xfrm>
            <a:off x="922338" y="747713"/>
            <a:ext cx="4987925" cy="3741737"/>
          </a:xfrm>
        </p:spPr>
      </p:sp>
      <p:sp>
        <p:nvSpPr>
          <p:cNvPr id="15360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A56A40F-1DCD-4061-9181-106E200B6E5D}" type="slidenum">
              <a:rPr lang="en-US" altLang="zh-CN"/>
              <a:pPr/>
              <a:t>33</a:t>
            </a:fld>
            <a:endParaRPr lang="en-US" altLang="zh-CN"/>
          </a:p>
        </p:txBody>
      </p:sp>
      <p:sp>
        <p:nvSpPr>
          <p:cNvPr id="174083" name="Rectangle 2"/>
          <p:cNvSpPr>
            <a:spLocks noGrp="1" noRot="1" noChangeAspect="1" noChangeArrowheads="1" noTextEdit="1"/>
          </p:cNvSpPr>
          <p:nvPr>
            <p:ph type="sldImg"/>
          </p:nvPr>
        </p:nvSpPr>
        <p:spPr>
          <a:xfrm>
            <a:off x="922338" y="747713"/>
            <a:ext cx="4987925" cy="3741737"/>
          </a:xfrm>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E145B2F-81E7-47AB-BC5E-94EB08DB902F}" type="slidenum">
              <a:rPr lang="en-US" altLang="zh-CN"/>
              <a:pPr/>
              <a:t>34</a:t>
            </a:fld>
            <a:endParaRPr lang="en-US" altLang="zh-CN"/>
          </a:p>
        </p:txBody>
      </p:sp>
      <p:sp>
        <p:nvSpPr>
          <p:cNvPr id="175107" name="Rectangle 2"/>
          <p:cNvSpPr>
            <a:spLocks noGrp="1" noRot="1" noChangeAspect="1" noChangeArrowheads="1" noTextEdit="1"/>
          </p:cNvSpPr>
          <p:nvPr>
            <p:ph type="sldImg"/>
          </p:nvPr>
        </p:nvSpPr>
        <p:spPr>
          <a:xfrm>
            <a:off x="922338" y="747713"/>
            <a:ext cx="4987925" cy="3741737"/>
          </a:xfrm>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CA67263-4FD2-4C88-BA89-4601A19B097C}" type="slidenum">
              <a:rPr lang="en-US" altLang="zh-CN"/>
              <a:pPr/>
              <a:t>35</a:t>
            </a:fld>
            <a:endParaRPr lang="en-US" altLang="zh-CN"/>
          </a:p>
        </p:txBody>
      </p:sp>
      <p:sp>
        <p:nvSpPr>
          <p:cNvPr id="176131" name="Rectangle 2"/>
          <p:cNvSpPr>
            <a:spLocks noGrp="1" noRot="1" noChangeAspect="1" noChangeArrowheads="1" noTextEdit="1"/>
          </p:cNvSpPr>
          <p:nvPr>
            <p:ph type="sldImg"/>
          </p:nvPr>
        </p:nvSpPr>
        <p:spPr>
          <a:xfrm>
            <a:off x="922338" y="747713"/>
            <a:ext cx="4987925" cy="3741737"/>
          </a:xfrm>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69CF8A2-F4A5-4E18-8165-F3989D477C83}" type="slidenum">
              <a:rPr lang="en-US" altLang="zh-CN"/>
              <a:pPr/>
              <a:t>36</a:t>
            </a:fld>
            <a:endParaRPr lang="en-US" altLang="zh-CN"/>
          </a:p>
        </p:txBody>
      </p:sp>
      <p:sp>
        <p:nvSpPr>
          <p:cNvPr id="177155" name="Rectangle 2"/>
          <p:cNvSpPr>
            <a:spLocks noGrp="1" noRot="1" noChangeAspect="1" noChangeArrowheads="1" noTextEdit="1"/>
          </p:cNvSpPr>
          <p:nvPr>
            <p:ph type="sldImg"/>
          </p:nvPr>
        </p:nvSpPr>
        <p:spPr>
          <a:xfrm>
            <a:off x="922338" y="747713"/>
            <a:ext cx="4987925" cy="3741737"/>
          </a:xfrm>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5E7EB32-4E33-48EC-8D97-51BFDA7FB316}" type="slidenum">
              <a:rPr lang="en-US" altLang="zh-CN"/>
              <a:pPr/>
              <a:t>37</a:t>
            </a:fld>
            <a:endParaRPr lang="en-US" altLang="zh-CN"/>
          </a:p>
        </p:txBody>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78180" name="Rectangle 4"/>
          <p:cNvSpPr>
            <a:spLocks noGrp="1" noRot="1" noChangeAspect="1" noChangeArrowheads="1" noTextEdit="1"/>
          </p:cNvSpPr>
          <p:nvPr>
            <p:ph type="sldImg"/>
          </p:nvPr>
        </p:nvSpPr>
        <p:spPr>
          <a:xfrm>
            <a:off x="922338" y="747713"/>
            <a:ext cx="4987925" cy="3741737"/>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3981656-9F03-4A96-9B3C-35195A61DCC5}" type="slidenum">
              <a:rPr lang="en-US" altLang="zh-CN"/>
              <a:pPr/>
              <a:t>38</a:t>
            </a:fld>
            <a:endParaRPr lang="en-US" altLang="zh-CN"/>
          </a:p>
        </p:txBody>
      </p:sp>
      <p:sp>
        <p:nvSpPr>
          <p:cNvPr id="179203" name="Rectangle 2"/>
          <p:cNvSpPr>
            <a:spLocks noGrp="1" noRot="1" noChangeAspect="1" noChangeArrowheads="1" noTextEdit="1"/>
          </p:cNvSpPr>
          <p:nvPr>
            <p:ph type="sldImg"/>
          </p:nvPr>
        </p:nvSpPr>
        <p:spPr>
          <a:xfrm>
            <a:off x="922338" y="747713"/>
            <a:ext cx="4987925" cy="3741737"/>
          </a:xfrm>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9867AFE-CA38-4771-915A-27A7934A1563}" type="slidenum">
              <a:rPr lang="en-US" altLang="zh-CN"/>
              <a:pPr/>
              <a:t>40</a:t>
            </a:fld>
            <a:endParaRPr lang="en-US" altLang="zh-CN"/>
          </a:p>
        </p:txBody>
      </p:sp>
      <p:sp>
        <p:nvSpPr>
          <p:cNvPr id="180227" name="Rectangle 2"/>
          <p:cNvSpPr>
            <a:spLocks noGrp="1" noRot="1" noChangeAspect="1" noChangeArrowheads="1" noTextEdit="1"/>
          </p:cNvSpPr>
          <p:nvPr>
            <p:ph type="sldImg"/>
          </p:nvPr>
        </p:nvSpPr>
        <p:spPr>
          <a:xfrm>
            <a:off x="922338" y="747713"/>
            <a:ext cx="4987925" cy="3741737"/>
          </a:xfrm>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fld id="{75EDFC59-A75D-4542-90D9-F9F7CD71AFD3}" type="slidenum">
              <a:rPr kumimoji="0" lang="en-US" altLang="zh-CN"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0" fontAlgn="auto" latinLnBrk="0" hangingPunct="0">
                <a:lnSpc>
                  <a:spcPct val="100000"/>
                </a:lnSpc>
                <a:spcBef>
                  <a:spcPts val="0"/>
                </a:spcBef>
                <a:spcAft>
                  <a:spcPts val="0"/>
                </a:spcAft>
                <a:buClrTx/>
                <a:buSzTx/>
                <a:buFontTx/>
                <a:buNone/>
                <a:tabLst/>
                <a:defRPr/>
              </a:pPr>
              <a:t>51</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xfrm>
            <a:off x="922338" y="747713"/>
            <a:ext cx="4987925" cy="3741737"/>
          </a:xfrm>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07065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fld id="{75EDFC59-A75D-4542-90D9-F9F7CD71AFD3}" type="slidenum">
              <a:rPr kumimoji="0" lang="en-US" altLang="zh-CN"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0" fontAlgn="auto" latinLnBrk="0" hangingPunct="0">
                <a:lnSpc>
                  <a:spcPct val="100000"/>
                </a:lnSpc>
                <a:spcBef>
                  <a:spcPts val="0"/>
                </a:spcBef>
                <a:spcAft>
                  <a:spcPts val="0"/>
                </a:spcAft>
                <a:buClrTx/>
                <a:buSzTx/>
                <a:buFontTx/>
                <a:buNone/>
                <a:tabLst/>
                <a:defRPr/>
              </a:pPr>
              <a:t>105</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xfrm>
            <a:off x="922338" y="747713"/>
            <a:ext cx="4987925" cy="3741737"/>
          </a:xfrm>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34320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fld id="{75EDFC59-A75D-4542-90D9-F9F7CD71AFD3}" type="slidenum">
              <a:rPr kumimoji="0" lang="en-US" altLang="zh-CN" sz="1800" b="0" i="0" u="none" strike="noStrike" kern="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0" fontAlgn="auto" latinLnBrk="0" hangingPunct="0">
                <a:lnSpc>
                  <a:spcPct val="100000"/>
                </a:lnSpc>
                <a:spcBef>
                  <a:spcPts val="0"/>
                </a:spcBef>
                <a:spcAft>
                  <a:spcPts val="0"/>
                </a:spcAft>
                <a:buClrTx/>
                <a:buSzTx/>
                <a:buFontTx/>
                <a:buNone/>
                <a:tabLst/>
                <a:defRPr/>
              </a:pPr>
              <a:t>132</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xfrm>
            <a:off x="922338" y="747713"/>
            <a:ext cx="4987925" cy="3741737"/>
          </a:xfrm>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6377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2BD7F53-845E-4369-8B5F-DE0ECFF1B70F}" type="slidenum">
              <a:rPr lang="en-US" altLang="zh-CN"/>
              <a:pPr/>
              <a:t>11</a:t>
            </a:fld>
            <a:endParaRPr lang="en-US" altLang="zh-CN"/>
          </a:p>
        </p:txBody>
      </p:sp>
      <p:sp>
        <p:nvSpPr>
          <p:cNvPr id="155651" name="Rectangle 2"/>
          <p:cNvSpPr>
            <a:spLocks noGrp="1" noRot="1" noChangeAspect="1" noChangeArrowheads="1" noTextEdit="1"/>
          </p:cNvSpPr>
          <p:nvPr>
            <p:ph type="sldImg"/>
          </p:nvPr>
        </p:nvSpPr>
        <p:spPr>
          <a:xfrm>
            <a:off x="922338" y="747713"/>
            <a:ext cx="4987925" cy="3741737"/>
          </a:xfrm>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6E2D6FB-5E96-42EE-9991-1043193F692B}" type="slidenum">
              <a:rPr lang="en-US" altLang="zh-CN"/>
              <a:pPr/>
              <a:t>12</a:t>
            </a:fld>
            <a:endParaRPr lang="en-US" altLang="zh-CN"/>
          </a:p>
        </p:txBody>
      </p:sp>
      <p:sp>
        <p:nvSpPr>
          <p:cNvPr id="156675" name="Rectangle 1026"/>
          <p:cNvSpPr>
            <a:spLocks noGrp="1" noRot="1" noChangeAspect="1" noChangeArrowheads="1" noTextEdit="1"/>
          </p:cNvSpPr>
          <p:nvPr>
            <p:ph type="sldImg"/>
          </p:nvPr>
        </p:nvSpPr>
        <p:spPr>
          <a:xfrm>
            <a:off x="922338" y="747713"/>
            <a:ext cx="4987925" cy="3741737"/>
          </a:xfrm>
        </p:spPr>
      </p:sp>
      <p:sp>
        <p:nvSpPr>
          <p:cNvPr id="1566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D17CCCE-19FA-4CB3-9260-5CB7E5C248BE}" type="slidenum">
              <a:rPr lang="en-US" altLang="zh-CN"/>
              <a:pPr/>
              <a:t>13</a:t>
            </a:fld>
            <a:endParaRPr lang="en-US" altLang="zh-CN"/>
          </a:p>
        </p:txBody>
      </p:sp>
      <p:sp>
        <p:nvSpPr>
          <p:cNvPr id="157699" name="Rectangle 1026"/>
          <p:cNvSpPr>
            <a:spLocks noGrp="1" noRot="1" noChangeAspect="1" noChangeArrowheads="1" noTextEdit="1"/>
          </p:cNvSpPr>
          <p:nvPr>
            <p:ph type="sldImg"/>
          </p:nvPr>
        </p:nvSpPr>
        <p:spPr>
          <a:xfrm>
            <a:off x="922338" y="747713"/>
            <a:ext cx="4987925" cy="3741737"/>
          </a:xfrm>
        </p:spPr>
      </p:sp>
      <p:sp>
        <p:nvSpPr>
          <p:cNvPr id="157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Tx/>
              <a:buChar char="•"/>
            </a:pPr>
            <a:endParaRPr lang="zh-CN" altLang="en-US"/>
          </a:p>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49825DE-A2B0-499A-8CCD-6852D1949944}" type="slidenum">
              <a:rPr lang="en-US" altLang="zh-CN"/>
              <a:pPr/>
              <a:t>14</a:t>
            </a:fld>
            <a:endParaRPr lang="en-US" altLang="zh-CN"/>
          </a:p>
        </p:txBody>
      </p:sp>
      <p:sp>
        <p:nvSpPr>
          <p:cNvPr id="158723" name="Rectangle 1026"/>
          <p:cNvSpPr>
            <a:spLocks noGrp="1" noRot="1" noChangeAspect="1" noChangeArrowheads="1" noTextEdit="1"/>
          </p:cNvSpPr>
          <p:nvPr>
            <p:ph type="sldImg"/>
          </p:nvPr>
        </p:nvSpPr>
        <p:spPr>
          <a:xfrm>
            <a:off x="922338" y="747713"/>
            <a:ext cx="4987925" cy="3741737"/>
          </a:xfrm>
        </p:spPr>
      </p:sp>
      <p:sp>
        <p:nvSpPr>
          <p:cNvPr id="1587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5EDFC59-A75D-4542-90D9-F9F7CD71AFD3}" type="slidenum">
              <a:rPr lang="en-US" altLang="zh-CN"/>
              <a:pPr/>
              <a:t>15</a:t>
            </a:fld>
            <a:endParaRPr lang="en-US" altLang="zh-CN"/>
          </a:p>
        </p:txBody>
      </p:sp>
      <p:sp>
        <p:nvSpPr>
          <p:cNvPr id="159747" name="Rectangle 2"/>
          <p:cNvSpPr>
            <a:spLocks noGrp="1" noRot="1" noChangeAspect="1" noChangeArrowheads="1" noTextEdit="1"/>
          </p:cNvSpPr>
          <p:nvPr>
            <p:ph type="sldImg"/>
          </p:nvPr>
        </p:nvSpPr>
        <p:spPr>
          <a:xfrm>
            <a:off x="922338" y="747713"/>
            <a:ext cx="4987925" cy="3741737"/>
          </a:xfrm>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4453BD0-F1CD-4AD4-8179-C18DF94748D5}" type="slidenum">
              <a:rPr lang="en-US" altLang="zh-CN"/>
              <a:pPr/>
              <a:t>17</a:t>
            </a:fld>
            <a:endParaRPr lang="en-US" altLang="zh-CN"/>
          </a:p>
        </p:txBody>
      </p:sp>
      <p:sp>
        <p:nvSpPr>
          <p:cNvPr id="161795" name="Rectangle 2050"/>
          <p:cNvSpPr>
            <a:spLocks noGrp="1" noRot="1" noChangeAspect="1" noChangeArrowheads="1" noTextEdit="1"/>
          </p:cNvSpPr>
          <p:nvPr>
            <p:ph type="sldImg"/>
          </p:nvPr>
        </p:nvSpPr>
        <p:spPr>
          <a:xfrm>
            <a:off x="922338" y="747713"/>
            <a:ext cx="4987925" cy="3741737"/>
          </a:xfrm>
          <a:solidFill>
            <a:srgbClr val="FFFFFF"/>
          </a:solidFill>
        </p:spPr>
      </p:sp>
      <p:sp>
        <p:nvSpPr>
          <p:cNvPr id="161796" name="Rectangle 2051"/>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F199C55-E269-44A0-912D-20088C9F1499}" type="slidenum">
              <a:rPr lang="en-US" altLang="zh-CN"/>
              <a:pPr/>
              <a:t>18</a:t>
            </a:fld>
            <a:endParaRPr lang="en-US" altLang="zh-CN"/>
          </a:p>
        </p:txBody>
      </p:sp>
      <p:sp>
        <p:nvSpPr>
          <p:cNvPr id="162819" name="Rectangle 2050"/>
          <p:cNvSpPr>
            <a:spLocks noGrp="1" noRot="1" noChangeAspect="1" noChangeArrowheads="1" noTextEdit="1"/>
          </p:cNvSpPr>
          <p:nvPr>
            <p:ph type="sldImg"/>
          </p:nvPr>
        </p:nvSpPr>
        <p:spPr>
          <a:xfrm>
            <a:off x="922338" y="747713"/>
            <a:ext cx="4987925" cy="3741737"/>
          </a:xfrm>
        </p:spPr>
      </p:sp>
      <p:sp>
        <p:nvSpPr>
          <p:cNvPr id="16282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04770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570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9688"/>
            <a:ext cx="6019800" cy="6234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7394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1DB3FC64-6D67-41BD-B433-502D7F112048}" type="datetime5">
              <a:rPr lang="zh-CN" altLang="en-US" smtClean="0"/>
              <a:t>2021/9/16</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247217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13843D24-8535-4D9C-9EF8-3F6D09CE86D3}" type="datetime5">
              <a:rPr lang="zh-CN" altLang="en-US" smtClean="0"/>
              <a:t>2021/9/16</a:t>
            </a:fld>
            <a:endParaRPr lang="en-US" altLang="zh-CN"/>
          </a:p>
        </p:txBody>
      </p:sp>
      <p:sp>
        <p:nvSpPr>
          <p:cNvPr id="6" name="Rectangle 16"/>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8662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C483BAB2-41BD-4397-9913-53E51B06CCBA}" type="datetime5">
              <a:rPr lang="zh-CN" altLang="en-US" smtClean="0"/>
              <a:t>2021/9/16</a:t>
            </a:fld>
            <a:endParaRPr lang="en-US" altLang="zh-CN"/>
          </a:p>
        </p:txBody>
      </p:sp>
      <p:sp>
        <p:nvSpPr>
          <p:cNvPr id="7" name="Rectangle 16"/>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726250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fld id="{C47B91C1-7241-4F24-AF8D-6C8AD843D674}" type="datetime5">
              <a:rPr lang="zh-CN" altLang="en-US" smtClean="0"/>
              <a:t>2021/9/16</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049083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Freeform 21" descr="Dark upward diagonal"/>
          <p:cNvSpPr>
            <a:spLocks/>
          </p:cNvSpPr>
          <p:nvPr userDrawn="1"/>
        </p:nvSpPr>
        <p:spPr bwMode="gray">
          <a:xfrm>
            <a:off x="0" y="2636838"/>
            <a:ext cx="9144000" cy="144462"/>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rgbClr val="80CB35"/>
            </a:fgClr>
            <a:bgClr>
              <a:srgbClr val="329A2A"/>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731" y="0"/>
            <a:ext cx="2725355" cy="2609528"/>
          </a:xfrm>
          <a:prstGeom prst="rect">
            <a:avLst/>
          </a:prstGeom>
          <a:noFill/>
          <a:effectLst>
            <a:reflection blurRad="6350" stA="50000" endPos="82000" dist="2032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403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21" descr="Dark upward diagonal"/>
          <p:cNvSpPr>
            <a:spLocks/>
          </p:cNvSpPr>
          <p:nvPr userDrawn="1"/>
        </p:nvSpPr>
        <p:spPr bwMode="gray">
          <a:xfrm>
            <a:off x="0" y="928688"/>
            <a:ext cx="9131300" cy="46037"/>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rgbClr val="80CB35"/>
            </a:fgClr>
            <a:bgClr>
              <a:srgbClr val="329A2A"/>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21" descr="Dark upward diagonal"/>
          <p:cNvSpPr>
            <a:spLocks/>
          </p:cNvSpPr>
          <p:nvPr userDrawn="1"/>
        </p:nvSpPr>
        <p:spPr bwMode="gray">
          <a:xfrm rot="5400000">
            <a:off x="-2437606" y="3405981"/>
            <a:ext cx="6858000" cy="46038"/>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rgbClr val="80CB35"/>
            </a:fgClr>
            <a:bgClr>
              <a:srgbClr val="329A2A"/>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灯片编号占位符 5"/>
          <p:cNvSpPr txBox="1">
            <a:spLocks/>
          </p:cNvSpPr>
          <p:nvPr userDrawn="1"/>
        </p:nvSpPr>
        <p:spPr>
          <a:xfrm>
            <a:off x="0" y="2708275"/>
            <a:ext cx="957263"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第</a:t>
            </a:r>
            <a:endParaRPr sz="16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defRPr/>
            </a:pPr>
            <a:fld id="{63B6A61B-D63C-4656-9F0F-B5E5FD75F75C}" type="slidenum">
              <a:rPr sz="160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defRPr/>
              </a:pPr>
              <a:t>‹#›</a:t>
            </a:fld>
            <a:r>
              <a:rPr sz="1600" dirty="0">
                <a:solidFill>
                  <a:srgbClr val="002060"/>
                </a:solidFill>
                <a:latin typeface="微软雅黑" panose="020B0503020204020204" pitchFamily="34" charset="-122"/>
                <a:ea typeface="微软雅黑" panose="020B0503020204020204" pitchFamily="34" charset="-122"/>
              </a:rPr>
              <a:t>/67</a:t>
            </a:r>
          </a:p>
          <a:p>
            <a:pPr algn="ctr" fontAlgn="auto">
              <a:lnSpc>
                <a:spcPct val="200000"/>
              </a:lnSpc>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页</a:t>
            </a:r>
            <a:endParaRPr lang="zh-CN" altLang="en-US" sz="1600" dirty="0"/>
          </a:p>
        </p:txBody>
      </p:sp>
      <p:pic>
        <p:nvPicPr>
          <p:cNvPr id="7"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90" y="42584"/>
            <a:ext cx="904580" cy="866136"/>
          </a:xfrm>
          <a:prstGeom prst="rect">
            <a:avLst/>
          </a:prstGeom>
          <a:noFill/>
          <a:effectLst>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475656" y="155494"/>
            <a:ext cx="6995120" cy="980728"/>
          </a:xfrm>
        </p:spPr>
        <p:txBody>
          <a:bodyPr/>
          <a:lstStyle/>
          <a:p>
            <a:r>
              <a:rPr lang="zh-CN" altLang="en-US" dirty="0"/>
              <a:t>单击此处编辑母版标题样式</a:t>
            </a:r>
          </a:p>
        </p:txBody>
      </p:sp>
      <p:sp>
        <p:nvSpPr>
          <p:cNvPr id="3" name="内容占位符 2"/>
          <p:cNvSpPr>
            <a:spLocks noGrp="1"/>
          </p:cNvSpPr>
          <p:nvPr>
            <p:ph idx="1"/>
          </p:nvPr>
        </p:nvSpPr>
        <p:spPr>
          <a:xfrm>
            <a:off x="1403648" y="1412776"/>
            <a:ext cx="7139136" cy="45259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0" y="6492875"/>
            <a:ext cx="990600" cy="365125"/>
          </a:xfrm>
          <a:prstGeom prst="rect">
            <a:avLst/>
          </a:prstGeom>
        </p:spPr>
        <p:txBody>
          <a:bodyPr/>
          <a:lstStyle>
            <a:lvl1pPr algn="l" eaLnBrk="1" fontAlgn="auto" hangingPunct="1">
              <a:spcBef>
                <a:spcPts val="0"/>
              </a:spcBef>
              <a:spcAft>
                <a:spcPts val="0"/>
              </a:spcAft>
              <a:defRPr sz="1400" b="1" i="0" baseline="0" smtClean="0">
                <a:solidFill>
                  <a:srgbClr val="002060"/>
                </a:solidFill>
                <a:latin typeface="Calibri"/>
                <a:ea typeface="宋体"/>
              </a:defRPr>
            </a:lvl1pPr>
          </a:lstStyle>
          <a:p>
            <a:pPr>
              <a:defRPr/>
            </a:pPr>
            <a:fld id="{35CD723C-E178-4C68-A544-50D00A68CDAF}" type="datetime5">
              <a:rPr lang="zh-CN" altLang="en-US" smtClean="0"/>
              <a:t>2021/9/16</a:t>
            </a:fld>
            <a:endParaRPr lang="zh-CN" altLang="en-US" dirty="0"/>
          </a:p>
        </p:txBody>
      </p:sp>
    </p:spTree>
    <p:extLst>
      <p:ext uri="{BB962C8B-B14F-4D97-AF65-F5344CB8AC3E}">
        <p14:creationId xmlns:p14="http://schemas.microsoft.com/office/powerpoint/2010/main" val="91509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91438" y="-39688"/>
            <a:ext cx="7695361" cy="911492"/>
          </a:xfrm>
        </p:spPr>
        <p:txBody>
          <a:bodyPr/>
          <a:lstStyle/>
          <a:p>
            <a:r>
              <a:rPr lang="zh-CN" altLang="en-US"/>
              <a:t>单击此处编辑母版标题样式</a:t>
            </a:r>
          </a:p>
        </p:txBody>
      </p:sp>
      <p:sp>
        <p:nvSpPr>
          <p:cNvPr id="3" name="内容占位符 2"/>
          <p:cNvSpPr>
            <a:spLocks noGrp="1"/>
          </p:cNvSpPr>
          <p:nvPr>
            <p:ph idx="1"/>
          </p:nvPr>
        </p:nvSpPr>
        <p:spPr>
          <a:xfrm>
            <a:off x="1019280" y="986674"/>
            <a:ext cx="8017215" cy="57546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4" name="图片 3"/>
          <p:cNvPicPr>
            <a:picLocks noChangeAspect="1"/>
          </p:cNvPicPr>
          <p:nvPr userDrawn="1"/>
        </p:nvPicPr>
        <p:blipFill>
          <a:blip r:embed="rId2"/>
          <a:stretch>
            <a:fillRect/>
          </a:stretch>
        </p:blipFill>
        <p:spPr>
          <a:xfrm>
            <a:off x="11400" y="871804"/>
            <a:ext cx="9132600" cy="48772"/>
          </a:xfrm>
          <a:prstGeom prst="rect">
            <a:avLst/>
          </a:prstGeom>
        </p:spPr>
      </p:pic>
      <p:pic>
        <p:nvPicPr>
          <p:cNvPr id="5" name="图片 4"/>
          <p:cNvPicPr>
            <a:picLocks noChangeAspect="1"/>
          </p:cNvPicPr>
          <p:nvPr userDrawn="1"/>
        </p:nvPicPr>
        <p:blipFill>
          <a:blip r:embed="rId3"/>
          <a:stretch>
            <a:fillRect/>
          </a:stretch>
        </p:blipFill>
        <p:spPr>
          <a:xfrm>
            <a:off x="942268" y="-15335"/>
            <a:ext cx="42676" cy="6858594"/>
          </a:xfrm>
          <a:prstGeom prst="rect">
            <a:avLst/>
          </a:prstGeom>
        </p:spPr>
      </p:pic>
      <p:pic>
        <p:nvPicPr>
          <p:cNvPr id="6" name="图片 5"/>
          <p:cNvPicPr>
            <a:picLocks noChangeAspect="1"/>
          </p:cNvPicPr>
          <p:nvPr userDrawn="1"/>
        </p:nvPicPr>
        <p:blipFill>
          <a:blip r:embed="rId4"/>
          <a:stretch>
            <a:fillRect/>
          </a:stretch>
        </p:blipFill>
        <p:spPr>
          <a:xfrm>
            <a:off x="9101" y="0"/>
            <a:ext cx="926672" cy="1841152"/>
          </a:xfrm>
          <a:prstGeom prst="rect">
            <a:avLst/>
          </a:prstGeom>
        </p:spPr>
      </p:pic>
      <p:sp>
        <p:nvSpPr>
          <p:cNvPr id="7" name="灯片编号占位符 5"/>
          <p:cNvSpPr txBox="1">
            <a:spLocks/>
          </p:cNvSpPr>
          <p:nvPr userDrawn="1"/>
        </p:nvSpPr>
        <p:spPr>
          <a:xfrm>
            <a:off x="0" y="2708275"/>
            <a:ext cx="957263"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第</a:t>
            </a:r>
            <a:endParaRPr sz="16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defRPr/>
            </a:pPr>
            <a:fld id="{63B6A61B-D63C-4656-9F0F-B5E5FD75F75C}" type="slidenum">
              <a:rPr sz="1400" smtClean="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defRPr/>
              </a:pPr>
              <a:t>‹#›</a:t>
            </a:fld>
            <a:r>
              <a:rPr sz="1400" dirty="0">
                <a:solidFill>
                  <a:srgbClr val="002060"/>
                </a:solidFill>
                <a:latin typeface="微软雅黑" panose="020B0503020204020204" pitchFamily="34" charset="-122"/>
                <a:ea typeface="微软雅黑" panose="020B0503020204020204" pitchFamily="34" charset="-122"/>
              </a:rPr>
              <a:t>/1</a:t>
            </a:r>
            <a:r>
              <a:rPr lang="en-US" altLang="zh-CN" sz="1400" dirty="0">
                <a:solidFill>
                  <a:srgbClr val="002060"/>
                </a:solidFill>
                <a:latin typeface="微软雅黑" panose="020B0503020204020204" pitchFamily="34" charset="-122"/>
                <a:ea typeface="微软雅黑" panose="020B0503020204020204" pitchFamily="34" charset="-122"/>
              </a:rPr>
              <a:t>50</a:t>
            </a:r>
            <a:endParaRPr sz="14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defRPr/>
            </a:pPr>
            <a:r>
              <a:rPr lang="zh-CN" altLang="en-US" sz="1600" dirty="0">
                <a:solidFill>
                  <a:srgbClr val="002060"/>
                </a:solidFill>
                <a:latin typeface="微软雅黑" panose="020B0503020204020204" pitchFamily="34" charset="-122"/>
                <a:ea typeface="微软雅黑" panose="020B0503020204020204" pitchFamily="34" charset="-122"/>
              </a:rPr>
              <a:t>页</a:t>
            </a:r>
            <a:endParaRPr lang="zh-CN" altLang="en-US" sz="1600" dirty="0">
              <a:latin typeface="Calibri"/>
              <a:ea typeface="宋体" panose="02010600030101010101" pitchFamily="2" charset="-122"/>
            </a:endParaRPr>
          </a:p>
        </p:txBody>
      </p:sp>
      <p:sp>
        <p:nvSpPr>
          <p:cNvPr id="8" name="日期占位符 3"/>
          <p:cNvSpPr>
            <a:spLocks noGrp="1"/>
          </p:cNvSpPr>
          <p:nvPr>
            <p:ph type="dt" sz="half" idx="10"/>
          </p:nvPr>
        </p:nvSpPr>
        <p:spPr>
          <a:xfrm>
            <a:off x="0" y="6597352"/>
            <a:ext cx="990600" cy="260648"/>
          </a:xfrm>
          <a:prstGeom prst="rect">
            <a:avLst/>
          </a:prstGeom>
        </p:spPr>
        <p:txBody>
          <a:bodyPr/>
          <a:lstStyle>
            <a:lvl1pPr algn="l" eaLnBrk="1" fontAlgn="auto" hangingPunct="1">
              <a:spcBef>
                <a:spcPts val="0"/>
              </a:spcBef>
              <a:spcAft>
                <a:spcPts val="0"/>
              </a:spcAft>
              <a:defRPr sz="1400" b="1" i="0" baseline="0" smtClean="0">
                <a:solidFill>
                  <a:srgbClr val="002060"/>
                </a:solidFill>
                <a:latin typeface="Calibri"/>
                <a:ea typeface="宋体"/>
              </a:defRPr>
            </a:lvl1pPr>
          </a:lstStyle>
          <a:p>
            <a:pPr>
              <a:defRPr/>
            </a:pPr>
            <a:fld id="{A80A00F7-9194-4464-A91F-A9EAB598719A}" type="datetime5">
              <a:rPr lang="zh-CN" altLang="en-US" smtClean="0"/>
              <a:t>2021/9/16</a:t>
            </a:fld>
            <a:endParaRPr lang="zh-CN" altLang="en-US" dirty="0"/>
          </a:p>
        </p:txBody>
      </p:sp>
    </p:spTree>
    <p:extLst>
      <p:ext uri="{BB962C8B-B14F-4D97-AF65-F5344CB8AC3E}">
        <p14:creationId xmlns:p14="http://schemas.microsoft.com/office/powerpoint/2010/main" val="82084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3926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29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266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462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78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9214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8272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未命名_副本"/>
          <p:cNvPicPr>
            <a:picLocks noChangeAspect="1" noChangeArrowheads="1"/>
          </p:cNvPicPr>
          <p:nvPr userDrawn="1"/>
        </p:nvPicPr>
        <p:blipFill>
          <a:blip r:embed="rId17">
            <a:extLst>
              <a:ext uri="{28A0092B-C50C-407E-A947-70E740481C1C}">
                <a14:useLocalDpi xmlns:a14="http://schemas.microsoft.com/office/drawing/2010/main" val="0"/>
              </a:ext>
            </a:extLst>
          </a:blip>
          <a:srcRect l="1405" t="12910" r="2878" b="10757"/>
          <a:stretch>
            <a:fillRect/>
          </a:stretch>
        </p:blipFill>
        <p:spPr bwMode="auto">
          <a:xfrm>
            <a:off x="-22225" y="838200"/>
            <a:ext cx="916146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图片2"/>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2225" y="6453188"/>
            <a:ext cx="91662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图片2"/>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2225" y="-28575"/>
            <a:ext cx="91662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2"/>
          <p:cNvSpPr>
            <a:spLocks noGrp="1" noChangeArrowheads="1"/>
          </p:cNvSpPr>
          <p:nvPr>
            <p:ph type="title"/>
          </p:nvPr>
        </p:nvSpPr>
        <p:spPr bwMode="auto">
          <a:xfrm>
            <a:off x="457200" y="-39688"/>
            <a:ext cx="82296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3078" name="Rectangle 3"/>
          <p:cNvSpPr>
            <a:spLocks noGrp="1" noChangeArrowheads="1"/>
          </p:cNvSpPr>
          <p:nvPr>
            <p:ph type="body" idx="1"/>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6454775"/>
            <a:ext cx="4103687" cy="334963"/>
          </a:xfrm>
          <a:prstGeom prst="rect">
            <a:avLst/>
          </a:prstGeom>
          <a:noFill/>
          <a:ln w="9525">
            <a:noFill/>
            <a:miter lim="800000"/>
            <a:headEnd/>
            <a:tailEnd/>
          </a:ln>
        </p:spPr>
        <p:txBody>
          <a:bodyPr>
            <a:spAutoFit/>
          </a:bodyPr>
          <a:lstStyle/>
          <a:p>
            <a:pPr>
              <a:defRPr/>
            </a:pPr>
            <a:r>
              <a:rPr lang="en-US" altLang="zh-CN" sz="1600" b="1">
                <a:solidFill>
                  <a:schemeClr val="bg1"/>
                </a:solidFill>
              </a:rPr>
              <a:t>An Introduction to Database System</a:t>
            </a:r>
          </a:p>
        </p:txBody>
      </p:sp>
      <p:sp>
        <p:nvSpPr>
          <p:cNvPr id="3080" name="WordArt 8"/>
          <p:cNvSpPr>
            <a:spLocks noChangeArrowheads="1" noChangeShapeType="1"/>
          </p:cNvSpPr>
          <p:nvPr userDrawn="1"/>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pic>
        <p:nvPicPr>
          <p:cNvPr id="3081" name="Picture 9" descr="图片3"/>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516813" y="4797425"/>
            <a:ext cx="15287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816808"/>
      </p:ext>
    </p:extLst>
  </p:cSld>
  <p:clrMap bg1="lt1" tx1="dk1" bg2="lt2" tx2="dk2" accent1="accent1" accent2="accent2" accent3="accent3" accent4="accent4" accent5="accent5" accent6="accent6" hlink="hlink" folHlink="folHlink"/>
  <p:sldLayoutIdLst>
    <p:sldLayoutId id="2147484159" r:id="rId1"/>
    <p:sldLayoutId id="2147484160" r:id="rId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modb.pro/dbRank"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2.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image" Target="../media/image19.wmf"/><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049588" y="1524000"/>
            <a:ext cx="56276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1200"/>
              </a:spcAft>
              <a:buClrTx/>
              <a:buSzTx/>
              <a:buFontTx/>
              <a:buNone/>
              <a:tabLst/>
              <a:defRPr/>
            </a:pPr>
            <a:r>
              <a:rPr kumimoji="0" lang="zh-CN" altLang="en-US" sz="6000" b="1" i="0" u="none" strike="noStrike" kern="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rPr>
              <a:t>数据库系统原理</a:t>
            </a:r>
          </a:p>
        </p:txBody>
      </p:sp>
      <p:sp>
        <p:nvSpPr>
          <p:cNvPr id="5123" name="TextBox 3"/>
          <p:cNvSpPr txBox="1">
            <a:spLocks noChangeArrowheads="1"/>
          </p:cNvSpPr>
          <p:nvPr/>
        </p:nvSpPr>
        <p:spPr bwMode="auto">
          <a:xfrm>
            <a:off x="2606675" y="3068638"/>
            <a:ext cx="6513513" cy="340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2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宋广华</a:t>
            </a:r>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200000"/>
              </a:lnSpc>
              <a:spcBef>
                <a:spcPct val="0"/>
              </a:spcBef>
              <a:spcAft>
                <a:spcPts val="0"/>
              </a:spcAft>
              <a:buClrTx/>
              <a:buSzTx/>
              <a:buFontTx/>
              <a:buNone/>
              <a:tabLst/>
              <a:defRPr/>
            </a:pPr>
            <a:r>
              <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ghsong520@zuel.edu.cn</a:t>
            </a:r>
          </a:p>
          <a:p>
            <a:pPr marL="0" marR="0" lvl="0" indent="0" algn="ctr" defTabSz="914400" eaLnBrk="1" fontAlgn="auto" latinLnBrk="0" hangingPunct="1">
              <a:lnSpc>
                <a:spcPct val="2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中南财经政法大学 信息与安全工程学院</a:t>
            </a:r>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200000"/>
              </a:lnSpc>
              <a:spcBef>
                <a:spcPct val="0"/>
              </a:spcBef>
              <a:spcAft>
                <a:spcPts val="0"/>
              </a:spcAft>
              <a:buClrTx/>
              <a:buSzTx/>
              <a:buFontTx/>
              <a:buNone/>
              <a:tabLst/>
              <a:defRPr/>
            </a:pPr>
            <a:fld id="{241062E6-88A9-45DE-949C-89AB906D4C6B}" type="datetime4">
              <a:rPr kumimoji="0" lang="en-US" altLang="zh-CN" sz="2800" b="1" i="0" u="none" strike="noStrike" kern="0" cap="none" spc="0" normalizeH="0" baseline="0" noProof="0" smtClean="0">
                <a:ln>
                  <a:noFill/>
                </a:ln>
                <a:solidFill>
                  <a:srgbClr val="002060"/>
                </a:solidFill>
                <a:effectLst/>
                <a:uLnTx/>
                <a:uFillTx/>
                <a:latin typeface="微软雅黑" panose="020B0503020204020204" pitchFamily="34" charset="-122"/>
                <a:ea typeface="微软雅黑" panose="020B0503020204020204" pitchFamily="34" charset="-122"/>
              </a:rPr>
              <a:t>September 16, 2021</a:t>
            </a:fld>
            <a:endParaRPr kumimoji="0" lang="zh-CN" altLang="zh-CN" sz="2800" b="0" i="0" u="none" strike="noStrike" kern="0" cap="none" spc="0" normalizeH="0" baseline="0" noProof="0" dirty="0">
              <a:ln>
                <a:noFill/>
              </a:ln>
              <a:solidFill>
                <a:srgbClr val="002060"/>
              </a:solidFill>
              <a:effectLst/>
              <a:uLnTx/>
              <a:uFillTx/>
              <a:latin typeface="Arial" panose="020B0604020202020204" pitchFamily="34" charset="0"/>
              <a:ea typeface="华文行楷" panose="02010800040101010101" pitchFamily="2" charset="-122"/>
            </a:endParaRPr>
          </a:p>
        </p:txBody>
      </p:sp>
    </p:spTree>
    <p:extLst>
      <p:ext uri="{BB962C8B-B14F-4D97-AF65-F5344CB8AC3E}">
        <p14:creationId xmlns:p14="http://schemas.microsoft.com/office/powerpoint/2010/main" val="2261685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71600" y="53731"/>
            <a:ext cx="8172400" cy="863600"/>
          </a:xfrm>
        </p:spPr>
        <p:txBody>
          <a:bodyPr/>
          <a:lstStyle/>
          <a:p>
            <a:pPr eaLnBrk="1" hangingPunct="1"/>
            <a:r>
              <a:rPr lang="zh-CN" altLang="en-US" sz="4800" dirty="0">
                <a:solidFill>
                  <a:srgbClr val="002060"/>
                </a:solidFill>
                <a:latin typeface="宋体" panose="02010600030101010101" pitchFamily="2" charset="-122"/>
              </a:rPr>
              <a:t>教材及参考书</a:t>
            </a:r>
            <a:endParaRPr lang="en-US" altLang="zh-CN" sz="4800" dirty="0">
              <a:solidFill>
                <a:srgbClr val="002060"/>
              </a:solidFill>
              <a:latin typeface="宋体" panose="02010600030101010101" pitchFamily="2" charset="-122"/>
            </a:endParaRPr>
          </a:p>
        </p:txBody>
      </p:sp>
      <p:sp>
        <p:nvSpPr>
          <p:cNvPr id="9219" name="Rectangle 3"/>
          <p:cNvSpPr>
            <a:spLocks noGrp="1" noChangeArrowheads="1"/>
          </p:cNvSpPr>
          <p:nvPr>
            <p:ph type="body" idx="1"/>
          </p:nvPr>
        </p:nvSpPr>
        <p:spPr>
          <a:xfrm>
            <a:off x="1043608" y="836712"/>
            <a:ext cx="8172400" cy="5688632"/>
          </a:xfrm>
        </p:spPr>
        <p:txBody>
          <a:bodyPr/>
          <a:lstStyle/>
          <a:p>
            <a:pPr eaLnBrk="1" hangingPunct="1">
              <a:lnSpc>
                <a:spcPct val="150000"/>
              </a:lnSpc>
              <a:buFont typeface="Wingdings" panose="05000000000000000000" pitchFamily="2" charset="2"/>
              <a:buNone/>
            </a:pPr>
            <a:r>
              <a:rPr lang="en-US" altLang="zh-CN" sz="1800" dirty="0">
                <a:solidFill>
                  <a:srgbClr val="0000FF"/>
                </a:solidFill>
                <a:sym typeface="Wingdings" panose="05000000000000000000" pitchFamily="2" charset="2"/>
              </a:rPr>
              <a:t>  </a:t>
            </a:r>
            <a:r>
              <a:rPr lang="zh-CN" altLang="en-US" sz="3200" dirty="0">
                <a:ea typeface="隶书" panose="02010509060101010101" pitchFamily="49" charset="-122"/>
              </a:rPr>
              <a:t>教材</a:t>
            </a:r>
          </a:p>
          <a:p>
            <a:pPr lvl="1" eaLnBrk="1" hangingPunct="1">
              <a:lnSpc>
                <a:spcPct val="150000"/>
              </a:lnSpc>
              <a:spcBef>
                <a:spcPct val="0"/>
              </a:spcBef>
            </a:pPr>
            <a:r>
              <a:rPr lang="zh-CN" altLang="en-US" dirty="0"/>
              <a:t>王珊</a:t>
            </a:r>
            <a:r>
              <a:rPr lang="en-US" altLang="zh-CN" dirty="0"/>
              <a:t>,</a:t>
            </a:r>
            <a:r>
              <a:rPr lang="zh-CN" altLang="en-US" dirty="0"/>
              <a:t>萨师煊</a:t>
            </a:r>
            <a:r>
              <a:rPr lang="en-US" altLang="zh-CN" dirty="0"/>
              <a:t>.</a:t>
            </a:r>
            <a:r>
              <a:rPr lang="zh-CN" altLang="en-US" dirty="0"/>
              <a:t>数据库系统概论（第</a:t>
            </a:r>
            <a:r>
              <a:rPr lang="en-US" altLang="zh-CN" dirty="0"/>
              <a:t>5</a:t>
            </a:r>
            <a:r>
              <a:rPr lang="zh-CN" altLang="en-US" dirty="0"/>
              <a:t>版）</a:t>
            </a:r>
            <a:r>
              <a:rPr lang="en-US" altLang="zh-CN" dirty="0"/>
              <a:t> .</a:t>
            </a:r>
            <a:r>
              <a:rPr lang="zh-CN" altLang="en-US" dirty="0"/>
              <a:t>北京</a:t>
            </a:r>
            <a:r>
              <a:rPr lang="en-US" altLang="zh-CN" dirty="0"/>
              <a:t>:</a:t>
            </a:r>
            <a:r>
              <a:rPr lang="zh-CN" altLang="en-US" dirty="0"/>
              <a:t>高等教育出版社，</a:t>
            </a:r>
            <a:r>
              <a:rPr lang="en-US" altLang="zh-CN" dirty="0"/>
              <a:t>2014.9 </a:t>
            </a:r>
          </a:p>
          <a:p>
            <a:pPr eaLnBrk="1" hangingPunct="1">
              <a:lnSpc>
                <a:spcPct val="130000"/>
              </a:lnSpc>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参考书</a:t>
            </a:r>
          </a:p>
          <a:p>
            <a:pPr lvl="1" eaLnBrk="1" hangingPunct="1">
              <a:lnSpc>
                <a:spcPct val="150000"/>
              </a:lnSpc>
              <a:spcBef>
                <a:spcPct val="0"/>
              </a:spcBef>
            </a:pPr>
            <a:r>
              <a:rPr lang="zh-CN" altLang="en-US" dirty="0"/>
              <a:t>王珊，张俊</a:t>
            </a:r>
            <a:r>
              <a:rPr lang="en-US" altLang="zh-CN" dirty="0"/>
              <a:t>.</a:t>
            </a:r>
            <a:r>
              <a:rPr lang="zh-CN" altLang="en-US" dirty="0"/>
              <a:t>数据库系统概论（第</a:t>
            </a:r>
            <a:r>
              <a:rPr lang="en-US" altLang="zh-CN" dirty="0"/>
              <a:t>5</a:t>
            </a:r>
            <a:r>
              <a:rPr lang="zh-CN" altLang="en-US" dirty="0"/>
              <a:t>版）习题解析与实验指导</a:t>
            </a:r>
            <a:r>
              <a:rPr lang="en-US" altLang="zh-CN" dirty="0"/>
              <a:t> .</a:t>
            </a:r>
            <a:r>
              <a:rPr lang="zh-CN" altLang="en-US" dirty="0"/>
              <a:t>北京</a:t>
            </a:r>
            <a:r>
              <a:rPr lang="en-US" altLang="zh-CN" dirty="0"/>
              <a:t>:</a:t>
            </a:r>
            <a:r>
              <a:rPr lang="zh-CN" altLang="en-US" dirty="0"/>
              <a:t>高等教育出版社，</a:t>
            </a:r>
            <a:r>
              <a:rPr lang="en-US" altLang="zh-CN" dirty="0"/>
              <a:t>2015.7 </a:t>
            </a:r>
          </a:p>
          <a:p>
            <a:pPr eaLnBrk="1" hangingPunct="1">
              <a:lnSpc>
                <a:spcPct val="130000"/>
              </a:lnSpc>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上机软件</a:t>
            </a:r>
          </a:p>
          <a:p>
            <a:pPr lvl="1" eaLnBrk="1" hangingPunct="1">
              <a:lnSpc>
                <a:spcPct val="130000"/>
              </a:lnSpc>
            </a:pPr>
            <a:r>
              <a:rPr lang="en-US" altLang="zh-CN" dirty="0"/>
              <a:t>SQL Server 2005</a:t>
            </a:r>
            <a:r>
              <a:rPr lang="zh-CN" altLang="en-US" dirty="0"/>
              <a:t>及以上</a:t>
            </a:r>
            <a:endParaRPr lang="en-US" altLang="zh-CN" dirty="0"/>
          </a:p>
          <a:p>
            <a:pPr lvl="1" eaLnBrk="1" hangingPunct="1">
              <a:lnSpc>
                <a:spcPct val="130000"/>
              </a:lnSpc>
            </a:pPr>
            <a:r>
              <a:rPr lang="en-US" altLang="zh-CN" dirty="0"/>
              <a:t>ACCESS 2010</a:t>
            </a:r>
            <a:r>
              <a:rPr lang="zh-CN" altLang="en-US" dirty="0"/>
              <a:t>及以上</a:t>
            </a:r>
            <a:r>
              <a:rPr lang="en-US" altLang="zh-CN" sz="1800" dirty="0"/>
              <a:t>          </a:t>
            </a:r>
            <a:endParaRPr lang="en-US" altLang="zh-CN" sz="3200" dirty="0"/>
          </a:p>
          <a:p>
            <a:pPr eaLnBrk="1" hangingPunct="1"/>
            <a:endParaRPr lang="en-US" altLang="zh-CN" dirty="0"/>
          </a:p>
        </p:txBody>
      </p:sp>
      <p:sp>
        <p:nvSpPr>
          <p:cNvPr id="4" name="日期占位符 3"/>
          <p:cNvSpPr>
            <a:spLocks noGrp="1"/>
          </p:cNvSpPr>
          <p:nvPr>
            <p:ph type="dt" sz="half" idx="10"/>
          </p:nvPr>
        </p:nvSpPr>
        <p:spPr/>
        <p:txBody>
          <a:bodyPr/>
          <a:lstStyle/>
          <a:p>
            <a:pPr>
              <a:defRPr/>
            </a:pPr>
            <a:fld id="{07652713-24FB-485D-BFF9-850940030E1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26"/>
          <p:cNvSpPr>
            <a:spLocks noGrp="1" noChangeArrowheads="1"/>
          </p:cNvSpPr>
          <p:nvPr>
            <p:ph type="title"/>
          </p:nvPr>
        </p:nvSpPr>
        <p:spPr>
          <a:xfrm>
            <a:off x="991438" y="-39688"/>
            <a:ext cx="8152562" cy="911492"/>
          </a:xfrm>
        </p:spPr>
        <p:txBody>
          <a:bodyPr/>
          <a:lstStyle/>
          <a:p>
            <a:pPr eaLnBrk="1" hangingPunct="1"/>
            <a:r>
              <a:rPr lang="zh-CN" altLang="en-US" sz="4800" dirty="0">
                <a:solidFill>
                  <a:srgbClr val="002060"/>
                </a:solidFill>
              </a:rPr>
              <a:t>关系</a:t>
            </a:r>
            <a:r>
              <a:rPr lang="zh-CN" altLang="en-US" sz="3600" dirty="0"/>
              <a:t>）</a:t>
            </a:r>
          </a:p>
        </p:txBody>
      </p:sp>
      <p:graphicFrame>
        <p:nvGraphicFramePr>
          <p:cNvPr id="507046" name="Group 166"/>
          <p:cNvGraphicFramePr>
            <a:graphicFrameLocks noGrp="1"/>
          </p:cNvGraphicFramePr>
          <p:nvPr>
            <p:ph idx="1"/>
            <p:extLst>
              <p:ext uri="{D42A27DB-BD31-4B8C-83A1-F6EECF244321}">
                <p14:modId xmlns:p14="http://schemas.microsoft.com/office/powerpoint/2010/main" val="1138179382"/>
              </p:ext>
            </p:extLst>
          </p:nvPr>
        </p:nvGraphicFramePr>
        <p:xfrm>
          <a:off x="1059281" y="1006764"/>
          <a:ext cx="8016875" cy="5351150"/>
        </p:xfrm>
        <a:graphic>
          <a:graphicData uri="http://schemas.openxmlformats.org/drawingml/2006/table">
            <a:tbl>
              <a:tblPr/>
              <a:tblGrid>
                <a:gridCol w="3762551">
                  <a:extLst>
                    <a:ext uri="{9D8B030D-6E8A-4147-A177-3AD203B41FA5}">
                      <a16:colId xmlns:a16="http://schemas.microsoft.com/office/drawing/2014/main" val="20000"/>
                    </a:ext>
                  </a:extLst>
                </a:gridCol>
                <a:gridCol w="4254324">
                  <a:extLst>
                    <a:ext uri="{9D8B030D-6E8A-4147-A177-3AD203B41FA5}">
                      <a16:colId xmlns:a16="http://schemas.microsoft.com/office/drawing/2014/main" val="20001"/>
                    </a:ext>
                  </a:extLst>
                </a:gridCol>
              </a:tblGrid>
              <a:tr h="396875">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关系术语</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一般表格的术语</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关系名</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表名</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关系模式</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表头（表格的描述）</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关系</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（一张）二维表</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元组</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记录或行</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属性</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列</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属性名</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列名</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属性值</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列值</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463">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分量</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一条记录中的一个列值</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非规范关系</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表中有表（大表中嵌有小表）</a:t>
                      </a:r>
                    </a:p>
                  </a:txBody>
                  <a:tcPr marL="104952" marR="1049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日期占位符 1"/>
          <p:cNvSpPr>
            <a:spLocks noGrp="1"/>
          </p:cNvSpPr>
          <p:nvPr>
            <p:ph type="dt" sz="half" idx="10"/>
          </p:nvPr>
        </p:nvSpPr>
        <p:spPr/>
        <p:txBody>
          <a:bodyPr/>
          <a:lstStyle/>
          <a:p>
            <a:pPr>
              <a:defRPr/>
            </a:pPr>
            <a:fld id="{2F40B757-579F-41B6-A667-85DD08E346AE}" type="datetime5">
              <a:rPr lang="zh-CN" altLang="en-US" smtClean="0"/>
              <a:t>2021/9/16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06960" y="116632"/>
            <a:ext cx="8137040" cy="921565"/>
          </a:xfrm>
        </p:spPr>
        <p:txBody>
          <a:bodyPr/>
          <a:lstStyle/>
          <a:p>
            <a:pPr eaLnBrk="1" hangingPunct="1"/>
            <a:r>
              <a:rPr lang="en-US" altLang="zh-CN" dirty="0">
                <a:solidFill>
                  <a:srgbClr val="002060"/>
                </a:solidFill>
              </a:rPr>
              <a:t>2.  </a:t>
            </a:r>
            <a:r>
              <a:rPr lang="zh-CN" altLang="en-US" dirty="0">
                <a:solidFill>
                  <a:srgbClr val="002060"/>
                </a:solidFill>
              </a:rPr>
              <a:t>关系模型的操纵与完整性约束</a:t>
            </a:r>
          </a:p>
        </p:txBody>
      </p:sp>
      <p:sp>
        <p:nvSpPr>
          <p:cNvPr id="102403" name="Rectangle 3"/>
          <p:cNvSpPr>
            <a:spLocks noGrp="1" noChangeArrowheads="1"/>
          </p:cNvSpPr>
          <p:nvPr>
            <p:ph type="body" idx="1"/>
          </p:nvPr>
        </p:nvSpPr>
        <p:spPr>
          <a:xfrm>
            <a:off x="1004174" y="908720"/>
            <a:ext cx="8229600" cy="5151438"/>
          </a:xfrm>
        </p:spPr>
        <p:txBody>
          <a:bodyPr/>
          <a:lstStyle/>
          <a:p>
            <a:pPr algn="just" eaLnBrk="1" hangingPunct="1">
              <a:lnSpc>
                <a:spcPct val="150000"/>
              </a:lnSpc>
              <a:spcBef>
                <a:spcPct val="0"/>
              </a:spcBef>
            </a:pPr>
            <a:r>
              <a:rPr lang="zh-CN" altLang="en-US" sz="2400" dirty="0">
                <a:latin typeface="微软雅黑" panose="020B0503020204020204" pitchFamily="34" charset="-122"/>
                <a:ea typeface="微软雅黑" panose="020B0503020204020204" pitchFamily="34" charset="-122"/>
              </a:rPr>
              <a:t>数据操作是集合操作，操作对象和操作结果都是关系</a:t>
            </a:r>
          </a:p>
          <a:p>
            <a:pPr lvl="1" algn="just" eaLnBrk="1" hangingPunct="1">
              <a:lnSpc>
                <a:spcPct val="150000"/>
              </a:lnSpc>
              <a:spcBef>
                <a:spcPct val="0"/>
              </a:spcBef>
            </a:pPr>
            <a:r>
              <a:rPr lang="zh-CN" altLang="en-US" dirty="0"/>
              <a:t>查询</a:t>
            </a:r>
          </a:p>
          <a:p>
            <a:pPr lvl="1" algn="just" eaLnBrk="1" hangingPunct="1">
              <a:lnSpc>
                <a:spcPct val="150000"/>
              </a:lnSpc>
              <a:spcBef>
                <a:spcPct val="0"/>
              </a:spcBef>
            </a:pPr>
            <a:r>
              <a:rPr lang="zh-CN" altLang="en-US" dirty="0"/>
              <a:t>插入</a:t>
            </a:r>
          </a:p>
          <a:p>
            <a:pPr lvl="1" algn="just" eaLnBrk="1" hangingPunct="1">
              <a:lnSpc>
                <a:spcPct val="150000"/>
              </a:lnSpc>
              <a:spcBef>
                <a:spcPct val="0"/>
              </a:spcBef>
            </a:pPr>
            <a:r>
              <a:rPr lang="zh-CN" altLang="en-US" dirty="0"/>
              <a:t>删除</a:t>
            </a:r>
          </a:p>
          <a:p>
            <a:pPr lvl="1" algn="just" eaLnBrk="1" hangingPunct="1">
              <a:lnSpc>
                <a:spcPct val="150000"/>
              </a:lnSpc>
              <a:spcBef>
                <a:spcPct val="0"/>
              </a:spcBef>
            </a:pPr>
            <a:r>
              <a:rPr lang="zh-CN" altLang="en-US" dirty="0"/>
              <a:t>更新</a:t>
            </a:r>
          </a:p>
          <a:p>
            <a:pPr algn="just" eaLnBrk="1" hangingPunct="1">
              <a:lnSpc>
                <a:spcPct val="150000"/>
              </a:lnSpc>
              <a:spcBef>
                <a:spcPct val="0"/>
              </a:spcBef>
            </a:pPr>
            <a:r>
              <a:rPr lang="zh-CN" altLang="en-US" sz="2400" dirty="0">
                <a:latin typeface="微软雅黑" panose="020B0503020204020204" pitchFamily="34" charset="-122"/>
                <a:ea typeface="微软雅黑" panose="020B0503020204020204" pitchFamily="34" charset="-122"/>
              </a:rPr>
              <a:t>存取路径对用户隐蔽，用户只要指出“干什么”，不必详细说明“怎么干”</a:t>
            </a:r>
          </a:p>
        </p:txBody>
      </p:sp>
      <p:sp>
        <p:nvSpPr>
          <p:cNvPr id="2" name="日期占位符 1"/>
          <p:cNvSpPr>
            <a:spLocks noGrp="1"/>
          </p:cNvSpPr>
          <p:nvPr>
            <p:ph type="dt" sz="half" idx="10"/>
          </p:nvPr>
        </p:nvSpPr>
        <p:spPr/>
        <p:txBody>
          <a:bodyPr/>
          <a:lstStyle/>
          <a:p>
            <a:pPr>
              <a:defRPr/>
            </a:pPr>
            <a:fld id="{8BD22427-1D50-4EDD-ADF5-83FE576A7724}"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87199" y="137652"/>
            <a:ext cx="8045895" cy="849022"/>
          </a:xfrm>
        </p:spPr>
        <p:txBody>
          <a:bodyPr/>
          <a:lstStyle/>
          <a:p>
            <a:pPr eaLnBrk="1" hangingPunct="1"/>
            <a:r>
              <a:rPr lang="zh-CN" altLang="en-US">
                <a:solidFill>
                  <a:srgbClr val="002060"/>
                </a:solidFill>
              </a:rPr>
              <a:t>关系模型的操纵与完整性约束（续）</a:t>
            </a:r>
          </a:p>
        </p:txBody>
      </p:sp>
      <p:sp>
        <p:nvSpPr>
          <p:cNvPr id="103427" name="Rectangle 3"/>
          <p:cNvSpPr>
            <a:spLocks noGrp="1" noChangeArrowheads="1"/>
          </p:cNvSpPr>
          <p:nvPr>
            <p:ph type="body" idx="1"/>
          </p:nvPr>
        </p:nvSpPr>
        <p:spPr/>
        <p:txBody>
          <a:bodyPr/>
          <a:lstStyle/>
          <a:p>
            <a:pPr algn="just" eaLnBrk="1" hangingPunct="1">
              <a:lnSpc>
                <a:spcPct val="190000"/>
              </a:lnSpc>
            </a:pPr>
            <a:r>
              <a:rPr lang="zh-CN" altLang="en-US" dirty="0">
                <a:solidFill>
                  <a:srgbClr val="C00000"/>
                </a:solidFill>
                <a:latin typeface="微软雅黑" panose="020B0503020204020204" pitchFamily="34" charset="-122"/>
                <a:ea typeface="微软雅黑" panose="020B0503020204020204" pitchFamily="34" charset="-122"/>
              </a:rPr>
              <a:t>关系的完整性约束条件 </a:t>
            </a:r>
          </a:p>
          <a:p>
            <a:pPr lvl="1" algn="just" eaLnBrk="1" hangingPunct="1">
              <a:lnSpc>
                <a:spcPct val="190000"/>
              </a:lnSpc>
            </a:pPr>
            <a:r>
              <a:rPr lang="zh-CN" altLang="en-US" dirty="0"/>
              <a:t>实体完整性</a:t>
            </a:r>
          </a:p>
          <a:p>
            <a:pPr lvl="1" algn="just" eaLnBrk="1" hangingPunct="1">
              <a:lnSpc>
                <a:spcPct val="190000"/>
              </a:lnSpc>
            </a:pPr>
            <a:r>
              <a:rPr lang="zh-CN" altLang="en-US" dirty="0"/>
              <a:t>参照完整性</a:t>
            </a:r>
          </a:p>
          <a:p>
            <a:pPr lvl="1" algn="just" eaLnBrk="1" hangingPunct="1">
              <a:lnSpc>
                <a:spcPct val="190000"/>
              </a:lnSpc>
            </a:pPr>
            <a:r>
              <a:rPr lang="zh-CN" altLang="en-US" dirty="0"/>
              <a:t>用户定义的完整性</a:t>
            </a:r>
          </a:p>
          <a:p>
            <a:pPr algn="just" eaLnBrk="1" hangingPunct="1">
              <a:buFont typeface="Wingdings" panose="05000000000000000000" pitchFamily="2" charset="2"/>
              <a:buChar char="l"/>
            </a:pPr>
            <a:endParaRPr lang="en-US" altLang="zh-CN" dirty="0"/>
          </a:p>
        </p:txBody>
      </p:sp>
      <p:sp>
        <p:nvSpPr>
          <p:cNvPr id="2" name="日期占位符 1"/>
          <p:cNvSpPr>
            <a:spLocks noGrp="1"/>
          </p:cNvSpPr>
          <p:nvPr>
            <p:ph type="dt" sz="half" idx="10"/>
          </p:nvPr>
        </p:nvSpPr>
        <p:spPr/>
        <p:txBody>
          <a:bodyPr/>
          <a:lstStyle/>
          <a:p>
            <a:pPr>
              <a:defRPr/>
            </a:pPr>
            <a:fld id="{77CABCD6-8303-4343-BCB6-7057159500A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991438" y="188640"/>
            <a:ext cx="7695361" cy="683164"/>
          </a:xfrm>
        </p:spPr>
        <p:txBody>
          <a:bodyPr/>
          <a:lstStyle/>
          <a:p>
            <a:pPr eaLnBrk="1" hangingPunct="1"/>
            <a:r>
              <a:rPr lang="en-US" altLang="zh-CN" sz="4800">
                <a:solidFill>
                  <a:srgbClr val="002060"/>
                </a:solidFill>
              </a:rPr>
              <a:t>3.  </a:t>
            </a:r>
            <a:r>
              <a:rPr lang="zh-CN" altLang="en-US" sz="4800">
                <a:solidFill>
                  <a:srgbClr val="002060"/>
                </a:solidFill>
              </a:rPr>
              <a:t>关系模型的优缺点</a:t>
            </a:r>
          </a:p>
        </p:txBody>
      </p:sp>
      <p:sp>
        <p:nvSpPr>
          <p:cNvPr id="104451" name="Rectangle 3"/>
          <p:cNvSpPr>
            <a:spLocks noGrp="1" noChangeArrowheads="1"/>
          </p:cNvSpPr>
          <p:nvPr>
            <p:ph type="body" idx="1"/>
          </p:nvPr>
        </p:nvSpPr>
        <p:spPr>
          <a:xfrm>
            <a:off x="961495" y="980728"/>
            <a:ext cx="8229600" cy="5095875"/>
          </a:xfrm>
        </p:spPr>
        <p:txBody>
          <a:bodyPr/>
          <a:lstStyle/>
          <a:p>
            <a:pPr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优点</a:t>
            </a:r>
          </a:p>
          <a:p>
            <a:pPr lvl="1" algn="just" eaLnBrk="1" hangingPunct="1">
              <a:lnSpc>
                <a:spcPct val="150000"/>
              </a:lnSpc>
            </a:pPr>
            <a:r>
              <a:rPr lang="zh-CN" altLang="en-US" dirty="0"/>
              <a:t>建立在严格的数学概念的基础上</a:t>
            </a:r>
          </a:p>
          <a:p>
            <a:pPr lvl="1" algn="just" eaLnBrk="1" hangingPunct="1">
              <a:lnSpc>
                <a:spcPct val="150000"/>
              </a:lnSpc>
            </a:pPr>
            <a:r>
              <a:rPr lang="zh-CN" altLang="en-US" dirty="0"/>
              <a:t>概念单一</a:t>
            </a:r>
          </a:p>
          <a:p>
            <a:pPr lvl="2" algn="just" eaLnBrk="1" hangingPunct="1">
              <a:lnSpc>
                <a:spcPct val="120000"/>
              </a:lnSpc>
              <a:buSzPct val="87000"/>
              <a:buFont typeface="Wingdings" panose="05000000000000000000" pitchFamily="2" charset="2"/>
              <a:buChar char="l"/>
            </a:pPr>
            <a:r>
              <a:rPr lang="zh-CN" altLang="en-US" sz="2200" dirty="0"/>
              <a:t>实体和各类联系都用关系来表示</a:t>
            </a:r>
          </a:p>
          <a:p>
            <a:pPr lvl="2" algn="just" eaLnBrk="1" hangingPunct="1">
              <a:lnSpc>
                <a:spcPct val="120000"/>
              </a:lnSpc>
              <a:buSzPct val="87000"/>
              <a:buFont typeface="Wingdings" panose="05000000000000000000" pitchFamily="2" charset="2"/>
              <a:buChar char="l"/>
            </a:pPr>
            <a:r>
              <a:rPr lang="zh-CN" altLang="en-US" sz="2200" dirty="0"/>
              <a:t>对数据的检索结果也是关系</a:t>
            </a:r>
          </a:p>
          <a:p>
            <a:pPr lvl="1" algn="just" eaLnBrk="1" hangingPunct="1">
              <a:lnSpc>
                <a:spcPct val="150000"/>
              </a:lnSpc>
            </a:pPr>
            <a:r>
              <a:rPr lang="zh-CN" altLang="en-US" dirty="0"/>
              <a:t>关系模型的存取路径对用户透明</a:t>
            </a:r>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p>
        </p:txBody>
      </p:sp>
      <p:sp>
        <p:nvSpPr>
          <p:cNvPr id="2" name="日期占位符 1"/>
          <p:cNvSpPr>
            <a:spLocks noGrp="1"/>
          </p:cNvSpPr>
          <p:nvPr>
            <p:ph type="dt" sz="half" idx="10"/>
          </p:nvPr>
        </p:nvSpPr>
        <p:spPr/>
        <p:txBody>
          <a:bodyPr/>
          <a:lstStyle/>
          <a:p>
            <a:pPr>
              <a:defRPr/>
            </a:pPr>
            <a:fld id="{AA171A79-D231-4266-A1F1-10141E37FB7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991438" y="116632"/>
            <a:ext cx="7695361" cy="755172"/>
          </a:xfrm>
        </p:spPr>
        <p:txBody>
          <a:bodyPr/>
          <a:lstStyle/>
          <a:p>
            <a:pPr eaLnBrk="1" hangingPunct="1"/>
            <a:r>
              <a:rPr lang="zh-CN" altLang="en-US" sz="4800">
                <a:solidFill>
                  <a:srgbClr val="002060"/>
                </a:solidFill>
              </a:rPr>
              <a:t>关系模型的优缺点（续）</a:t>
            </a:r>
          </a:p>
        </p:txBody>
      </p:sp>
      <p:sp>
        <p:nvSpPr>
          <p:cNvPr id="105475" name="Rectangle 3"/>
          <p:cNvSpPr>
            <a:spLocks noGrp="1" noChangeArrowheads="1"/>
          </p:cNvSpPr>
          <p:nvPr>
            <p:ph type="body" idx="1"/>
          </p:nvPr>
        </p:nvSpPr>
        <p:spPr>
          <a:xfrm>
            <a:off x="1019280" y="920743"/>
            <a:ext cx="8017215" cy="5754694"/>
          </a:xfrm>
        </p:spPr>
        <p:txBody>
          <a:bodyPr/>
          <a:lstStyle/>
          <a:p>
            <a:pPr algn="just" eaLnBrk="1" hangingPunct="1">
              <a:lnSpc>
                <a:spcPct val="160000"/>
              </a:lnSpc>
            </a:pPr>
            <a:r>
              <a:rPr lang="zh-CN" altLang="en-US" dirty="0">
                <a:solidFill>
                  <a:srgbClr val="C00000"/>
                </a:solidFill>
                <a:latin typeface="微软雅黑" panose="020B0503020204020204" pitchFamily="34" charset="-122"/>
                <a:ea typeface="微软雅黑" panose="020B0503020204020204" pitchFamily="34" charset="-122"/>
              </a:rPr>
              <a:t>缺点</a:t>
            </a:r>
          </a:p>
          <a:p>
            <a:pPr lvl="1" algn="just" eaLnBrk="1" hangingPunct="1">
              <a:lnSpc>
                <a:spcPct val="160000"/>
              </a:lnSpc>
            </a:pPr>
            <a:r>
              <a:rPr lang="zh-CN" altLang="en-US" dirty="0"/>
              <a:t>存取路径对用户透明，查询效率往往不如格式化数据模型</a:t>
            </a:r>
          </a:p>
          <a:p>
            <a:pPr lvl="1" algn="just" eaLnBrk="1" hangingPunct="1">
              <a:lnSpc>
                <a:spcPct val="160000"/>
              </a:lnSpc>
            </a:pPr>
            <a:r>
              <a:rPr lang="zh-CN" altLang="en-US" dirty="0"/>
              <a:t>为提高性能，必须对用户的查询请求进行优化，增加了开发数据库管理系统的难度</a:t>
            </a:r>
            <a:endParaRPr lang="zh-CN" altLang="en-US" sz="2000" dirty="0"/>
          </a:p>
          <a:p>
            <a:pPr lvl="1" eaLnBrk="1" hangingPunct="1"/>
            <a:endParaRPr lang="en-US" altLang="zh-CN" dirty="0"/>
          </a:p>
        </p:txBody>
      </p:sp>
      <p:sp>
        <p:nvSpPr>
          <p:cNvPr id="2" name="日期占位符 1"/>
          <p:cNvSpPr>
            <a:spLocks noGrp="1"/>
          </p:cNvSpPr>
          <p:nvPr>
            <p:ph type="dt" sz="half" idx="10"/>
          </p:nvPr>
        </p:nvSpPr>
        <p:spPr/>
        <p:txBody>
          <a:bodyPr/>
          <a:lstStyle/>
          <a:p>
            <a:pPr>
              <a:defRPr/>
            </a:pPr>
            <a:fld id="{420298A3-11D2-42C5-890D-F7069FB1C7B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699793" y="1628800"/>
            <a:ext cx="6444208" cy="91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第一章  绪论</a:t>
            </a:r>
          </a:p>
        </p:txBody>
      </p:sp>
      <p:sp>
        <p:nvSpPr>
          <p:cNvPr id="5" name="Rectangle 3"/>
          <p:cNvSpPr txBox="1">
            <a:spLocks noChangeArrowheads="1"/>
          </p:cNvSpPr>
          <p:nvPr/>
        </p:nvSpPr>
        <p:spPr>
          <a:xfrm>
            <a:off x="3419872" y="2878018"/>
            <a:ext cx="5400600" cy="395449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1.1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数据库系统概述</a:t>
            </a:r>
          </a:p>
          <a:p>
            <a:pPr lvl="1" eaLnBrk="1" hangingPunct="1">
              <a:lnSpc>
                <a:spcPct val="150000"/>
              </a:lnSpc>
              <a:buNone/>
            </a:pPr>
            <a:r>
              <a:rPr lang="en-US" altLang="zh-CN" b="1" dirty="0">
                <a:latin typeface="微软雅黑" panose="020B0503020204020204" pitchFamily="34" charset="-122"/>
                <a:ea typeface="微软雅黑" panose="020B0503020204020204" pitchFamily="34" charset="-122"/>
              </a:rPr>
              <a:t>1.2  </a:t>
            </a:r>
            <a:r>
              <a:rPr lang="zh-CN" altLang="en-US" b="1" dirty="0">
                <a:latin typeface="微软雅黑" panose="020B0503020204020204" pitchFamily="34" charset="-122"/>
                <a:ea typeface="微软雅黑" panose="020B0503020204020204" pitchFamily="34" charset="-122"/>
              </a:rPr>
              <a:t>数据模型</a:t>
            </a:r>
          </a:p>
          <a:p>
            <a:pPr lvl="1" eaLnBrk="1" hangingPunct="1">
              <a:lnSpc>
                <a:spcPct val="150000"/>
              </a:lnSpc>
              <a:buNone/>
            </a:pPr>
            <a:r>
              <a:rPr lang="en-US" altLang="zh-CN" sz="3200" b="1" dirty="0">
                <a:solidFill>
                  <a:srgbClr val="C00000"/>
                </a:solidFill>
                <a:latin typeface="微软雅黑" panose="020B0503020204020204" pitchFamily="34" charset="-122"/>
                <a:ea typeface="微软雅黑" panose="020B0503020204020204" pitchFamily="34" charset="-122"/>
              </a:rPr>
              <a:t>1.3  </a:t>
            </a:r>
            <a:r>
              <a:rPr lang="zh-CN" altLang="en-US" sz="3200" b="1" dirty="0">
                <a:solidFill>
                  <a:srgbClr val="C00000"/>
                </a:solidFill>
                <a:latin typeface="微软雅黑" panose="020B0503020204020204" pitchFamily="34" charset="-122"/>
                <a:ea typeface="微软雅黑" panose="020B0503020204020204" pitchFamily="34" charset="-122"/>
              </a:rPr>
              <a:t>数据库系统的结构</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数据库系统的组成</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小结</a:t>
            </a:r>
          </a:p>
        </p:txBody>
      </p:sp>
    </p:spTree>
    <p:extLst>
      <p:ext uri="{BB962C8B-B14F-4D97-AF65-F5344CB8AC3E}">
        <p14:creationId xmlns:p14="http://schemas.microsoft.com/office/powerpoint/2010/main" val="28746371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1.3 </a:t>
            </a:r>
            <a:r>
              <a:rPr lang="zh-CN" altLang="zh-CN" sz="4800" dirty="0">
                <a:solidFill>
                  <a:srgbClr val="002060"/>
                </a:solidFill>
              </a:rPr>
              <a:t>数据库系统</a:t>
            </a:r>
            <a:r>
              <a:rPr lang="zh-CN" altLang="en-US" sz="4800" dirty="0">
                <a:solidFill>
                  <a:srgbClr val="002060"/>
                </a:solidFill>
              </a:rPr>
              <a:t>的</a:t>
            </a:r>
            <a:r>
              <a:rPr lang="zh-CN" altLang="zh-CN" sz="4800" dirty="0">
                <a:solidFill>
                  <a:srgbClr val="002060"/>
                </a:solidFill>
              </a:rPr>
              <a:t>结构</a:t>
            </a:r>
            <a:endParaRPr lang="zh-CN" altLang="en-US" sz="4800" dirty="0">
              <a:solidFill>
                <a:srgbClr val="002060"/>
              </a:solidFill>
            </a:endParaRPr>
          </a:p>
        </p:txBody>
      </p:sp>
      <p:sp>
        <p:nvSpPr>
          <p:cNvPr id="107523" name="Rectangle 1027"/>
          <p:cNvSpPr>
            <a:spLocks noGrp="1" noChangeArrowheads="1"/>
          </p:cNvSpPr>
          <p:nvPr>
            <p:ph type="body" idx="1"/>
          </p:nvPr>
        </p:nvSpPr>
        <p:spPr>
          <a:xfrm>
            <a:off x="990601" y="980728"/>
            <a:ext cx="7973888" cy="4495800"/>
          </a:xfrm>
        </p:spPr>
        <p:txBody>
          <a:bodyPr/>
          <a:lstStyle/>
          <a:p>
            <a:pPr eaLnBrk="1" hangingPunct="1">
              <a:lnSpc>
                <a:spcPct val="150000"/>
              </a:lnSpc>
              <a:spcBef>
                <a:spcPct val="0"/>
              </a:spcBef>
            </a:pPr>
            <a:r>
              <a:rPr lang="zh-CN" altLang="en-US" sz="2400" dirty="0"/>
              <a:t>从</a:t>
            </a:r>
            <a:r>
              <a:rPr lang="zh-CN" altLang="en-US" sz="2400" dirty="0">
                <a:solidFill>
                  <a:srgbClr val="FF00FF"/>
                </a:solidFill>
              </a:rPr>
              <a:t>数据库应用开发人员角度</a:t>
            </a:r>
            <a:r>
              <a:rPr lang="zh-CN" altLang="en-US" sz="2400" dirty="0"/>
              <a:t>看，数据库系统通常采用三级模式结构，是数据库系统内部的系统结构 </a:t>
            </a:r>
          </a:p>
          <a:p>
            <a:pPr eaLnBrk="1" hangingPunct="1">
              <a:lnSpc>
                <a:spcPct val="150000"/>
              </a:lnSpc>
              <a:spcBef>
                <a:spcPct val="0"/>
              </a:spcBef>
              <a:buFont typeface="Wingdings" panose="05000000000000000000" pitchFamily="2" charset="2"/>
              <a:buNone/>
            </a:pPr>
            <a:r>
              <a:rPr lang="zh-CN" altLang="en-US" sz="2400" dirty="0"/>
              <a:t> 从数据库</a:t>
            </a:r>
            <a:r>
              <a:rPr lang="zh-CN" altLang="en-US" sz="2400" dirty="0">
                <a:solidFill>
                  <a:srgbClr val="FF00FF"/>
                </a:solidFill>
              </a:rPr>
              <a:t>最终用户角度</a:t>
            </a:r>
            <a:r>
              <a:rPr lang="zh-CN" altLang="en-US" sz="2400" dirty="0"/>
              <a:t>看，数据库系统的结构分为</a:t>
            </a:r>
            <a:r>
              <a:rPr lang="en-US" altLang="zh-CN" sz="2400" dirty="0"/>
              <a:t>:</a:t>
            </a:r>
          </a:p>
          <a:p>
            <a:pPr lvl="1" eaLnBrk="1" hangingPunct="1">
              <a:lnSpc>
                <a:spcPct val="150000"/>
              </a:lnSpc>
              <a:spcBef>
                <a:spcPct val="0"/>
              </a:spcBef>
            </a:pPr>
            <a:r>
              <a:rPr lang="zh-CN" altLang="en-US" sz="2200" dirty="0"/>
              <a:t>单用户结构</a:t>
            </a:r>
          </a:p>
          <a:p>
            <a:pPr lvl="1" eaLnBrk="1" hangingPunct="1">
              <a:lnSpc>
                <a:spcPct val="150000"/>
              </a:lnSpc>
              <a:spcBef>
                <a:spcPct val="0"/>
              </a:spcBef>
            </a:pPr>
            <a:r>
              <a:rPr lang="zh-CN" altLang="en-US" sz="2200" dirty="0"/>
              <a:t>主从式结构</a:t>
            </a:r>
          </a:p>
          <a:p>
            <a:pPr lvl="1" eaLnBrk="1" hangingPunct="1">
              <a:lnSpc>
                <a:spcPct val="150000"/>
              </a:lnSpc>
              <a:spcBef>
                <a:spcPct val="0"/>
              </a:spcBef>
            </a:pPr>
            <a:r>
              <a:rPr lang="zh-CN" altLang="en-US" sz="2200" dirty="0"/>
              <a:t>分布式结构</a:t>
            </a:r>
          </a:p>
          <a:p>
            <a:pPr lvl="1" eaLnBrk="1" hangingPunct="1">
              <a:lnSpc>
                <a:spcPct val="150000"/>
              </a:lnSpc>
              <a:spcBef>
                <a:spcPct val="0"/>
              </a:spcBef>
            </a:pPr>
            <a:r>
              <a:rPr lang="zh-CN" altLang="en-US" sz="2200" dirty="0"/>
              <a:t>客户</a:t>
            </a:r>
            <a:r>
              <a:rPr lang="en-US" altLang="zh-CN" sz="2200" dirty="0"/>
              <a:t>-</a:t>
            </a:r>
            <a:r>
              <a:rPr lang="zh-CN" altLang="en-US" sz="2200" dirty="0"/>
              <a:t>服务器</a:t>
            </a:r>
          </a:p>
          <a:p>
            <a:pPr lvl="1" eaLnBrk="1" hangingPunct="1">
              <a:lnSpc>
                <a:spcPct val="150000"/>
              </a:lnSpc>
              <a:spcBef>
                <a:spcPct val="0"/>
              </a:spcBef>
            </a:pPr>
            <a:r>
              <a:rPr lang="zh-CN" altLang="en-US" sz="2200" dirty="0"/>
              <a:t>浏览器</a:t>
            </a:r>
            <a:r>
              <a:rPr lang="en-US" altLang="zh-CN" sz="2200" dirty="0"/>
              <a:t>-</a:t>
            </a:r>
            <a:r>
              <a:rPr lang="zh-CN" altLang="en-US" sz="2200" dirty="0"/>
              <a:t>应用服务器／数据库服务器多层结构等</a:t>
            </a:r>
          </a:p>
        </p:txBody>
      </p:sp>
      <p:sp>
        <p:nvSpPr>
          <p:cNvPr id="2" name="日期占位符 1"/>
          <p:cNvSpPr>
            <a:spLocks noGrp="1"/>
          </p:cNvSpPr>
          <p:nvPr>
            <p:ph type="dt" sz="half" idx="10"/>
          </p:nvPr>
        </p:nvSpPr>
        <p:spPr/>
        <p:txBody>
          <a:bodyPr/>
          <a:lstStyle/>
          <a:p>
            <a:pPr>
              <a:defRPr/>
            </a:pPr>
            <a:fld id="{8EA16F48-D180-4897-9D86-11070415C11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91438" y="44624"/>
            <a:ext cx="7695361" cy="827180"/>
          </a:xfrm>
        </p:spPr>
        <p:txBody>
          <a:bodyPr/>
          <a:lstStyle/>
          <a:p>
            <a:pPr eaLnBrk="1" hangingPunct="1"/>
            <a:r>
              <a:rPr lang="zh-CN" altLang="zh-CN" sz="4800">
                <a:solidFill>
                  <a:srgbClr val="002060"/>
                </a:solidFill>
              </a:rPr>
              <a:t>数据库系统</a:t>
            </a:r>
            <a:r>
              <a:rPr lang="zh-CN" altLang="en-US" sz="4800">
                <a:solidFill>
                  <a:srgbClr val="002060"/>
                </a:solidFill>
              </a:rPr>
              <a:t>的</a:t>
            </a:r>
            <a:r>
              <a:rPr lang="zh-CN" altLang="zh-CN" sz="4800">
                <a:solidFill>
                  <a:srgbClr val="002060"/>
                </a:solidFill>
              </a:rPr>
              <a:t>结构</a:t>
            </a:r>
            <a:r>
              <a:rPr lang="zh-CN" altLang="en-US" sz="4800">
                <a:solidFill>
                  <a:srgbClr val="002060"/>
                </a:solidFill>
              </a:rPr>
              <a:t>（续）</a:t>
            </a:r>
          </a:p>
        </p:txBody>
      </p:sp>
      <p:sp>
        <p:nvSpPr>
          <p:cNvPr id="108547" name="Rectangle 3"/>
          <p:cNvSpPr>
            <a:spLocks noGrp="1" noChangeArrowheads="1"/>
          </p:cNvSpPr>
          <p:nvPr>
            <p:ph type="body" idx="1"/>
          </p:nvPr>
        </p:nvSpPr>
        <p:spPr>
          <a:xfrm>
            <a:off x="1043608" y="980728"/>
            <a:ext cx="8229600" cy="4854575"/>
          </a:xfrm>
        </p:spPr>
        <p:txBody>
          <a:bodyPr/>
          <a:lstStyle/>
          <a:p>
            <a:pPr algn="just" eaLnBrk="1" hangingPunct="1">
              <a:lnSpc>
                <a:spcPct val="190000"/>
              </a:lnSpc>
              <a:buFont typeface="Wingdings" panose="05000000000000000000" pitchFamily="2" charset="2"/>
              <a:buNone/>
            </a:pPr>
            <a:r>
              <a:rPr lang="en-US" altLang="zh-CN" dirty="0">
                <a:solidFill>
                  <a:srgbClr val="00B050"/>
                </a:solidFill>
                <a:latin typeface="微软雅黑" panose="020B0503020204020204" pitchFamily="34" charset="-122"/>
                <a:ea typeface="微软雅黑" panose="020B0503020204020204" pitchFamily="34" charset="-122"/>
              </a:rPr>
              <a:t>1.3.1  </a:t>
            </a:r>
            <a:r>
              <a:rPr lang="zh-CN" altLang="en-US" dirty="0">
                <a:solidFill>
                  <a:srgbClr val="00B050"/>
                </a:solidFill>
                <a:latin typeface="微软雅黑" panose="020B0503020204020204" pitchFamily="34" charset="-122"/>
                <a:ea typeface="微软雅黑" panose="020B0503020204020204" pitchFamily="34" charset="-122"/>
              </a:rPr>
              <a:t>数据库系统模式的概念 </a:t>
            </a:r>
          </a:p>
          <a:p>
            <a:pPr algn="just" eaLnBrk="1" hangingPunct="1">
              <a:lnSpc>
                <a:spcPct val="19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1.3.2  </a:t>
            </a:r>
            <a:r>
              <a:rPr lang="zh-CN" altLang="en-US" dirty="0">
                <a:latin typeface="微软雅黑" panose="020B0503020204020204" pitchFamily="34" charset="-122"/>
                <a:ea typeface="微软雅黑" panose="020B0503020204020204" pitchFamily="34" charset="-122"/>
              </a:rPr>
              <a:t>数据库系统的三级模式结构 </a:t>
            </a:r>
          </a:p>
          <a:p>
            <a:pPr algn="just" eaLnBrk="1" hangingPunct="1">
              <a:lnSpc>
                <a:spcPct val="19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1.3.3  </a:t>
            </a:r>
            <a:r>
              <a:rPr lang="zh-CN" altLang="en-US" dirty="0">
                <a:latin typeface="微软雅黑" panose="020B0503020204020204" pitchFamily="34" charset="-122"/>
                <a:ea typeface="微软雅黑" panose="020B0503020204020204" pitchFamily="34" charset="-122"/>
              </a:rPr>
              <a:t>数据库的二级映像功能与数据独立性 </a:t>
            </a:r>
          </a:p>
        </p:txBody>
      </p:sp>
      <p:sp>
        <p:nvSpPr>
          <p:cNvPr id="2" name="日期占位符 1"/>
          <p:cNvSpPr>
            <a:spLocks noGrp="1"/>
          </p:cNvSpPr>
          <p:nvPr>
            <p:ph type="dt" sz="half" idx="10"/>
          </p:nvPr>
        </p:nvSpPr>
        <p:spPr/>
        <p:txBody>
          <a:bodyPr/>
          <a:lstStyle/>
          <a:p>
            <a:pPr>
              <a:defRPr/>
            </a:pPr>
            <a:fld id="{28F59EFC-5C73-46A4-ACC4-C2AAB211888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91438" y="116632"/>
            <a:ext cx="8045058" cy="755172"/>
          </a:xfrm>
        </p:spPr>
        <p:txBody>
          <a:bodyPr/>
          <a:lstStyle/>
          <a:p>
            <a:pPr eaLnBrk="1" hangingPunct="1"/>
            <a:r>
              <a:rPr lang="en-US" altLang="zh-CN" sz="4800" dirty="0">
                <a:solidFill>
                  <a:srgbClr val="002060"/>
                </a:solidFill>
              </a:rPr>
              <a:t>1.3.1 </a:t>
            </a:r>
            <a:r>
              <a:rPr lang="zh-CN" altLang="en-US" sz="4800" dirty="0">
                <a:solidFill>
                  <a:srgbClr val="002060"/>
                </a:solidFill>
              </a:rPr>
              <a:t>数据库系统模式的概念</a:t>
            </a:r>
          </a:p>
        </p:txBody>
      </p:sp>
      <p:sp>
        <p:nvSpPr>
          <p:cNvPr id="109571" name="Rectangle 3"/>
          <p:cNvSpPr>
            <a:spLocks noGrp="1" noChangeArrowheads="1"/>
          </p:cNvSpPr>
          <p:nvPr>
            <p:ph type="body" idx="1"/>
          </p:nvPr>
        </p:nvSpPr>
        <p:spPr>
          <a:xfrm>
            <a:off x="1033909" y="980728"/>
            <a:ext cx="8002587" cy="5877272"/>
          </a:xfrm>
        </p:spPr>
        <p:txBody>
          <a:bodyPr/>
          <a:lstStyle/>
          <a:p>
            <a:pPr eaLnBrk="1" hangingPunct="1">
              <a:lnSpc>
                <a:spcPct val="150000"/>
              </a:lnSpc>
              <a:spcBef>
                <a:spcPct val="0"/>
              </a:spcBef>
            </a:pP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型” 和“值” 的概念</a:t>
            </a:r>
          </a:p>
          <a:p>
            <a:pPr lvl="1" algn="just" eaLnBrk="1" hangingPunct="1">
              <a:lnSpc>
                <a:spcPct val="15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对某一类数据的结构和属性的说明</a:t>
            </a:r>
          </a:p>
          <a:p>
            <a:pPr lvl="1" algn="just" eaLnBrk="1" hangingPunct="1">
              <a:lnSpc>
                <a:spcPct val="15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是型的一个具体赋值</a:t>
            </a:r>
          </a:p>
          <a:p>
            <a:pPr lvl="1" algn="just" eaLnBrk="1" hangingPunct="1">
              <a:lnSpc>
                <a:spcPct val="150000"/>
              </a:lnSpc>
              <a:spcBef>
                <a:spcPct val="0"/>
              </a:spcBef>
              <a:buFont typeface="Wingdings" panose="05000000000000000000" pitchFamily="2" charset="2"/>
              <a:buNone/>
            </a:pPr>
            <a:r>
              <a:rPr lang="zh-CN" altLang="en-US" dirty="0"/>
              <a:t>例如</a:t>
            </a:r>
          </a:p>
          <a:p>
            <a:pPr lvl="1" algn="just" eaLnBrk="1" hangingPunct="1">
              <a:lnSpc>
                <a:spcPct val="150000"/>
              </a:lnSpc>
              <a:spcBef>
                <a:spcPct val="0"/>
              </a:spcBef>
              <a:buFont typeface="Wingdings" panose="05000000000000000000" pitchFamily="2" charset="2"/>
              <a:buNone/>
            </a:pPr>
            <a:r>
              <a:rPr lang="zh-CN" altLang="en-US" dirty="0"/>
              <a:t>学生记录：</a:t>
            </a:r>
          </a:p>
          <a:p>
            <a:pPr lvl="1" algn="just" eaLnBrk="1" hangingPunct="1">
              <a:lnSpc>
                <a:spcPct val="150000"/>
              </a:lnSpc>
              <a:spcBef>
                <a:spcPct val="0"/>
              </a:spcBef>
              <a:buFont typeface="Wingdings" panose="05000000000000000000" pitchFamily="2" charset="2"/>
              <a:buNone/>
            </a:pPr>
            <a:r>
              <a:rPr lang="zh-CN" altLang="en-US" dirty="0"/>
              <a:t>  （学号，姓名，性别，系别，年龄，籍贯）</a:t>
            </a:r>
          </a:p>
          <a:p>
            <a:pPr lvl="1" algn="just" eaLnBrk="1" hangingPunct="1">
              <a:lnSpc>
                <a:spcPct val="150000"/>
              </a:lnSpc>
              <a:spcBef>
                <a:spcPct val="0"/>
              </a:spcBef>
              <a:buFont typeface="Wingdings" panose="05000000000000000000" pitchFamily="2" charset="2"/>
              <a:buNone/>
            </a:pPr>
            <a:r>
              <a:rPr lang="zh-CN" altLang="en-US" dirty="0"/>
              <a:t>一个记录值：（</a:t>
            </a:r>
            <a:r>
              <a:rPr lang="en-US" altLang="zh-CN" dirty="0"/>
              <a:t>201315130</a:t>
            </a:r>
            <a:r>
              <a:rPr lang="zh-CN" altLang="en-US" dirty="0"/>
              <a:t>，李明，男，计算机系，</a:t>
            </a:r>
            <a:r>
              <a:rPr lang="en-US" altLang="zh-CN" dirty="0"/>
              <a:t>19</a:t>
            </a:r>
            <a:r>
              <a:rPr lang="zh-CN" altLang="en-US" dirty="0"/>
              <a:t>，江苏南京市）</a:t>
            </a:r>
          </a:p>
        </p:txBody>
      </p:sp>
      <p:sp>
        <p:nvSpPr>
          <p:cNvPr id="2" name="日期占位符 1"/>
          <p:cNvSpPr>
            <a:spLocks noGrp="1"/>
          </p:cNvSpPr>
          <p:nvPr>
            <p:ph type="dt" sz="half" idx="10"/>
          </p:nvPr>
        </p:nvSpPr>
        <p:spPr/>
        <p:txBody>
          <a:bodyPr/>
          <a:lstStyle/>
          <a:p>
            <a:pPr>
              <a:defRPr/>
            </a:pPr>
            <a:fld id="{32B3E21B-3D5A-4687-BE1A-DCB3963299D4}"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046044" y="64821"/>
            <a:ext cx="7695361" cy="911492"/>
          </a:xfrm>
        </p:spPr>
        <p:txBody>
          <a:bodyPr/>
          <a:lstStyle/>
          <a:p>
            <a:pPr algn="just" eaLnBrk="1" hangingPunct="1"/>
            <a:r>
              <a:rPr lang="zh-CN" altLang="en-US" sz="4800" dirty="0">
                <a:solidFill>
                  <a:srgbClr val="002060"/>
                </a:solidFill>
              </a:rPr>
              <a:t>数据库系统模式的概念（续）</a:t>
            </a:r>
          </a:p>
        </p:txBody>
      </p:sp>
      <p:sp>
        <p:nvSpPr>
          <p:cNvPr id="110595" name="Rectangle 3"/>
          <p:cNvSpPr>
            <a:spLocks noGrp="1" noChangeArrowheads="1"/>
          </p:cNvSpPr>
          <p:nvPr>
            <p:ph type="body" idx="1"/>
          </p:nvPr>
        </p:nvSpPr>
        <p:spPr>
          <a:xfrm>
            <a:off x="1007524" y="976313"/>
            <a:ext cx="7772400" cy="5149850"/>
          </a:xfrm>
        </p:spPr>
        <p:txBody>
          <a:bodyPr/>
          <a:lstStyle/>
          <a:p>
            <a:pPr eaLnBrk="1" hangingPunct="1">
              <a:lnSpc>
                <a:spcPct val="110000"/>
              </a:lnSpc>
            </a:pPr>
            <a:r>
              <a:rPr lang="zh-CN" altLang="en-US" dirty="0">
                <a:solidFill>
                  <a:srgbClr val="C00000"/>
                </a:solidFill>
                <a:latin typeface="微软雅黑" panose="020B0503020204020204" pitchFamily="34" charset="-122"/>
                <a:ea typeface="微软雅黑" panose="020B0503020204020204" pitchFamily="34" charset="-122"/>
              </a:rPr>
              <a:t>模式（</a:t>
            </a:r>
            <a:r>
              <a:rPr lang="en-US" altLang="zh-CN" dirty="0">
                <a:solidFill>
                  <a:srgbClr val="C00000"/>
                </a:solidFill>
                <a:latin typeface="微软雅黑" panose="020B0503020204020204" pitchFamily="34" charset="-122"/>
                <a:ea typeface="微软雅黑" panose="020B0503020204020204" pitchFamily="34" charset="-122"/>
              </a:rPr>
              <a:t>Schema</a:t>
            </a:r>
            <a:r>
              <a:rPr lang="zh-CN" altLang="en-US" dirty="0">
                <a:solidFill>
                  <a:srgbClr val="C00000"/>
                </a:solidFill>
                <a:latin typeface="微软雅黑" panose="020B0503020204020204" pitchFamily="34" charset="-122"/>
                <a:ea typeface="微软雅黑" panose="020B0503020204020204" pitchFamily="34" charset="-122"/>
              </a:rPr>
              <a:t>）</a:t>
            </a:r>
          </a:p>
          <a:p>
            <a:pPr lvl="1" algn="just" eaLnBrk="1" hangingPunct="1">
              <a:lnSpc>
                <a:spcPct val="110000"/>
              </a:lnSpc>
            </a:pPr>
            <a:r>
              <a:rPr lang="zh-CN" altLang="en-US" dirty="0"/>
              <a:t>数据库逻辑结构和特征的描述</a:t>
            </a:r>
          </a:p>
          <a:p>
            <a:pPr lvl="1" algn="just" eaLnBrk="1" hangingPunct="1">
              <a:lnSpc>
                <a:spcPct val="110000"/>
              </a:lnSpc>
            </a:pPr>
            <a:r>
              <a:rPr lang="zh-CN" altLang="en-US" dirty="0"/>
              <a:t>是型的描述，不涉及具体值</a:t>
            </a:r>
          </a:p>
          <a:p>
            <a:pPr lvl="1" algn="just" eaLnBrk="1" hangingPunct="1">
              <a:lnSpc>
                <a:spcPct val="110000"/>
              </a:lnSpc>
            </a:pPr>
            <a:r>
              <a:rPr lang="zh-CN" altLang="en-US" dirty="0"/>
              <a:t>反映的是数据的结构及其联系</a:t>
            </a:r>
          </a:p>
          <a:p>
            <a:pPr lvl="1" algn="just" eaLnBrk="1" hangingPunct="1">
              <a:lnSpc>
                <a:spcPct val="110000"/>
              </a:lnSpc>
            </a:pPr>
            <a:r>
              <a:rPr lang="zh-CN" altLang="en-US" dirty="0"/>
              <a:t>模式是相对稳定的</a:t>
            </a:r>
          </a:p>
          <a:p>
            <a:pPr eaLnBrk="1" hangingPunct="1">
              <a:lnSpc>
                <a:spcPct val="110000"/>
              </a:lnSpc>
            </a:pPr>
            <a:r>
              <a:rPr lang="zh-CN" altLang="en-US" dirty="0">
                <a:solidFill>
                  <a:srgbClr val="C00000"/>
                </a:solidFill>
                <a:latin typeface="微软雅黑" panose="020B0503020204020204" pitchFamily="34" charset="-122"/>
                <a:ea typeface="微软雅黑" panose="020B0503020204020204" pitchFamily="34" charset="-122"/>
              </a:rPr>
              <a:t>实例（</a:t>
            </a:r>
            <a:r>
              <a:rPr lang="en-US" altLang="zh-CN" dirty="0">
                <a:solidFill>
                  <a:srgbClr val="C00000"/>
                </a:solidFill>
                <a:latin typeface="微软雅黑" panose="020B0503020204020204" pitchFamily="34" charset="-122"/>
                <a:ea typeface="微软雅黑" panose="020B0503020204020204" pitchFamily="34" charset="-122"/>
              </a:rPr>
              <a:t>Instance</a:t>
            </a:r>
            <a:r>
              <a:rPr lang="zh-CN" altLang="en-US" dirty="0">
                <a:solidFill>
                  <a:srgbClr val="C00000"/>
                </a:solidFill>
                <a:latin typeface="微软雅黑" panose="020B0503020204020204" pitchFamily="34" charset="-122"/>
                <a:ea typeface="微软雅黑" panose="020B0503020204020204" pitchFamily="34" charset="-122"/>
              </a:rPr>
              <a:t>）</a:t>
            </a:r>
          </a:p>
          <a:p>
            <a:pPr lvl="1" eaLnBrk="1" hangingPunct="1">
              <a:lnSpc>
                <a:spcPct val="110000"/>
              </a:lnSpc>
            </a:pPr>
            <a:r>
              <a:rPr lang="zh-CN" altLang="en-US" dirty="0"/>
              <a:t>模式的一个具体值</a:t>
            </a:r>
          </a:p>
          <a:p>
            <a:pPr lvl="1" eaLnBrk="1" hangingPunct="1">
              <a:lnSpc>
                <a:spcPct val="110000"/>
              </a:lnSpc>
            </a:pPr>
            <a:r>
              <a:rPr lang="zh-CN" altLang="en-US" dirty="0"/>
              <a:t>反映数据库某一时刻的状态</a:t>
            </a:r>
          </a:p>
          <a:p>
            <a:pPr lvl="1" eaLnBrk="1" hangingPunct="1">
              <a:lnSpc>
                <a:spcPct val="110000"/>
              </a:lnSpc>
            </a:pPr>
            <a:r>
              <a:rPr lang="zh-CN" altLang="en-US" dirty="0"/>
              <a:t>同一个模式可以有很多实例</a:t>
            </a:r>
          </a:p>
          <a:p>
            <a:pPr lvl="1" eaLnBrk="1" hangingPunct="1">
              <a:lnSpc>
                <a:spcPct val="110000"/>
              </a:lnSpc>
            </a:pPr>
            <a:r>
              <a:rPr lang="zh-CN" altLang="en-US" dirty="0"/>
              <a:t>实例随数据库中的数据的更新而变动</a:t>
            </a:r>
          </a:p>
        </p:txBody>
      </p:sp>
      <p:sp>
        <p:nvSpPr>
          <p:cNvPr id="2" name="日期占位符 1"/>
          <p:cNvSpPr>
            <a:spLocks noGrp="1"/>
          </p:cNvSpPr>
          <p:nvPr>
            <p:ph type="dt" sz="half" idx="10"/>
          </p:nvPr>
        </p:nvSpPr>
        <p:spPr/>
        <p:txBody>
          <a:bodyPr/>
          <a:lstStyle/>
          <a:p>
            <a:pPr>
              <a:defRPr/>
            </a:pPr>
            <a:fld id="{C5BC53A8-D0E8-488F-B129-55F96D7BFC7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学习方式</a:t>
            </a:r>
          </a:p>
        </p:txBody>
      </p:sp>
      <p:sp>
        <p:nvSpPr>
          <p:cNvPr id="11267" name="Rectangle 3"/>
          <p:cNvSpPr>
            <a:spLocks noGrp="1" noChangeArrowheads="1"/>
          </p:cNvSpPr>
          <p:nvPr>
            <p:ph type="body" idx="1"/>
          </p:nvPr>
        </p:nvSpPr>
        <p:spPr>
          <a:xfrm>
            <a:off x="1115616" y="980728"/>
            <a:ext cx="8208912" cy="5760640"/>
          </a:xfrm>
        </p:spPr>
        <p:txBody>
          <a:bodyPr/>
          <a:lstStyle/>
          <a:p>
            <a:pPr eaLnBrk="1" hangingPunct="1">
              <a:lnSpc>
                <a:spcPct val="130000"/>
              </a:lnSpc>
              <a:buFont typeface="Wingdings" panose="05000000000000000000" pitchFamily="2" charset="2"/>
              <a:buNone/>
            </a:pPr>
            <a:r>
              <a:rPr lang="en-US" altLang="zh-CN" dirty="0">
                <a:solidFill>
                  <a:srgbClr val="0000FF"/>
                </a:solidFill>
                <a:sym typeface="Wingdings" panose="05000000000000000000" pitchFamily="2" charset="2"/>
              </a:rPr>
              <a:t>  </a:t>
            </a:r>
            <a:r>
              <a:rPr lang="zh-CN" altLang="en-US" sz="4000" dirty="0">
                <a:ea typeface="隶书" panose="02010509060101010101" pitchFamily="49" charset="-122"/>
              </a:rPr>
              <a:t>听课</a:t>
            </a:r>
          </a:p>
          <a:p>
            <a:pPr eaLnBrk="1" hangingPunct="1">
              <a:lnSpc>
                <a:spcPct val="130000"/>
              </a:lnSpc>
              <a:buFont typeface="Wingdings" panose="05000000000000000000" pitchFamily="2" charset="2"/>
              <a:buNone/>
            </a:pPr>
            <a:r>
              <a:rPr lang="zh-CN" altLang="en-US" sz="3600" dirty="0"/>
              <a:t>   </a:t>
            </a:r>
            <a:r>
              <a:rPr lang="zh-CN" altLang="en-US" sz="3200" dirty="0"/>
              <a:t>（启发式、讨论式）</a:t>
            </a:r>
          </a:p>
          <a:p>
            <a:pPr eaLnBrk="1" hangingPunct="1">
              <a:lnSpc>
                <a:spcPct val="130000"/>
              </a:lnSpc>
              <a:buFont typeface="Wingdings" panose="05000000000000000000" pitchFamily="2" charset="2"/>
              <a:buNone/>
            </a:pPr>
            <a:r>
              <a:rPr lang="zh-CN" altLang="en-US" dirty="0">
                <a:solidFill>
                  <a:srgbClr val="0000FF"/>
                </a:solidFill>
                <a:sym typeface="Wingdings" panose="05000000000000000000" pitchFamily="2" charset="2"/>
              </a:rPr>
              <a:t> </a:t>
            </a:r>
            <a:r>
              <a:rPr lang="zh-CN" altLang="en-US" sz="4000" dirty="0">
                <a:ea typeface="隶书" panose="02010509060101010101" pitchFamily="49" charset="-122"/>
              </a:rPr>
              <a:t>读书</a:t>
            </a:r>
          </a:p>
          <a:p>
            <a:pPr eaLnBrk="1" hangingPunct="1">
              <a:lnSpc>
                <a:spcPct val="130000"/>
              </a:lnSpc>
              <a:buFont typeface="Wingdings" panose="05000000000000000000" pitchFamily="2" charset="2"/>
              <a:buNone/>
            </a:pPr>
            <a:r>
              <a:rPr lang="zh-CN" altLang="en-US" sz="3600" dirty="0"/>
              <a:t>  </a:t>
            </a:r>
            <a:r>
              <a:rPr lang="zh-CN" altLang="en-US" sz="3200" dirty="0"/>
              <a:t>（预习、复习）</a:t>
            </a:r>
          </a:p>
          <a:p>
            <a:pPr eaLnBrk="1" hangingPunct="1">
              <a:lnSpc>
                <a:spcPct val="130000"/>
              </a:lnSpc>
              <a:buFont typeface="Wingdings" panose="05000000000000000000" pitchFamily="2" charset="2"/>
              <a:buNone/>
            </a:pPr>
            <a:r>
              <a:rPr lang="zh-CN" altLang="en-US" dirty="0">
                <a:solidFill>
                  <a:srgbClr val="0000FF"/>
                </a:solidFill>
                <a:sym typeface="Wingdings" panose="05000000000000000000" pitchFamily="2" charset="2"/>
              </a:rPr>
              <a:t> </a:t>
            </a:r>
            <a:r>
              <a:rPr lang="zh-CN" altLang="en-US" sz="4000" dirty="0">
                <a:ea typeface="隶书" panose="02010509060101010101" pitchFamily="49" charset="-122"/>
              </a:rPr>
              <a:t>报告</a:t>
            </a:r>
          </a:p>
          <a:p>
            <a:pPr eaLnBrk="1" hangingPunct="1">
              <a:lnSpc>
                <a:spcPct val="130000"/>
              </a:lnSpc>
              <a:buFont typeface="Wingdings" panose="05000000000000000000" pitchFamily="2" charset="2"/>
              <a:buNone/>
            </a:pPr>
            <a:r>
              <a:rPr lang="zh-CN" altLang="en-US" sz="3600" dirty="0"/>
              <a:t>  </a:t>
            </a:r>
            <a:r>
              <a:rPr lang="zh-CN" altLang="en-US" sz="3200" dirty="0"/>
              <a:t>（练习、实验）</a:t>
            </a:r>
          </a:p>
        </p:txBody>
      </p:sp>
      <p:pic>
        <p:nvPicPr>
          <p:cNvPr id="11268" name="Picture 5" descr="BD0529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2997200"/>
            <a:ext cx="2209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AAEF8C10-5193-45CB-8265-F7657045657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91438" y="188640"/>
            <a:ext cx="8152562" cy="683164"/>
          </a:xfrm>
        </p:spPr>
        <p:txBody>
          <a:bodyPr/>
          <a:lstStyle/>
          <a:p>
            <a:pPr eaLnBrk="1" hangingPunct="1"/>
            <a:r>
              <a:rPr lang="zh-CN" altLang="en-US" sz="4800" dirty="0">
                <a:solidFill>
                  <a:srgbClr val="002060"/>
                </a:solidFill>
              </a:rPr>
              <a:t>数据库系统模式的概念（续）</a:t>
            </a:r>
          </a:p>
        </p:txBody>
      </p:sp>
      <p:sp>
        <p:nvSpPr>
          <p:cNvPr id="111619" name="Rectangle 3"/>
          <p:cNvSpPr>
            <a:spLocks noGrp="1" noChangeArrowheads="1"/>
          </p:cNvSpPr>
          <p:nvPr>
            <p:ph type="body" idx="1"/>
          </p:nvPr>
        </p:nvSpPr>
        <p:spPr>
          <a:xfrm>
            <a:off x="991438" y="980728"/>
            <a:ext cx="8229600" cy="5095875"/>
          </a:xfrm>
        </p:spPr>
        <p:txBody>
          <a:bodyPr/>
          <a:lstStyle/>
          <a:p>
            <a:pPr eaLnBrk="1" hangingPunct="1">
              <a:lnSpc>
                <a:spcPct val="150000"/>
              </a:lnSpc>
              <a:buFont typeface="Wingdings" panose="05000000000000000000" pitchFamily="2" charset="2"/>
              <a:buNone/>
            </a:pPr>
            <a:r>
              <a:rPr lang="zh-CN" altLang="en-US" sz="2400" dirty="0"/>
              <a:t>例如：在学生选课数据库模式中，包含学生记录、课程记录和学生选课记录</a:t>
            </a:r>
          </a:p>
          <a:p>
            <a:pPr lvl="1" eaLnBrk="1" hangingPunct="1">
              <a:lnSpc>
                <a:spcPct val="150000"/>
              </a:lnSpc>
            </a:pPr>
            <a:r>
              <a:rPr lang="zh-CN" altLang="en-US" dirty="0"/>
              <a:t> </a:t>
            </a:r>
            <a:r>
              <a:rPr lang="en-US" altLang="zh-CN" dirty="0"/>
              <a:t>2013</a:t>
            </a:r>
            <a:r>
              <a:rPr lang="zh-CN" altLang="en-US" dirty="0"/>
              <a:t>年的一个学生数据库实例，包含：</a:t>
            </a:r>
          </a:p>
          <a:p>
            <a:pPr lvl="2" algn="just" eaLnBrk="1" hangingPunct="1">
              <a:lnSpc>
                <a:spcPct val="150000"/>
              </a:lnSpc>
              <a:spcBef>
                <a:spcPct val="0"/>
              </a:spcBef>
              <a:buSzPct val="87000"/>
              <a:buFont typeface="Wingdings" panose="05000000000000000000" pitchFamily="2" charset="2"/>
              <a:buChar char="l"/>
            </a:pPr>
            <a:r>
              <a:rPr lang="en-US" altLang="zh-CN" sz="2200" dirty="0"/>
              <a:t>2013</a:t>
            </a:r>
            <a:r>
              <a:rPr lang="zh-CN" altLang="en-US" sz="2200" dirty="0"/>
              <a:t>年学校中所有学生的记录</a:t>
            </a:r>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p>
          <a:p>
            <a:pPr lvl="1" eaLnBrk="1" hangingPunct="1">
              <a:lnSpc>
                <a:spcPct val="150000"/>
              </a:lnSpc>
            </a:pPr>
            <a:r>
              <a:rPr lang="en-US" altLang="zh-CN" dirty="0"/>
              <a:t>2012</a:t>
            </a:r>
            <a:r>
              <a:rPr lang="zh-CN" altLang="en-US" dirty="0"/>
              <a:t>年度学生数据库模式对应的实例与</a:t>
            </a:r>
          </a:p>
          <a:p>
            <a:pPr lvl="1" eaLnBrk="1" hangingPunct="1">
              <a:lnSpc>
                <a:spcPct val="150000"/>
              </a:lnSpc>
              <a:buFont typeface="Wingdings" panose="05000000000000000000" pitchFamily="2" charset="2"/>
              <a:buNone/>
            </a:pPr>
            <a:r>
              <a:rPr lang="zh-CN" altLang="en-US" dirty="0"/>
              <a:t>    </a:t>
            </a:r>
            <a:r>
              <a:rPr lang="en-US" altLang="zh-CN" dirty="0"/>
              <a:t>2013</a:t>
            </a:r>
            <a:r>
              <a:rPr lang="zh-CN" altLang="en-US" dirty="0"/>
              <a:t>年度学生数据库模式对应的实例是</a:t>
            </a:r>
            <a:r>
              <a:rPr lang="zh-CN" altLang="en-US" dirty="0">
                <a:solidFill>
                  <a:srgbClr val="FF00FF"/>
                </a:solidFill>
              </a:rPr>
              <a:t>不同</a:t>
            </a:r>
            <a:r>
              <a:rPr lang="zh-CN" altLang="en-US" dirty="0"/>
              <a:t>的 </a:t>
            </a:r>
          </a:p>
        </p:txBody>
      </p:sp>
      <p:sp>
        <p:nvSpPr>
          <p:cNvPr id="2" name="日期占位符 1"/>
          <p:cNvSpPr>
            <a:spLocks noGrp="1"/>
          </p:cNvSpPr>
          <p:nvPr>
            <p:ph type="dt" sz="half" idx="10"/>
          </p:nvPr>
        </p:nvSpPr>
        <p:spPr/>
        <p:txBody>
          <a:bodyPr/>
          <a:lstStyle/>
          <a:p>
            <a:pPr>
              <a:defRPr/>
            </a:pPr>
            <a:fld id="{9DDF4736-A2EC-4D6B-90BB-FBE3202ADCD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91438" y="116632"/>
            <a:ext cx="7695361" cy="755172"/>
          </a:xfrm>
        </p:spPr>
        <p:txBody>
          <a:bodyPr/>
          <a:lstStyle/>
          <a:p>
            <a:pPr eaLnBrk="1" hangingPunct="1"/>
            <a:r>
              <a:rPr lang="zh-CN" altLang="zh-CN" sz="4800" dirty="0">
                <a:solidFill>
                  <a:srgbClr val="002060"/>
                </a:solidFill>
              </a:rPr>
              <a:t>数据库系统结构</a:t>
            </a:r>
            <a:r>
              <a:rPr lang="zh-CN" altLang="en-US" sz="4800" dirty="0">
                <a:solidFill>
                  <a:srgbClr val="002060"/>
                </a:solidFill>
              </a:rPr>
              <a:t>（续）</a:t>
            </a:r>
          </a:p>
        </p:txBody>
      </p:sp>
      <p:sp>
        <p:nvSpPr>
          <p:cNvPr id="112643" name="Rectangle 3"/>
          <p:cNvSpPr>
            <a:spLocks noGrp="1" noChangeArrowheads="1"/>
          </p:cNvSpPr>
          <p:nvPr>
            <p:ph type="body" idx="1"/>
          </p:nvPr>
        </p:nvSpPr>
        <p:spPr/>
        <p:txBody>
          <a:bodyPr/>
          <a:lstStyle/>
          <a:p>
            <a:pPr algn="just" eaLnBrk="1" hangingPunct="1">
              <a:lnSpc>
                <a:spcPct val="19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1.3.1  </a:t>
            </a:r>
            <a:r>
              <a:rPr lang="zh-CN" altLang="en-US" dirty="0">
                <a:latin typeface="微软雅黑" panose="020B0503020204020204" pitchFamily="34" charset="-122"/>
                <a:ea typeface="微软雅黑" panose="020B0503020204020204" pitchFamily="34" charset="-122"/>
              </a:rPr>
              <a:t>数据库系统模式的概念 </a:t>
            </a:r>
          </a:p>
          <a:p>
            <a:pPr algn="just" eaLnBrk="1" hangingPunct="1">
              <a:lnSpc>
                <a:spcPct val="190000"/>
              </a:lnSpc>
              <a:buFont typeface="Wingdings" panose="05000000000000000000" pitchFamily="2" charset="2"/>
              <a:buNone/>
            </a:pPr>
            <a:r>
              <a:rPr lang="en-US" altLang="zh-CN" dirty="0">
                <a:solidFill>
                  <a:srgbClr val="00B050"/>
                </a:solidFill>
                <a:latin typeface="微软雅黑" panose="020B0503020204020204" pitchFamily="34" charset="-122"/>
                <a:ea typeface="微软雅黑" panose="020B0503020204020204" pitchFamily="34" charset="-122"/>
              </a:rPr>
              <a:t>1.3.2  </a:t>
            </a:r>
            <a:r>
              <a:rPr lang="zh-CN" altLang="en-US" dirty="0">
                <a:solidFill>
                  <a:srgbClr val="00B050"/>
                </a:solidFill>
                <a:latin typeface="微软雅黑" panose="020B0503020204020204" pitchFamily="34" charset="-122"/>
                <a:ea typeface="微软雅黑" panose="020B0503020204020204" pitchFamily="34" charset="-122"/>
              </a:rPr>
              <a:t>数据库系统的三级模式结构 </a:t>
            </a:r>
          </a:p>
          <a:p>
            <a:pPr algn="just" eaLnBrk="1" hangingPunct="1">
              <a:lnSpc>
                <a:spcPct val="19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1.3.3  </a:t>
            </a:r>
            <a:r>
              <a:rPr lang="zh-CN" altLang="en-US" dirty="0">
                <a:latin typeface="微软雅黑" panose="020B0503020204020204" pitchFamily="34" charset="-122"/>
                <a:ea typeface="微软雅黑" panose="020B0503020204020204" pitchFamily="34" charset="-122"/>
              </a:rPr>
              <a:t>数据库的二级映像功能与数据独立性 </a:t>
            </a:r>
          </a:p>
        </p:txBody>
      </p:sp>
      <p:sp>
        <p:nvSpPr>
          <p:cNvPr id="2" name="日期占位符 1"/>
          <p:cNvSpPr>
            <a:spLocks noGrp="1"/>
          </p:cNvSpPr>
          <p:nvPr>
            <p:ph type="dt" sz="half" idx="10"/>
          </p:nvPr>
        </p:nvSpPr>
        <p:spPr/>
        <p:txBody>
          <a:bodyPr/>
          <a:lstStyle/>
          <a:p>
            <a:pPr>
              <a:defRPr/>
            </a:pPr>
            <a:fld id="{2FC302E8-8D7C-4BAF-8B52-DFD87674989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991438" y="116632"/>
            <a:ext cx="7695361" cy="755172"/>
          </a:xfrm>
        </p:spPr>
        <p:txBody>
          <a:bodyPr/>
          <a:lstStyle/>
          <a:p>
            <a:pPr eaLnBrk="1" hangingPunct="1"/>
            <a:r>
              <a:rPr lang="en-US" altLang="zh-CN">
                <a:solidFill>
                  <a:srgbClr val="002060"/>
                </a:solidFill>
              </a:rPr>
              <a:t>1.3.2 </a:t>
            </a:r>
            <a:r>
              <a:rPr lang="zh-CN" altLang="en-US">
                <a:solidFill>
                  <a:srgbClr val="002060"/>
                </a:solidFill>
              </a:rPr>
              <a:t>数据库系统的三级模式结构</a:t>
            </a:r>
          </a:p>
        </p:txBody>
      </p:sp>
      <p:sp>
        <p:nvSpPr>
          <p:cNvPr id="113667" name="Rectangle 3"/>
          <p:cNvSpPr>
            <a:spLocks noGrp="1" noChangeArrowheads="1"/>
          </p:cNvSpPr>
          <p:nvPr>
            <p:ph type="body" idx="1"/>
          </p:nvPr>
        </p:nvSpPr>
        <p:spPr>
          <a:xfrm>
            <a:off x="1043608" y="1052736"/>
            <a:ext cx="7931150" cy="4495800"/>
          </a:xfrm>
        </p:spPr>
        <p:txBody>
          <a:bodyPr/>
          <a:lstStyle/>
          <a:p>
            <a:pPr eaLnBrk="1" hangingPunct="1"/>
            <a:r>
              <a:rPr lang="zh-CN" altLang="en-US" dirty="0">
                <a:latin typeface="微软雅黑" panose="020B0503020204020204" pitchFamily="34" charset="-122"/>
                <a:ea typeface="微软雅黑" panose="020B0503020204020204" pitchFamily="34" charset="-122"/>
              </a:rPr>
              <a:t>模式（</a:t>
            </a:r>
            <a:r>
              <a:rPr lang="en-US" altLang="zh-CN" dirty="0">
                <a:latin typeface="微软雅黑" panose="020B0503020204020204" pitchFamily="34" charset="-122"/>
                <a:ea typeface="微软雅黑" panose="020B0503020204020204" pitchFamily="34" charset="-122"/>
              </a:rPr>
              <a:t>Schema</a:t>
            </a:r>
            <a:r>
              <a:rPr lang="zh-CN" altLang="en-US"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p>
          <a:p>
            <a:pPr eaLnBrk="1" hangingPunct="1"/>
            <a:r>
              <a:rPr lang="zh-CN" altLang="en-US" dirty="0">
                <a:latin typeface="微软雅黑" panose="020B0503020204020204" pitchFamily="34" charset="-122"/>
                <a:ea typeface="微软雅黑" panose="020B0503020204020204" pitchFamily="34" charset="-122"/>
              </a:rPr>
              <a:t>外模式（</a:t>
            </a:r>
            <a:r>
              <a:rPr lang="en-US" altLang="zh-CN" dirty="0">
                <a:latin typeface="微软雅黑" panose="020B0503020204020204" pitchFamily="34" charset="-122"/>
                <a:ea typeface="微软雅黑" panose="020B0503020204020204" pitchFamily="34" charset="-122"/>
              </a:rPr>
              <a:t>External Schema</a:t>
            </a:r>
            <a:r>
              <a:rPr lang="zh-CN" altLang="en-US" dirty="0">
                <a:latin typeface="微软雅黑" panose="020B0503020204020204" pitchFamily="34" charset="-122"/>
                <a:ea typeface="微软雅黑" panose="020B0503020204020204" pitchFamily="34" charset="-122"/>
              </a:rPr>
              <a:t>）</a:t>
            </a:r>
          </a:p>
          <a:p>
            <a:pPr eaLnBrk="1" hangingPunct="1"/>
            <a:endParaRPr lang="zh-CN" altLang="en-US"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内模式（</a:t>
            </a:r>
            <a:r>
              <a:rPr lang="en-US" altLang="zh-CN" dirty="0">
                <a:latin typeface="微软雅黑" panose="020B0503020204020204" pitchFamily="34" charset="-122"/>
                <a:ea typeface="微软雅黑" panose="020B0503020204020204" pitchFamily="34" charset="-122"/>
              </a:rPr>
              <a:t>Internal Schema</a:t>
            </a:r>
            <a:r>
              <a:rPr lang="zh-CN" altLang="en-US" dirty="0">
                <a:latin typeface="微软雅黑" panose="020B0503020204020204" pitchFamily="34" charset="-122"/>
                <a:ea typeface="微软雅黑" panose="020B0503020204020204" pitchFamily="34" charset="-122"/>
              </a:rPr>
              <a:t>） </a:t>
            </a:r>
          </a:p>
        </p:txBody>
      </p:sp>
      <p:sp>
        <p:nvSpPr>
          <p:cNvPr id="2" name="日期占位符 1"/>
          <p:cNvSpPr>
            <a:spLocks noGrp="1"/>
          </p:cNvSpPr>
          <p:nvPr>
            <p:ph type="dt" sz="half" idx="10"/>
          </p:nvPr>
        </p:nvSpPr>
        <p:spPr/>
        <p:txBody>
          <a:bodyPr/>
          <a:lstStyle/>
          <a:p>
            <a:pPr>
              <a:defRPr/>
            </a:pPr>
            <a:fld id="{82256DF1-4C8C-4995-9D88-91723FD9B3E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a:xfrm>
            <a:off x="991438" y="188640"/>
            <a:ext cx="8117066" cy="683164"/>
          </a:xfrm>
        </p:spPr>
        <p:txBody>
          <a:bodyPr/>
          <a:lstStyle/>
          <a:p>
            <a:pPr eaLnBrk="1" hangingPunct="1"/>
            <a:r>
              <a:rPr lang="zh-CN" altLang="en-US">
                <a:solidFill>
                  <a:srgbClr val="002060"/>
                </a:solidFill>
              </a:rPr>
              <a:t>数据库系统的三级模式结构（续）</a:t>
            </a:r>
          </a:p>
        </p:txBody>
      </p:sp>
      <p:sp>
        <p:nvSpPr>
          <p:cNvPr id="114691" name="Rectangle 2050"/>
          <p:cNvSpPr>
            <a:spLocks noGrp="1" noChangeArrowheads="1"/>
          </p:cNvSpPr>
          <p:nvPr>
            <p:ph type="body" idx="1"/>
          </p:nvPr>
        </p:nvSpPr>
        <p:spPr>
          <a:xfrm>
            <a:off x="2843808" y="5661025"/>
            <a:ext cx="4176712" cy="288925"/>
          </a:xfrm>
        </p:spPr>
        <p:txBody>
          <a:bodyPr/>
          <a:lstStyle/>
          <a:p>
            <a:pPr eaLnBrk="1" hangingPunct="1">
              <a:lnSpc>
                <a:spcPct val="80000"/>
              </a:lnSpc>
              <a:buFont typeface="Wingdings" panose="05000000000000000000" pitchFamily="2" charset="2"/>
              <a:buNone/>
            </a:pPr>
            <a:r>
              <a:rPr lang="zh-CN" altLang="en-US" sz="1800" dirty="0"/>
              <a:t>图</a:t>
            </a:r>
            <a:r>
              <a:rPr lang="en-US" altLang="zh-CN" sz="1800" dirty="0"/>
              <a:t>1.16  </a:t>
            </a:r>
            <a:r>
              <a:rPr lang="zh-CN" altLang="en-US" sz="1800" dirty="0"/>
              <a:t>数据库系统的三级模式结构 </a:t>
            </a:r>
          </a:p>
        </p:txBody>
      </p:sp>
      <p:pic>
        <p:nvPicPr>
          <p:cNvPr id="114692" name="Picture 2055"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396180"/>
            <a:ext cx="6480175"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B4259550-025D-4482-97DF-12BBDBC3398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sz="4800" dirty="0">
                <a:solidFill>
                  <a:srgbClr val="002060"/>
                </a:solidFill>
              </a:rPr>
              <a:t>1.  </a:t>
            </a:r>
            <a:r>
              <a:rPr lang="zh-CN" altLang="en-US" sz="4800" dirty="0">
                <a:solidFill>
                  <a:srgbClr val="002060"/>
                </a:solidFill>
              </a:rPr>
              <a:t>模式（</a:t>
            </a:r>
            <a:r>
              <a:rPr lang="en-US" altLang="zh-CN" sz="4800" dirty="0">
                <a:solidFill>
                  <a:srgbClr val="002060"/>
                </a:solidFill>
              </a:rPr>
              <a:t>Schema</a:t>
            </a:r>
            <a:r>
              <a:rPr lang="zh-CN" altLang="en-US" sz="4800" dirty="0">
                <a:solidFill>
                  <a:srgbClr val="002060"/>
                </a:solidFill>
              </a:rPr>
              <a:t>）</a:t>
            </a:r>
          </a:p>
        </p:txBody>
      </p:sp>
      <p:sp>
        <p:nvSpPr>
          <p:cNvPr id="115715" name="Rectangle 3"/>
          <p:cNvSpPr>
            <a:spLocks noGrp="1" noChangeArrowheads="1"/>
          </p:cNvSpPr>
          <p:nvPr>
            <p:ph type="body" idx="1"/>
          </p:nvPr>
        </p:nvSpPr>
        <p:spPr>
          <a:xfrm>
            <a:off x="956378" y="980728"/>
            <a:ext cx="8080118" cy="4854575"/>
          </a:xfrm>
        </p:spPr>
        <p:txBody>
          <a:bodyPr/>
          <a:lstStyle/>
          <a:p>
            <a:pPr algn="just" eaLnBrk="1" hangingPunct="1">
              <a:lnSpc>
                <a:spcPct val="140000"/>
              </a:lnSpc>
            </a:pPr>
            <a:r>
              <a:rPr lang="zh-CN" altLang="en-US" dirty="0">
                <a:solidFill>
                  <a:srgbClr val="C00000"/>
                </a:solidFill>
                <a:latin typeface="微软雅黑" panose="020B0503020204020204" pitchFamily="34" charset="-122"/>
                <a:ea typeface="微软雅黑" panose="020B0503020204020204" pitchFamily="34" charset="-122"/>
              </a:rPr>
              <a:t>模式（也称逻辑模式）</a:t>
            </a:r>
          </a:p>
          <a:p>
            <a:pPr lvl="1" algn="just" eaLnBrk="1" hangingPunct="1">
              <a:lnSpc>
                <a:spcPct val="140000"/>
              </a:lnSpc>
            </a:pPr>
            <a:r>
              <a:rPr lang="zh-CN" altLang="en-US" dirty="0"/>
              <a:t>数据库中全体数据的逻辑结构和特征的描述</a:t>
            </a:r>
          </a:p>
          <a:p>
            <a:pPr lvl="1" algn="just" eaLnBrk="1" hangingPunct="1">
              <a:lnSpc>
                <a:spcPct val="140000"/>
              </a:lnSpc>
            </a:pPr>
            <a:r>
              <a:rPr lang="zh-CN" altLang="en-US" dirty="0"/>
              <a:t>所有用户的公共数据视图</a:t>
            </a:r>
          </a:p>
          <a:p>
            <a:pPr algn="just" eaLnBrk="1" hangingPunct="1">
              <a:lnSpc>
                <a:spcPct val="140000"/>
              </a:lnSpc>
            </a:pPr>
            <a:r>
              <a:rPr lang="zh-CN" altLang="en-US" dirty="0">
                <a:solidFill>
                  <a:srgbClr val="C00000"/>
                </a:solidFill>
                <a:latin typeface="微软雅黑" panose="020B0503020204020204" pitchFamily="34" charset="-122"/>
                <a:ea typeface="微软雅黑" panose="020B0503020204020204" pitchFamily="34" charset="-122"/>
              </a:rPr>
              <a:t>一个数据库只有一个模式</a:t>
            </a:r>
          </a:p>
          <a:p>
            <a:pPr algn="just" eaLnBrk="1" hangingPunct="1">
              <a:lnSpc>
                <a:spcPct val="140000"/>
              </a:lnSpc>
            </a:pPr>
            <a:r>
              <a:rPr lang="zh-CN" altLang="en-US" dirty="0">
                <a:solidFill>
                  <a:srgbClr val="C00000"/>
                </a:solidFill>
                <a:latin typeface="微软雅黑" panose="020B0503020204020204" pitchFamily="34" charset="-122"/>
                <a:ea typeface="微软雅黑" panose="020B0503020204020204" pitchFamily="34" charset="-122"/>
              </a:rPr>
              <a:t>模式的地位：是数据库系统模式结构的中间层</a:t>
            </a:r>
          </a:p>
          <a:p>
            <a:pPr lvl="1" algn="just" eaLnBrk="1" hangingPunct="1">
              <a:lnSpc>
                <a:spcPct val="140000"/>
              </a:lnSpc>
            </a:pPr>
            <a:r>
              <a:rPr lang="zh-CN" altLang="en-US" dirty="0"/>
              <a:t>与数据的物理存储细节和硬件环境无关</a:t>
            </a:r>
          </a:p>
          <a:p>
            <a:pPr lvl="1" algn="just" eaLnBrk="1" hangingPunct="1">
              <a:lnSpc>
                <a:spcPct val="140000"/>
              </a:lnSpc>
            </a:pPr>
            <a:r>
              <a:rPr lang="zh-CN" altLang="en-US" dirty="0"/>
              <a:t>与具体的应用程序、开发工具及高级程序设计语言无关</a:t>
            </a:r>
          </a:p>
        </p:txBody>
      </p:sp>
      <p:sp>
        <p:nvSpPr>
          <p:cNvPr id="2" name="日期占位符 1"/>
          <p:cNvSpPr>
            <a:spLocks noGrp="1"/>
          </p:cNvSpPr>
          <p:nvPr>
            <p:ph type="dt" sz="half" idx="10"/>
          </p:nvPr>
        </p:nvSpPr>
        <p:spPr/>
        <p:txBody>
          <a:bodyPr/>
          <a:lstStyle/>
          <a:p>
            <a:pPr>
              <a:defRPr/>
            </a:pPr>
            <a:fld id="{4F84D406-D9B9-44F3-A991-08A674D7E34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模式（续）</a:t>
            </a:r>
          </a:p>
        </p:txBody>
      </p:sp>
      <p:sp>
        <p:nvSpPr>
          <p:cNvPr id="116739" name="Rectangle 1027"/>
          <p:cNvSpPr>
            <a:spLocks noGrp="1" noChangeArrowheads="1"/>
          </p:cNvSpPr>
          <p:nvPr>
            <p:ph type="body" idx="1"/>
          </p:nvPr>
        </p:nvSpPr>
        <p:spPr/>
        <p:txBody>
          <a:bodyPr/>
          <a:lstStyle/>
          <a:p>
            <a:pPr algn="just" eaLnBrk="1" hangingPunct="1">
              <a:lnSpc>
                <a:spcPct val="140000"/>
              </a:lnSpc>
            </a:pPr>
            <a:r>
              <a:rPr lang="zh-CN" altLang="en-US" dirty="0">
                <a:solidFill>
                  <a:srgbClr val="C00000"/>
                </a:solidFill>
                <a:latin typeface="微软雅黑" panose="020B0503020204020204" pitchFamily="34" charset="-122"/>
                <a:ea typeface="微软雅黑" panose="020B0503020204020204" pitchFamily="34" charset="-122"/>
              </a:rPr>
              <a:t>模式的定义</a:t>
            </a:r>
          </a:p>
          <a:p>
            <a:pPr lvl="1" algn="just" eaLnBrk="1" hangingPunct="1">
              <a:lnSpc>
                <a:spcPct val="140000"/>
              </a:lnSpc>
            </a:pPr>
            <a:r>
              <a:rPr lang="zh-CN" altLang="en-US" dirty="0"/>
              <a:t>数据的逻辑结构（数据项的名字、类型、取值范围等）</a:t>
            </a:r>
          </a:p>
          <a:p>
            <a:pPr lvl="1" algn="just" eaLnBrk="1" hangingPunct="1">
              <a:lnSpc>
                <a:spcPct val="140000"/>
              </a:lnSpc>
            </a:pPr>
            <a:r>
              <a:rPr lang="zh-CN" altLang="en-US" dirty="0"/>
              <a:t>数据之间的联系</a:t>
            </a:r>
          </a:p>
          <a:p>
            <a:pPr lvl="1" algn="just" eaLnBrk="1" hangingPunct="1">
              <a:lnSpc>
                <a:spcPct val="140000"/>
              </a:lnSpc>
            </a:pPr>
            <a:r>
              <a:rPr lang="zh-CN" altLang="en-US" dirty="0"/>
              <a:t>数据有关的安全性、完整性要求</a:t>
            </a:r>
          </a:p>
          <a:p>
            <a:pPr eaLnBrk="1" hangingPunct="1"/>
            <a:endParaRPr lang="en-US" altLang="zh-CN" dirty="0"/>
          </a:p>
        </p:txBody>
      </p:sp>
      <p:sp>
        <p:nvSpPr>
          <p:cNvPr id="2" name="日期占位符 1"/>
          <p:cNvSpPr>
            <a:spLocks noGrp="1"/>
          </p:cNvSpPr>
          <p:nvPr>
            <p:ph type="dt" sz="half" idx="10"/>
          </p:nvPr>
        </p:nvSpPr>
        <p:spPr/>
        <p:txBody>
          <a:bodyPr/>
          <a:lstStyle/>
          <a:p>
            <a:pPr>
              <a:defRPr/>
            </a:pPr>
            <a:fld id="{92B5D0AF-DFEF-4123-9BDC-1C36EED9109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p:cNvSpPr>
            <a:spLocks noGrp="1" noChangeArrowheads="1"/>
          </p:cNvSpPr>
          <p:nvPr>
            <p:ph type="title"/>
          </p:nvPr>
        </p:nvSpPr>
        <p:spPr>
          <a:xfrm>
            <a:off x="991438" y="0"/>
            <a:ext cx="8261082" cy="871804"/>
          </a:xfrm>
        </p:spPr>
        <p:txBody>
          <a:bodyPr/>
          <a:lstStyle/>
          <a:p>
            <a:pPr eaLnBrk="1" hangingPunct="1"/>
            <a:r>
              <a:rPr lang="en-US" altLang="zh-CN" sz="4800" dirty="0">
                <a:solidFill>
                  <a:srgbClr val="002060"/>
                </a:solidFill>
              </a:rPr>
              <a:t>2.  </a:t>
            </a:r>
            <a:r>
              <a:rPr lang="zh-CN" altLang="en-US" sz="4800" dirty="0">
                <a:solidFill>
                  <a:srgbClr val="002060"/>
                </a:solidFill>
              </a:rPr>
              <a:t>外模式（</a:t>
            </a:r>
            <a:r>
              <a:rPr lang="en-US" altLang="zh-CN" sz="4800" dirty="0">
                <a:solidFill>
                  <a:srgbClr val="002060"/>
                </a:solidFill>
              </a:rPr>
              <a:t>External Schema</a:t>
            </a:r>
            <a:r>
              <a:rPr lang="zh-CN" altLang="en-US" sz="4800" dirty="0">
                <a:solidFill>
                  <a:srgbClr val="002060"/>
                </a:solidFill>
              </a:rPr>
              <a:t>）</a:t>
            </a:r>
          </a:p>
        </p:txBody>
      </p:sp>
      <p:sp>
        <p:nvSpPr>
          <p:cNvPr id="117763" name="Rectangle 1027"/>
          <p:cNvSpPr>
            <a:spLocks noGrp="1" noChangeArrowheads="1"/>
          </p:cNvSpPr>
          <p:nvPr>
            <p:ph type="body" idx="1"/>
          </p:nvPr>
        </p:nvSpPr>
        <p:spPr>
          <a:xfrm>
            <a:off x="1005143" y="920743"/>
            <a:ext cx="8017215" cy="5754694"/>
          </a:xfrm>
        </p:spPr>
        <p:txBody>
          <a:bodyPr/>
          <a:lstStyle/>
          <a:p>
            <a:pPr algn="just" eaLnBrk="1" hangingPunct="1">
              <a:lnSpc>
                <a:spcPct val="180000"/>
              </a:lnSpc>
            </a:pPr>
            <a:r>
              <a:rPr lang="zh-CN" altLang="en-US" dirty="0">
                <a:solidFill>
                  <a:srgbClr val="C00000"/>
                </a:solidFill>
                <a:latin typeface="微软雅黑" panose="020B0503020204020204" pitchFamily="34" charset="-122"/>
                <a:ea typeface="微软雅黑" panose="020B0503020204020204" pitchFamily="34" charset="-122"/>
              </a:rPr>
              <a:t>外模式（也称子模式或用户模式）</a:t>
            </a:r>
          </a:p>
          <a:p>
            <a:pPr lvl="1" algn="just" eaLnBrk="1" hangingPunct="1">
              <a:lnSpc>
                <a:spcPct val="180000"/>
              </a:lnSpc>
            </a:pPr>
            <a:r>
              <a:rPr lang="zh-CN" altLang="en-US" dirty="0"/>
              <a:t>数据库用户（包括应用程序员和最终用户）使用的</a:t>
            </a:r>
            <a:r>
              <a:rPr lang="zh-CN" altLang="en-US" dirty="0">
                <a:solidFill>
                  <a:srgbClr val="FF00FF"/>
                </a:solidFill>
              </a:rPr>
              <a:t>局部</a:t>
            </a:r>
            <a:r>
              <a:rPr lang="zh-CN" altLang="en-US" dirty="0"/>
              <a:t>数据的逻辑结构和特征的描述</a:t>
            </a:r>
          </a:p>
          <a:p>
            <a:pPr lvl="1" algn="just" eaLnBrk="1" hangingPunct="1">
              <a:lnSpc>
                <a:spcPct val="180000"/>
              </a:lnSpc>
            </a:pPr>
            <a:r>
              <a:rPr lang="zh-CN" altLang="en-US" dirty="0"/>
              <a:t>数据库用户的数据视图，是与某一应用有关的数据的逻辑表示</a:t>
            </a:r>
          </a:p>
        </p:txBody>
      </p:sp>
      <p:sp>
        <p:nvSpPr>
          <p:cNvPr id="2" name="日期占位符 1"/>
          <p:cNvSpPr>
            <a:spLocks noGrp="1"/>
          </p:cNvSpPr>
          <p:nvPr>
            <p:ph type="dt" sz="half" idx="10"/>
          </p:nvPr>
        </p:nvSpPr>
        <p:spPr/>
        <p:txBody>
          <a:bodyPr/>
          <a:lstStyle/>
          <a:p>
            <a:pPr>
              <a:defRPr/>
            </a:pPr>
            <a:fld id="{69FD9208-617E-4475-AA94-AD34AA8A81E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91438" y="116632"/>
            <a:ext cx="7695361" cy="755172"/>
          </a:xfrm>
        </p:spPr>
        <p:txBody>
          <a:bodyPr/>
          <a:lstStyle/>
          <a:p>
            <a:pPr eaLnBrk="1" hangingPunct="1"/>
            <a:r>
              <a:rPr lang="zh-CN" altLang="en-US" sz="4800">
                <a:solidFill>
                  <a:srgbClr val="002060"/>
                </a:solidFill>
              </a:rPr>
              <a:t>外模式（续）</a:t>
            </a:r>
          </a:p>
        </p:txBody>
      </p:sp>
      <p:sp>
        <p:nvSpPr>
          <p:cNvPr id="118787" name="Rectangle 3"/>
          <p:cNvSpPr>
            <a:spLocks noGrp="1" noChangeArrowheads="1"/>
          </p:cNvSpPr>
          <p:nvPr>
            <p:ph type="body" idx="1"/>
          </p:nvPr>
        </p:nvSpPr>
        <p:spPr>
          <a:xfrm>
            <a:off x="1015029" y="1041157"/>
            <a:ext cx="8291512" cy="5210175"/>
          </a:xfrm>
        </p:spPr>
        <p:txBody>
          <a:bodyPr/>
          <a:lstStyle/>
          <a:p>
            <a:pPr algn="just" eaLnBrk="1" hangingPunct="1">
              <a:lnSpc>
                <a:spcPct val="130000"/>
              </a:lnSpc>
              <a:spcBef>
                <a:spcPct val="0"/>
              </a:spcBef>
            </a:pPr>
            <a:r>
              <a:rPr lang="zh-CN" altLang="en-US" dirty="0">
                <a:solidFill>
                  <a:srgbClr val="C00000"/>
                </a:solidFill>
                <a:latin typeface="微软雅黑" panose="020B0503020204020204" pitchFamily="34" charset="-122"/>
                <a:ea typeface="微软雅黑" panose="020B0503020204020204" pitchFamily="34" charset="-122"/>
              </a:rPr>
              <a:t>外模式的地位：介于模式与应用之间</a:t>
            </a:r>
          </a:p>
          <a:p>
            <a:pPr lvl="1" algn="just" eaLnBrk="1" hangingPunct="1">
              <a:lnSpc>
                <a:spcPct val="130000"/>
              </a:lnSpc>
              <a:spcBef>
                <a:spcPct val="0"/>
              </a:spcBef>
            </a:pPr>
            <a:r>
              <a:rPr lang="zh-CN" altLang="en-US" dirty="0"/>
              <a:t>模式与外模式的关系：一对多</a:t>
            </a:r>
          </a:p>
          <a:p>
            <a:pPr lvl="2" algn="just" eaLnBrk="1" hangingPunct="1">
              <a:lnSpc>
                <a:spcPct val="130000"/>
              </a:lnSpc>
              <a:spcBef>
                <a:spcPct val="0"/>
              </a:spcBef>
              <a:buSzPct val="87000"/>
              <a:buFont typeface="Wingdings" panose="05000000000000000000" pitchFamily="2" charset="2"/>
              <a:buChar char="l"/>
            </a:pPr>
            <a:r>
              <a:rPr lang="zh-CN" altLang="en-US" sz="2200" dirty="0"/>
              <a:t>外模式通常是模式的子集</a:t>
            </a:r>
          </a:p>
          <a:p>
            <a:pPr lvl="2" algn="just" eaLnBrk="1" hangingPunct="1">
              <a:lnSpc>
                <a:spcPct val="130000"/>
              </a:lnSpc>
              <a:spcBef>
                <a:spcPct val="0"/>
              </a:spcBef>
              <a:buSzPct val="87000"/>
              <a:buFont typeface="Wingdings" panose="05000000000000000000" pitchFamily="2" charset="2"/>
              <a:buChar char="l"/>
            </a:pPr>
            <a:r>
              <a:rPr lang="zh-CN" altLang="en-US" sz="2200" dirty="0"/>
              <a:t>一个数据库可以有多个外模式。反映了不同的用户的应用需求、看待数据的方式、对数据保密的要求</a:t>
            </a:r>
          </a:p>
          <a:p>
            <a:pPr lvl="2" algn="just" eaLnBrk="1" hangingPunct="1">
              <a:lnSpc>
                <a:spcPct val="130000"/>
              </a:lnSpc>
              <a:spcBef>
                <a:spcPct val="0"/>
              </a:spcBef>
              <a:buSzPct val="87000"/>
              <a:buFont typeface="Wingdings" panose="05000000000000000000" pitchFamily="2" charset="2"/>
              <a:buChar char="l"/>
            </a:pPr>
            <a:r>
              <a:rPr lang="zh-CN" altLang="en-US" sz="2200" dirty="0"/>
              <a:t>对模式中同一数据，在外模式中的结构、类型、长度、保密级别等都可以不同</a:t>
            </a:r>
          </a:p>
          <a:p>
            <a:pPr lvl="1" algn="just" eaLnBrk="1" hangingPunct="1">
              <a:lnSpc>
                <a:spcPct val="130000"/>
              </a:lnSpc>
              <a:spcBef>
                <a:spcPct val="0"/>
              </a:spcBef>
            </a:pPr>
            <a:r>
              <a:rPr lang="zh-CN" altLang="en-US" dirty="0"/>
              <a:t>外模式与应用的关系：一对多</a:t>
            </a:r>
          </a:p>
          <a:p>
            <a:pPr lvl="2" algn="just" eaLnBrk="1" hangingPunct="1">
              <a:lnSpc>
                <a:spcPct val="130000"/>
              </a:lnSpc>
              <a:spcBef>
                <a:spcPct val="0"/>
              </a:spcBef>
              <a:buSzPct val="87000"/>
              <a:buFont typeface="Wingdings" panose="05000000000000000000" pitchFamily="2" charset="2"/>
              <a:buChar char="l"/>
            </a:pPr>
            <a:r>
              <a:rPr lang="zh-CN" altLang="en-US" sz="2200" dirty="0"/>
              <a:t>同一外模式也可以为某一用户的多个应用系统所使用</a:t>
            </a:r>
          </a:p>
          <a:p>
            <a:pPr lvl="2" algn="just" eaLnBrk="1" hangingPunct="1">
              <a:lnSpc>
                <a:spcPct val="130000"/>
              </a:lnSpc>
              <a:spcBef>
                <a:spcPct val="0"/>
              </a:spcBef>
              <a:buSzPct val="87000"/>
              <a:buFont typeface="Wingdings" panose="05000000000000000000" pitchFamily="2" charset="2"/>
              <a:buChar char="l"/>
            </a:pPr>
            <a:r>
              <a:rPr lang="zh-CN" altLang="en-US" sz="2200" dirty="0"/>
              <a:t>但一个应用程序只能使用一个外模式</a:t>
            </a:r>
          </a:p>
        </p:txBody>
      </p:sp>
      <p:sp>
        <p:nvSpPr>
          <p:cNvPr id="2" name="日期占位符 1"/>
          <p:cNvSpPr>
            <a:spLocks noGrp="1"/>
          </p:cNvSpPr>
          <p:nvPr>
            <p:ph type="dt" sz="half" idx="10"/>
          </p:nvPr>
        </p:nvSpPr>
        <p:spPr/>
        <p:txBody>
          <a:bodyPr/>
          <a:lstStyle/>
          <a:p>
            <a:pPr>
              <a:defRPr/>
            </a:pPr>
            <a:fld id="{DC00A8AB-EF4B-47F8-B85C-EB2773842B3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外模式（续）</a:t>
            </a:r>
          </a:p>
        </p:txBody>
      </p:sp>
      <p:sp>
        <p:nvSpPr>
          <p:cNvPr id="119811" name="Rectangle 3"/>
          <p:cNvSpPr>
            <a:spLocks noGrp="1" noChangeArrowheads="1"/>
          </p:cNvSpPr>
          <p:nvPr>
            <p:ph type="body" idx="1"/>
          </p:nvPr>
        </p:nvSpPr>
        <p:spPr/>
        <p:txBody>
          <a:bodyPr/>
          <a:lstStyle/>
          <a:p>
            <a:pPr algn="just" eaLnBrk="1" hangingPunct="1"/>
            <a:r>
              <a:rPr lang="zh-CN" altLang="en-US" dirty="0">
                <a:solidFill>
                  <a:srgbClr val="C00000"/>
                </a:solidFill>
                <a:latin typeface="微软雅黑" panose="020B0503020204020204" pitchFamily="34" charset="-122"/>
                <a:ea typeface="微软雅黑" panose="020B0503020204020204" pitchFamily="34" charset="-122"/>
              </a:rPr>
              <a:t>外模式的用途</a:t>
            </a:r>
          </a:p>
          <a:p>
            <a:pPr lvl="1" algn="just" eaLnBrk="1" hangingPunct="1">
              <a:lnSpc>
                <a:spcPct val="150000"/>
              </a:lnSpc>
              <a:buSzPct val="75000"/>
            </a:pPr>
            <a:r>
              <a:rPr lang="zh-CN" altLang="en-US" dirty="0"/>
              <a:t>保证数据库安全性的一个有力措施</a:t>
            </a:r>
          </a:p>
          <a:p>
            <a:pPr lvl="1" algn="just" eaLnBrk="1" hangingPunct="1">
              <a:lnSpc>
                <a:spcPct val="150000"/>
              </a:lnSpc>
              <a:buSzPct val="75000"/>
            </a:pPr>
            <a:r>
              <a:rPr lang="zh-CN" altLang="en-US" dirty="0"/>
              <a:t>每个用户只能看见和访问所对应的外模式中的数据</a:t>
            </a:r>
          </a:p>
          <a:p>
            <a:pPr eaLnBrk="1" hangingPunct="1"/>
            <a:endParaRPr lang="en-US" altLang="zh-CN" sz="2400" dirty="0"/>
          </a:p>
        </p:txBody>
      </p:sp>
      <p:sp>
        <p:nvSpPr>
          <p:cNvPr id="2" name="日期占位符 1"/>
          <p:cNvSpPr>
            <a:spLocks noGrp="1"/>
          </p:cNvSpPr>
          <p:nvPr>
            <p:ph type="dt" sz="half" idx="10"/>
          </p:nvPr>
        </p:nvSpPr>
        <p:spPr/>
        <p:txBody>
          <a:bodyPr/>
          <a:lstStyle/>
          <a:p>
            <a:pPr>
              <a:defRPr/>
            </a:pPr>
            <a:fld id="{AB6CF3DB-A8EC-4BFD-8E38-2EEBD20045C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87624" y="116632"/>
            <a:ext cx="7695361" cy="911492"/>
          </a:xfrm>
        </p:spPr>
        <p:txBody>
          <a:bodyPr/>
          <a:lstStyle/>
          <a:p>
            <a:pPr eaLnBrk="1" hangingPunct="1"/>
            <a:r>
              <a:rPr lang="en-US" altLang="zh-CN" sz="4800">
                <a:solidFill>
                  <a:srgbClr val="002060"/>
                </a:solidFill>
              </a:rPr>
              <a:t>3. </a:t>
            </a:r>
            <a:r>
              <a:rPr lang="zh-CN" altLang="en-US" sz="4800">
                <a:solidFill>
                  <a:srgbClr val="002060"/>
                </a:solidFill>
              </a:rPr>
              <a:t>内模式（</a:t>
            </a:r>
            <a:r>
              <a:rPr lang="en-US" altLang="zh-CN" sz="4800">
                <a:solidFill>
                  <a:srgbClr val="002060"/>
                </a:solidFill>
              </a:rPr>
              <a:t>Internal Schema</a:t>
            </a:r>
            <a:r>
              <a:rPr lang="zh-CN" altLang="en-US" sz="4800">
                <a:solidFill>
                  <a:srgbClr val="002060"/>
                </a:solidFill>
              </a:rPr>
              <a:t>）</a:t>
            </a:r>
          </a:p>
        </p:txBody>
      </p:sp>
      <p:sp>
        <p:nvSpPr>
          <p:cNvPr id="120835" name="Rectangle 3"/>
          <p:cNvSpPr>
            <a:spLocks noGrp="1" noChangeArrowheads="1"/>
          </p:cNvSpPr>
          <p:nvPr>
            <p:ph type="body" idx="1"/>
          </p:nvPr>
        </p:nvSpPr>
        <p:spPr>
          <a:xfrm>
            <a:off x="1043608" y="1027636"/>
            <a:ext cx="8229600" cy="5149850"/>
          </a:xfrm>
        </p:spPr>
        <p:txBody>
          <a:bodyPr/>
          <a:lstStyle/>
          <a:p>
            <a:pPr algn="just" eaLnBrk="1" hangingPunct="1">
              <a:lnSpc>
                <a:spcPct val="120000"/>
              </a:lnSpc>
            </a:pPr>
            <a:r>
              <a:rPr lang="zh-CN" altLang="en-US" dirty="0">
                <a:solidFill>
                  <a:srgbClr val="C00000"/>
                </a:solidFill>
                <a:latin typeface="微软雅黑" panose="020B0503020204020204" pitchFamily="34" charset="-122"/>
                <a:ea typeface="微软雅黑" panose="020B0503020204020204" pitchFamily="34" charset="-122"/>
              </a:rPr>
              <a:t>内模式（也称存储模式）</a:t>
            </a:r>
          </a:p>
          <a:p>
            <a:pPr lvl="1" algn="just" eaLnBrk="1" hangingPunct="1">
              <a:lnSpc>
                <a:spcPct val="120000"/>
              </a:lnSpc>
            </a:pPr>
            <a:r>
              <a:rPr lang="zh-CN" altLang="en-US" dirty="0"/>
              <a:t>是数据物理结构和存储方式的描述</a:t>
            </a:r>
          </a:p>
          <a:p>
            <a:pPr lvl="1" algn="just" eaLnBrk="1" hangingPunct="1">
              <a:lnSpc>
                <a:spcPct val="120000"/>
              </a:lnSpc>
            </a:pPr>
            <a:r>
              <a:rPr lang="zh-CN" altLang="en-US" dirty="0"/>
              <a:t>是数据在数据库内部的表示方式</a:t>
            </a:r>
          </a:p>
          <a:p>
            <a:pPr lvl="2" algn="just" eaLnBrk="1" hangingPunct="1">
              <a:lnSpc>
                <a:spcPct val="130000"/>
              </a:lnSpc>
              <a:spcBef>
                <a:spcPct val="0"/>
              </a:spcBef>
              <a:buSzPct val="87000"/>
              <a:buFont typeface="Wingdings" panose="05000000000000000000" pitchFamily="2" charset="2"/>
              <a:buChar char="l"/>
            </a:pPr>
            <a:r>
              <a:rPr lang="zh-CN" altLang="en-US" sz="2200" dirty="0"/>
              <a:t>记录的存储方式（例如，顺序存储，按照</a:t>
            </a:r>
            <a:r>
              <a:rPr lang="en-US" altLang="zh-CN" sz="2200" dirty="0"/>
              <a:t>B</a:t>
            </a:r>
            <a:r>
              <a:rPr lang="zh-CN" altLang="en-US" sz="2200" dirty="0"/>
              <a:t>树结构存储，</a:t>
            </a:r>
          </a:p>
          <a:p>
            <a:pPr lvl="2" algn="just" eaLnBrk="1" hangingPunct="1">
              <a:lnSpc>
                <a:spcPct val="130000"/>
              </a:lnSpc>
              <a:spcBef>
                <a:spcPct val="0"/>
              </a:spcBef>
              <a:buSzPct val="87000"/>
              <a:buFont typeface="Arial" panose="020B0604020202020204" pitchFamily="34" charset="0"/>
              <a:buNone/>
            </a:pPr>
            <a:r>
              <a:rPr lang="zh-CN" altLang="en-US" sz="2200" dirty="0"/>
              <a:t>                                按</a:t>
            </a:r>
            <a:r>
              <a:rPr lang="en-US" altLang="zh-CN" sz="2200" dirty="0"/>
              <a:t>hash</a:t>
            </a:r>
            <a:r>
              <a:rPr lang="zh-CN" altLang="en-US" sz="2200" dirty="0"/>
              <a:t>方法存储等）</a:t>
            </a:r>
          </a:p>
          <a:p>
            <a:pPr lvl="2" algn="just" eaLnBrk="1" hangingPunct="1">
              <a:lnSpc>
                <a:spcPct val="130000"/>
              </a:lnSpc>
              <a:spcBef>
                <a:spcPct val="0"/>
              </a:spcBef>
              <a:buSzPct val="87000"/>
              <a:buFont typeface="Wingdings" panose="05000000000000000000" pitchFamily="2" charset="2"/>
              <a:buChar char="l"/>
            </a:pPr>
            <a:r>
              <a:rPr lang="zh-CN" altLang="en-US" sz="2200" dirty="0"/>
              <a:t>索引的组织方式</a:t>
            </a:r>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数据是否压缩存储</a:t>
            </a:r>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数据是否加密</a:t>
            </a:r>
          </a:p>
          <a:p>
            <a:pPr lvl="2" algn="just" eaLnBrk="1" hangingPunct="1">
              <a:lnSpc>
                <a:spcPct val="130000"/>
              </a:lnSpc>
              <a:spcBef>
                <a:spcPct val="0"/>
              </a:spcBef>
              <a:buSzPct val="87000"/>
              <a:buFont typeface="Wingdings" panose="05000000000000000000" pitchFamily="2" charset="2"/>
              <a:buChar char="l"/>
            </a:pPr>
            <a:r>
              <a:rPr lang="zh-CN" altLang="en-US" sz="2200" dirty="0"/>
              <a:t>数据存储记录结构的规定</a:t>
            </a:r>
          </a:p>
          <a:p>
            <a:pPr algn="just" eaLnBrk="1" hangingPunct="1">
              <a:lnSpc>
                <a:spcPct val="120000"/>
              </a:lnSpc>
            </a:pPr>
            <a:r>
              <a:rPr lang="zh-CN" altLang="en-US" dirty="0">
                <a:solidFill>
                  <a:srgbClr val="C00000"/>
                </a:solidFill>
                <a:latin typeface="微软雅黑" panose="020B0503020204020204" pitchFamily="34" charset="-122"/>
                <a:ea typeface="微软雅黑" panose="020B0503020204020204" pitchFamily="34" charset="-122"/>
              </a:rPr>
              <a:t>一个数据库只有一个内模式</a:t>
            </a:r>
          </a:p>
        </p:txBody>
      </p:sp>
      <p:sp>
        <p:nvSpPr>
          <p:cNvPr id="2" name="日期占位符 1"/>
          <p:cNvSpPr>
            <a:spLocks noGrp="1"/>
          </p:cNvSpPr>
          <p:nvPr>
            <p:ph type="dt" sz="half" idx="10"/>
          </p:nvPr>
        </p:nvSpPr>
        <p:spPr/>
        <p:txBody>
          <a:bodyPr/>
          <a:lstStyle/>
          <a:p>
            <a:pPr>
              <a:defRPr/>
            </a:pPr>
            <a:fld id="{65225D14-273E-4E07-B4EC-1235947CA4B9}"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991438" y="260648"/>
            <a:ext cx="7695361" cy="611156"/>
          </a:xfrm>
        </p:spPr>
        <p:txBody>
          <a:bodyPr/>
          <a:lstStyle/>
          <a:p>
            <a:pPr eaLnBrk="1" hangingPunct="1"/>
            <a:r>
              <a:rPr lang="zh-CN" altLang="en-US" sz="4800" dirty="0">
                <a:solidFill>
                  <a:srgbClr val="002060"/>
                </a:solidFill>
              </a:rPr>
              <a:t>考试成绩</a:t>
            </a:r>
          </a:p>
        </p:txBody>
      </p:sp>
      <p:sp>
        <p:nvSpPr>
          <p:cNvPr id="12291" name="Rectangle 1027"/>
          <p:cNvSpPr>
            <a:spLocks noGrp="1" noChangeArrowheads="1"/>
          </p:cNvSpPr>
          <p:nvPr>
            <p:ph type="body" idx="1"/>
          </p:nvPr>
        </p:nvSpPr>
        <p:spPr>
          <a:xfrm>
            <a:off x="991438" y="980728"/>
            <a:ext cx="8549114" cy="5877272"/>
          </a:xfrm>
        </p:spPr>
        <p:txBody>
          <a:bodyPr/>
          <a:lstStyle/>
          <a:p>
            <a:pPr eaLnBrk="1" hangingPunct="1">
              <a:lnSpc>
                <a:spcPct val="200000"/>
              </a:lnSpc>
            </a:pPr>
            <a:r>
              <a:rPr lang="zh-CN" altLang="en-US" sz="3200" dirty="0">
                <a:latin typeface="微软雅黑" panose="020B0503020204020204" pitchFamily="34" charset="-122"/>
                <a:ea typeface="微软雅黑" panose="020B0503020204020204" pitchFamily="34" charset="-122"/>
              </a:rPr>
              <a:t>平时成绩（</a:t>
            </a:r>
            <a:r>
              <a:rPr lang="en-US" altLang="zh-CN" sz="3200" dirty="0">
                <a:latin typeface="微软雅黑" panose="020B0503020204020204" pitchFamily="34" charset="-122"/>
                <a:ea typeface="微软雅黑" panose="020B0503020204020204" pitchFamily="34" charset="-122"/>
              </a:rPr>
              <a:t>40%</a:t>
            </a:r>
            <a:r>
              <a:rPr lang="zh-CN" altLang="en-US" sz="3200" dirty="0">
                <a:latin typeface="微软雅黑" panose="020B0503020204020204" pitchFamily="34" charset="-122"/>
                <a:ea typeface="微软雅黑" panose="020B0503020204020204" pitchFamily="34" charset="-122"/>
              </a:rPr>
              <a:t>）</a:t>
            </a:r>
          </a:p>
          <a:p>
            <a:pPr eaLnBrk="1" hangingPunct="1">
              <a:lnSpc>
                <a:spcPct val="200000"/>
              </a:lnSpc>
              <a:buFont typeface="Wingdings" panose="05000000000000000000" pitchFamily="2" charset="2"/>
              <a:buNone/>
            </a:pPr>
            <a:r>
              <a:rPr lang="zh-CN" altLang="en-US" dirty="0">
                <a:latin typeface="+mn-ea"/>
              </a:rPr>
              <a:t> （课堂作业、上机实验各占</a:t>
            </a:r>
            <a:r>
              <a:rPr lang="en-US" altLang="zh-CN" dirty="0">
                <a:latin typeface="+mn-ea"/>
              </a:rPr>
              <a:t>20%</a:t>
            </a:r>
            <a:r>
              <a:rPr lang="zh-CN" altLang="en-US" dirty="0">
                <a:latin typeface="+mn-ea"/>
              </a:rPr>
              <a:t>）</a:t>
            </a:r>
          </a:p>
          <a:p>
            <a:pPr eaLnBrk="1" hangingPunct="1">
              <a:lnSpc>
                <a:spcPct val="200000"/>
              </a:lnSpc>
            </a:pPr>
            <a:r>
              <a:rPr lang="zh-CN" altLang="en-US" sz="3200" dirty="0">
                <a:latin typeface="微软雅黑" panose="020B0503020204020204" pitchFamily="34" charset="-122"/>
                <a:ea typeface="微软雅黑" panose="020B0503020204020204" pitchFamily="34" charset="-122"/>
              </a:rPr>
              <a:t>期末考试（</a:t>
            </a:r>
            <a:r>
              <a:rPr lang="en-US" altLang="zh-CN" sz="3200" dirty="0">
                <a:latin typeface="微软雅黑" panose="020B0503020204020204" pitchFamily="34" charset="-122"/>
                <a:ea typeface="微软雅黑" panose="020B0503020204020204" pitchFamily="34" charset="-122"/>
              </a:rPr>
              <a:t>60%</a:t>
            </a:r>
            <a:r>
              <a:rPr lang="zh-CN" altLang="en-US" sz="3200" dirty="0">
                <a:latin typeface="微软雅黑" panose="020B0503020204020204" pitchFamily="34" charset="-122"/>
                <a:ea typeface="微软雅黑" panose="020B0503020204020204" pitchFamily="34" charset="-122"/>
              </a:rPr>
              <a:t>）</a:t>
            </a:r>
          </a:p>
        </p:txBody>
      </p:sp>
      <p:pic>
        <p:nvPicPr>
          <p:cNvPr id="12292" name="Picture 1029" descr="SY0045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543" y="3616745"/>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CB6E1C85-72CD-4FF9-BE45-AE2304310E5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a:xfrm>
            <a:off x="991438" y="116632"/>
            <a:ext cx="7695361" cy="755172"/>
          </a:xfrm>
        </p:spPr>
        <p:txBody>
          <a:bodyPr/>
          <a:lstStyle/>
          <a:p>
            <a:pPr eaLnBrk="1" hangingPunct="1"/>
            <a:r>
              <a:rPr lang="zh-CN" altLang="zh-CN" sz="4800">
                <a:solidFill>
                  <a:srgbClr val="002060"/>
                </a:solidFill>
              </a:rPr>
              <a:t>数据库系统结构</a:t>
            </a:r>
            <a:r>
              <a:rPr lang="zh-CN" altLang="en-US" sz="4800">
                <a:solidFill>
                  <a:srgbClr val="002060"/>
                </a:solidFill>
              </a:rPr>
              <a:t>（续）</a:t>
            </a:r>
          </a:p>
        </p:txBody>
      </p:sp>
      <p:sp>
        <p:nvSpPr>
          <p:cNvPr id="121859" name="Rectangle 1027"/>
          <p:cNvSpPr>
            <a:spLocks noGrp="1" noChangeArrowheads="1"/>
          </p:cNvSpPr>
          <p:nvPr>
            <p:ph type="body" idx="1"/>
          </p:nvPr>
        </p:nvSpPr>
        <p:spPr/>
        <p:txBody>
          <a:bodyPr/>
          <a:lstStyle/>
          <a:p>
            <a:pPr algn="just" eaLnBrk="1" hangingPunct="1">
              <a:lnSpc>
                <a:spcPct val="200000"/>
              </a:lnSpc>
              <a:buFont typeface="Wingdings" panose="05000000000000000000" pitchFamily="2" charset="2"/>
              <a:buNone/>
            </a:pPr>
            <a:r>
              <a:rPr lang="en-US" altLang="zh-CN" dirty="0"/>
              <a:t>1.3.1  </a:t>
            </a:r>
            <a:r>
              <a:rPr lang="zh-CN" altLang="en-US" dirty="0"/>
              <a:t>数据库系统模式的概念 </a:t>
            </a:r>
          </a:p>
          <a:p>
            <a:pPr algn="just" eaLnBrk="1" hangingPunct="1">
              <a:lnSpc>
                <a:spcPct val="200000"/>
              </a:lnSpc>
              <a:buFont typeface="Wingdings" panose="05000000000000000000" pitchFamily="2" charset="2"/>
              <a:buNone/>
            </a:pPr>
            <a:r>
              <a:rPr lang="en-US" altLang="zh-CN" dirty="0"/>
              <a:t>1.3.2  </a:t>
            </a:r>
            <a:r>
              <a:rPr lang="zh-CN" altLang="en-US" dirty="0"/>
              <a:t>数据库系统的三级模式结构 </a:t>
            </a:r>
          </a:p>
          <a:p>
            <a:pPr algn="just" eaLnBrk="1" hangingPunct="1">
              <a:lnSpc>
                <a:spcPct val="200000"/>
              </a:lnSpc>
              <a:buFont typeface="Wingdings" panose="05000000000000000000" pitchFamily="2" charset="2"/>
              <a:buNone/>
            </a:pPr>
            <a:r>
              <a:rPr lang="en-US" altLang="zh-CN" dirty="0">
                <a:solidFill>
                  <a:srgbClr val="00B050"/>
                </a:solidFill>
              </a:rPr>
              <a:t>1.3.3  </a:t>
            </a:r>
            <a:r>
              <a:rPr lang="zh-CN" altLang="en-US" dirty="0">
                <a:solidFill>
                  <a:srgbClr val="00B050"/>
                </a:solidFill>
              </a:rPr>
              <a:t>数据库的二级映像功能与数据独立性 </a:t>
            </a:r>
          </a:p>
        </p:txBody>
      </p:sp>
      <p:sp>
        <p:nvSpPr>
          <p:cNvPr id="2" name="日期占位符 1"/>
          <p:cNvSpPr>
            <a:spLocks noGrp="1"/>
          </p:cNvSpPr>
          <p:nvPr>
            <p:ph type="dt" sz="half" idx="10"/>
          </p:nvPr>
        </p:nvSpPr>
        <p:spPr/>
        <p:txBody>
          <a:bodyPr/>
          <a:lstStyle/>
          <a:p>
            <a:pPr>
              <a:defRPr/>
            </a:pPr>
            <a:fld id="{B9AFC1B8-2CEA-47C6-A031-BADF09821B2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91438" y="188640"/>
            <a:ext cx="7695361" cy="683164"/>
          </a:xfrm>
        </p:spPr>
        <p:txBody>
          <a:bodyPr/>
          <a:lstStyle/>
          <a:p>
            <a:pPr eaLnBrk="1" hangingPunct="1"/>
            <a:r>
              <a:rPr lang="zh-CN" altLang="en-US" sz="3600" dirty="0">
                <a:solidFill>
                  <a:srgbClr val="002060"/>
                </a:solidFill>
              </a:rPr>
              <a:t>数据库的二级映像功能与数据独立性</a:t>
            </a:r>
          </a:p>
        </p:txBody>
      </p:sp>
      <p:sp>
        <p:nvSpPr>
          <p:cNvPr id="122883" name="Rectangle 3"/>
          <p:cNvSpPr>
            <a:spLocks noGrp="1" noChangeArrowheads="1"/>
          </p:cNvSpPr>
          <p:nvPr>
            <p:ph type="body" idx="1"/>
          </p:nvPr>
        </p:nvSpPr>
        <p:spPr/>
        <p:txBody>
          <a:bodyPr/>
          <a:lstStyle/>
          <a:p>
            <a:pPr algn="just" eaLnBrk="1" hangingPunct="1"/>
            <a:r>
              <a:rPr lang="zh-CN" altLang="en-US" dirty="0"/>
              <a:t>三级模式是对数据的三个抽象级别</a:t>
            </a:r>
          </a:p>
          <a:p>
            <a:pPr algn="just" eaLnBrk="1" hangingPunct="1"/>
            <a:endParaRPr lang="zh-CN" altLang="en-US" dirty="0"/>
          </a:p>
          <a:p>
            <a:pPr algn="just" eaLnBrk="1" hangingPunct="1">
              <a:lnSpc>
                <a:spcPct val="160000"/>
              </a:lnSpc>
            </a:pPr>
            <a:r>
              <a:rPr lang="zh-CN" altLang="en-US" dirty="0"/>
              <a:t>二级映象在数据库管理系统内部实现这三个抽象层次的联系和转换</a:t>
            </a:r>
          </a:p>
          <a:p>
            <a:pPr lvl="1" algn="just" eaLnBrk="1" hangingPunct="1">
              <a:lnSpc>
                <a:spcPct val="160000"/>
              </a:lnSpc>
            </a:pPr>
            <a:r>
              <a:rPr lang="zh-CN" altLang="en-US" dirty="0"/>
              <a:t>外模式／模式映像</a:t>
            </a:r>
          </a:p>
          <a:p>
            <a:pPr lvl="1" eaLnBrk="1" hangingPunct="1">
              <a:lnSpc>
                <a:spcPct val="160000"/>
              </a:lnSpc>
            </a:pPr>
            <a:r>
              <a:rPr lang="zh-CN" altLang="en-US" dirty="0"/>
              <a:t>模式／内模式映像 </a:t>
            </a:r>
          </a:p>
          <a:p>
            <a:pPr eaLnBrk="1" hangingPunct="1"/>
            <a:endParaRPr lang="en-US" altLang="zh-CN" sz="2400" dirty="0"/>
          </a:p>
        </p:txBody>
      </p:sp>
      <p:sp>
        <p:nvSpPr>
          <p:cNvPr id="2" name="日期占位符 1"/>
          <p:cNvSpPr>
            <a:spLocks noGrp="1"/>
          </p:cNvSpPr>
          <p:nvPr>
            <p:ph type="dt" sz="half" idx="10"/>
          </p:nvPr>
        </p:nvSpPr>
        <p:spPr/>
        <p:txBody>
          <a:bodyPr/>
          <a:lstStyle/>
          <a:p>
            <a:pPr>
              <a:defRPr/>
            </a:pPr>
            <a:fld id="{CFF0509B-2FFC-4193-86CE-484CC63C67EF}"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sz="4800" dirty="0">
                <a:solidFill>
                  <a:srgbClr val="002060"/>
                </a:solidFill>
              </a:rPr>
              <a:t>1.  </a:t>
            </a:r>
            <a:r>
              <a:rPr lang="zh-CN" altLang="en-US" sz="4800" dirty="0">
                <a:solidFill>
                  <a:srgbClr val="002060"/>
                </a:solidFill>
              </a:rPr>
              <a:t>外模式／模式映像</a:t>
            </a:r>
          </a:p>
        </p:txBody>
      </p:sp>
      <p:sp>
        <p:nvSpPr>
          <p:cNvPr id="123907" name="Rectangle 3"/>
          <p:cNvSpPr>
            <a:spLocks noGrp="1" noChangeArrowheads="1"/>
          </p:cNvSpPr>
          <p:nvPr>
            <p:ph type="body" idx="1"/>
          </p:nvPr>
        </p:nvSpPr>
        <p:spPr>
          <a:xfrm>
            <a:off x="991438" y="1080477"/>
            <a:ext cx="7772400" cy="4789488"/>
          </a:xfrm>
        </p:spPr>
        <p:txBody>
          <a:bodyPr/>
          <a:lstStyle/>
          <a:p>
            <a:pPr algn="just" eaLnBrk="1" hangingPunct="1">
              <a:lnSpc>
                <a:spcPct val="160000"/>
              </a:lnSpc>
            </a:pPr>
            <a:r>
              <a:rPr lang="zh-CN" altLang="en-US" dirty="0"/>
              <a:t>模式：描述的是数据的全局逻辑结构</a:t>
            </a:r>
          </a:p>
          <a:p>
            <a:pPr algn="just" eaLnBrk="1" hangingPunct="1">
              <a:lnSpc>
                <a:spcPct val="160000"/>
              </a:lnSpc>
            </a:pPr>
            <a:r>
              <a:rPr lang="zh-CN" altLang="en-US" dirty="0"/>
              <a:t>外模式：描述的是数据的局部逻辑结构 </a:t>
            </a:r>
          </a:p>
          <a:p>
            <a:pPr algn="just" eaLnBrk="1" hangingPunct="1">
              <a:lnSpc>
                <a:spcPct val="160000"/>
              </a:lnSpc>
            </a:pPr>
            <a:r>
              <a:rPr lang="zh-CN" altLang="en-US" dirty="0"/>
              <a:t>同一个模式可以有任意多个外模式 </a:t>
            </a:r>
          </a:p>
          <a:p>
            <a:pPr algn="just" eaLnBrk="1" hangingPunct="1">
              <a:lnSpc>
                <a:spcPct val="160000"/>
              </a:lnSpc>
            </a:pPr>
            <a:r>
              <a:rPr lang="zh-CN" altLang="en-US" dirty="0"/>
              <a:t>每一个外模式，数据库系统都有一个外模式／模式映象，定义外模式与模式之间的对应关系</a:t>
            </a:r>
          </a:p>
          <a:p>
            <a:pPr algn="just" eaLnBrk="1" hangingPunct="1">
              <a:lnSpc>
                <a:spcPct val="160000"/>
              </a:lnSpc>
            </a:pPr>
            <a:r>
              <a:rPr lang="zh-CN" altLang="en-US" dirty="0"/>
              <a:t>映象定义通常包含在各自外模式的描述中</a:t>
            </a:r>
          </a:p>
        </p:txBody>
      </p:sp>
      <p:sp>
        <p:nvSpPr>
          <p:cNvPr id="2" name="日期占位符 1"/>
          <p:cNvSpPr>
            <a:spLocks noGrp="1"/>
          </p:cNvSpPr>
          <p:nvPr>
            <p:ph type="dt" sz="half" idx="10"/>
          </p:nvPr>
        </p:nvSpPr>
        <p:spPr/>
        <p:txBody>
          <a:bodyPr/>
          <a:lstStyle/>
          <a:p>
            <a:pPr>
              <a:defRPr/>
            </a:pPr>
            <a:fld id="{1F862A77-783E-47FC-B1B7-54F6545A228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z="4800" dirty="0">
                <a:solidFill>
                  <a:srgbClr val="002060"/>
                </a:solidFill>
              </a:rPr>
              <a:t>外模式／模式映象（续）</a:t>
            </a:r>
          </a:p>
        </p:txBody>
      </p:sp>
      <p:sp>
        <p:nvSpPr>
          <p:cNvPr id="124931"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a:t>保证数据的逻辑独立性</a:t>
            </a:r>
          </a:p>
          <a:p>
            <a:pPr lvl="1" algn="just" eaLnBrk="1" hangingPunct="1">
              <a:lnSpc>
                <a:spcPct val="150000"/>
              </a:lnSpc>
            </a:pPr>
            <a:r>
              <a:rPr lang="zh-CN" altLang="en-US"/>
              <a:t>当模式改变时，数据库管理员对外模式／模式映象作相应改变，使外模式保持不变</a:t>
            </a:r>
          </a:p>
          <a:p>
            <a:pPr lvl="1" algn="just" eaLnBrk="1" hangingPunct="1">
              <a:lnSpc>
                <a:spcPct val="150000"/>
              </a:lnSpc>
            </a:pPr>
            <a:r>
              <a:rPr lang="zh-CN" altLang="en-US"/>
              <a:t>应用程序是依据数据的外模式编写的，应用程序不必修改，保证了数据与程序的逻辑独立性，简称数据的逻辑独立性</a:t>
            </a:r>
          </a:p>
        </p:txBody>
      </p:sp>
      <p:sp>
        <p:nvSpPr>
          <p:cNvPr id="2" name="日期占位符 1"/>
          <p:cNvSpPr>
            <a:spLocks noGrp="1"/>
          </p:cNvSpPr>
          <p:nvPr>
            <p:ph type="dt" sz="half" idx="10"/>
          </p:nvPr>
        </p:nvSpPr>
        <p:spPr/>
        <p:txBody>
          <a:bodyPr/>
          <a:lstStyle/>
          <a:p>
            <a:pPr>
              <a:defRPr/>
            </a:pPr>
            <a:fld id="{6A58476F-C061-4B31-B619-2E77D879612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ltLang="zh-CN" sz="4800" dirty="0">
                <a:solidFill>
                  <a:srgbClr val="002060"/>
                </a:solidFill>
              </a:rPr>
              <a:t>2.  </a:t>
            </a:r>
            <a:r>
              <a:rPr lang="zh-CN" altLang="en-US" sz="4800" dirty="0">
                <a:solidFill>
                  <a:srgbClr val="002060"/>
                </a:solidFill>
              </a:rPr>
              <a:t>模式／内模式映像</a:t>
            </a:r>
          </a:p>
        </p:txBody>
      </p:sp>
      <p:sp>
        <p:nvSpPr>
          <p:cNvPr id="125955" name="Rectangle 3"/>
          <p:cNvSpPr>
            <a:spLocks noGrp="1" noChangeArrowheads="1"/>
          </p:cNvSpPr>
          <p:nvPr>
            <p:ph type="body" idx="1"/>
          </p:nvPr>
        </p:nvSpPr>
        <p:spPr>
          <a:xfrm>
            <a:off x="1043608" y="980728"/>
            <a:ext cx="7772400" cy="4789488"/>
          </a:xfrm>
        </p:spPr>
        <p:txBody>
          <a:bodyPr/>
          <a:lstStyle/>
          <a:p>
            <a:pPr algn="just" eaLnBrk="1" hangingPunct="1">
              <a:lnSpc>
                <a:spcPct val="150000"/>
              </a:lnSpc>
            </a:pPr>
            <a:r>
              <a:rPr lang="zh-CN" altLang="en-US" dirty="0"/>
              <a:t>模式／内模式映象定义了数据全局逻辑结构与存储结构之间的对应关系。</a:t>
            </a:r>
          </a:p>
          <a:p>
            <a:pPr lvl="1" algn="just" eaLnBrk="1" hangingPunct="1">
              <a:lnSpc>
                <a:spcPct val="150000"/>
              </a:lnSpc>
            </a:pPr>
            <a:r>
              <a:rPr lang="zh-CN" altLang="en-US" dirty="0"/>
              <a:t>例如，说明逻辑记录和字段在内部是如何表示的</a:t>
            </a:r>
          </a:p>
          <a:p>
            <a:pPr algn="just" eaLnBrk="1" hangingPunct="1">
              <a:lnSpc>
                <a:spcPct val="150000"/>
              </a:lnSpc>
            </a:pPr>
            <a:r>
              <a:rPr lang="zh-CN" altLang="en-US" dirty="0"/>
              <a:t>数据库中模式／内模式映象是唯一的</a:t>
            </a:r>
          </a:p>
          <a:p>
            <a:pPr algn="just" eaLnBrk="1" hangingPunct="1">
              <a:lnSpc>
                <a:spcPct val="150000"/>
              </a:lnSpc>
            </a:pPr>
            <a:r>
              <a:rPr lang="zh-CN" altLang="en-US" dirty="0"/>
              <a:t>该映象定义通常包含在模式描述中</a:t>
            </a:r>
          </a:p>
          <a:p>
            <a:pPr lvl="1" algn="just" eaLnBrk="1" hangingPunct="1"/>
            <a:endParaRPr lang="en-US" altLang="zh-CN" dirty="0"/>
          </a:p>
        </p:txBody>
      </p:sp>
      <p:sp>
        <p:nvSpPr>
          <p:cNvPr id="2" name="日期占位符 1"/>
          <p:cNvSpPr>
            <a:spLocks noGrp="1"/>
          </p:cNvSpPr>
          <p:nvPr>
            <p:ph type="dt" sz="half" idx="10"/>
          </p:nvPr>
        </p:nvSpPr>
        <p:spPr/>
        <p:txBody>
          <a:bodyPr/>
          <a:lstStyle/>
          <a:p>
            <a:pPr>
              <a:defRPr/>
            </a:pPr>
            <a:fld id="{6B1934DC-0CA8-4C15-BB4D-B0C9FF2E5F4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26979" name="Rectangle 3"/>
          <p:cNvSpPr>
            <a:spLocks noGrp="1" noChangeArrowheads="1"/>
          </p:cNvSpPr>
          <p:nvPr>
            <p:ph type="body" idx="1"/>
          </p:nvPr>
        </p:nvSpPr>
        <p:spPr>
          <a:xfrm>
            <a:off x="994550" y="980728"/>
            <a:ext cx="8041946" cy="4854575"/>
          </a:xfrm>
        </p:spPr>
        <p:txBody>
          <a:bodyPr/>
          <a:lstStyle/>
          <a:p>
            <a:pPr eaLnBrk="1" hangingPunct="1">
              <a:lnSpc>
                <a:spcPct val="150000"/>
              </a:lnSpc>
            </a:pPr>
            <a:r>
              <a:rPr lang="zh-CN" altLang="en-US" dirty="0"/>
              <a:t>保证数据的物理独立性</a:t>
            </a:r>
          </a:p>
          <a:p>
            <a:pPr lvl="1" algn="just" eaLnBrk="1" hangingPunct="1">
              <a:lnSpc>
                <a:spcPct val="140000"/>
              </a:lnSpc>
            </a:pPr>
            <a:r>
              <a:rPr lang="zh-CN" altLang="en-US" dirty="0"/>
              <a:t>当数据库的存储结构改变了（例如选用了另一种存储结构），数据库管理员修改模式／内模式映象，使模式保持不变。</a:t>
            </a:r>
          </a:p>
          <a:p>
            <a:pPr lvl="1" algn="just" eaLnBrk="1" hangingPunct="1">
              <a:lnSpc>
                <a:spcPct val="140000"/>
              </a:lnSpc>
            </a:pPr>
            <a:r>
              <a:rPr lang="zh-CN" altLang="en-US" dirty="0"/>
              <a:t>应用程序不受影响。保证了数据与程序的物理独立性，简称数据的物理独立性。</a:t>
            </a:r>
          </a:p>
          <a:p>
            <a:pPr eaLnBrk="1" hangingPunct="1"/>
            <a:endParaRPr lang="en-US" altLang="zh-CN" dirty="0"/>
          </a:p>
        </p:txBody>
      </p:sp>
      <p:sp>
        <p:nvSpPr>
          <p:cNvPr id="2" name="日期占位符 1"/>
          <p:cNvSpPr>
            <a:spLocks noGrp="1"/>
          </p:cNvSpPr>
          <p:nvPr>
            <p:ph type="dt" sz="half" idx="10"/>
          </p:nvPr>
        </p:nvSpPr>
        <p:spPr/>
        <p:txBody>
          <a:bodyPr/>
          <a:lstStyle/>
          <a:p>
            <a:pPr>
              <a:defRPr/>
            </a:pPr>
            <a:fld id="{A5B722CF-B93A-4B3F-A04F-725144FC5869}"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28003" name="Rectangle 1027"/>
          <p:cNvSpPr>
            <a:spLocks noGrp="1" noChangeArrowheads="1"/>
          </p:cNvSpPr>
          <p:nvPr>
            <p:ph type="body" idx="1"/>
          </p:nvPr>
        </p:nvSpPr>
        <p:spPr/>
        <p:txBody>
          <a:bodyPr/>
          <a:lstStyle/>
          <a:p>
            <a:pPr eaLnBrk="1" hangingPunct="1">
              <a:lnSpc>
                <a:spcPct val="150000"/>
              </a:lnSpc>
            </a:pPr>
            <a:r>
              <a:rPr lang="zh-CN" altLang="en-US" dirty="0"/>
              <a:t>数据库模式</a:t>
            </a:r>
          </a:p>
          <a:p>
            <a:pPr lvl="1" eaLnBrk="1" hangingPunct="1">
              <a:lnSpc>
                <a:spcPct val="150000"/>
              </a:lnSpc>
            </a:pPr>
            <a:r>
              <a:rPr lang="zh-CN" altLang="en-US" dirty="0"/>
              <a:t>即全局逻辑结构是数据库的中心与关键 </a:t>
            </a:r>
          </a:p>
          <a:p>
            <a:pPr lvl="1" eaLnBrk="1" hangingPunct="1">
              <a:lnSpc>
                <a:spcPct val="150000"/>
              </a:lnSpc>
            </a:pPr>
            <a:r>
              <a:rPr lang="zh-CN" altLang="en-US" dirty="0"/>
              <a:t>独立于数据库的其他层次 </a:t>
            </a:r>
          </a:p>
          <a:p>
            <a:pPr lvl="1" eaLnBrk="1" hangingPunct="1">
              <a:lnSpc>
                <a:spcPct val="150000"/>
              </a:lnSpc>
            </a:pPr>
            <a:r>
              <a:rPr lang="zh-CN" altLang="en-US" dirty="0"/>
              <a:t>设计数据库模式结构时应首先确定数据库的逻辑模式</a:t>
            </a:r>
          </a:p>
          <a:p>
            <a:pPr lvl="1" eaLnBrk="1" hangingPunct="1"/>
            <a:endParaRPr lang="zh-CN" altLang="en-US" dirty="0"/>
          </a:p>
          <a:p>
            <a:pPr eaLnBrk="1" hangingPunct="1"/>
            <a:endParaRPr lang="en-US" altLang="zh-CN" dirty="0"/>
          </a:p>
        </p:txBody>
      </p:sp>
      <p:sp>
        <p:nvSpPr>
          <p:cNvPr id="2" name="日期占位符 1"/>
          <p:cNvSpPr>
            <a:spLocks noGrp="1"/>
          </p:cNvSpPr>
          <p:nvPr>
            <p:ph type="dt" sz="half" idx="10"/>
          </p:nvPr>
        </p:nvSpPr>
        <p:spPr/>
        <p:txBody>
          <a:bodyPr/>
          <a:lstStyle/>
          <a:p>
            <a:pPr>
              <a:defRPr/>
            </a:pPr>
            <a:fld id="{FDBCB4BA-C57F-4C0A-95E1-3932946A377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29027" name="Rectangle 3"/>
          <p:cNvSpPr>
            <a:spLocks noGrp="1" noChangeArrowheads="1"/>
          </p:cNvSpPr>
          <p:nvPr>
            <p:ph type="body" idx="1"/>
          </p:nvPr>
        </p:nvSpPr>
        <p:spPr/>
        <p:txBody>
          <a:bodyPr/>
          <a:lstStyle/>
          <a:p>
            <a:pPr eaLnBrk="1" hangingPunct="1"/>
            <a:r>
              <a:rPr lang="zh-CN" altLang="en-US"/>
              <a:t>数据库的内模式</a:t>
            </a:r>
          </a:p>
          <a:p>
            <a:pPr lvl="1" eaLnBrk="1" hangingPunct="1">
              <a:lnSpc>
                <a:spcPct val="150000"/>
              </a:lnSpc>
            </a:pPr>
            <a:r>
              <a:rPr lang="zh-CN" altLang="en-US"/>
              <a:t>依赖于它的全局逻辑结构</a:t>
            </a:r>
          </a:p>
          <a:p>
            <a:pPr lvl="1" eaLnBrk="1" hangingPunct="1">
              <a:lnSpc>
                <a:spcPct val="150000"/>
              </a:lnSpc>
            </a:pPr>
            <a:r>
              <a:rPr lang="zh-CN" altLang="en-US"/>
              <a:t>独立于数据库的用户视图，即外模式</a:t>
            </a:r>
          </a:p>
          <a:p>
            <a:pPr lvl="1" eaLnBrk="1" hangingPunct="1">
              <a:lnSpc>
                <a:spcPct val="150000"/>
              </a:lnSpc>
            </a:pPr>
            <a:r>
              <a:rPr lang="zh-CN" altLang="en-US"/>
              <a:t>独立于具体的存储设备  </a:t>
            </a:r>
          </a:p>
          <a:p>
            <a:pPr lvl="1" eaLnBrk="1" hangingPunct="1">
              <a:lnSpc>
                <a:spcPct val="150000"/>
              </a:lnSpc>
            </a:pPr>
            <a:r>
              <a:rPr lang="zh-CN" altLang="en-US"/>
              <a:t>将全局逻辑结构中所定义的数据结构及其联系按照一定的物理存储策略进行组织，以达到较好的时间与空间效率 </a:t>
            </a:r>
          </a:p>
        </p:txBody>
      </p:sp>
      <p:sp>
        <p:nvSpPr>
          <p:cNvPr id="2" name="日期占位符 1"/>
          <p:cNvSpPr>
            <a:spLocks noGrp="1"/>
          </p:cNvSpPr>
          <p:nvPr>
            <p:ph type="dt" sz="half" idx="10"/>
          </p:nvPr>
        </p:nvSpPr>
        <p:spPr/>
        <p:txBody>
          <a:bodyPr/>
          <a:lstStyle/>
          <a:p>
            <a:pPr>
              <a:defRPr/>
            </a:pPr>
            <a:fld id="{30AB3392-3B3F-4E36-80A7-CE24AD8FCFE9}"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30051" name="Rectangle 1027"/>
          <p:cNvSpPr>
            <a:spLocks noGrp="1" noChangeArrowheads="1"/>
          </p:cNvSpPr>
          <p:nvPr>
            <p:ph type="body" idx="1"/>
          </p:nvPr>
        </p:nvSpPr>
        <p:spPr/>
        <p:txBody>
          <a:bodyPr/>
          <a:lstStyle/>
          <a:p>
            <a:pPr eaLnBrk="1" hangingPunct="1"/>
            <a:r>
              <a:rPr lang="zh-CN" altLang="en-US"/>
              <a:t>数据库的外模式</a:t>
            </a:r>
          </a:p>
          <a:p>
            <a:pPr lvl="1" eaLnBrk="1" hangingPunct="1">
              <a:lnSpc>
                <a:spcPct val="150000"/>
              </a:lnSpc>
            </a:pPr>
            <a:r>
              <a:rPr lang="zh-CN" altLang="en-US"/>
              <a:t>面向具体的应用程序</a:t>
            </a:r>
          </a:p>
          <a:p>
            <a:pPr lvl="1" eaLnBrk="1" hangingPunct="1">
              <a:lnSpc>
                <a:spcPct val="150000"/>
              </a:lnSpc>
            </a:pPr>
            <a:r>
              <a:rPr lang="zh-CN" altLang="en-US"/>
              <a:t>定义在逻辑模式之上</a:t>
            </a:r>
          </a:p>
          <a:p>
            <a:pPr lvl="1" eaLnBrk="1" hangingPunct="1">
              <a:lnSpc>
                <a:spcPct val="150000"/>
              </a:lnSpc>
            </a:pPr>
            <a:r>
              <a:rPr lang="zh-CN" altLang="en-US"/>
              <a:t>独立于存储模式和存储设备</a:t>
            </a:r>
          </a:p>
          <a:p>
            <a:pPr lvl="1" eaLnBrk="1" hangingPunct="1">
              <a:lnSpc>
                <a:spcPct val="150000"/>
              </a:lnSpc>
            </a:pPr>
            <a:r>
              <a:rPr lang="zh-CN" altLang="en-US"/>
              <a:t>当应用需求发生较大变化，相应外模式不能满足其视图要求时，该外模式就得做相应改动 </a:t>
            </a:r>
          </a:p>
          <a:p>
            <a:pPr lvl="1" eaLnBrk="1" hangingPunct="1">
              <a:lnSpc>
                <a:spcPct val="150000"/>
              </a:lnSpc>
            </a:pPr>
            <a:r>
              <a:rPr lang="zh-CN" altLang="en-US"/>
              <a:t>设计外模式时应充分考虑到应用的扩充性 </a:t>
            </a:r>
          </a:p>
          <a:p>
            <a:pPr eaLnBrk="1" hangingPunct="1"/>
            <a:endParaRPr lang="en-US" altLang="zh-CN"/>
          </a:p>
        </p:txBody>
      </p:sp>
      <p:sp>
        <p:nvSpPr>
          <p:cNvPr id="2" name="日期占位符 1"/>
          <p:cNvSpPr>
            <a:spLocks noGrp="1"/>
          </p:cNvSpPr>
          <p:nvPr>
            <p:ph type="dt" sz="half" idx="10"/>
          </p:nvPr>
        </p:nvSpPr>
        <p:spPr/>
        <p:txBody>
          <a:bodyPr/>
          <a:lstStyle/>
          <a:p>
            <a:pPr>
              <a:defRPr/>
            </a:pPr>
            <a:fld id="{752664CF-7FB5-4754-876D-50A27604E899}"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31075" name="Rectangle 1027"/>
          <p:cNvSpPr>
            <a:spLocks noGrp="1" noChangeArrowheads="1"/>
          </p:cNvSpPr>
          <p:nvPr>
            <p:ph type="body" idx="1"/>
          </p:nvPr>
        </p:nvSpPr>
        <p:spPr>
          <a:xfrm>
            <a:off x="998334" y="906485"/>
            <a:ext cx="8229600" cy="5095875"/>
          </a:xfrm>
        </p:spPr>
        <p:txBody>
          <a:bodyPr/>
          <a:lstStyle/>
          <a:p>
            <a:pPr eaLnBrk="1" hangingPunct="1">
              <a:lnSpc>
                <a:spcPct val="120000"/>
              </a:lnSpc>
            </a:pPr>
            <a:r>
              <a:rPr lang="zh-CN" altLang="en-US" dirty="0"/>
              <a:t>特定的应用程序</a:t>
            </a:r>
          </a:p>
          <a:p>
            <a:pPr lvl="1" eaLnBrk="1" hangingPunct="1">
              <a:lnSpc>
                <a:spcPct val="120000"/>
              </a:lnSpc>
            </a:pPr>
            <a:r>
              <a:rPr lang="zh-CN" altLang="en-US" dirty="0"/>
              <a:t>在外模式描述的数据结构上编制的</a:t>
            </a:r>
          </a:p>
          <a:p>
            <a:pPr lvl="1" eaLnBrk="1" hangingPunct="1">
              <a:lnSpc>
                <a:spcPct val="120000"/>
              </a:lnSpc>
            </a:pPr>
            <a:r>
              <a:rPr lang="zh-CN" altLang="en-US" dirty="0"/>
              <a:t>依赖于特定的外模式</a:t>
            </a:r>
          </a:p>
          <a:p>
            <a:pPr lvl="1" eaLnBrk="1" hangingPunct="1">
              <a:lnSpc>
                <a:spcPct val="120000"/>
              </a:lnSpc>
            </a:pPr>
            <a:r>
              <a:rPr lang="zh-CN" altLang="en-US" dirty="0"/>
              <a:t>与数据库的模式和存储结构独立</a:t>
            </a:r>
          </a:p>
          <a:p>
            <a:pPr lvl="1" eaLnBrk="1" hangingPunct="1">
              <a:lnSpc>
                <a:spcPct val="120000"/>
              </a:lnSpc>
            </a:pPr>
            <a:r>
              <a:rPr lang="zh-CN" altLang="en-US" dirty="0"/>
              <a:t>不同的应用程序有时可以共用同一个外模式</a:t>
            </a:r>
          </a:p>
        </p:txBody>
      </p:sp>
      <p:sp>
        <p:nvSpPr>
          <p:cNvPr id="2" name="日期占位符 1"/>
          <p:cNvSpPr>
            <a:spLocks noGrp="1"/>
          </p:cNvSpPr>
          <p:nvPr>
            <p:ph type="dt" sz="half" idx="10"/>
          </p:nvPr>
        </p:nvSpPr>
        <p:spPr/>
        <p:txBody>
          <a:bodyPr/>
          <a:lstStyle/>
          <a:p>
            <a:pPr>
              <a:defRPr/>
            </a:pPr>
            <a:fld id="{80B82B7D-EA45-4121-B348-F4FAF83042B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内容安排（</a:t>
            </a:r>
            <a:r>
              <a:rPr lang="en-US" altLang="zh-CN" sz="4800" dirty="0">
                <a:solidFill>
                  <a:srgbClr val="002060"/>
                </a:solidFill>
              </a:rPr>
              <a:t>1</a:t>
            </a:r>
            <a:r>
              <a:rPr lang="zh-CN" altLang="en-US" sz="4800" dirty="0">
                <a:solidFill>
                  <a:srgbClr val="002060"/>
                </a:solidFill>
              </a:rPr>
              <a:t>）</a:t>
            </a:r>
            <a:endParaRPr lang="en-US" altLang="zh-CN" sz="4800" dirty="0">
              <a:solidFill>
                <a:srgbClr val="002060"/>
              </a:solidFill>
            </a:endParaRPr>
          </a:p>
        </p:txBody>
      </p:sp>
      <p:sp>
        <p:nvSpPr>
          <p:cNvPr id="13315" name="Rectangle 3"/>
          <p:cNvSpPr>
            <a:spLocks noGrp="1" noChangeArrowheads="1"/>
          </p:cNvSpPr>
          <p:nvPr>
            <p:ph type="body" idx="1"/>
          </p:nvPr>
        </p:nvSpPr>
        <p:spPr>
          <a:xfrm>
            <a:off x="991438" y="1052736"/>
            <a:ext cx="8152562" cy="5805264"/>
          </a:xfrm>
        </p:spPr>
        <p:txBody>
          <a:bodyPr/>
          <a:lstStyle/>
          <a:p>
            <a:pPr eaLnBrk="1" hangingPunct="1">
              <a:buFont typeface="Wingdings" panose="05000000000000000000" pitchFamily="2" charset="2"/>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基础篇</a:t>
            </a:r>
          </a:p>
          <a:p>
            <a:pPr lvl="1" eaLnBrk="1" hangingPunct="1"/>
            <a:r>
              <a:rPr lang="zh-CN" altLang="en-US" sz="2800" dirty="0"/>
              <a:t>第</a:t>
            </a:r>
            <a:r>
              <a:rPr lang="en-US" altLang="zh-CN" sz="2800" dirty="0"/>
              <a:t>1</a:t>
            </a:r>
            <a:r>
              <a:rPr lang="zh-CN" altLang="en-US" sz="2800" dirty="0"/>
              <a:t>章  绪论</a:t>
            </a:r>
          </a:p>
          <a:p>
            <a:pPr lvl="1" eaLnBrk="1" hangingPunct="1"/>
            <a:r>
              <a:rPr lang="zh-CN" altLang="en-US" sz="2800" dirty="0"/>
              <a:t>第</a:t>
            </a:r>
            <a:r>
              <a:rPr lang="en-US" altLang="zh-CN" sz="2800" dirty="0"/>
              <a:t>2</a:t>
            </a:r>
            <a:r>
              <a:rPr lang="zh-CN" altLang="en-US" sz="2800" dirty="0"/>
              <a:t>章  关系数据库</a:t>
            </a:r>
          </a:p>
          <a:p>
            <a:pPr lvl="1" eaLnBrk="1" hangingPunct="1"/>
            <a:r>
              <a:rPr lang="zh-CN" altLang="en-US" sz="2800" dirty="0"/>
              <a:t>第</a:t>
            </a:r>
            <a:r>
              <a:rPr lang="en-US" altLang="zh-CN" sz="2800" dirty="0"/>
              <a:t>3</a:t>
            </a:r>
            <a:r>
              <a:rPr lang="zh-CN" altLang="en-US" sz="2800" dirty="0"/>
              <a:t>章  关系数据库标准语言</a:t>
            </a:r>
            <a:r>
              <a:rPr lang="en-US" altLang="zh-CN" sz="2800" dirty="0"/>
              <a:t>SQL</a:t>
            </a:r>
          </a:p>
          <a:p>
            <a:pPr lvl="1" eaLnBrk="1" hangingPunct="1"/>
            <a:r>
              <a:rPr lang="zh-CN" altLang="en-US" sz="2800" dirty="0"/>
              <a:t>第</a:t>
            </a:r>
            <a:r>
              <a:rPr lang="en-US" altLang="zh-CN" sz="2800" dirty="0"/>
              <a:t>4</a:t>
            </a:r>
            <a:r>
              <a:rPr lang="zh-CN" altLang="en-US" sz="2800" dirty="0"/>
              <a:t>章  数据库安全性</a:t>
            </a:r>
          </a:p>
          <a:p>
            <a:pPr lvl="1" eaLnBrk="1" hangingPunct="1"/>
            <a:r>
              <a:rPr lang="zh-CN" altLang="en-US" sz="2800" dirty="0"/>
              <a:t>第</a:t>
            </a:r>
            <a:r>
              <a:rPr lang="en-US" altLang="zh-CN" sz="2800" dirty="0"/>
              <a:t>5</a:t>
            </a:r>
            <a:r>
              <a:rPr lang="zh-CN" altLang="en-US" sz="2800" dirty="0"/>
              <a:t>章  数据库完整性</a:t>
            </a:r>
          </a:p>
          <a:p>
            <a:pPr eaLnBrk="1" hangingPunct="1">
              <a:buFont typeface="Wingdings" panose="05000000000000000000" pitchFamily="2" charset="2"/>
              <a:buNone/>
            </a:pPr>
            <a:r>
              <a:rPr lang="zh-CN" altLang="en-US" sz="2400" dirty="0">
                <a:solidFill>
                  <a:srgbClr val="0000FF"/>
                </a:solidFill>
                <a:sym typeface="Wingdings" panose="05000000000000000000" pitchFamily="2" charset="2"/>
              </a:rPr>
              <a:t> </a:t>
            </a:r>
            <a:r>
              <a:rPr lang="zh-CN" altLang="en-US" sz="3200" dirty="0">
                <a:ea typeface="隶书" panose="02010509060101010101" pitchFamily="49" charset="-122"/>
              </a:rPr>
              <a:t>设计与应用开发篇</a:t>
            </a:r>
          </a:p>
          <a:p>
            <a:pPr lvl="1" eaLnBrk="1" hangingPunct="1"/>
            <a:r>
              <a:rPr lang="zh-CN" altLang="en-US" sz="2800" dirty="0"/>
              <a:t>第</a:t>
            </a:r>
            <a:r>
              <a:rPr lang="en-US" altLang="zh-CN" sz="2800" dirty="0"/>
              <a:t>6</a:t>
            </a:r>
            <a:r>
              <a:rPr lang="zh-CN" altLang="en-US" sz="2800" dirty="0"/>
              <a:t>章  关系数据理论</a:t>
            </a:r>
          </a:p>
          <a:p>
            <a:pPr lvl="1" eaLnBrk="1" hangingPunct="1"/>
            <a:r>
              <a:rPr lang="zh-CN" altLang="en-US" sz="2800" dirty="0"/>
              <a:t>第</a:t>
            </a:r>
            <a:r>
              <a:rPr lang="en-US" altLang="zh-CN" sz="2800" dirty="0"/>
              <a:t>7</a:t>
            </a:r>
            <a:r>
              <a:rPr lang="zh-CN" altLang="en-US" sz="2800" dirty="0"/>
              <a:t>章  数据库设计</a:t>
            </a:r>
          </a:p>
          <a:p>
            <a:pPr lvl="1" eaLnBrk="1" hangingPunct="1"/>
            <a:r>
              <a:rPr lang="zh-CN" altLang="en-US" sz="2800" dirty="0"/>
              <a:t>第</a:t>
            </a:r>
            <a:r>
              <a:rPr lang="en-US" altLang="zh-CN" sz="2800" dirty="0"/>
              <a:t>8</a:t>
            </a:r>
            <a:r>
              <a:rPr lang="zh-CN" altLang="en-US" sz="2800" dirty="0"/>
              <a:t>章  数据库编程</a:t>
            </a:r>
          </a:p>
        </p:txBody>
      </p:sp>
      <p:sp>
        <p:nvSpPr>
          <p:cNvPr id="2" name="日期占位符 1"/>
          <p:cNvSpPr>
            <a:spLocks noGrp="1"/>
          </p:cNvSpPr>
          <p:nvPr>
            <p:ph type="dt" sz="half" idx="10"/>
          </p:nvPr>
        </p:nvSpPr>
        <p:spPr/>
        <p:txBody>
          <a:bodyPr/>
          <a:lstStyle/>
          <a:p>
            <a:pPr>
              <a:defRPr/>
            </a:pPr>
            <a:fld id="{4FB9A508-8878-498A-AD7A-8BEF48994836}"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26"/>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32099" name="Rectangle 1027"/>
          <p:cNvSpPr>
            <a:spLocks noGrp="1" noChangeArrowheads="1"/>
          </p:cNvSpPr>
          <p:nvPr>
            <p:ph type="body" idx="1"/>
          </p:nvPr>
        </p:nvSpPr>
        <p:spPr>
          <a:xfrm>
            <a:off x="987034" y="980728"/>
            <a:ext cx="8229600" cy="5095875"/>
          </a:xfrm>
        </p:spPr>
        <p:txBody>
          <a:bodyPr/>
          <a:lstStyle/>
          <a:p>
            <a:pPr eaLnBrk="1" hangingPunct="1">
              <a:lnSpc>
                <a:spcPct val="120000"/>
              </a:lnSpc>
            </a:pPr>
            <a:r>
              <a:rPr lang="zh-CN" altLang="en-US" dirty="0"/>
              <a:t>数据库的二级映像</a:t>
            </a:r>
          </a:p>
          <a:p>
            <a:pPr lvl="1" eaLnBrk="1" hangingPunct="1">
              <a:lnSpc>
                <a:spcPct val="120000"/>
              </a:lnSpc>
            </a:pPr>
            <a:r>
              <a:rPr lang="zh-CN" altLang="en-US" dirty="0"/>
              <a:t>保证了数据库外模式的稳定性</a:t>
            </a:r>
          </a:p>
          <a:p>
            <a:pPr lvl="1" eaLnBrk="1" hangingPunct="1">
              <a:lnSpc>
                <a:spcPct val="120000"/>
              </a:lnSpc>
            </a:pPr>
            <a:r>
              <a:rPr lang="zh-CN" altLang="en-US" dirty="0"/>
              <a:t>从底层保证了应用程序的稳定性，除非应用需求本身发生变化，否则应用程序一般不需要修改 </a:t>
            </a:r>
          </a:p>
        </p:txBody>
      </p:sp>
      <p:sp>
        <p:nvSpPr>
          <p:cNvPr id="2" name="日期占位符 1"/>
          <p:cNvSpPr>
            <a:spLocks noGrp="1"/>
          </p:cNvSpPr>
          <p:nvPr>
            <p:ph type="dt" sz="half" idx="10"/>
          </p:nvPr>
        </p:nvSpPr>
        <p:spPr/>
        <p:txBody>
          <a:bodyPr/>
          <a:lstStyle/>
          <a:p>
            <a:pPr>
              <a:defRPr/>
            </a:pPr>
            <a:fld id="{5D3BAA33-B843-461A-83AA-8806A7783BC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ChangeArrowheads="1"/>
          </p:cNvSpPr>
          <p:nvPr>
            <p:ph type="title"/>
          </p:nvPr>
        </p:nvSpPr>
        <p:spPr/>
        <p:txBody>
          <a:bodyPr/>
          <a:lstStyle/>
          <a:p>
            <a:pPr eaLnBrk="1" hangingPunct="1"/>
            <a:r>
              <a:rPr lang="zh-CN" altLang="en-US" sz="4800" dirty="0">
                <a:solidFill>
                  <a:srgbClr val="002060"/>
                </a:solidFill>
              </a:rPr>
              <a:t>模式／内模式映象（续）</a:t>
            </a:r>
          </a:p>
        </p:txBody>
      </p:sp>
      <p:sp>
        <p:nvSpPr>
          <p:cNvPr id="133123" name="Rectangle 1027"/>
          <p:cNvSpPr>
            <a:spLocks noGrp="1" noChangeArrowheads="1"/>
          </p:cNvSpPr>
          <p:nvPr>
            <p:ph type="body" idx="1"/>
          </p:nvPr>
        </p:nvSpPr>
        <p:spPr/>
        <p:txBody>
          <a:bodyPr/>
          <a:lstStyle/>
          <a:p>
            <a:pPr eaLnBrk="1" hangingPunct="1">
              <a:lnSpc>
                <a:spcPct val="140000"/>
              </a:lnSpc>
            </a:pPr>
            <a:r>
              <a:rPr lang="zh-CN" altLang="en-US" dirty="0"/>
              <a:t>数据与程序之间的独立性，使得数据的定义和描述可以从应用程序中分离出去 </a:t>
            </a:r>
          </a:p>
          <a:p>
            <a:pPr eaLnBrk="1" hangingPunct="1">
              <a:lnSpc>
                <a:spcPct val="140000"/>
              </a:lnSpc>
            </a:pPr>
            <a:endParaRPr lang="zh-CN" altLang="en-US" sz="2400" dirty="0"/>
          </a:p>
          <a:p>
            <a:pPr eaLnBrk="1" hangingPunct="1">
              <a:lnSpc>
                <a:spcPct val="140000"/>
              </a:lnSpc>
            </a:pPr>
            <a:r>
              <a:rPr lang="zh-CN" altLang="en-US" dirty="0"/>
              <a:t>数据的存取由数据库管理系统管理</a:t>
            </a:r>
          </a:p>
          <a:p>
            <a:pPr lvl="1" eaLnBrk="1" hangingPunct="1">
              <a:lnSpc>
                <a:spcPct val="140000"/>
              </a:lnSpc>
            </a:pPr>
            <a:r>
              <a:rPr lang="zh-CN" altLang="en-US" dirty="0"/>
              <a:t>简化了应用程序的编制</a:t>
            </a:r>
          </a:p>
          <a:p>
            <a:pPr lvl="1" eaLnBrk="1" hangingPunct="1">
              <a:lnSpc>
                <a:spcPct val="140000"/>
              </a:lnSpc>
            </a:pPr>
            <a:r>
              <a:rPr lang="zh-CN" altLang="en-US" dirty="0"/>
              <a:t>大大减少了应用程序的维护和修改 </a:t>
            </a:r>
          </a:p>
        </p:txBody>
      </p:sp>
      <p:sp>
        <p:nvSpPr>
          <p:cNvPr id="2" name="日期占位符 1"/>
          <p:cNvSpPr>
            <a:spLocks noGrp="1"/>
          </p:cNvSpPr>
          <p:nvPr>
            <p:ph type="dt" sz="half" idx="10"/>
          </p:nvPr>
        </p:nvSpPr>
        <p:spPr/>
        <p:txBody>
          <a:bodyPr/>
          <a:lstStyle/>
          <a:p>
            <a:pPr>
              <a:defRPr/>
            </a:pPr>
            <a:fld id="{D18E8980-AAB5-4DEB-98D8-4E8680CC58F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699793" y="1628800"/>
            <a:ext cx="6444208" cy="91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第一章  绪论</a:t>
            </a:r>
          </a:p>
        </p:txBody>
      </p:sp>
      <p:sp>
        <p:nvSpPr>
          <p:cNvPr id="5" name="Rectangle 3"/>
          <p:cNvSpPr txBox="1">
            <a:spLocks noChangeArrowheads="1"/>
          </p:cNvSpPr>
          <p:nvPr/>
        </p:nvSpPr>
        <p:spPr>
          <a:xfrm>
            <a:off x="3419872" y="2878018"/>
            <a:ext cx="5400600" cy="395449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1.1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数据库系统概述</a:t>
            </a: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1.2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数据模型</a:t>
            </a:r>
          </a:p>
          <a:p>
            <a:pPr lvl="1" eaLnBrk="1" hangingPunct="1">
              <a:lnSpc>
                <a:spcPct val="150000"/>
              </a:lnSpc>
              <a:buNone/>
            </a:pPr>
            <a:r>
              <a:rPr lang="en-US" altLang="zh-CN" b="1" dirty="0">
                <a:latin typeface="微软雅黑" panose="020B0503020204020204" pitchFamily="34" charset="-122"/>
                <a:ea typeface="微软雅黑" panose="020B0503020204020204" pitchFamily="34" charset="-122"/>
              </a:rPr>
              <a:t>1.3  </a:t>
            </a:r>
            <a:r>
              <a:rPr lang="zh-CN" altLang="en-US" b="1" dirty="0">
                <a:latin typeface="微软雅黑" panose="020B0503020204020204" pitchFamily="34" charset="-122"/>
                <a:ea typeface="微软雅黑" panose="020B0503020204020204" pitchFamily="34" charset="-122"/>
              </a:rPr>
              <a:t>数据库系统的结构</a:t>
            </a:r>
          </a:p>
          <a:p>
            <a:pPr lvl="1" eaLnBrk="1" hangingPunct="1">
              <a:lnSpc>
                <a:spcPct val="150000"/>
              </a:lnSpc>
              <a:buNone/>
            </a:pPr>
            <a:r>
              <a:rPr lang="en-US" altLang="zh-CN" sz="3200" b="1" dirty="0">
                <a:solidFill>
                  <a:srgbClr val="C00000"/>
                </a:solidFill>
                <a:latin typeface="微软雅黑" panose="020B0503020204020204" pitchFamily="34" charset="-122"/>
                <a:ea typeface="微软雅黑" panose="020B0503020204020204" pitchFamily="34" charset="-122"/>
              </a:rPr>
              <a:t>1.4  </a:t>
            </a:r>
            <a:r>
              <a:rPr lang="zh-CN" altLang="en-US" sz="3200" b="1" dirty="0">
                <a:solidFill>
                  <a:srgbClr val="C00000"/>
                </a:solidFill>
                <a:latin typeface="微软雅黑" panose="020B0503020204020204" pitchFamily="34" charset="-122"/>
                <a:ea typeface="微软雅黑" panose="020B0503020204020204" pitchFamily="34" charset="-122"/>
              </a:rPr>
              <a:t>数据库系统的组成</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小结</a:t>
            </a:r>
          </a:p>
        </p:txBody>
      </p:sp>
    </p:spTree>
    <p:extLst>
      <p:ext uri="{BB962C8B-B14F-4D97-AF65-F5344CB8AC3E}">
        <p14:creationId xmlns:p14="http://schemas.microsoft.com/office/powerpoint/2010/main" val="1111296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sz="4800" dirty="0">
                <a:solidFill>
                  <a:srgbClr val="002060"/>
                </a:solidFill>
              </a:rPr>
              <a:t>1.4  </a:t>
            </a:r>
            <a:r>
              <a:rPr lang="zh-CN" altLang="en-US" sz="4800" dirty="0">
                <a:solidFill>
                  <a:srgbClr val="002060"/>
                </a:solidFill>
              </a:rPr>
              <a:t>数据库系统的组成</a:t>
            </a:r>
          </a:p>
        </p:txBody>
      </p:sp>
      <p:sp>
        <p:nvSpPr>
          <p:cNvPr id="135171" name="Rectangle 3"/>
          <p:cNvSpPr>
            <a:spLocks noGrp="1" noChangeArrowheads="1"/>
          </p:cNvSpPr>
          <p:nvPr>
            <p:ph type="body" idx="1"/>
          </p:nvPr>
        </p:nvSpPr>
        <p:spPr>
          <a:xfrm>
            <a:off x="1042988" y="1124744"/>
            <a:ext cx="6769100" cy="4537075"/>
          </a:xfrm>
        </p:spPr>
        <p:txBody>
          <a:bodyPr/>
          <a:lstStyle/>
          <a:p>
            <a:pPr algn="just" eaLnBrk="1" hangingPunct="1">
              <a:lnSpc>
                <a:spcPct val="200000"/>
              </a:lnSpc>
            </a:pPr>
            <a:r>
              <a:rPr lang="zh-CN" altLang="en-US" dirty="0">
                <a:latin typeface="微软雅黑" panose="020B0503020204020204" pitchFamily="34" charset="-122"/>
                <a:ea typeface="微软雅黑" panose="020B0503020204020204" pitchFamily="34" charset="-122"/>
              </a:rPr>
              <a:t>数据库</a:t>
            </a:r>
          </a:p>
          <a:p>
            <a:pPr algn="just" eaLnBrk="1" hangingPunct="1">
              <a:lnSpc>
                <a:spcPct val="200000"/>
              </a:lnSpc>
            </a:pPr>
            <a:r>
              <a:rPr lang="zh-CN" altLang="en-US" dirty="0">
                <a:latin typeface="微软雅黑" panose="020B0503020204020204" pitchFamily="34" charset="-122"/>
                <a:ea typeface="微软雅黑" panose="020B0503020204020204" pitchFamily="34" charset="-122"/>
              </a:rPr>
              <a:t>数据库管理系统（及其开发工具）</a:t>
            </a:r>
          </a:p>
          <a:p>
            <a:pPr algn="just" eaLnBrk="1" hangingPunct="1">
              <a:lnSpc>
                <a:spcPct val="200000"/>
              </a:lnSpc>
            </a:pPr>
            <a:r>
              <a:rPr lang="zh-CN" altLang="en-US" dirty="0">
                <a:latin typeface="微软雅黑" panose="020B0503020204020204" pitchFamily="34" charset="-122"/>
                <a:ea typeface="微软雅黑" panose="020B0503020204020204" pitchFamily="34" charset="-122"/>
              </a:rPr>
              <a:t>应用程序</a:t>
            </a:r>
          </a:p>
          <a:p>
            <a:pPr algn="just" eaLnBrk="1" hangingPunct="1">
              <a:lnSpc>
                <a:spcPct val="200000"/>
              </a:lnSpc>
            </a:pPr>
            <a:r>
              <a:rPr lang="zh-CN" altLang="en-US" dirty="0">
                <a:latin typeface="微软雅黑" panose="020B0503020204020204" pitchFamily="34" charset="-122"/>
                <a:ea typeface="微软雅黑" panose="020B0503020204020204" pitchFamily="34" charset="-122"/>
              </a:rPr>
              <a:t>数据库管理员</a:t>
            </a:r>
          </a:p>
        </p:txBody>
      </p:sp>
      <p:sp>
        <p:nvSpPr>
          <p:cNvPr id="2" name="日期占位符 1"/>
          <p:cNvSpPr>
            <a:spLocks noGrp="1"/>
          </p:cNvSpPr>
          <p:nvPr>
            <p:ph type="dt" sz="half" idx="10"/>
          </p:nvPr>
        </p:nvSpPr>
        <p:spPr/>
        <p:txBody>
          <a:bodyPr/>
          <a:lstStyle/>
          <a:p>
            <a:pPr>
              <a:defRPr/>
            </a:pPr>
            <a:fld id="{98A98151-74B1-4C18-9FAE-805BF1BCEDFD}" type="datetime5">
              <a:rPr lang="zh-CN" altLang="en-US" smtClean="0"/>
              <a:t>2021/9/16</a:t>
            </a:fld>
            <a:endParaRPr lang="zh-CN" altLang="en-US" dirty="0"/>
          </a:p>
        </p:txBody>
      </p:sp>
      <p:grpSp>
        <p:nvGrpSpPr>
          <p:cNvPr id="5" name="Group 81"/>
          <p:cNvGrpSpPr>
            <a:grpSpLocks/>
          </p:cNvGrpSpPr>
          <p:nvPr/>
        </p:nvGrpSpPr>
        <p:grpSpPr bwMode="auto">
          <a:xfrm>
            <a:off x="1025525" y="1366838"/>
            <a:ext cx="8042275" cy="5246687"/>
            <a:chOff x="0" y="720"/>
            <a:chExt cx="5760" cy="3312"/>
          </a:xfrm>
        </p:grpSpPr>
        <p:sp>
          <p:nvSpPr>
            <p:cNvPr id="6" name="Text Box 5"/>
            <p:cNvSpPr txBox="1">
              <a:spLocks noChangeArrowheads="1"/>
            </p:cNvSpPr>
            <p:nvPr/>
          </p:nvSpPr>
          <p:spPr bwMode="auto">
            <a:xfrm>
              <a:off x="0" y="720"/>
              <a:ext cx="5760" cy="3070"/>
            </a:xfrm>
            <a:prstGeom prst="rect">
              <a:avLst/>
            </a:prstGeom>
            <a:gradFill rotWithShape="1">
              <a:gsLst>
                <a:gs pos="0">
                  <a:srgbClr val="C0C0C0"/>
                </a:gs>
                <a:gs pos="100000">
                  <a:srgbClr val="DDDDD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t>  </a:t>
              </a:r>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a:p>
              <a:pPr eaLnBrk="1" hangingPunct="1">
                <a:spcBef>
                  <a:spcPct val="50000"/>
                </a:spcBef>
              </a:pPr>
              <a:endParaRPr lang="zh-CN" altLang="en-US" sz="1600"/>
            </a:p>
          </p:txBody>
        </p:sp>
        <p:grpSp>
          <p:nvGrpSpPr>
            <p:cNvPr id="7" name="Group 80"/>
            <p:cNvGrpSpPr>
              <a:grpSpLocks/>
            </p:cNvGrpSpPr>
            <p:nvPr/>
          </p:nvGrpSpPr>
          <p:grpSpPr bwMode="auto">
            <a:xfrm>
              <a:off x="96" y="864"/>
              <a:ext cx="5568" cy="3168"/>
              <a:chOff x="96" y="864"/>
              <a:chExt cx="5568" cy="3168"/>
            </a:xfrm>
          </p:grpSpPr>
          <p:grpSp>
            <p:nvGrpSpPr>
              <p:cNvPr id="8" name="Group 36"/>
              <p:cNvGrpSpPr>
                <a:grpSpLocks/>
              </p:cNvGrpSpPr>
              <p:nvPr/>
            </p:nvGrpSpPr>
            <p:grpSpPr bwMode="auto">
              <a:xfrm>
                <a:off x="96" y="864"/>
                <a:ext cx="5568" cy="3168"/>
                <a:chOff x="2099" y="10397"/>
                <a:chExt cx="7731" cy="3928"/>
              </a:xfrm>
            </p:grpSpPr>
            <p:sp>
              <p:nvSpPr>
                <p:cNvPr id="15" name="Text Box 37"/>
                <p:cNvSpPr txBox="1">
                  <a:spLocks noChangeArrowheads="1"/>
                </p:cNvSpPr>
                <p:nvPr/>
              </p:nvSpPr>
              <p:spPr bwMode="auto">
                <a:xfrm>
                  <a:off x="4391" y="10397"/>
                  <a:ext cx="2700" cy="3477"/>
                </a:xfrm>
                <a:prstGeom prst="rect">
                  <a:avLst/>
                </a:prstGeom>
                <a:gradFill rotWithShape="1">
                  <a:gsLst>
                    <a:gs pos="0">
                      <a:srgbClr val="F8F8F8"/>
                    </a:gs>
                    <a:gs pos="100000">
                      <a:srgbClr val="E5E5E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lang="en-US" altLang="zh-CN" sz="2000" b="1">
                      <a:solidFill>
                        <a:srgbClr val="0033CC"/>
                      </a:solidFill>
                      <a:latin typeface="Times New Roman" panose="02020603050405020304" pitchFamily="18" charset="0"/>
                    </a:rPr>
                    <a:t>DBMS</a:t>
                  </a:r>
                </a:p>
                <a:p>
                  <a:pPr algn="ctr" eaLnBrk="1" hangingPunct="1">
                    <a:lnSpc>
                      <a:spcPct val="15000"/>
                    </a:lnSpc>
                  </a:pPr>
                  <a:endParaRPr lang="zh-CN" altLang="en-US" sz="1600" b="1">
                    <a:latin typeface="Times New Roman" panose="02020603050405020304" pitchFamily="18" charset="0"/>
                  </a:endParaRPr>
                </a:p>
                <a:p>
                  <a:pPr eaLnBrk="1" hangingPunct="1">
                    <a:lnSpc>
                      <a:spcPct val="130000"/>
                    </a:lnSpc>
                  </a:pPr>
                  <a:r>
                    <a:rPr lang="zh-CN" altLang="en-US" sz="1600" b="1">
                      <a:latin typeface="Times New Roman" panose="02020603050405020304" pitchFamily="18" charset="0"/>
                    </a:rPr>
                    <a:t>	</a:t>
                  </a:r>
                  <a:r>
                    <a:rPr lang="zh-CN" altLang="en-US" sz="1600" b="1">
                      <a:solidFill>
                        <a:srgbClr val="008000"/>
                      </a:solidFill>
                      <a:latin typeface="Times New Roman" panose="02020603050405020304" pitchFamily="18" charset="0"/>
                    </a:rPr>
                    <a:t>设计工具子系统</a:t>
                  </a:r>
                </a:p>
                <a:p>
                  <a:pPr eaLnBrk="1" hangingPunct="1">
                    <a:lnSpc>
                      <a:spcPct val="130000"/>
                    </a:lnSpc>
                  </a:pPr>
                  <a:r>
                    <a:rPr lang="zh-CN" altLang="en-US" sz="1600" b="1">
                      <a:latin typeface="Times New Roman" panose="02020603050405020304" pitchFamily="18" charset="0"/>
                    </a:rPr>
                    <a:t>	    表生成工具</a:t>
                  </a:r>
                </a:p>
                <a:p>
                  <a:pPr eaLnBrk="1" hangingPunct="1">
                    <a:lnSpc>
                      <a:spcPct val="130000"/>
                    </a:lnSpc>
                  </a:pPr>
                  <a:r>
                    <a:rPr lang="zh-CN" altLang="en-US" sz="1600" b="1">
                      <a:latin typeface="Times New Roman" panose="02020603050405020304" pitchFamily="18" charset="0"/>
                    </a:rPr>
                    <a:t>	    窗体生成工具</a:t>
                  </a:r>
                </a:p>
                <a:p>
                  <a:pPr eaLnBrk="1" hangingPunct="1">
                    <a:lnSpc>
                      <a:spcPct val="130000"/>
                    </a:lnSpc>
                  </a:pPr>
                  <a:r>
                    <a:rPr lang="zh-CN" altLang="en-US" sz="1600" b="1">
                      <a:latin typeface="Times New Roman" panose="02020603050405020304" pitchFamily="18" charset="0"/>
                    </a:rPr>
                    <a:t>	    查询生成工具</a:t>
                  </a:r>
                </a:p>
                <a:p>
                  <a:pPr eaLnBrk="1" hangingPunct="1">
                    <a:lnSpc>
                      <a:spcPct val="130000"/>
                    </a:lnSpc>
                  </a:pPr>
                  <a:r>
                    <a:rPr lang="zh-CN" altLang="en-US" sz="1600" b="1">
                      <a:solidFill>
                        <a:srgbClr val="008000"/>
                      </a:solidFill>
                    </a:rPr>
                    <a:t> 数据库</a:t>
                  </a:r>
                  <a:r>
                    <a:rPr lang="zh-CN" altLang="en-US" sz="1600" b="1">
                      <a:latin typeface="Times New Roman" panose="02020603050405020304" pitchFamily="18" charset="0"/>
                    </a:rPr>
                    <a:t>	    报表生成工具</a:t>
                  </a:r>
                </a:p>
                <a:p>
                  <a:pPr eaLnBrk="1" hangingPunct="1">
                    <a:lnSpc>
                      <a:spcPct val="130000"/>
                    </a:lnSpc>
                  </a:pPr>
                  <a:r>
                    <a:rPr lang="zh-CN" altLang="en-US" sz="1600" b="1">
                      <a:latin typeface="Times New Roman" panose="02020603050405020304" pitchFamily="18" charset="0"/>
                    </a:rPr>
                    <a:t>	    过程语言编译器</a:t>
                  </a:r>
                </a:p>
                <a:p>
                  <a:pPr eaLnBrk="1" hangingPunct="1">
                    <a:lnSpc>
                      <a:spcPct val="130000"/>
                    </a:lnSpc>
                  </a:pPr>
                  <a:r>
                    <a:rPr lang="zh-CN" altLang="en-US" sz="1600" b="1">
                      <a:solidFill>
                        <a:srgbClr val="008000"/>
                      </a:solidFill>
                    </a:rPr>
                    <a:t>   引擎</a:t>
                  </a:r>
                  <a:r>
                    <a:rPr lang="zh-CN" altLang="en-US" sz="1600" b="1">
                      <a:latin typeface="Times New Roman" panose="02020603050405020304" pitchFamily="18" charset="0"/>
                    </a:rPr>
                    <a:t>	</a:t>
                  </a:r>
                  <a:r>
                    <a:rPr lang="zh-CN" altLang="en-US" sz="1600" b="1">
                      <a:solidFill>
                        <a:srgbClr val="008000"/>
                      </a:solidFill>
                      <a:latin typeface="Times New Roman" panose="02020603050405020304" pitchFamily="18" charset="0"/>
                    </a:rPr>
                    <a:t>运行子系统</a:t>
                  </a:r>
                  <a:r>
                    <a:rPr lang="zh-CN" altLang="en-US" sz="1600" b="1">
                      <a:latin typeface="Times New Roman" panose="02020603050405020304" pitchFamily="18" charset="0"/>
                    </a:rPr>
                    <a:t>	</a:t>
                  </a:r>
                </a:p>
                <a:p>
                  <a:pPr eaLnBrk="1" hangingPunct="1">
                    <a:lnSpc>
                      <a:spcPct val="130000"/>
                    </a:lnSpc>
                  </a:pPr>
                  <a:r>
                    <a:rPr lang="zh-CN" altLang="en-US" sz="1600" b="1">
                      <a:latin typeface="Times New Roman" panose="02020603050405020304" pitchFamily="18" charset="0"/>
                    </a:rPr>
                    <a:t>	    窗体处理器</a:t>
                  </a:r>
                </a:p>
                <a:p>
                  <a:pPr eaLnBrk="1" hangingPunct="1">
                    <a:lnSpc>
                      <a:spcPct val="130000"/>
                    </a:lnSpc>
                  </a:pPr>
                  <a:r>
                    <a:rPr lang="zh-CN" altLang="en-US" sz="1600" b="1">
                      <a:latin typeface="Times New Roman" panose="02020603050405020304" pitchFamily="18" charset="0"/>
                    </a:rPr>
                    <a:t>	    查询处理器</a:t>
                  </a:r>
                </a:p>
                <a:p>
                  <a:pPr eaLnBrk="1" hangingPunct="1">
                    <a:lnSpc>
                      <a:spcPct val="130000"/>
                    </a:lnSpc>
                  </a:pPr>
                  <a:r>
                    <a:rPr lang="zh-CN" altLang="en-US" sz="1600" b="1">
                      <a:latin typeface="Times New Roman" panose="02020603050405020304" pitchFamily="18" charset="0"/>
                    </a:rPr>
                    <a:t>	    报表书写器</a:t>
                  </a:r>
                </a:p>
                <a:p>
                  <a:pPr eaLnBrk="1" hangingPunct="1">
                    <a:lnSpc>
                      <a:spcPct val="130000"/>
                    </a:lnSpc>
                  </a:pPr>
                  <a:r>
                    <a:rPr lang="zh-CN" altLang="en-US" sz="1600" b="1">
                      <a:latin typeface="Times New Roman" panose="02020603050405020304" pitchFamily="18" charset="0"/>
                    </a:rPr>
                    <a:t>	    过程语言执行</a:t>
                  </a:r>
                </a:p>
                <a:p>
                  <a:pPr eaLnBrk="1" hangingPunct="1">
                    <a:lnSpc>
                      <a:spcPct val="110000"/>
                    </a:lnSpc>
                  </a:pPr>
                  <a:endParaRPr lang="zh-CN" altLang="en-US" sz="1600" b="1"/>
                </a:p>
              </p:txBody>
            </p:sp>
            <p:sp>
              <p:nvSpPr>
                <p:cNvPr id="16" name="Rectangle 38"/>
                <p:cNvSpPr>
                  <a:spLocks noChangeArrowheads="1"/>
                </p:cNvSpPr>
                <p:nvPr/>
              </p:nvSpPr>
              <p:spPr bwMode="auto">
                <a:xfrm>
                  <a:off x="3551" y="14013"/>
                  <a:ext cx="4330" cy="312"/>
                </a:xfrm>
                <a:prstGeom prst="rect">
                  <a:avLst/>
                </a:prstGeom>
                <a:gradFill rotWithShape="1">
                  <a:gsLst>
                    <a:gs pos="0">
                      <a:srgbClr val="F8F8F8"/>
                    </a:gs>
                    <a:gs pos="100000">
                      <a:srgbClr val="E5E5E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Aft>
                      <a:spcPts val="600"/>
                    </a:spcAft>
                  </a:pPr>
                  <a:r>
                    <a:rPr lang="zh-CN" altLang="en-US" sz="1600" b="1">
                      <a:latin typeface="Times New Roman" panose="02020603050405020304" pitchFamily="18" charset="0"/>
                    </a:rPr>
                    <a:t>图</a:t>
                  </a:r>
                  <a:r>
                    <a:rPr lang="en-US" altLang="zh-CN" sz="1600" b="1">
                      <a:latin typeface="Times New Roman" panose="02020603050405020304" pitchFamily="18" charset="0"/>
                    </a:rPr>
                    <a:t>1-14    </a:t>
                  </a:r>
                  <a:r>
                    <a:rPr lang="zh-CN" altLang="en-US" sz="1600" b="1">
                      <a:latin typeface="Times New Roman" panose="02020603050405020304" pitchFamily="18" charset="0"/>
                    </a:rPr>
                    <a:t>数据库系统的组成</a:t>
                  </a:r>
                  <a:endParaRPr lang="zh-CN" altLang="en-US" sz="1600" b="1"/>
                </a:p>
              </p:txBody>
            </p:sp>
            <p:sp>
              <p:nvSpPr>
                <p:cNvPr id="17" name="AutoShape 39"/>
                <p:cNvSpPr>
                  <a:spLocks noChangeArrowheads="1"/>
                </p:cNvSpPr>
                <p:nvPr/>
              </p:nvSpPr>
              <p:spPr bwMode="auto">
                <a:xfrm>
                  <a:off x="2099" y="11023"/>
                  <a:ext cx="1500" cy="2316"/>
                </a:xfrm>
                <a:prstGeom prst="flowChartMagneticDisk">
                  <a:avLst/>
                </a:prstGeom>
                <a:gradFill rotWithShape="1">
                  <a:gsLst>
                    <a:gs pos="0">
                      <a:srgbClr val="F8F8F8"/>
                    </a:gs>
                    <a:gs pos="100000">
                      <a:srgbClr val="E5E5E5"/>
                    </a:gs>
                  </a:gsLst>
                  <a:lin ang="5400000" scaled="1"/>
                </a:gradFill>
                <a:ln w="15875">
                  <a:solidFill>
                    <a:srgbClr val="000000"/>
                  </a:solidFill>
                  <a:round/>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lang="zh-CN" altLang="en-US" sz="2000" b="1">
                      <a:solidFill>
                        <a:srgbClr val="0033CC"/>
                      </a:solidFill>
                      <a:latin typeface="Times New Roman" panose="02020603050405020304" pitchFamily="18" charset="0"/>
                    </a:rPr>
                    <a:t>数据库</a:t>
                  </a:r>
                  <a:endParaRPr lang="zh-CN" altLang="en-US" sz="2000" b="1">
                    <a:solidFill>
                      <a:srgbClr val="0033CC"/>
                    </a:solidFill>
                  </a:endParaRPr>
                </a:p>
              </p:txBody>
            </p:sp>
            <p:sp>
              <p:nvSpPr>
                <p:cNvPr id="18" name="Text Box 40"/>
                <p:cNvSpPr txBox="1">
                  <a:spLocks noChangeArrowheads="1"/>
                </p:cNvSpPr>
                <p:nvPr/>
              </p:nvSpPr>
              <p:spPr bwMode="auto">
                <a:xfrm>
                  <a:off x="2330" y="12098"/>
                  <a:ext cx="1058" cy="998"/>
                </a:xfrm>
                <a:prstGeom prst="rect">
                  <a:avLst/>
                </a:prstGeom>
                <a:gradFill rotWithShape="1">
                  <a:gsLst>
                    <a:gs pos="0">
                      <a:srgbClr val="F8F8F8"/>
                    </a:gs>
                    <a:gs pos="100000">
                      <a:srgbClr val="E5E5E5"/>
                    </a:gs>
                  </a:gsLst>
                  <a:lin ang="5400000" scaled="1"/>
                </a:gradFill>
                <a:ln w="9525">
                  <a:solidFill>
                    <a:srgbClr val="000000"/>
                  </a:solidFill>
                  <a:prstDash val="dashDot"/>
                  <a:miter lim="800000"/>
                  <a:headEnd/>
                  <a:tailEnd/>
                </a:ln>
              </p:spPr>
              <p:txBody>
                <a:bodyPr lIns="3600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pPr>
                  <a:r>
                    <a:rPr lang="zh-CN" altLang="en-US" sz="1600" b="1">
                      <a:latin typeface="Times New Roman" panose="02020603050405020304" pitchFamily="18" charset="0"/>
                    </a:rPr>
                    <a:t>用户数据</a:t>
                  </a:r>
                </a:p>
                <a:p>
                  <a:pPr algn="just" eaLnBrk="1" hangingPunct="1">
                    <a:lnSpc>
                      <a:spcPct val="110000"/>
                    </a:lnSpc>
                  </a:pPr>
                  <a:r>
                    <a:rPr lang="zh-CN" altLang="en-US" sz="1600" b="1">
                      <a:latin typeface="Times New Roman" panose="02020603050405020304" pitchFamily="18" charset="0"/>
                    </a:rPr>
                    <a:t>元数据</a:t>
                  </a:r>
                </a:p>
                <a:p>
                  <a:pPr algn="just" eaLnBrk="1" hangingPunct="1">
                    <a:lnSpc>
                      <a:spcPct val="110000"/>
                    </a:lnSpc>
                  </a:pPr>
                  <a:r>
                    <a:rPr lang="zh-CN" altLang="en-US" sz="1600" b="1">
                      <a:latin typeface="Times New Roman" panose="02020603050405020304" pitchFamily="18" charset="0"/>
                    </a:rPr>
                    <a:t>索引</a:t>
                  </a:r>
                </a:p>
                <a:p>
                  <a:pPr algn="just" eaLnBrk="1" hangingPunct="1">
                    <a:lnSpc>
                      <a:spcPct val="110000"/>
                    </a:lnSpc>
                  </a:pPr>
                  <a:r>
                    <a:rPr lang="zh-CN" altLang="en-US" sz="1600" b="1">
                      <a:latin typeface="Times New Roman" panose="02020603050405020304" pitchFamily="18" charset="0"/>
                    </a:rPr>
                    <a:t>应用元数据</a:t>
                  </a:r>
                  <a:endParaRPr lang="zh-CN" altLang="en-US" sz="1600" b="1"/>
                </a:p>
              </p:txBody>
            </p:sp>
            <p:sp>
              <p:nvSpPr>
                <p:cNvPr id="19" name="AutoShape 41"/>
                <p:cNvSpPr>
                  <a:spLocks noChangeArrowheads="1"/>
                </p:cNvSpPr>
                <p:nvPr/>
              </p:nvSpPr>
              <p:spPr bwMode="auto">
                <a:xfrm>
                  <a:off x="3609" y="12130"/>
                  <a:ext cx="750" cy="270"/>
                </a:xfrm>
                <a:prstGeom prst="leftRightArrow">
                  <a:avLst>
                    <a:gd name="adj1" fmla="val 50000"/>
                    <a:gd name="adj2" fmla="val 55556"/>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pic>
              <p:nvPicPr>
                <p:cNvPr id="20"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 y="10501"/>
                  <a:ext cx="997" cy="1020"/>
                </a:xfrm>
                <a:prstGeom prst="rect">
                  <a:avLst/>
                </a:prstGeom>
                <a:gradFill rotWithShape="1">
                  <a:gsLst>
                    <a:gs pos="0">
                      <a:srgbClr val="F8F8F8"/>
                    </a:gs>
                    <a:gs pos="100000">
                      <a:srgbClr val="E5E5E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1"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7" y="12330"/>
                  <a:ext cx="1033" cy="1048"/>
                </a:xfrm>
                <a:prstGeom prst="rect">
                  <a:avLst/>
                </a:prstGeom>
                <a:gradFill rotWithShape="1">
                  <a:gsLst>
                    <a:gs pos="0">
                      <a:srgbClr val="F8F8F8"/>
                    </a:gs>
                    <a:gs pos="100000">
                      <a:srgbClr val="E5E5E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2" name="Group 44"/>
                <p:cNvGrpSpPr>
                  <a:grpSpLocks/>
                </p:cNvGrpSpPr>
                <p:nvPr/>
              </p:nvGrpSpPr>
              <p:grpSpPr bwMode="auto">
                <a:xfrm>
                  <a:off x="7049" y="11010"/>
                  <a:ext cx="1989" cy="1009"/>
                  <a:chOff x="7049" y="11010"/>
                  <a:chExt cx="1989" cy="1009"/>
                </a:xfrm>
              </p:grpSpPr>
              <p:sp>
                <p:nvSpPr>
                  <p:cNvPr id="29" name="AutoShape 45"/>
                  <p:cNvSpPr>
                    <a:spLocks noChangeArrowheads="1"/>
                  </p:cNvSpPr>
                  <p:nvPr/>
                </p:nvSpPr>
                <p:spPr bwMode="auto">
                  <a:xfrm>
                    <a:off x="7489" y="11590"/>
                    <a:ext cx="870" cy="429"/>
                  </a:xfrm>
                  <a:prstGeom prst="foldedCorner">
                    <a:avLst>
                      <a:gd name="adj" fmla="val 12500"/>
                    </a:avLst>
                  </a:prstGeom>
                  <a:gradFill rotWithShape="1">
                    <a:gsLst>
                      <a:gs pos="0">
                        <a:srgbClr val="F8F8F8"/>
                      </a:gs>
                      <a:gs pos="100000">
                        <a:srgbClr val="E5E5E5"/>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zh-CN" altLang="en-US" sz="1600" b="1">
                        <a:solidFill>
                          <a:srgbClr val="0033CC"/>
                        </a:solidFill>
                        <a:latin typeface="Times New Roman" panose="02020603050405020304" pitchFamily="18" charset="0"/>
                      </a:rPr>
                      <a:t>应用程序</a:t>
                    </a:r>
                    <a:endParaRPr lang="zh-CN" altLang="en-US" sz="1600" b="1">
                      <a:solidFill>
                        <a:srgbClr val="0033CC"/>
                      </a:solidFill>
                    </a:endParaRPr>
                  </a:p>
                </p:txBody>
              </p:sp>
              <p:sp>
                <p:nvSpPr>
                  <p:cNvPr id="30" name="AutoShape 46"/>
                  <p:cNvSpPr>
                    <a:spLocks noChangeArrowheads="1"/>
                  </p:cNvSpPr>
                  <p:nvPr/>
                </p:nvSpPr>
                <p:spPr bwMode="auto">
                  <a:xfrm>
                    <a:off x="7069" y="11010"/>
                    <a:ext cx="1700" cy="215"/>
                  </a:xfrm>
                  <a:prstGeom prst="leftRightArrow">
                    <a:avLst>
                      <a:gd name="adj1" fmla="val 50000"/>
                      <a:gd name="adj2" fmla="val 158140"/>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1" name="AutoShape 47"/>
                  <p:cNvSpPr>
                    <a:spLocks noChangeArrowheads="1"/>
                  </p:cNvSpPr>
                  <p:nvPr/>
                </p:nvSpPr>
                <p:spPr bwMode="auto">
                  <a:xfrm>
                    <a:off x="7049" y="11701"/>
                    <a:ext cx="430" cy="215"/>
                  </a:xfrm>
                  <a:prstGeom prst="leftRightArrow">
                    <a:avLst>
                      <a:gd name="adj1" fmla="val 50000"/>
                      <a:gd name="adj2" fmla="val 40000"/>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32" name="AutoShape 48"/>
                  <p:cNvSpPr>
                    <a:spLocks noChangeArrowheads="1"/>
                  </p:cNvSpPr>
                  <p:nvPr/>
                </p:nvSpPr>
                <p:spPr bwMode="auto">
                  <a:xfrm rot="-2700000">
                    <a:off x="8264" y="11427"/>
                    <a:ext cx="774" cy="215"/>
                  </a:xfrm>
                  <a:prstGeom prst="leftRightArrow">
                    <a:avLst>
                      <a:gd name="adj1" fmla="val 50000"/>
                      <a:gd name="adj2" fmla="val 72000"/>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grpSp>
            <p:sp>
              <p:nvSpPr>
                <p:cNvPr id="23" name="AutoShape 49"/>
                <p:cNvSpPr>
                  <a:spLocks noChangeArrowheads="1"/>
                </p:cNvSpPr>
                <p:nvPr/>
              </p:nvSpPr>
              <p:spPr bwMode="auto">
                <a:xfrm>
                  <a:off x="7499" y="13150"/>
                  <a:ext cx="870" cy="429"/>
                </a:xfrm>
                <a:prstGeom prst="foldedCorner">
                  <a:avLst>
                    <a:gd name="adj" fmla="val 12500"/>
                  </a:avLst>
                </a:prstGeom>
                <a:gradFill rotWithShape="1">
                  <a:gsLst>
                    <a:gs pos="0">
                      <a:srgbClr val="F8F8F8"/>
                    </a:gs>
                    <a:gs pos="100000">
                      <a:srgbClr val="E5E5E5"/>
                    </a:gs>
                  </a:gsLst>
                  <a:lin ang="540000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lang="zh-CN" altLang="en-US" sz="1600" b="1">
                      <a:solidFill>
                        <a:srgbClr val="0033CC"/>
                      </a:solidFill>
                      <a:latin typeface="Times New Roman" panose="02020603050405020304" pitchFamily="18" charset="0"/>
                    </a:rPr>
                    <a:t>应用程序</a:t>
                  </a:r>
                  <a:endParaRPr lang="zh-CN" altLang="en-US" sz="1600" b="1">
                    <a:solidFill>
                      <a:srgbClr val="0033CC"/>
                    </a:solidFill>
                  </a:endParaRPr>
                </a:p>
              </p:txBody>
            </p:sp>
            <p:sp>
              <p:nvSpPr>
                <p:cNvPr id="24" name="AutoShape 50"/>
                <p:cNvSpPr>
                  <a:spLocks noChangeArrowheads="1"/>
                </p:cNvSpPr>
                <p:nvPr/>
              </p:nvSpPr>
              <p:spPr bwMode="auto">
                <a:xfrm>
                  <a:off x="7076" y="12570"/>
                  <a:ext cx="1735" cy="215"/>
                </a:xfrm>
                <a:prstGeom prst="leftRightArrow">
                  <a:avLst>
                    <a:gd name="adj1" fmla="val 50000"/>
                    <a:gd name="adj2" fmla="val 161395"/>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25" name="AutoShape 51"/>
                <p:cNvSpPr>
                  <a:spLocks noChangeArrowheads="1"/>
                </p:cNvSpPr>
                <p:nvPr/>
              </p:nvSpPr>
              <p:spPr bwMode="auto">
                <a:xfrm>
                  <a:off x="7059" y="13261"/>
                  <a:ext cx="430" cy="215"/>
                </a:xfrm>
                <a:prstGeom prst="leftRightArrow">
                  <a:avLst>
                    <a:gd name="adj1" fmla="val 50000"/>
                    <a:gd name="adj2" fmla="val 40000"/>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26" name="AutoShape 52"/>
                <p:cNvSpPr>
                  <a:spLocks noChangeArrowheads="1"/>
                </p:cNvSpPr>
                <p:nvPr/>
              </p:nvSpPr>
              <p:spPr bwMode="auto">
                <a:xfrm rot="-1500000">
                  <a:off x="8361" y="13108"/>
                  <a:ext cx="454" cy="227"/>
                </a:xfrm>
                <a:prstGeom prst="leftRightArrow">
                  <a:avLst>
                    <a:gd name="adj1" fmla="val 50000"/>
                    <a:gd name="adj2" fmla="val 40000"/>
                  </a:avLst>
                </a:prstGeom>
                <a:gradFill rotWithShape="1">
                  <a:gsLst>
                    <a:gs pos="0">
                      <a:srgbClr val="F8F8F8"/>
                    </a:gs>
                    <a:gs pos="100000">
                      <a:srgbClr val="E5E5E5"/>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27" name="Rectangle 53"/>
                <p:cNvSpPr>
                  <a:spLocks noChangeArrowheads="1"/>
                </p:cNvSpPr>
                <p:nvPr/>
              </p:nvSpPr>
              <p:spPr bwMode="auto">
                <a:xfrm>
                  <a:off x="8851" y="11583"/>
                  <a:ext cx="920" cy="312"/>
                </a:xfrm>
                <a:prstGeom prst="rect">
                  <a:avLst/>
                </a:prstGeom>
                <a:gradFill rotWithShape="1">
                  <a:gsLst>
                    <a:gs pos="0">
                      <a:srgbClr val="F8F8F8"/>
                    </a:gs>
                    <a:gs pos="100000">
                      <a:srgbClr val="E5E5E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ts val="600"/>
                    </a:spcAft>
                  </a:pPr>
                  <a:r>
                    <a:rPr lang="zh-CN" altLang="en-US" sz="1600" b="1">
                      <a:solidFill>
                        <a:srgbClr val="FF3300"/>
                      </a:solidFill>
                      <a:latin typeface="Times New Roman" panose="02020603050405020304" pitchFamily="18" charset="0"/>
                    </a:rPr>
                    <a:t>开发人员</a:t>
                  </a:r>
                  <a:endParaRPr lang="zh-CN" altLang="en-US" sz="1600" b="1">
                    <a:solidFill>
                      <a:srgbClr val="FF3300"/>
                    </a:solidFill>
                  </a:endParaRPr>
                </a:p>
              </p:txBody>
            </p:sp>
            <p:sp>
              <p:nvSpPr>
                <p:cNvPr id="28" name="Rectangle 54"/>
                <p:cNvSpPr>
                  <a:spLocks noChangeArrowheads="1"/>
                </p:cNvSpPr>
                <p:nvPr/>
              </p:nvSpPr>
              <p:spPr bwMode="auto">
                <a:xfrm>
                  <a:off x="8861" y="13444"/>
                  <a:ext cx="920" cy="312"/>
                </a:xfrm>
                <a:prstGeom prst="rect">
                  <a:avLst/>
                </a:prstGeom>
                <a:gradFill rotWithShape="1">
                  <a:gsLst>
                    <a:gs pos="0">
                      <a:srgbClr val="F8F8F8"/>
                    </a:gs>
                    <a:gs pos="100000">
                      <a:srgbClr val="E5E5E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ts val="600"/>
                    </a:spcAft>
                  </a:pPr>
                  <a:r>
                    <a:rPr lang="zh-CN" altLang="en-US" sz="1600" b="1">
                      <a:solidFill>
                        <a:srgbClr val="FF3300"/>
                      </a:solidFill>
                      <a:latin typeface="Times New Roman" panose="02020603050405020304" pitchFamily="18" charset="0"/>
                    </a:rPr>
                    <a:t>用户</a:t>
                  </a:r>
                  <a:endParaRPr lang="zh-CN" altLang="en-US" sz="1600" b="1">
                    <a:solidFill>
                      <a:srgbClr val="FF3300"/>
                    </a:solidFill>
                  </a:endParaRPr>
                </a:p>
              </p:txBody>
            </p:sp>
          </p:grpSp>
          <p:sp>
            <p:nvSpPr>
              <p:cNvPr id="9" name="Line 55"/>
              <p:cNvSpPr>
                <a:spLocks noChangeShapeType="1"/>
              </p:cNvSpPr>
              <p:nvPr/>
            </p:nvSpPr>
            <p:spPr bwMode="auto">
              <a:xfrm>
                <a:off x="1749" y="1128"/>
                <a:ext cx="19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5"/>
              <p:cNvSpPr>
                <a:spLocks noChangeShapeType="1"/>
              </p:cNvSpPr>
              <p:nvPr/>
            </p:nvSpPr>
            <p:spPr bwMode="auto">
              <a:xfrm>
                <a:off x="1746" y="1125"/>
                <a:ext cx="0" cy="25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6"/>
              <p:cNvSpPr>
                <a:spLocks noChangeShapeType="1"/>
              </p:cNvSpPr>
              <p:nvPr/>
            </p:nvSpPr>
            <p:spPr bwMode="auto">
              <a:xfrm>
                <a:off x="2262" y="1122"/>
                <a:ext cx="0" cy="25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77"/>
              <p:cNvSpPr>
                <a:spLocks noChangeShapeType="1"/>
              </p:cNvSpPr>
              <p:nvPr/>
            </p:nvSpPr>
            <p:spPr bwMode="auto">
              <a:xfrm>
                <a:off x="3675" y="1125"/>
                <a:ext cx="0" cy="25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78"/>
              <p:cNvSpPr>
                <a:spLocks noChangeShapeType="1"/>
              </p:cNvSpPr>
              <p:nvPr/>
            </p:nvSpPr>
            <p:spPr bwMode="auto">
              <a:xfrm>
                <a:off x="1737" y="3666"/>
                <a:ext cx="19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79"/>
              <p:cNvSpPr>
                <a:spLocks noChangeShapeType="1"/>
              </p:cNvSpPr>
              <p:nvPr/>
            </p:nvSpPr>
            <p:spPr bwMode="auto">
              <a:xfrm>
                <a:off x="2256" y="2496"/>
                <a:ext cx="13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1026"/>
          <p:cNvSpPr>
            <a:spLocks noGrp="1" noChangeArrowheads="1"/>
          </p:cNvSpPr>
          <p:nvPr>
            <p:ph type="title"/>
          </p:nvPr>
        </p:nvSpPr>
        <p:spPr/>
        <p:txBody>
          <a:bodyPr/>
          <a:lstStyle/>
          <a:p>
            <a:pPr eaLnBrk="1" hangingPunct="1"/>
            <a:r>
              <a:rPr lang="zh-CN" altLang="en-US" sz="4800" dirty="0">
                <a:solidFill>
                  <a:srgbClr val="002060"/>
                </a:solidFill>
              </a:rPr>
              <a:t>数据库系统的组成（续）</a:t>
            </a:r>
          </a:p>
        </p:txBody>
      </p:sp>
      <p:sp>
        <p:nvSpPr>
          <p:cNvPr id="136196" name="Rectangle 1027"/>
          <p:cNvSpPr>
            <a:spLocks noGrp="1" noChangeArrowheads="1"/>
          </p:cNvSpPr>
          <p:nvPr>
            <p:ph type="body" idx="1"/>
          </p:nvPr>
        </p:nvSpPr>
        <p:spPr>
          <a:xfrm>
            <a:off x="1053724" y="1052736"/>
            <a:ext cx="7570787" cy="4495800"/>
          </a:xfrm>
        </p:spPr>
        <p:txBody>
          <a:bodyPr/>
          <a:lstStyle/>
          <a:p>
            <a:pPr eaLnBrk="1" hangingPunct="1">
              <a:lnSpc>
                <a:spcPct val="200000"/>
              </a:lnSpc>
            </a:pPr>
            <a:r>
              <a:rPr lang="zh-CN" altLang="en-US" dirty="0">
                <a:latin typeface="微软雅黑" panose="020B0503020204020204" pitchFamily="34" charset="-122"/>
                <a:ea typeface="微软雅黑" panose="020B0503020204020204" pitchFamily="34" charset="-122"/>
              </a:rPr>
              <a:t>硬件平台及数据库 </a:t>
            </a:r>
          </a:p>
          <a:p>
            <a:pPr eaLnBrk="1" hangingPunct="1">
              <a:lnSpc>
                <a:spcPct val="200000"/>
              </a:lnSpc>
            </a:pPr>
            <a:r>
              <a:rPr lang="zh-CN" altLang="en-US" dirty="0">
                <a:latin typeface="微软雅黑" panose="020B0503020204020204" pitchFamily="34" charset="-122"/>
                <a:ea typeface="微软雅黑" panose="020B0503020204020204" pitchFamily="34" charset="-122"/>
              </a:rPr>
              <a:t>软件 </a:t>
            </a:r>
          </a:p>
          <a:p>
            <a:pPr eaLnBrk="1" hangingPunct="1">
              <a:lnSpc>
                <a:spcPct val="200000"/>
              </a:lnSpc>
            </a:pPr>
            <a:r>
              <a:rPr lang="zh-CN" altLang="en-US" dirty="0">
                <a:latin typeface="微软雅黑" panose="020B0503020204020204" pitchFamily="34" charset="-122"/>
                <a:ea typeface="微软雅黑" panose="020B0503020204020204" pitchFamily="34" charset="-122"/>
              </a:rPr>
              <a:t>人员 </a:t>
            </a:r>
          </a:p>
        </p:txBody>
      </p:sp>
      <p:sp>
        <p:nvSpPr>
          <p:cNvPr id="2" name="日期占位符 1"/>
          <p:cNvSpPr>
            <a:spLocks noGrp="1"/>
          </p:cNvSpPr>
          <p:nvPr>
            <p:ph type="dt" sz="half" idx="10"/>
          </p:nvPr>
        </p:nvSpPr>
        <p:spPr/>
        <p:txBody>
          <a:bodyPr/>
          <a:lstStyle/>
          <a:p>
            <a:pPr>
              <a:defRPr/>
            </a:pPr>
            <a:fld id="{A6C5A1EC-1B89-420B-9B42-B9FB800F057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eaLnBrk="1" hangingPunct="1"/>
            <a:r>
              <a:rPr lang="en-US" altLang="zh-CN" sz="4800" dirty="0">
                <a:solidFill>
                  <a:srgbClr val="002060"/>
                </a:solidFill>
              </a:rPr>
              <a:t>1.  </a:t>
            </a:r>
            <a:r>
              <a:rPr lang="zh-CN" altLang="en-US" sz="4800" dirty="0">
                <a:solidFill>
                  <a:srgbClr val="002060"/>
                </a:solidFill>
              </a:rPr>
              <a:t>硬件平台及数据库</a:t>
            </a:r>
          </a:p>
        </p:txBody>
      </p:sp>
      <p:sp>
        <p:nvSpPr>
          <p:cNvPr id="137220" name="Rectangle 3"/>
          <p:cNvSpPr>
            <a:spLocks noGrp="1" noChangeArrowheads="1"/>
          </p:cNvSpPr>
          <p:nvPr>
            <p:ph type="body" idx="1"/>
          </p:nvPr>
        </p:nvSpPr>
        <p:spPr/>
        <p:txBody>
          <a:bodyPr/>
          <a:lstStyle/>
          <a:p>
            <a:pPr algn="just" eaLnBrk="1" hangingPunct="1">
              <a:lnSpc>
                <a:spcPct val="130000"/>
              </a:lnSpc>
            </a:pPr>
            <a:r>
              <a:rPr lang="zh-CN" altLang="en-US" dirty="0"/>
              <a:t>数据库系统对硬件资源的要求</a:t>
            </a:r>
          </a:p>
          <a:p>
            <a:pPr marL="971550" lvl="1" indent="-514350" algn="just" eaLnBrk="1" hangingPunct="1">
              <a:lnSpc>
                <a:spcPct val="130000"/>
              </a:lnSpc>
            </a:pPr>
            <a:r>
              <a:rPr lang="zh-CN" altLang="en-US" dirty="0"/>
              <a:t>足够大的内存</a:t>
            </a:r>
            <a:endParaRPr lang="en-US" altLang="zh-CN" dirty="0"/>
          </a:p>
          <a:p>
            <a:pPr marL="971550" lvl="1" indent="-514350" algn="just" eaLnBrk="1" hangingPunct="1">
              <a:lnSpc>
                <a:spcPct val="130000"/>
              </a:lnSpc>
            </a:pPr>
            <a:r>
              <a:rPr lang="zh-CN" altLang="zh-CN" dirty="0"/>
              <a:t>足够的大的磁盘或磁盘阵列等设备</a:t>
            </a:r>
            <a:endParaRPr lang="en-US" altLang="zh-CN" dirty="0"/>
          </a:p>
          <a:p>
            <a:pPr marL="971550" lvl="1" indent="-514350" algn="just" eaLnBrk="1" hangingPunct="1">
              <a:lnSpc>
                <a:spcPct val="130000"/>
              </a:lnSpc>
            </a:pPr>
            <a:r>
              <a:rPr lang="zh-CN" altLang="en-US" dirty="0"/>
              <a:t>较高的通道能力，提高数据传送率</a:t>
            </a:r>
          </a:p>
        </p:txBody>
      </p:sp>
      <p:sp>
        <p:nvSpPr>
          <p:cNvPr id="2" name="日期占位符 1"/>
          <p:cNvSpPr>
            <a:spLocks noGrp="1"/>
          </p:cNvSpPr>
          <p:nvPr>
            <p:ph type="dt" sz="half" idx="10"/>
          </p:nvPr>
        </p:nvSpPr>
        <p:spPr/>
        <p:txBody>
          <a:bodyPr/>
          <a:lstStyle/>
          <a:p>
            <a:pPr>
              <a:defRPr/>
            </a:pPr>
            <a:fld id="{F945B4C5-3B1B-49E0-B7FA-741D3B2AF3B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altLang="zh-CN" sz="4800">
                <a:solidFill>
                  <a:srgbClr val="002060"/>
                </a:solidFill>
              </a:rPr>
              <a:t>2.  </a:t>
            </a:r>
            <a:r>
              <a:rPr lang="zh-CN" altLang="en-US" sz="4800">
                <a:solidFill>
                  <a:srgbClr val="002060"/>
                </a:solidFill>
              </a:rPr>
              <a:t>软件</a:t>
            </a:r>
          </a:p>
        </p:txBody>
      </p:sp>
      <p:sp>
        <p:nvSpPr>
          <p:cNvPr id="138243" name="Rectangle 3"/>
          <p:cNvSpPr>
            <a:spLocks noGrp="1" noChangeArrowheads="1"/>
          </p:cNvSpPr>
          <p:nvPr>
            <p:ph type="body" idx="1"/>
          </p:nvPr>
        </p:nvSpPr>
        <p:spPr>
          <a:xfrm>
            <a:off x="991438" y="892808"/>
            <a:ext cx="8229600" cy="4854575"/>
          </a:xfrm>
        </p:spPr>
        <p:txBody>
          <a:bodyPr/>
          <a:lstStyle/>
          <a:p>
            <a:pPr algn="just" eaLnBrk="1" hangingPunct="1">
              <a:lnSpc>
                <a:spcPct val="140000"/>
              </a:lnSpc>
            </a:pPr>
            <a:r>
              <a:rPr lang="zh-CN" altLang="en-US" dirty="0"/>
              <a:t>数据库管理系统</a:t>
            </a:r>
            <a:endParaRPr lang="en-US" altLang="zh-CN" dirty="0"/>
          </a:p>
          <a:p>
            <a:pPr algn="just" eaLnBrk="1" hangingPunct="1">
              <a:lnSpc>
                <a:spcPct val="140000"/>
              </a:lnSpc>
            </a:pPr>
            <a:r>
              <a:rPr lang="zh-CN" altLang="en-US" dirty="0"/>
              <a:t>支持数据库管理系统运行的操作系统</a:t>
            </a:r>
          </a:p>
          <a:p>
            <a:pPr algn="just" eaLnBrk="1" hangingPunct="1">
              <a:lnSpc>
                <a:spcPct val="140000"/>
              </a:lnSpc>
            </a:pPr>
            <a:r>
              <a:rPr lang="zh-CN" altLang="en-US" dirty="0"/>
              <a:t>与数据库接口的高级语言及其编译系统</a:t>
            </a:r>
          </a:p>
          <a:p>
            <a:pPr algn="just" eaLnBrk="1" hangingPunct="1">
              <a:lnSpc>
                <a:spcPct val="140000"/>
              </a:lnSpc>
            </a:pPr>
            <a:r>
              <a:rPr lang="zh-CN" altLang="en-US" dirty="0"/>
              <a:t>以数据库管理系统为核心的应用开发工具</a:t>
            </a:r>
          </a:p>
          <a:p>
            <a:pPr algn="just" eaLnBrk="1" hangingPunct="1">
              <a:lnSpc>
                <a:spcPct val="140000"/>
              </a:lnSpc>
            </a:pPr>
            <a:r>
              <a:rPr lang="zh-CN" altLang="en-US" dirty="0"/>
              <a:t>为特定应用环境开发的数据库应用系统</a:t>
            </a:r>
          </a:p>
        </p:txBody>
      </p:sp>
      <p:sp>
        <p:nvSpPr>
          <p:cNvPr id="2" name="日期占位符 1"/>
          <p:cNvSpPr>
            <a:spLocks noGrp="1"/>
          </p:cNvSpPr>
          <p:nvPr>
            <p:ph type="dt" sz="half" idx="10"/>
          </p:nvPr>
        </p:nvSpPr>
        <p:spPr/>
        <p:txBody>
          <a:bodyPr/>
          <a:lstStyle/>
          <a:p>
            <a:pPr>
              <a:defRPr/>
            </a:pPr>
            <a:fld id="{4A356CE4-E90A-475D-8448-1C666FC4283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sz="4800">
                <a:solidFill>
                  <a:srgbClr val="002060"/>
                </a:solidFill>
              </a:rPr>
              <a:t>3.  </a:t>
            </a:r>
            <a:r>
              <a:rPr lang="zh-CN" altLang="en-US" sz="4800">
                <a:solidFill>
                  <a:srgbClr val="002060"/>
                </a:solidFill>
              </a:rPr>
              <a:t>人 员</a:t>
            </a:r>
          </a:p>
        </p:txBody>
      </p:sp>
      <p:sp>
        <p:nvSpPr>
          <p:cNvPr id="139267" name="Rectangle 3"/>
          <p:cNvSpPr>
            <a:spLocks noGrp="1" noChangeArrowheads="1"/>
          </p:cNvSpPr>
          <p:nvPr>
            <p:ph type="body" idx="1"/>
          </p:nvPr>
        </p:nvSpPr>
        <p:spPr>
          <a:xfrm>
            <a:off x="1010910" y="980728"/>
            <a:ext cx="7786688" cy="5072062"/>
          </a:xfrm>
        </p:spPr>
        <p:txBody>
          <a:bodyPr/>
          <a:lstStyle/>
          <a:p>
            <a:pPr algn="just" eaLnBrk="1" hangingPunct="1">
              <a:lnSpc>
                <a:spcPct val="140000"/>
              </a:lnSpc>
            </a:pPr>
            <a:r>
              <a:rPr lang="zh-CN" altLang="en-US" dirty="0"/>
              <a:t>数据库管理员</a:t>
            </a:r>
          </a:p>
          <a:p>
            <a:pPr algn="just" eaLnBrk="1" hangingPunct="1">
              <a:lnSpc>
                <a:spcPct val="140000"/>
              </a:lnSpc>
            </a:pPr>
            <a:r>
              <a:rPr lang="zh-CN" altLang="en-US" dirty="0"/>
              <a:t>系统分析员和数据库设计人员</a:t>
            </a:r>
          </a:p>
          <a:p>
            <a:pPr algn="just" eaLnBrk="1" hangingPunct="1">
              <a:lnSpc>
                <a:spcPct val="140000"/>
              </a:lnSpc>
            </a:pPr>
            <a:r>
              <a:rPr lang="zh-CN" altLang="en-US" dirty="0"/>
              <a:t>应用程序员</a:t>
            </a:r>
          </a:p>
          <a:p>
            <a:pPr algn="just" eaLnBrk="1" hangingPunct="1">
              <a:lnSpc>
                <a:spcPct val="140000"/>
              </a:lnSpc>
            </a:pPr>
            <a:r>
              <a:rPr lang="zh-CN" altLang="en-US" dirty="0"/>
              <a:t>最终用户</a:t>
            </a:r>
          </a:p>
          <a:p>
            <a:pPr eaLnBrk="1" hangingPunct="1"/>
            <a:endParaRPr lang="en-US" altLang="zh-CN" dirty="0"/>
          </a:p>
        </p:txBody>
      </p:sp>
      <p:sp>
        <p:nvSpPr>
          <p:cNvPr id="2" name="日期占位符 1"/>
          <p:cNvSpPr>
            <a:spLocks noGrp="1"/>
          </p:cNvSpPr>
          <p:nvPr>
            <p:ph type="dt" sz="half" idx="10"/>
          </p:nvPr>
        </p:nvSpPr>
        <p:spPr/>
        <p:txBody>
          <a:bodyPr/>
          <a:lstStyle/>
          <a:p>
            <a:pPr>
              <a:defRPr/>
            </a:pPr>
            <a:fld id="{A79DF99A-AD39-49EC-BEA2-B02B224D51C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ChangeArrowheads="1"/>
          </p:cNvSpPr>
          <p:nvPr>
            <p:ph type="title"/>
          </p:nvPr>
        </p:nvSpPr>
        <p:spPr/>
        <p:txBody>
          <a:bodyPr/>
          <a:lstStyle/>
          <a:p>
            <a:pPr eaLnBrk="1" hangingPunct="1"/>
            <a:r>
              <a:rPr lang="zh-CN" altLang="en-US" sz="4800" dirty="0">
                <a:solidFill>
                  <a:srgbClr val="002060"/>
                </a:solidFill>
              </a:rPr>
              <a:t>人 员（续）</a:t>
            </a:r>
          </a:p>
        </p:txBody>
      </p:sp>
      <p:sp>
        <p:nvSpPr>
          <p:cNvPr id="140291" name="Rectangle 1027"/>
          <p:cNvSpPr>
            <a:spLocks noGrp="1" noChangeArrowheads="1"/>
          </p:cNvSpPr>
          <p:nvPr>
            <p:ph type="body" idx="1"/>
          </p:nvPr>
        </p:nvSpPr>
        <p:spPr>
          <a:xfrm>
            <a:off x="3292618" y="6254750"/>
            <a:ext cx="3455987" cy="304800"/>
          </a:xfrm>
        </p:spPr>
        <p:txBody>
          <a:bodyPr/>
          <a:lstStyle/>
          <a:p>
            <a:pPr eaLnBrk="1" hangingPunct="1">
              <a:lnSpc>
                <a:spcPct val="80000"/>
              </a:lnSpc>
              <a:buFont typeface="Wingdings" panose="05000000000000000000" pitchFamily="2" charset="2"/>
              <a:buNone/>
            </a:pPr>
            <a:r>
              <a:rPr lang="zh-CN" altLang="en-US" sz="1800" dirty="0"/>
              <a:t>图</a:t>
            </a:r>
            <a:r>
              <a:rPr lang="en-US" altLang="zh-CN" sz="1800" dirty="0"/>
              <a:t>1.17  </a:t>
            </a:r>
            <a:r>
              <a:rPr lang="zh-CN" altLang="en-US" sz="1800" dirty="0"/>
              <a:t>各种人员的数据视图 </a:t>
            </a:r>
          </a:p>
        </p:txBody>
      </p:sp>
      <p:sp>
        <p:nvSpPr>
          <p:cNvPr id="140292" name="Rectangle 1029"/>
          <p:cNvSpPr>
            <a:spLocks noChangeArrowheads="1"/>
          </p:cNvSpPr>
          <p:nvPr/>
        </p:nvSpPr>
        <p:spPr bwMode="auto">
          <a:xfrm>
            <a:off x="982806" y="954577"/>
            <a:ext cx="80756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Char char="n"/>
            </a:pPr>
            <a:r>
              <a:rPr kumimoji="1" lang="zh-CN" altLang="en-US" sz="2400" b="1" dirty="0"/>
              <a:t>不同的人员涉及不同的数据抽象级别，具有不同的数据视图，如下图所示</a:t>
            </a:r>
          </a:p>
        </p:txBody>
      </p:sp>
      <p:pic>
        <p:nvPicPr>
          <p:cNvPr id="140293" name="Picture 10" descr="C:\Users\hp\Documents\Fetion\202314472\temp\8c372cb507a0610f2153c395677ccc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144912"/>
            <a:ext cx="5688632" cy="390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3E95A521-1F6E-4B47-8D8C-C277B9778DD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zh-CN" sz="4800">
                <a:solidFill>
                  <a:srgbClr val="002060"/>
                </a:solidFill>
              </a:rPr>
              <a:t>1.  </a:t>
            </a:r>
            <a:r>
              <a:rPr lang="zh-CN" altLang="en-US" sz="4800">
                <a:solidFill>
                  <a:srgbClr val="002060"/>
                </a:solidFill>
              </a:rPr>
              <a:t>数据库管理员（</a:t>
            </a:r>
            <a:r>
              <a:rPr lang="en-US" altLang="zh-CN" sz="4800">
                <a:solidFill>
                  <a:srgbClr val="002060"/>
                </a:solidFill>
              </a:rPr>
              <a:t>DBA</a:t>
            </a:r>
            <a:r>
              <a:rPr lang="zh-CN" altLang="en-US" sz="4800">
                <a:solidFill>
                  <a:srgbClr val="002060"/>
                </a:solidFill>
              </a:rPr>
              <a:t>）</a:t>
            </a:r>
            <a:endParaRPr lang="en-US" altLang="zh-CN" sz="4800">
              <a:solidFill>
                <a:srgbClr val="002060"/>
              </a:solidFill>
            </a:endParaRPr>
          </a:p>
        </p:txBody>
      </p:sp>
      <p:sp>
        <p:nvSpPr>
          <p:cNvPr id="141315" name="Rectangle 3"/>
          <p:cNvSpPr>
            <a:spLocks noGrp="1" noChangeArrowheads="1"/>
          </p:cNvSpPr>
          <p:nvPr>
            <p:ph type="body" idx="1"/>
          </p:nvPr>
        </p:nvSpPr>
        <p:spPr>
          <a:xfrm>
            <a:off x="1043608" y="980728"/>
            <a:ext cx="7847012" cy="4983162"/>
          </a:xfrm>
        </p:spPr>
        <p:txBody>
          <a:bodyPr/>
          <a:lstStyle/>
          <a:p>
            <a:pPr algn="just" eaLnBrk="1" hangingPunct="1">
              <a:lnSpc>
                <a:spcPct val="160000"/>
              </a:lnSpc>
              <a:buFont typeface="Wingdings" panose="05000000000000000000" pitchFamily="2" charset="2"/>
              <a:buNone/>
            </a:pPr>
            <a:r>
              <a:rPr lang="zh-CN" altLang="en-US" dirty="0"/>
              <a:t>具体职责： </a:t>
            </a:r>
          </a:p>
          <a:p>
            <a:pPr algn="just" eaLnBrk="1" hangingPunct="1">
              <a:lnSpc>
                <a:spcPct val="160000"/>
              </a:lnSpc>
              <a:buFont typeface="Wingdings" panose="05000000000000000000" pitchFamily="2" charset="2"/>
              <a:buNone/>
            </a:pPr>
            <a:r>
              <a:rPr lang="en-US" altLang="zh-CN" dirty="0"/>
              <a:t>1. </a:t>
            </a:r>
            <a:r>
              <a:rPr lang="zh-CN" altLang="en-US" dirty="0"/>
              <a:t>决定数据库中的信息内容和结构</a:t>
            </a:r>
          </a:p>
          <a:p>
            <a:pPr algn="just" eaLnBrk="1" hangingPunct="1">
              <a:lnSpc>
                <a:spcPct val="160000"/>
              </a:lnSpc>
              <a:buFont typeface="Wingdings" panose="05000000000000000000" pitchFamily="2" charset="2"/>
              <a:buNone/>
            </a:pPr>
            <a:r>
              <a:rPr lang="en-US" altLang="zh-CN" dirty="0"/>
              <a:t>2. </a:t>
            </a:r>
            <a:r>
              <a:rPr lang="zh-CN" altLang="en-US" dirty="0"/>
              <a:t>决定数据库的存储结构和存取策略</a:t>
            </a:r>
          </a:p>
          <a:p>
            <a:pPr algn="just" eaLnBrk="1" hangingPunct="1">
              <a:lnSpc>
                <a:spcPct val="160000"/>
              </a:lnSpc>
              <a:buFont typeface="Wingdings" panose="05000000000000000000" pitchFamily="2" charset="2"/>
              <a:buNone/>
            </a:pPr>
            <a:r>
              <a:rPr lang="en-US" altLang="zh-CN" dirty="0"/>
              <a:t>3. </a:t>
            </a:r>
            <a:r>
              <a:rPr lang="zh-CN" altLang="en-US" dirty="0"/>
              <a:t>定义数据的安全性要求和完整性约束条件</a:t>
            </a:r>
          </a:p>
        </p:txBody>
      </p:sp>
      <p:sp>
        <p:nvSpPr>
          <p:cNvPr id="2" name="日期占位符 1"/>
          <p:cNvSpPr>
            <a:spLocks noGrp="1"/>
          </p:cNvSpPr>
          <p:nvPr>
            <p:ph type="dt" sz="half" idx="10"/>
          </p:nvPr>
        </p:nvSpPr>
        <p:spPr/>
        <p:txBody>
          <a:bodyPr/>
          <a:lstStyle/>
          <a:p>
            <a:pPr>
              <a:defRPr/>
            </a:pPr>
            <a:fld id="{32A875E0-73AB-475A-8F4B-F4A6CF99D9A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内容安排（</a:t>
            </a:r>
            <a:r>
              <a:rPr lang="en-US" altLang="zh-CN" sz="4800" dirty="0">
                <a:solidFill>
                  <a:srgbClr val="002060"/>
                </a:solidFill>
              </a:rPr>
              <a:t>2</a:t>
            </a:r>
            <a:r>
              <a:rPr lang="zh-CN" altLang="en-US" sz="4800" dirty="0">
                <a:solidFill>
                  <a:srgbClr val="002060"/>
                </a:solidFill>
              </a:rPr>
              <a:t>）</a:t>
            </a:r>
            <a:endParaRPr lang="en-US" altLang="zh-CN" sz="4800" dirty="0">
              <a:solidFill>
                <a:srgbClr val="002060"/>
              </a:solidFill>
            </a:endParaRPr>
          </a:p>
        </p:txBody>
      </p:sp>
      <p:sp>
        <p:nvSpPr>
          <p:cNvPr id="1433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系统篇</a:t>
            </a:r>
          </a:p>
          <a:p>
            <a:pPr lvl="1" eaLnBrk="1" hangingPunct="1">
              <a:lnSpc>
                <a:spcPct val="110000"/>
              </a:lnSpc>
            </a:pPr>
            <a:r>
              <a:rPr lang="zh-CN" altLang="en-US" sz="2800" dirty="0"/>
              <a:t>第</a:t>
            </a:r>
            <a:r>
              <a:rPr lang="en-US" altLang="zh-CN" sz="2800" dirty="0"/>
              <a:t>9</a:t>
            </a:r>
            <a:r>
              <a:rPr lang="zh-CN" altLang="en-US" sz="2800" dirty="0"/>
              <a:t>章    关系查询处理和查询优化</a:t>
            </a:r>
          </a:p>
          <a:p>
            <a:pPr lvl="1" eaLnBrk="1" hangingPunct="1">
              <a:lnSpc>
                <a:spcPct val="110000"/>
              </a:lnSpc>
            </a:pPr>
            <a:r>
              <a:rPr lang="zh-CN" altLang="en-US" sz="2800" dirty="0"/>
              <a:t>第</a:t>
            </a:r>
            <a:r>
              <a:rPr lang="en-US" altLang="zh-CN" sz="2800" dirty="0"/>
              <a:t>10</a:t>
            </a:r>
            <a:r>
              <a:rPr lang="zh-CN" altLang="en-US" sz="2800" dirty="0"/>
              <a:t>章  数据库恢复技术</a:t>
            </a:r>
          </a:p>
          <a:p>
            <a:pPr lvl="1" eaLnBrk="1" hangingPunct="1">
              <a:lnSpc>
                <a:spcPct val="110000"/>
              </a:lnSpc>
            </a:pPr>
            <a:r>
              <a:rPr lang="zh-CN" altLang="en-US" sz="2800" dirty="0"/>
              <a:t>第</a:t>
            </a:r>
            <a:r>
              <a:rPr lang="en-US" altLang="zh-CN" sz="2800" dirty="0"/>
              <a:t>11</a:t>
            </a:r>
            <a:r>
              <a:rPr lang="zh-CN" altLang="en-US" sz="2800" dirty="0"/>
              <a:t>章  并发控制</a:t>
            </a:r>
          </a:p>
          <a:p>
            <a:pPr lvl="1" eaLnBrk="1" hangingPunct="1">
              <a:lnSpc>
                <a:spcPct val="110000"/>
              </a:lnSpc>
            </a:pPr>
            <a:r>
              <a:rPr lang="zh-CN" altLang="en-US" sz="2800" dirty="0"/>
              <a:t>* 第</a:t>
            </a:r>
            <a:r>
              <a:rPr lang="en-US" altLang="zh-CN" sz="2800" dirty="0"/>
              <a:t>12</a:t>
            </a:r>
            <a:r>
              <a:rPr lang="zh-CN" altLang="en-US" sz="2800" dirty="0"/>
              <a:t>章  数据库管理系统</a:t>
            </a:r>
          </a:p>
          <a:p>
            <a:pPr lvl="1" eaLnBrk="1" hangingPunct="1">
              <a:lnSpc>
                <a:spcPct val="110000"/>
              </a:lnSpc>
              <a:buFont typeface="Wingdings" panose="05000000000000000000" pitchFamily="2" charset="2"/>
              <a:buNone/>
            </a:pPr>
            <a:endParaRPr lang="zh-CN" altLang="en-US" sz="2800" dirty="0"/>
          </a:p>
          <a:p>
            <a:pPr lvl="1" algn="just" eaLnBrk="1" hangingPunct="1">
              <a:lnSpc>
                <a:spcPct val="110000"/>
              </a:lnSpc>
              <a:buFont typeface="Wingdings" panose="05000000000000000000" pitchFamily="2" charset="2"/>
              <a:buNone/>
            </a:pPr>
            <a:r>
              <a:rPr lang="zh-CN" altLang="en-US" sz="2800" dirty="0">
                <a:latin typeface="Times New Roman" panose="02020603050405020304" pitchFamily="18" charset="0"/>
                <a:ea typeface="仿宋_GB2312" pitchFamily="49" charset="-122"/>
              </a:rPr>
              <a:t>第</a:t>
            </a:r>
            <a:r>
              <a:rPr lang="en-US" altLang="zh-CN" sz="28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至第</a:t>
            </a:r>
            <a:r>
              <a:rPr lang="en-US" altLang="zh-CN" sz="2800" dirty="0">
                <a:latin typeface="Times New Roman" panose="02020603050405020304" pitchFamily="18" charset="0"/>
                <a:ea typeface="仿宋_GB2312" pitchFamily="49" charset="-122"/>
              </a:rPr>
              <a:t>11</a:t>
            </a:r>
            <a:r>
              <a:rPr lang="zh-CN" altLang="en-US" sz="2800" dirty="0">
                <a:latin typeface="Times New Roman" panose="02020603050405020304" pitchFamily="18" charset="0"/>
                <a:ea typeface="仿宋_GB2312" pitchFamily="49" charset="-122"/>
              </a:rPr>
              <a:t>章是本科专业的基本教程</a:t>
            </a:r>
            <a:endParaRPr lang="en-US" altLang="zh-CN" sz="2800" dirty="0">
              <a:latin typeface="Times New Roman" panose="02020603050405020304" pitchFamily="18" charset="0"/>
              <a:ea typeface="仿宋_GB2312" pitchFamily="49" charset="-122"/>
            </a:endParaRPr>
          </a:p>
          <a:p>
            <a:pPr lvl="1" algn="just" eaLnBrk="1" hangingPunct="1">
              <a:lnSpc>
                <a:spcPct val="110000"/>
              </a:lnSpc>
              <a:buFont typeface="Wingdings" panose="05000000000000000000" pitchFamily="2" charset="2"/>
              <a:buNone/>
            </a:pPr>
            <a:r>
              <a:rPr lang="zh-CN" altLang="en-US" sz="2800" dirty="0">
                <a:latin typeface="Times New Roman" panose="02020603050405020304" pitchFamily="18" charset="0"/>
                <a:ea typeface="仿宋_GB2312" pitchFamily="49" charset="-122"/>
              </a:rPr>
              <a:t>（书中有*号的部分除外）</a:t>
            </a:r>
          </a:p>
          <a:p>
            <a:pPr lvl="1" algn="just" eaLnBrk="1" hangingPunct="1">
              <a:lnSpc>
                <a:spcPct val="110000"/>
              </a:lnSpc>
              <a:buFont typeface="Wingdings" panose="05000000000000000000" pitchFamily="2" charset="2"/>
              <a:buNone/>
            </a:pPr>
            <a:r>
              <a:rPr lang="zh-CN" altLang="en-US" sz="2800" dirty="0">
                <a:latin typeface="Times New Roman" panose="02020603050405020304" pitchFamily="18" charset="0"/>
                <a:ea typeface="仿宋_GB2312" pitchFamily="49" charset="-122"/>
              </a:rPr>
              <a:t>第</a:t>
            </a:r>
            <a:r>
              <a:rPr lang="en-US" altLang="zh-CN" sz="2800" dirty="0">
                <a:latin typeface="Times New Roman" panose="02020603050405020304" pitchFamily="18" charset="0"/>
                <a:ea typeface="仿宋_GB2312" pitchFamily="49" charset="-122"/>
              </a:rPr>
              <a:t>12</a:t>
            </a:r>
            <a:r>
              <a:rPr lang="zh-CN" altLang="en-US" sz="2800" dirty="0">
                <a:latin typeface="Times New Roman" panose="02020603050405020304" pitchFamily="18" charset="0"/>
                <a:ea typeface="仿宋_GB2312" pitchFamily="49" charset="-122"/>
              </a:rPr>
              <a:t>至第</a:t>
            </a:r>
            <a:r>
              <a:rPr lang="en-US" altLang="zh-CN" sz="2800" dirty="0">
                <a:latin typeface="Times New Roman" panose="02020603050405020304" pitchFamily="18" charset="0"/>
                <a:ea typeface="仿宋_GB2312" pitchFamily="49" charset="-122"/>
              </a:rPr>
              <a:t>16</a:t>
            </a:r>
            <a:r>
              <a:rPr lang="zh-CN" altLang="en-US" sz="2800" dirty="0">
                <a:latin typeface="Times New Roman" panose="02020603050405020304" pitchFamily="18" charset="0"/>
                <a:ea typeface="仿宋_GB2312" pitchFamily="49" charset="-122"/>
              </a:rPr>
              <a:t>章是新技术篇（本科生、研究生选读）</a:t>
            </a:r>
            <a:endParaRPr lang="zh-CN" altLang="en-US" sz="2800" dirty="0">
              <a:latin typeface="Times New Roman" panose="02020603050405020304" pitchFamily="18" charset="0"/>
              <a:ea typeface="Arial Unicode MS" pitchFamily="34" charset="-122"/>
            </a:endParaRPr>
          </a:p>
          <a:p>
            <a:pPr lvl="1" eaLnBrk="1" hangingPunct="1">
              <a:lnSpc>
                <a:spcPct val="110000"/>
              </a:lnSpc>
              <a:buFont typeface="Wingdings" panose="05000000000000000000" pitchFamily="2" charset="2"/>
              <a:buNone/>
            </a:pPr>
            <a:endParaRPr lang="en-US" altLang="zh-CN" sz="2800" dirty="0"/>
          </a:p>
        </p:txBody>
      </p:sp>
      <p:sp>
        <p:nvSpPr>
          <p:cNvPr id="2" name="日期占位符 1"/>
          <p:cNvSpPr>
            <a:spLocks noGrp="1"/>
          </p:cNvSpPr>
          <p:nvPr>
            <p:ph type="dt" sz="half" idx="10"/>
          </p:nvPr>
        </p:nvSpPr>
        <p:spPr/>
        <p:txBody>
          <a:bodyPr/>
          <a:lstStyle/>
          <a:p>
            <a:pPr>
              <a:defRPr/>
            </a:pPr>
            <a:fld id="{C49DF10B-29E7-4020-8CB9-AE86C01E6FD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z="4800" dirty="0">
                <a:solidFill>
                  <a:srgbClr val="002060"/>
                </a:solidFill>
              </a:rPr>
              <a:t>数据库管理员（续）</a:t>
            </a:r>
            <a:endParaRPr lang="en-US" altLang="zh-CN" sz="4800" dirty="0">
              <a:solidFill>
                <a:srgbClr val="002060"/>
              </a:solidFill>
            </a:endParaRPr>
          </a:p>
        </p:txBody>
      </p:sp>
      <p:sp>
        <p:nvSpPr>
          <p:cNvPr id="142339" name="Rectangle 3"/>
          <p:cNvSpPr>
            <a:spLocks noGrp="1" noChangeArrowheads="1"/>
          </p:cNvSpPr>
          <p:nvPr>
            <p:ph type="body" idx="1"/>
          </p:nvPr>
        </p:nvSpPr>
        <p:spPr>
          <a:xfrm>
            <a:off x="1003343" y="888900"/>
            <a:ext cx="7923212" cy="5226050"/>
          </a:xfrm>
        </p:spPr>
        <p:txBody>
          <a:bodyPr/>
          <a:lstStyle/>
          <a:p>
            <a:pPr algn="just" eaLnBrk="1" hangingPunct="1">
              <a:lnSpc>
                <a:spcPct val="150000"/>
              </a:lnSpc>
              <a:buFont typeface="Wingdings" panose="05000000000000000000" pitchFamily="2" charset="2"/>
              <a:buNone/>
            </a:pPr>
            <a:r>
              <a:rPr lang="en-US" altLang="zh-CN" dirty="0"/>
              <a:t>4.</a:t>
            </a:r>
            <a:r>
              <a:rPr lang="zh-CN" altLang="en-US" dirty="0">
                <a:latin typeface="宋体" panose="02010600030101010101" pitchFamily="2" charset="-122"/>
              </a:rPr>
              <a:t>监控数据库的使用和运行</a:t>
            </a:r>
          </a:p>
          <a:p>
            <a:pPr lvl="1" eaLnBrk="1" hangingPunct="1">
              <a:lnSpc>
                <a:spcPct val="150000"/>
              </a:lnSpc>
            </a:pPr>
            <a:r>
              <a:rPr lang="zh-CN" altLang="en-US" dirty="0">
                <a:latin typeface="宋体" panose="02010600030101010101" pitchFamily="2" charset="-122"/>
              </a:rPr>
              <a:t>周期性转储数据库</a:t>
            </a: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数据文件</a:t>
            </a: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日志文件</a:t>
            </a:r>
          </a:p>
          <a:p>
            <a:pPr lvl="1" eaLnBrk="1" hangingPunct="1">
              <a:lnSpc>
                <a:spcPct val="150000"/>
              </a:lnSpc>
            </a:pPr>
            <a:r>
              <a:rPr lang="zh-CN" altLang="en-US" dirty="0">
                <a:latin typeface="宋体" panose="02010600030101010101" pitchFamily="2" charset="-122"/>
              </a:rPr>
              <a:t>系统故障恢复</a:t>
            </a:r>
          </a:p>
          <a:p>
            <a:pPr lvl="1" eaLnBrk="1" hangingPunct="1">
              <a:lnSpc>
                <a:spcPct val="150000"/>
              </a:lnSpc>
            </a:pPr>
            <a:r>
              <a:rPr lang="zh-CN" altLang="en-US" dirty="0">
                <a:latin typeface="宋体" panose="02010600030101010101" pitchFamily="2" charset="-122"/>
              </a:rPr>
              <a:t>介质故障恢复</a:t>
            </a:r>
          </a:p>
          <a:p>
            <a:pPr lvl="1" eaLnBrk="1" hangingPunct="1">
              <a:lnSpc>
                <a:spcPct val="150000"/>
              </a:lnSpc>
            </a:pPr>
            <a:r>
              <a:rPr lang="zh-CN" altLang="en-US" dirty="0">
                <a:latin typeface="宋体" panose="02010600030101010101" pitchFamily="2" charset="-122"/>
              </a:rPr>
              <a:t>监视审计文件</a:t>
            </a:r>
          </a:p>
        </p:txBody>
      </p:sp>
      <p:sp>
        <p:nvSpPr>
          <p:cNvPr id="2" name="日期占位符 1"/>
          <p:cNvSpPr>
            <a:spLocks noGrp="1"/>
          </p:cNvSpPr>
          <p:nvPr>
            <p:ph type="dt" sz="half" idx="10"/>
          </p:nvPr>
        </p:nvSpPr>
        <p:spPr/>
        <p:txBody>
          <a:bodyPr/>
          <a:lstStyle/>
          <a:p>
            <a:pPr>
              <a:defRPr/>
            </a:pPr>
            <a:fld id="{CEC5C0D5-10B4-4440-8FEA-B32F0557597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91438" y="149226"/>
            <a:ext cx="7695361" cy="722578"/>
          </a:xfrm>
        </p:spPr>
        <p:txBody>
          <a:bodyPr/>
          <a:lstStyle/>
          <a:p>
            <a:pPr eaLnBrk="1" hangingPunct="1"/>
            <a:r>
              <a:rPr lang="zh-CN" altLang="en-US" sz="4800" dirty="0">
                <a:solidFill>
                  <a:srgbClr val="002060"/>
                </a:solidFill>
              </a:rPr>
              <a:t>数据库管理员（续）</a:t>
            </a:r>
            <a:endParaRPr lang="en-US" altLang="zh-CN" sz="4800" dirty="0">
              <a:solidFill>
                <a:srgbClr val="002060"/>
              </a:solidFill>
            </a:endParaRPr>
          </a:p>
        </p:txBody>
      </p:sp>
      <p:sp>
        <p:nvSpPr>
          <p:cNvPr id="143363" name="Rectangle 3"/>
          <p:cNvSpPr>
            <a:spLocks noGrp="1" noChangeArrowheads="1"/>
          </p:cNvSpPr>
          <p:nvPr>
            <p:ph type="body" idx="1"/>
          </p:nvPr>
        </p:nvSpPr>
        <p:spPr>
          <a:xfrm>
            <a:off x="1067218" y="980728"/>
            <a:ext cx="7543800" cy="3959225"/>
          </a:xfrm>
        </p:spPr>
        <p:txBody>
          <a:bodyPr/>
          <a:lstStyle/>
          <a:p>
            <a:pPr eaLnBrk="1" hangingPunct="1">
              <a:lnSpc>
                <a:spcPct val="120000"/>
              </a:lnSpc>
              <a:buFont typeface="Wingdings" panose="05000000000000000000" pitchFamily="2" charset="2"/>
              <a:buNone/>
            </a:pPr>
            <a:r>
              <a:rPr lang="en-US" altLang="zh-CN" dirty="0"/>
              <a:t>5. </a:t>
            </a:r>
            <a:r>
              <a:rPr lang="zh-CN" altLang="en-US" dirty="0"/>
              <a:t>数据库的改进和重组</a:t>
            </a:r>
          </a:p>
          <a:p>
            <a:pPr lvl="1" algn="just" eaLnBrk="1" hangingPunct="1">
              <a:lnSpc>
                <a:spcPct val="120000"/>
              </a:lnSpc>
            </a:pPr>
            <a:r>
              <a:rPr lang="zh-CN" altLang="en-US" dirty="0">
                <a:latin typeface="宋体" panose="02010600030101010101" pitchFamily="2" charset="-122"/>
              </a:rPr>
              <a:t>性能监控和调优</a:t>
            </a:r>
          </a:p>
          <a:p>
            <a:pPr lvl="1" algn="just" eaLnBrk="1" hangingPunct="1">
              <a:lnSpc>
                <a:spcPct val="120000"/>
              </a:lnSpc>
            </a:pPr>
            <a:r>
              <a:rPr lang="zh-CN" altLang="en-US" dirty="0"/>
              <a:t>定期对数据库进行重组织，以提高系统的性能 </a:t>
            </a:r>
            <a:endParaRPr lang="zh-CN" altLang="en-US" dirty="0">
              <a:latin typeface="宋体" panose="02010600030101010101" pitchFamily="2" charset="-122"/>
            </a:endParaRPr>
          </a:p>
          <a:p>
            <a:pPr lvl="1" algn="just" eaLnBrk="1" hangingPunct="1">
              <a:lnSpc>
                <a:spcPct val="120000"/>
              </a:lnSpc>
            </a:pPr>
            <a:r>
              <a:rPr lang="zh-CN" altLang="en-US" dirty="0"/>
              <a:t>需求增加和改变时，数据库须需要重构造</a:t>
            </a:r>
          </a:p>
        </p:txBody>
      </p:sp>
      <p:sp>
        <p:nvSpPr>
          <p:cNvPr id="2" name="日期占位符 1"/>
          <p:cNvSpPr>
            <a:spLocks noGrp="1"/>
          </p:cNvSpPr>
          <p:nvPr>
            <p:ph type="dt" sz="half" idx="10"/>
          </p:nvPr>
        </p:nvSpPr>
        <p:spPr/>
        <p:txBody>
          <a:bodyPr/>
          <a:lstStyle/>
          <a:p>
            <a:pPr>
              <a:defRPr/>
            </a:pPr>
            <a:fld id="{F3D988B7-F526-4A0D-8A1D-FE6564A04E8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zh-CN" dirty="0">
                <a:solidFill>
                  <a:srgbClr val="002060"/>
                </a:solidFill>
              </a:rPr>
              <a:t>2. </a:t>
            </a:r>
            <a:r>
              <a:rPr lang="zh-CN" altLang="en-US" dirty="0">
                <a:solidFill>
                  <a:srgbClr val="002060"/>
                </a:solidFill>
              </a:rPr>
              <a:t>系统分析员和数据库设计人员 </a:t>
            </a:r>
          </a:p>
        </p:txBody>
      </p:sp>
      <p:sp>
        <p:nvSpPr>
          <p:cNvPr id="144387" name="Rectangle 3"/>
          <p:cNvSpPr>
            <a:spLocks noGrp="1" noChangeArrowheads="1"/>
          </p:cNvSpPr>
          <p:nvPr>
            <p:ph type="body" idx="1"/>
          </p:nvPr>
        </p:nvSpPr>
        <p:spPr>
          <a:xfrm>
            <a:off x="1019280" y="920743"/>
            <a:ext cx="8017215" cy="5754694"/>
          </a:xfrm>
        </p:spPr>
        <p:txBody>
          <a:bodyPr/>
          <a:lstStyle/>
          <a:p>
            <a:pPr algn="just" eaLnBrk="1" hangingPunct="1">
              <a:lnSpc>
                <a:spcPct val="210000"/>
              </a:lnSpc>
              <a:spcAft>
                <a:spcPct val="30000"/>
              </a:spcAft>
            </a:pPr>
            <a:r>
              <a:rPr lang="zh-CN" altLang="en-US" dirty="0"/>
              <a:t>系统分析员 </a:t>
            </a:r>
          </a:p>
          <a:p>
            <a:pPr lvl="1" algn="just" eaLnBrk="1" hangingPunct="1">
              <a:spcAft>
                <a:spcPct val="30000"/>
              </a:spcAft>
            </a:pPr>
            <a:r>
              <a:rPr lang="zh-CN" altLang="en-US" dirty="0"/>
              <a:t>负责应用系统的需求分析和规范说明</a:t>
            </a:r>
          </a:p>
          <a:p>
            <a:pPr lvl="1" algn="just" eaLnBrk="1" hangingPunct="1">
              <a:spcAft>
                <a:spcPct val="30000"/>
              </a:spcAft>
            </a:pPr>
            <a:r>
              <a:rPr lang="zh-CN" altLang="en-US" dirty="0"/>
              <a:t>与用户及数据库管理员结合，确定系统的硬软件配置</a:t>
            </a:r>
          </a:p>
          <a:p>
            <a:pPr lvl="1" algn="just" eaLnBrk="1" hangingPunct="1">
              <a:spcAft>
                <a:spcPct val="30000"/>
              </a:spcAft>
            </a:pPr>
            <a:r>
              <a:rPr lang="zh-CN" altLang="en-US" dirty="0"/>
              <a:t>参与数据库系统的概要设计</a:t>
            </a:r>
          </a:p>
        </p:txBody>
      </p:sp>
      <p:sp>
        <p:nvSpPr>
          <p:cNvPr id="2" name="日期占位符 1"/>
          <p:cNvSpPr>
            <a:spLocks noGrp="1"/>
          </p:cNvSpPr>
          <p:nvPr>
            <p:ph type="dt" sz="half" idx="10"/>
          </p:nvPr>
        </p:nvSpPr>
        <p:spPr/>
        <p:txBody>
          <a:bodyPr/>
          <a:lstStyle/>
          <a:p>
            <a:pPr>
              <a:defRPr/>
            </a:pPr>
            <a:fld id="{78DC5341-1723-4A30-97B0-77D219CB27C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z="3600">
                <a:solidFill>
                  <a:srgbClr val="002060"/>
                </a:solidFill>
              </a:rPr>
              <a:t>系统分析员和数据库设计人员（续）</a:t>
            </a:r>
          </a:p>
        </p:txBody>
      </p:sp>
      <p:sp>
        <p:nvSpPr>
          <p:cNvPr id="145411" name="Rectangle 3"/>
          <p:cNvSpPr>
            <a:spLocks noGrp="1" noChangeArrowheads="1"/>
          </p:cNvSpPr>
          <p:nvPr>
            <p:ph type="body" idx="1"/>
          </p:nvPr>
        </p:nvSpPr>
        <p:spPr/>
        <p:txBody>
          <a:bodyPr/>
          <a:lstStyle/>
          <a:p>
            <a:pPr algn="just" eaLnBrk="1" hangingPunct="1">
              <a:lnSpc>
                <a:spcPct val="200000"/>
              </a:lnSpc>
            </a:pPr>
            <a:r>
              <a:rPr lang="zh-CN" altLang="en-US" dirty="0"/>
              <a:t>数据库设计人员</a:t>
            </a:r>
          </a:p>
          <a:p>
            <a:pPr lvl="1" algn="just" eaLnBrk="1" hangingPunct="1">
              <a:lnSpc>
                <a:spcPct val="150000"/>
              </a:lnSpc>
            </a:pPr>
            <a:r>
              <a:rPr lang="zh-CN" altLang="en-US" dirty="0"/>
              <a:t>参加用户需求调查和系统分析</a:t>
            </a:r>
          </a:p>
          <a:p>
            <a:pPr lvl="1" algn="just" eaLnBrk="1" hangingPunct="1">
              <a:lnSpc>
                <a:spcPct val="150000"/>
              </a:lnSpc>
            </a:pPr>
            <a:r>
              <a:rPr lang="zh-CN" altLang="en-US" dirty="0"/>
              <a:t>确定数据库中的数据</a:t>
            </a:r>
          </a:p>
          <a:p>
            <a:pPr lvl="1" algn="just" eaLnBrk="1" hangingPunct="1">
              <a:lnSpc>
                <a:spcPct val="150000"/>
              </a:lnSpc>
            </a:pPr>
            <a:r>
              <a:rPr lang="zh-CN" altLang="en-US" dirty="0"/>
              <a:t>设计数据库各级模式</a:t>
            </a:r>
          </a:p>
          <a:p>
            <a:pPr eaLnBrk="1" hangingPunct="1"/>
            <a:endParaRPr lang="en-US" altLang="zh-CN" dirty="0"/>
          </a:p>
        </p:txBody>
      </p:sp>
      <p:sp>
        <p:nvSpPr>
          <p:cNvPr id="2" name="日期占位符 1"/>
          <p:cNvSpPr>
            <a:spLocks noGrp="1"/>
          </p:cNvSpPr>
          <p:nvPr>
            <p:ph type="dt" sz="half" idx="10"/>
          </p:nvPr>
        </p:nvSpPr>
        <p:spPr/>
        <p:txBody>
          <a:bodyPr/>
          <a:lstStyle/>
          <a:p>
            <a:pPr>
              <a:defRPr/>
            </a:pPr>
            <a:fld id="{14F5824E-9983-488B-B090-2F3091C8749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pPr eaLnBrk="1" hangingPunct="1"/>
            <a:r>
              <a:rPr lang="en-US" altLang="zh-CN" sz="4800">
                <a:solidFill>
                  <a:srgbClr val="002060"/>
                </a:solidFill>
              </a:rPr>
              <a:t>3. </a:t>
            </a:r>
            <a:r>
              <a:rPr lang="zh-CN" altLang="en-US" sz="4800">
                <a:solidFill>
                  <a:srgbClr val="002060"/>
                </a:solidFill>
              </a:rPr>
              <a:t>应用程序员</a:t>
            </a:r>
          </a:p>
        </p:txBody>
      </p:sp>
      <p:sp>
        <p:nvSpPr>
          <p:cNvPr id="146435" name="Rectangle 1027"/>
          <p:cNvSpPr>
            <a:spLocks noGrp="1" noChangeArrowheads="1"/>
          </p:cNvSpPr>
          <p:nvPr>
            <p:ph type="body" idx="1"/>
          </p:nvPr>
        </p:nvSpPr>
        <p:spPr/>
        <p:txBody>
          <a:bodyPr/>
          <a:lstStyle/>
          <a:p>
            <a:pPr algn="just" eaLnBrk="1" hangingPunct="1">
              <a:lnSpc>
                <a:spcPct val="190000"/>
              </a:lnSpc>
            </a:pPr>
            <a:r>
              <a:rPr lang="zh-CN" altLang="en-US"/>
              <a:t>设计和编写应用系统的程序模块</a:t>
            </a:r>
          </a:p>
          <a:p>
            <a:pPr algn="just" eaLnBrk="1" hangingPunct="1">
              <a:lnSpc>
                <a:spcPct val="190000"/>
              </a:lnSpc>
            </a:pPr>
            <a:r>
              <a:rPr lang="zh-CN" altLang="en-US"/>
              <a:t>进行调试和安装</a:t>
            </a:r>
          </a:p>
          <a:p>
            <a:pPr eaLnBrk="1" hangingPunct="1"/>
            <a:endParaRPr lang="en-US" altLang="zh-CN"/>
          </a:p>
        </p:txBody>
      </p:sp>
      <p:sp>
        <p:nvSpPr>
          <p:cNvPr id="2" name="日期占位符 1"/>
          <p:cNvSpPr>
            <a:spLocks noGrp="1"/>
          </p:cNvSpPr>
          <p:nvPr>
            <p:ph type="dt" sz="half" idx="10"/>
          </p:nvPr>
        </p:nvSpPr>
        <p:spPr/>
        <p:txBody>
          <a:bodyPr/>
          <a:lstStyle/>
          <a:p>
            <a:pPr>
              <a:defRPr/>
            </a:pPr>
            <a:fld id="{5FA13B9E-D44C-4E63-9EA7-70CBABC3453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altLang="zh-CN" sz="4800">
                <a:solidFill>
                  <a:srgbClr val="002060"/>
                </a:solidFill>
              </a:rPr>
              <a:t>4. </a:t>
            </a:r>
            <a:r>
              <a:rPr lang="zh-CN" altLang="en-US" sz="4800">
                <a:solidFill>
                  <a:srgbClr val="002060"/>
                </a:solidFill>
              </a:rPr>
              <a:t>用户</a:t>
            </a:r>
          </a:p>
        </p:txBody>
      </p:sp>
      <p:sp>
        <p:nvSpPr>
          <p:cNvPr id="147459" name="Rectangle 3"/>
          <p:cNvSpPr>
            <a:spLocks noGrp="1" noChangeArrowheads="1"/>
          </p:cNvSpPr>
          <p:nvPr>
            <p:ph type="body" idx="1"/>
          </p:nvPr>
        </p:nvSpPr>
        <p:spPr/>
        <p:txBody>
          <a:bodyPr/>
          <a:lstStyle/>
          <a:p>
            <a:pPr algn="just" eaLnBrk="1" hangingPunct="1">
              <a:lnSpc>
                <a:spcPct val="190000"/>
              </a:lnSpc>
            </a:pPr>
            <a:r>
              <a:rPr lang="zh-CN" altLang="en-US" dirty="0"/>
              <a:t>用户是指最终用户（</a:t>
            </a:r>
            <a:r>
              <a:rPr lang="en-US" altLang="zh-CN" dirty="0"/>
              <a:t>End User</a:t>
            </a:r>
            <a:r>
              <a:rPr lang="zh-CN" altLang="en-US" dirty="0"/>
              <a:t>）。最终用户通过应用系统的用户接口使用数据库。 </a:t>
            </a:r>
          </a:p>
          <a:p>
            <a:pPr algn="just" eaLnBrk="1" hangingPunct="1">
              <a:lnSpc>
                <a:spcPct val="190000"/>
              </a:lnSpc>
              <a:buFont typeface="Wingdings" panose="05000000000000000000" pitchFamily="2" charset="2"/>
              <a:buNone/>
            </a:pPr>
            <a:r>
              <a:rPr lang="en-US" altLang="zh-CN" dirty="0"/>
              <a:t>1. </a:t>
            </a:r>
            <a:r>
              <a:rPr lang="zh-CN" altLang="en-US" dirty="0"/>
              <a:t>偶然用户</a:t>
            </a:r>
          </a:p>
          <a:p>
            <a:pPr lvl="1" algn="just" eaLnBrk="1" hangingPunct="1">
              <a:lnSpc>
                <a:spcPct val="120000"/>
              </a:lnSpc>
            </a:pPr>
            <a:r>
              <a:rPr lang="zh-CN" altLang="en-US" sz="2200" dirty="0"/>
              <a:t>不经常访问数据库，但每次访问数据库时往往需要不同的数据库信息 </a:t>
            </a:r>
          </a:p>
          <a:p>
            <a:pPr lvl="1" algn="just" eaLnBrk="1" hangingPunct="1">
              <a:lnSpc>
                <a:spcPct val="120000"/>
              </a:lnSpc>
            </a:pPr>
            <a:r>
              <a:rPr lang="zh-CN" altLang="en-US" sz="2200" dirty="0"/>
              <a:t>企业或组织机构的高中级管理人员</a:t>
            </a:r>
            <a:endParaRPr lang="zh-CN" altLang="en-US" dirty="0"/>
          </a:p>
        </p:txBody>
      </p:sp>
      <p:sp>
        <p:nvSpPr>
          <p:cNvPr id="2" name="日期占位符 1"/>
          <p:cNvSpPr>
            <a:spLocks noGrp="1"/>
          </p:cNvSpPr>
          <p:nvPr>
            <p:ph type="dt" sz="half" idx="10"/>
          </p:nvPr>
        </p:nvSpPr>
        <p:spPr/>
        <p:txBody>
          <a:bodyPr/>
          <a:lstStyle/>
          <a:p>
            <a:pPr>
              <a:defRPr/>
            </a:pPr>
            <a:fld id="{CD29AA33-94FD-4FF8-B49C-97ADF0EE0B4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z="4800">
                <a:solidFill>
                  <a:srgbClr val="002060"/>
                </a:solidFill>
              </a:rPr>
              <a:t>用户（续）</a:t>
            </a:r>
          </a:p>
        </p:txBody>
      </p:sp>
      <p:sp>
        <p:nvSpPr>
          <p:cNvPr id="148483" name="Rectangle 3"/>
          <p:cNvSpPr>
            <a:spLocks noGrp="1" noChangeArrowheads="1"/>
          </p:cNvSpPr>
          <p:nvPr>
            <p:ph type="body" idx="1"/>
          </p:nvPr>
        </p:nvSpPr>
        <p:spPr>
          <a:xfrm>
            <a:off x="983644" y="980728"/>
            <a:ext cx="8229600" cy="5097463"/>
          </a:xfrm>
        </p:spPr>
        <p:txBody>
          <a:bodyPr/>
          <a:lstStyle/>
          <a:p>
            <a:pPr algn="just" eaLnBrk="1" hangingPunct="1">
              <a:lnSpc>
                <a:spcPct val="170000"/>
              </a:lnSpc>
              <a:buFont typeface="Wingdings" panose="05000000000000000000" pitchFamily="2" charset="2"/>
              <a:buNone/>
            </a:pPr>
            <a:r>
              <a:rPr lang="en-US" altLang="zh-CN" dirty="0"/>
              <a:t>2. </a:t>
            </a:r>
            <a:r>
              <a:rPr lang="zh-CN" altLang="en-US" dirty="0"/>
              <a:t>简单用户</a:t>
            </a:r>
          </a:p>
          <a:p>
            <a:pPr lvl="1" algn="just" eaLnBrk="1" hangingPunct="1">
              <a:lnSpc>
                <a:spcPct val="170000"/>
              </a:lnSpc>
            </a:pPr>
            <a:r>
              <a:rPr lang="zh-CN" altLang="en-US" dirty="0"/>
              <a:t>主要工作是查询和更新数据库 </a:t>
            </a:r>
          </a:p>
          <a:p>
            <a:pPr lvl="1" algn="just" eaLnBrk="1" hangingPunct="1">
              <a:lnSpc>
                <a:spcPct val="170000"/>
              </a:lnSpc>
            </a:pPr>
            <a:r>
              <a:rPr lang="zh-CN" altLang="en-US" dirty="0"/>
              <a:t>银行的职员、机票预定人员、旅馆总台服务员</a:t>
            </a:r>
          </a:p>
          <a:p>
            <a:pPr algn="just" eaLnBrk="1" hangingPunct="1">
              <a:lnSpc>
                <a:spcPct val="170000"/>
              </a:lnSpc>
              <a:buFont typeface="Wingdings" panose="05000000000000000000" pitchFamily="2" charset="2"/>
              <a:buNone/>
            </a:pPr>
            <a:r>
              <a:rPr lang="en-US" altLang="zh-CN" dirty="0"/>
              <a:t>3. </a:t>
            </a:r>
            <a:r>
              <a:rPr lang="zh-CN" altLang="en-US" dirty="0"/>
              <a:t>复杂用户</a:t>
            </a:r>
          </a:p>
          <a:p>
            <a:pPr lvl="1" algn="just" eaLnBrk="1" hangingPunct="1">
              <a:lnSpc>
                <a:spcPct val="170000"/>
              </a:lnSpc>
            </a:pPr>
            <a:r>
              <a:rPr lang="zh-CN" altLang="en-US" dirty="0"/>
              <a:t>工程师、科学家、经济学家、科技工作者等</a:t>
            </a:r>
          </a:p>
          <a:p>
            <a:pPr lvl="1" algn="just" eaLnBrk="1" hangingPunct="1">
              <a:lnSpc>
                <a:spcPct val="170000"/>
              </a:lnSpc>
            </a:pPr>
            <a:r>
              <a:rPr lang="zh-CN" altLang="en-US" dirty="0"/>
              <a:t>直接使用数据库语言访问数据库，甚至能够基于数据库管理系统的应用程序接口编制自己的应用程序</a:t>
            </a:r>
          </a:p>
        </p:txBody>
      </p:sp>
      <p:sp>
        <p:nvSpPr>
          <p:cNvPr id="2" name="日期占位符 1"/>
          <p:cNvSpPr>
            <a:spLocks noGrp="1"/>
          </p:cNvSpPr>
          <p:nvPr>
            <p:ph type="dt" sz="half" idx="10"/>
          </p:nvPr>
        </p:nvSpPr>
        <p:spPr/>
        <p:txBody>
          <a:bodyPr/>
          <a:lstStyle/>
          <a:p>
            <a:pPr>
              <a:defRPr/>
            </a:pPr>
            <a:fld id="{EDD5176F-0090-4F7E-B1FF-7C2E910C7AB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C0571A-EEFC-4D55-876A-E7F4E2AF45D4}"/>
              </a:ext>
            </a:extLst>
          </p:cNvPr>
          <p:cNvSpPr>
            <a:spLocks noGrp="1"/>
          </p:cNvSpPr>
          <p:nvPr>
            <p:ph type="dt" sz="half" idx="10"/>
          </p:nvPr>
        </p:nvSpPr>
        <p:spPr/>
        <p:txBody>
          <a:bodyPr/>
          <a:lstStyle/>
          <a:p>
            <a:pPr>
              <a:defRPr/>
            </a:pPr>
            <a:fld id="{A80A00F7-9194-4464-A91F-A9EAB598719A}" type="datetime5">
              <a:rPr lang="zh-CN" altLang="en-US" smtClean="0"/>
              <a:t>2021/9/16</a:t>
            </a:fld>
            <a:endParaRPr lang="zh-CN" altLang="en-US" dirty="0"/>
          </a:p>
        </p:txBody>
      </p:sp>
      <p:sp>
        <p:nvSpPr>
          <p:cNvPr id="5" name="Rectangle 2">
            <a:extLst>
              <a:ext uri="{FF2B5EF4-FFF2-40B4-BE49-F238E27FC236}">
                <a16:creationId xmlns:a16="http://schemas.microsoft.com/office/drawing/2014/main" id="{5B3F01BA-4915-434D-A41E-682A0E9F8178}"/>
              </a:ext>
            </a:extLst>
          </p:cNvPr>
          <p:cNvSpPr>
            <a:spLocks noGrp="1" noChangeArrowheads="1"/>
          </p:cNvSpPr>
          <p:nvPr>
            <p:ph type="title"/>
          </p:nvPr>
        </p:nvSpPr>
        <p:spPr>
          <a:xfrm>
            <a:off x="958966" y="-39688"/>
            <a:ext cx="8149538" cy="1138238"/>
          </a:xfrm>
        </p:spPr>
        <p:txBody>
          <a:bodyPr/>
          <a:lstStyle/>
          <a:p>
            <a:pPr algn="l" eaLnBrk="1" hangingPunct="1"/>
            <a:r>
              <a:rPr lang="zh-CN" altLang="en-US" sz="3600" dirty="0">
                <a:solidFill>
                  <a:srgbClr val="C00000"/>
                </a:solidFill>
                <a:latin typeface="微软雅黑" panose="020B0503020204020204" pitchFamily="34" charset="-122"/>
                <a:ea typeface="微软雅黑" panose="020B0503020204020204" pitchFamily="34" charset="-122"/>
              </a:rPr>
              <a:t>复习与回顾</a:t>
            </a:r>
            <a:endParaRPr lang="en-US" altLang="zh-CN" sz="3600"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31E529F-B5D7-4F93-B01B-A1CF9FF735BB}"/>
              </a:ext>
            </a:extLst>
          </p:cNvPr>
          <p:cNvSpPr/>
          <p:nvPr/>
        </p:nvSpPr>
        <p:spPr>
          <a:xfrm>
            <a:off x="958966" y="812947"/>
            <a:ext cx="8117904" cy="6045053"/>
          </a:xfrm>
          <a:prstGeom prst="rect">
            <a:avLst/>
          </a:prstGeom>
        </p:spPr>
        <p:txBody>
          <a:bodyPr wrap="square">
            <a:spAutoFit/>
          </a:bodyPr>
          <a:lstStyle/>
          <a:p>
            <a:pPr>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1.</a:t>
            </a:r>
            <a:r>
              <a:rPr lang="zh-CN" altLang="en-US" sz="2000" b="1" dirty="0">
                <a:solidFill>
                  <a:srgbClr val="002060"/>
                </a:solidFill>
                <a:latin typeface="微软雅黑" panose="020B0503020204020204" pitchFamily="34" charset="-122"/>
                <a:ea typeface="微软雅黑" panose="020B0503020204020204" pitchFamily="34" charset="-122"/>
              </a:rPr>
              <a:t>在概念模型中，客观存在并可以相互区别的事物称为</a:t>
            </a:r>
            <a:r>
              <a:rPr lang="en-US" altLang="zh-CN" sz="2000" b="1" dirty="0">
                <a:solidFill>
                  <a:srgbClr val="002060"/>
                </a:solidFill>
                <a:latin typeface="微软雅黑" panose="020B0503020204020204" pitchFamily="34" charset="-122"/>
                <a:ea typeface="微软雅黑" panose="020B0503020204020204" pitchFamily="34" charset="-122"/>
              </a:rPr>
              <a:t>( )</a:t>
            </a:r>
            <a:endParaRPr lang="zh-CN" altLang="en-US" sz="20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码           </a:t>
            </a: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属性          </a:t>
            </a: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联系       </a:t>
            </a:r>
            <a:r>
              <a:rPr lang="en-US" altLang="zh-CN" dirty="0">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实体</a:t>
            </a:r>
            <a:endParaRPr lang="en-US" altLang="zh-CN"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答案：</a:t>
            </a:r>
            <a:r>
              <a:rPr lang="en-US" altLang="zh-CN" b="1" dirty="0">
                <a:solidFill>
                  <a:srgbClr val="C00000"/>
                </a:solidFill>
                <a:latin typeface="微软雅黑" panose="020B0503020204020204" pitchFamily="34" charset="-122"/>
                <a:ea typeface="微软雅黑" panose="020B0503020204020204" pitchFamily="34" charset="-122"/>
              </a:rPr>
              <a:t> D</a:t>
            </a:r>
          </a:p>
          <a:p>
            <a:pPr>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2.</a:t>
            </a:r>
            <a:r>
              <a:rPr lang="zh-CN" altLang="en-US" sz="2000" b="1" dirty="0">
                <a:solidFill>
                  <a:srgbClr val="002060"/>
                </a:solidFill>
                <a:latin typeface="微软雅黑" panose="020B0503020204020204" pitchFamily="34" charset="-122"/>
                <a:ea typeface="微软雅黑" panose="020B0503020204020204" pitchFamily="34" charset="-122"/>
              </a:rPr>
              <a:t>在关系数据库中，若数据库的存储结构改变了，而用户的应用程序可以不变。这是（  ）</a:t>
            </a:r>
          </a:p>
          <a:p>
            <a:pPr>
              <a:lnSpc>
                <a:spcPct val="150000"/>
              </a:lnSpc>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数据的物理独立性      </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 数据的逻辑独立性</a:t>
            </a:r>
          </a:p>
          <a:p>
            <a:pPr>
              <a:lnSpc>
                <a:spcPct val="150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 数据的位置独立性      </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 数据的语义独立性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答案：</a:t>
            </a:r>
            <a:r>
              <a:rPr lang="en-US" altLang="zh-CN" b="1" dirty="0">
                <a:solidFill>
                  <a:srgbClr val="C00000"/>
                </a:solidFill>
                <a:latin typeface="微软雅黑" panose="020B0503020204020204" pitchFamily="34" charset="-122"/>
                <a:ea typeface="微软雅黑" panose="020B0503020204020204" pitchFamily="34" charset="-122"/>
              </a:rPr>
              <a:t> A</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3.</a:t>
            </a:r>
            <a:r>
              <a:rPr lang="zh-CN" altLang="en-US" sz="2000" b="1" dirty="0">
                <a:solidFill>
                  <a:srgbClr val="002060"/>
                </a:solidFill>
                <a:latin typeface="微软雅黑" panose="020B0503020204020204" pitchFamily="34" charset="-122"/>
                <a:ea typeface="微软雅黑" panose="020B0503020204020204" pitchFamily="34" charset="-122"/>
              </a:rPr>
              <a:t>数据模型的三个要素是</a:t>
            </a:r>
            <a:r>
              <a:rPr lang="en-US" altLang="zh-CN" sz="2000" b="1" dirty="0">
                <a:solidFill>
                  <a:srgbClr val="002060"/>
                </a:solidFill>
                <a:latin typeface="微软雅黑" panose="020B0503020204020204" pitchFamily="34" charset="-122"/>
                <a:ea typeface="微软雅黑" panose="020B0503020204020204" pitchFamily="34" charset="-122"/>
              </a:rPr>
              <a:t>( </a:t>
            </a:r>
            <a:r>
              <a:rPr lang="en-US" altLang="zh-CN" sz="2000" b="1" dirty="0">
                <a:solidFill>
                  <a:srgbClr val="C00000"/>
                </a:solidFill>
                <a:latin typeface="微软雅黑" panose="020B0503020204020204" pitchFamily="34" charset="-122"/>
                <a:ea typeface="微软雅黑" panose="020B0503020204020204" pitchFamily="34" charset="-122"/>
              </a:rPr>
              <a:t> </a:t>
            </a:r>
            <a:r>
              <a:rPr lang="en-US" altLang="zh-CN" sz="2000" b="1" dirty="0">
                <a:solidFill>
                  <a:srgbClr val="002060"/>
                </a:solidFill>
                <a:latin typeface="微软雅黑" panose="020B0503020204020204" pitchFamily="34" charset="-122"/>
                <a:ea typeface="微软雅黑" panose="020B0503020204020204" pitchFamily="34" charset="-122"/>
              </a:rPr>
              <a:t>)</a:t>
            </a:r>
            <a:endParaRPr lang="zh-CN" altLang="en-US" sz="2000" b="1"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数据结构、数据操作和规范化理论</a:t>
            </a:r>
          </a:p>
          <a:p>
            <a:pPr>
              <a:lnSpc>
                <a:spcPct val="150000"/>
              </a:lnSpc>
            </a:pPr>
            <a:r>
              <a:rPr lang="en-US" altLang="zh-CN" dirty="0">
                <a:latin typeface="微软雅黑" panose="020B0503020204020204" pitchFamily="34" charset="-122"/>
                <a:ea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rPr>
              <a:t>数据结构、规范化理论和完整性的约束</a:t>
            </a:r>
          </a:p>
          <a:p>
            <a:pPr>
              <a:lnSpc>
                <a:spcPct val="150000"/>
              </a:lnSpc>
            </a:pP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规范化理论、数据操作和完整性约束</a:t>
            </a:r>
          </a:p>
          <a:p>
            <a:pPr>
              <a:lnSpc>
                <a:spcPct val="150000"/>
              </a:lnSpc>
            </a:pPr>
            <a:r>
              <a:rPr lang="en-US" altLang="zh-CN" dirty="0">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数据结构、数据操作和完整性约束</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答案：</a:t>
            </a:r>
            <a:r>
              <a:rPr lang="en-US" altLang="zh-CN" b="1" dirty="0">
                <a:solidFill>
                  <a:srgbClr val="C00000"/>
                </a:solidFill>
                <a:latin typeface="微软雅黑" panose="020B0503020204020204" pitchFamily="34" charset="-122"/>
                <a:ea typeface="微软雅黑" panose="020B0503020204020204" pitchFamily="34" charset="-122"/>
              </a:rPr>
              <a:t> D</a:t>
            </a:r>
          </a:p>
        </p:txBody>
      </p:sp>
    </p:spTree>
    <p:extLst>
      <p:ext uri="{BB962C8B-B14F-4D97-AF65-F5344CB8AC3E}">
        <p14:creationId xmlns:p14="http://schemas.microsoft.com/office/powerpoint/2010/main" val="420045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p:cTn id="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6">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6" end="6"/>
                                            </p:txEl>
                                          </p:spTgt>
                                        </p:tgtEl>
                                        <p:attrNameLst>
                                          <p:attrName>style.visibility</p:attrName>
                                        </p:attrNameLst>
                                      </p:cBhvr>
                                      <p:to>
                                        <p:strVal val="visible"/>
                                      </p:to>
                                    </p:set>
                                    <p:anim calcmode="lin" valueType="num">
                                      <p:cBhvr>
                                        <p:cTn id="14"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16" dur="500"/>
                                        <p:tgtEl>
                                          <p:spTgt spid="6">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anim calcmode="lin" valueType="num">
                                      <p:cBhvr>
                                        <p:cTn id="21" dur="500" fill="hold"/>
                                        <p:tgtEl>
                                          <p:spTgt spid="6">
                                            <p:txEl>
                                              <p:pRg st="12" end="1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2" end="12"/>
                                            </p:txEl>
                                          </p:spTgt>
                                        </p:tgtEl>
                                        <p:attrNameLst>
                                          <p:attrName>ppt_h</p:attrName>
                                        </p:attrNameLst>
                                      </p:cBhvr>
                                      <p:tavLst>
                                        <p:tav tm="0">
                                          <p:val>
                                            <p:fltVal val="0"/>
                                          </p:val>
                                        </p:tav>
                                        <p:tav tm="100000">
                                          <p:val>
                                            <p:strVal val="#ppt_h"/>
                                          </p:val>
                                        </p:tav>
                                      </p:tavLst>
                                    </p:anim>
                                    <p:animEffect transition="in" filter="fade">
                                      <p:cBhvr>
                                        <p:cTn id="2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C0571A-EEFC-4D55-876A-E7F4E2AF45D4}"/>
              </a:ext>
            </a:extLst>
          </p:cNvPr>
          <p:cNvSpPr>
            <a:spLocks noGrp="1"/>
          </p:cNvSpPr>
          <p:nvPr>
            <p:ph type="dt" sz="half" idx="10"/>
          </p:nvPr>
        </p:nvSpPr>
        <p:spPr/>
        <p:txBody>
          <a:bodyPr/>
          <a:lstStyle/>
          <a:p>
            <a:pPr>
              <a:defRPr/>
            </a:pPr>
            <a:fld id="{A80A00F7-9194-4464-A91F-A9EAB598719A}" type="datetime5">
              <a:rPr lang="zh-CN" altLang="en-US" smtClean="0"/>
              <a:t>2021/9/16</a:t>
            </a:fld>
            <a:endParaRPr lang="zh-CN" altLang="en-US" dirty="0"/>
          </a:p>
        </p:txBody>
      </p:sp>
      <p:sp>
        <p:nvSpPr>
          <p:cNvPr id="5" name="Rectangle 2">
            <a:extLst>
              <a:ext uri="{FF2B5EF4-FFF2-40B4-BE49-F238E27FC236}">
                <a16:creationId xmlns:a16="http://schemas.microsoft.com/office/drawing/2014/main" id="{5B3F01BA-4915-434D-A41E-682A0E9F8178}"/>
              </a:ext>
            </a:extLst>
          </p:cNvPr>
          <p:cNvSpPr>
            <a:spLocks noGrp="1" noChangeArrowheads="1"/>
          </p:cNvSpPr>
          <p:nvPr>
            <p:ph type="title"/>
          </p:nvPr>
        </p:nvSpPr>
        <p:spPr>
          <a:xfrm>
            <a:off x="958966" y="-39688"/>
            <a:ext cx="8149538" cy="1138238"/>
          </a:xfrm>
        </p:spPr>
        <p:txBody>
          <a:bodyPr/>
          <a:lstStyle/>
          <a:p>
            <a:pPr algn="l" eaLnBrk="1" hangingPunct="1"/>
            <a:r>
              <a:rPr lang="zh-CN" altLang="en-US" sz="3600" dirty="0">
                <a:solidFill>
                  <a:srgbClr val="C00000"/>
                </a:solidFill>
                <a:latin typeface="微软雅黑" panose="020B0503020204020204" pitchFamily="34" charset="-122"/>
                <a:ea typeface="微软雅黑" panose="020B0503020204020204" pitchFamily="34" charset="-122"/>
              </a:rPr>
              <a:t>复习与回顾</a:t>
            </a:r>
            <a:endParaRPr lang="en-US" altLang="zh-CN" sz="3600"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31E529F-B5D7-4F93-B01B-A1CF9FF735BB}"/>
              </a:ext>
            </a:extLst>
          </p:cNvPr>
          <p:cNvSpPr/>
          <p:nvPr/>
        </p:nvSpPr>
        <p:spPr>
          <a:xfrm>
            <a:off x="958966" y="812947"/>
            <a:ext cx="8117904" cy="5383333"/>
          </a:xfrm>
          <a:prstGeom prst="rect">
            <a:avLst/>
          </a:prstGeom>
        </p:spPr>
        <p:txBody>
          <a:bodyPr wrap="square">
            <a:spAutoFit/>
          </a:bodyPr>
          <a:lstStyle/>
          <a:p>
            <a:pPr>
              <a:lnSpc>
                <a:spcPct val="250000"/>
              </a:lnSpc>
            </a:pPr>
            <a:r>
              <a:rPr lang="en-US" altLang="zh-CN" sz="2000" b="1" dirty="0">
                <a:solidFill>
                  <a:srgbClr val="002060"/>
                </a:solidFill>
                <a:latin typeface="微软雅黑" panose="020B0503020204020204" pitchFamily="34" charset="-122"/>
                <a:ea typeface="微软雅黑" panose="020B0503020204020204" pitchFamily="34" charset="-122"/>
              </a:rPr>
              <a:t>4.</a:t>
            </a:r>
            <a:r>
              <a:rPr lang="zh-CN" altLang="en-US" sz="2000" b="1" dirty="0">
                <a:solidFill>
                  <a:srgbClr val="002060"/>
                </a:solidFill>
                <a:latin typeface="微软雅黑" panose="020B0503020204020204" pitchFamily="34" charset="-122"/>
                <a:ea typeface="微软雅黑" panose="020B0503020204020204" pitchFamily="34" charset="-122"/>
              </a:rPr>
              <a:t>下列关于数据库三级模式结构的叙述中，哪些是正确的？（多选题）</a:t>
            </a:r>
          </a:p>
          <a:p>
            <a:pPr>
              <a:lnSpc>
                <a:spcPct val="250000"/>
              </a:lnSpc>
            </a:pPr>
            <a:r>
              <a:rPr lang="en-US" altLang="zh-CN" b="1" dirty="0">
                <a:solidFill>
                  <a:srgbClr val="002060"/>
                </a:solidFill>
                <a:latin typeface="微软雅黑" panose="020B0503020204020204" pitchFamily="34" charset="-122"/>
                <a:ea typeface="微软雅黑" panose="020B0503020204020204" pitchFamily="34" charset="-122"/>
              </a:rPr>
              <a:t>A</a:t>
            </a:r>
            <a:r>
              <a:rPr lang="zh-CN" altLang="en-US" b="1" dirty="0">
                <a:solidFill>
                  <a:srgbClr val="002060"/>
                </a:solidFill>
                <a:latin typeface="微软雅黑" panose="020B0503020204020204" pitchFamily="34" charset="-122"/>
                <a:ea typeface="微软雅黑" panose="020B0503020204020204" pitchFamily="34" charset="-122"/>
              </a:rPr>
              <a:t>、三级模式指的外模式、模式和内模式</a:t>
            </a:r>
          </a:p>
          <a:p>
            <a:pPr>
              <a:lnSpc>
                <a:spcPct val="250000"/>
              </a:lnSpc>
            </a:pPr>
            <a:r>
              <a:rPr lang="en-US" altLang="zh-CN" b="1" dirty="0">
                <a:solidFill>
                  <a:srgbClr val="002060"/>
                </a:solidFill>
                <a:latin typeface="微软雅黑" panose="020B0503020204020204" pitchFamily="34" charset="-122"/>
                <a:ea typeface="微软雅黑" panose="020B0503020204020204" pitchFamily="34" charset="-122"/>
              </a:rPr>
              <a:t>B</a:t>
            </a:r>
            <a:r>
              <a:rPr lang="zh-CN" altLang="en-US" b="1" dirty="0">
                <a:solidFill>
                  <a:srgbClr val="002060"/>
                </a:solidFill>
                <a:latin typeface="微软雅黑" panose="020B0503020204020204" pitchFamily="34" charset="-122"/>
                <a:ea typeface="微软雅黑" panose="020B0503020204020204" pitchFamily="34" charset="-122"/>
              </a:rPr>
              <a:t>、外模式是唯一的，但是数据库用户视图可以有多个</a:t>
            </a:r>
          </a:p>
          <a:p>
            <a:pPr>
              <a:lnSpc>
                <a:spcPct val="250000"/>
              </a:lnSpc>
            </a:pPr>
            <a:r>
              <a:rPr lang="en-US" altLang="zh-CN" b="1" dirty="0">
                <a:solidFill>
                  <a:srgbClr val="002060"/>
                </a:solidFill>
                <a:latin typeface="微软雅黑" panose="020B0503020204020204" pitchFamily="34" charset="-122"/>
                <a:ea typeface="微软雅黑" panose="020B0503020204020204" pitchFamily="34" charset="-122"/>
              </a:rPr>
              <a:t>C</a:t>
            </a:r>
            <a:r>
              <a:rPr lang="zh-CN" altLang="en-US" b="1" dirty="0">
                <a:solidFill>
                  <a:srgbClr val="002060"/>
                </a:solidFill>
                <a:latin typeface="微软雅黑" panose="020B0503020204020204" pitchFamily="34" charset="-122"/>
                <a:ea typeface="微软雅黑" panose="020B0503020204020204" pitchFamily="34" charset="-122"/>
              </a:rPr>
              <a:t>、内模式称为物理模式，一个数据库只有一个内模式</a:t>
            </a:r>
          </a:p>
          <a:p>
            <a:pPr>
              <a:lnSpc>
                <a:spcPct val="250000"/>
              </a:lnSpc>
            </a:pPr>
            <a:r>
              <a:rPr lang="en-US" altLang="zh-CN" b="1" dirty="0">
                <a:solidFill>
                  <a:srgbClr val="002060"/>
                </a:solidFill>
                <a:latin typeface="微软雅黑" panose="020B0503020204020204" pitchFamily="34" charset="-122"/>
                <a:ea typeface="微软雅黑" panose="020B0503020204020204" pitchFamily="34" charset="-122"/>
              </a:rPr>
              <a:t>D</a:t>
            </a:r>
            <a:r>
              <a:rPr lang="zh-CN" altLang="en-US" b="1" dirty="0">
                <a:solidFill>
                  <a:srgbClr val="002060"/>
                </a:solidFill>
                <a:latin typeface="微软雅黑" panose="020B0503020204020204" pitchFamily="34" charset="-122"/>
                <a:ea typeface="微软雅黑" panose="020B0503020204020204" pitchFamily="34" charset="-122"/>
              </a:rPr>
              <a:t>、模式是数据库的逻辑视图，一个数据库可以有多个模式</a:t>
            </a:r>
          </a:p>
          <a:p>
            <a:pPr>
              <a:lnSpc>
                <a:spcPct val="250000"/>
              </a:lnSpc>
            </a:pPr>
            <a:r>
              <a:rPr lang="en-US" altLang="zh-CN" b="1" dirty="0">
                <a:solidFill>
                  <a:srgbClr val="002060"/>
                </a:solidFill>
                <a:latin typeface="微软雅黑" panose="020B0503020204020204" pitchFamily="34" charset="-122"/>
                <a:ea typeface="微软雅黑" panose="020B0503020204020204" pitchFamily="34" charset="-122"/>
              </a:rPr>
              <a:t>E</a:t>
            </a:r>
            <a:r>
              <a:rPr lang="zh-CN" altLang="en-US" b="1" dirty="0">
                <a:solidFill>
                  <a:srgbClr val="002060"/>
                </a:solidFill>
                <a:latin typeface="微软雅黑" panose="020B0503020204020204" pitchFamily="34" charset="-122"/>
                <a:ea typeface="微软雅黑" panose="020B0503020204020204" pitchFamily="34" charset="-122"/>
              </a:rPr>
              <a:t>、数据库的三级模式以及模式之间的映像可以保证数据具有较高的数据独立性</a:t>
            </a:r>
            <a:endParaRPr lang="en-US" altLang="zh-CN" b="1" dirty="0">
              <a:solidFill>
                <a:srgbClr val="002060"/>
              </a:solidFill>
              <a:latin typeface="微软雅黑" panose="020B0503020204020204" pitchFamily="34" charset="-122"/>
              <a:ea typeface="微软雅黑" panose="020B0503020204020204" pitchFamily="34" charset="-122"/>
            </a:endParaRPr>
          </a:p>
          <a:p>
            <a:pPr>
              <a:lnSpc>
                <a:spcPct val="250000"/>
              </a:lnSpc>
            </a:pPr>
            <a:r>
              <a:rPr lang="zh-CN" altLang="en-US" b="1" dirty="0">
                <a:solidFill>
                  <a:srgbClr val="C00000"/>
                </a:solidFill>
                <a:latin typeface="微软雅黑" panose="020B0503020204020204" pitchFamily="34" charset="-122"/>
                <a:ea typeface="微软雅黑" panose="020B0503020204020204" pitchFamily="34" charset="-122"/>
              </a:rPr>
              <a:t>答案：</a:t>
            </a:r>
            <a:r>
              <a:rPr lang="en-US" altLang="zh-CN" b="1" dirty="0">
                <a:solidFill>
                  <a:srgbClr val="C00000"/>
                </a:solidFill>
                <a:latin typeface="微软雅黑" panose="020B0503020204020204" pitchFamily="34" charset="-122"/>
                <a:ea typeface="微软雅黑" panose="020B0503020204020204" pitchFamily="34" charset="-122"/>
              </a:rPr>
              <a:t> A</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C</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E</a:t>
            </a:r>
          </a:p>
          <a:p>
            <a:pPr>
              <a:lnSpc>
                <a:spcPct val="150000"/>
              </a:lnSpc>
            </a:pPr>
            <a:endParaRPr lang="en-US" altLang="zh-CN"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24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 calcmode="lin" valueType="num">
                                      <p:cBhvr>
                                        <p:cTn id="7"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C0571A-EEFC-4D55-876A-E7F4E2AF45D4}"/>
              </a:ext>
            </a:extLst>
          </p:cNvPr>
          <p:cNvSpPr>
            <a:spLocks noGrp="1"/>
          </p:cNvSpPr>
          <p:nvPr>
            <p:ph type="dt" sz="half" idx="10"/>
          </p:nvPr>
        </p:nvSpPr>
        <p:spPr/>
        <p:txBody>
          <a:bodyPr/>
          <a:lstStyle/>
          <a:p>
            <a:pPr>
              <a:defRPr/>
            </a:pPr>
            <a:fld id="{A80A00F7-9194-4464-A91F-A9EAB598719A}" type="datetime5">
              <a:rPr lang="zh-CN" altLang="en-US" smtClean="0"/>
              <a:t>2021/9/16</a:t>
            </a:fld>
            <a:endParaRPr lang="zh-CN" altLang="en-US" dirty="0"/>
          </a:p>
        </p:txBody>
      </p:sp>
      <p:sp>
        <p:nvSpPr>
          <p:cNvPr id="5" name="Rectangle 2">
            <a:extLst>
              <a:ext uri="{FF2B5EF4-FFF2-40B4-BE49-F238E27FC236}">
                <a16:creationId xmlns:a16="http://schemas.microsoft.com/office/drawing/2014/main" id="{5B3F01BA-4915-434D-A41E-682A0E9F8178}"/>
              </a:ext>
            </a:extLst>
          </p:cNvPr>
          <p:cNvSpPr>
            <a:spLocks noGrp="1" noChangeArrowheads="1"/>
          </p:cNvSpPr>
          <p:nvPr>
            <p:ph type="title"/>
          </p:nvPr>
        </p:nvSpPr>
        <p:spPr>
          <a:xfrm>
            <a:off x="958966" y="-39688"/>
            <a:ext cx="8149538" cy="1138238"/>
          </a:xfrm>
        </p:spPr>
        <p:txBody>
          <a:bodyPr/>
          <a:lstStyle/>
          <a:p>
            <a:pPr algn="l" eaLnBrk="1" hangingPunct="1"/>
            <a:r>
              <a:rPr lang="zh-CN" altLang="en-US" sz="3600" dirty="0">
                <a:solidFill>
                  <a:srgbClr val="C00000"/>
                </a:solidFill>
                <a:latin typeface="微软雅黑" panose="020B0503020204020204" pitchFamily="34" charset="-122"/>
                <a:ea typeface="微软雅黑" panose="020B0503020204020204" pitchFamily="34" charset="-122"/>
              </a:rPr>
              <a:t>复习与回顾</a:t>
            </a:r>
            <a:endParaRPr lang="en-US" altLang="zh-CN" sz="3600"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31E529F-B5D7-4F93-B01B-A1CF9FF735BB}"/>
              </a:ext>
            </a:extLst>
          </p:cNvPr>
          <p:cNvSpPr/>
          <p:nvPr/>
        </p:nvSpPr>
        <p:spPr>
          <a:xfrm>
            <a:off x="958966" y="812947"/>
            <a:ext cx="8117904" cy="5670270"/>
          </a:xfrm>
          <a:prstGeom prst="rect">
            <a:avLst/>
          </a:prstGeom>
        </p:spPr>
        <p:txBody>
          <a:bodyPr wrap="square">
            <a:spAutoFit/>
          </a:bodyPr>
          <a:lstStyle/>
          <a:p>
            <a:pPr>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5.</a:t>
            </a:r>
            <a:r>
              <a:rPr lang="zh-CN" altLang="en-US" sz="2400" b="1" dirty="0">
                <a:solidFill>
                  <a:srgbClr val="002060"/>
                </a:solidFill>
                <a:latin typeface="微软雅黑" panose="020B0503020204020204" pitchFamily="34" charset="-122"/>
                <a:ea typeface="微软雅黑" panose="020B0503020204020204" pitchFamily="34" charset="-122"/>
              </a:rPr>
              <a:t>为什么要使用数据库？简述你的理解。（面试暖场题）</a:t>
            </a:r>
          </a:p>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回答要点：分别阐述使用内存、文件和数据库系统的优缺点。</a:t>
            </a:r>
          </a:p>
          <a:p>
            <a:pPr>
              <a:lnSpc>
                <a:spcPct val="150000"/>
              </a:lnSpc>
            </a:pPr>
            <a:r>
              <a:rPr lang="zh-CN" altLang="en-US" sz="2000" b="1" dirty="0">
                <a:latin typeface="微软雅黑" panose="020B0503020204020204" pitchFamily="34" charset="-122"/>
                <a:ea typeface="微软雅黑" panose="020B0503020204020204" pitchFamily="34" charset="-122"/>
              </a:rPr>
              <a:t>数据保存在内存</a:t>
            </a:r>
          </a:p>
          <a:p>
            <a:pPr>
              <a:lnSpc>
                <a:spcPct val="150000"/>
              </a:lnSpc>
            </a:pPr>
            <a:r>
              <a:rPr lang="zh-CN" altLang="en-US" sz="2000" dirty="0">
                <a:latin typeface="微软雅黑" panose="020B0503020204020204" pitchFamily="34" charset="-122"/>
                <a:ea typeface="微软雅黑" panose="020B0503020204020204" pitchFamily="34" charset="-122"/>
              </a:rPr>
              <a:t>优点： 存取速度快</a:t>
            </a:r>
          </a:p>
          <a:p>
            <a:pPr>
              <a:lnSpc>
                <a:spcPct val="150000"/>
              </a:lnSpc>
            </a:pPr>
            <a:r>
              <a:rPr lang="zh-CN" altLang="en-US" sz="2000" dirty="0">
                <a:latin typeface="微软雅黑" panose="020B0503020204020204" pitchFamily="34" charset="-122"/>
                <a:ea typeface="微软雅黑" panose="020B0503020204020204" pitchFamily="34" charset="-122"/>
              </a:rPr>
              <a:t>缺点： 数据不能永久保存</a:t>
            </a:r>
          </a:p>
          <a:p>
            <a:pPr>
              <a:lnSpc>
                <a:spcPct val="150000"/>
              </a:lnSpc>
            </a:pPr>
            <a:r>
              <a:rPr lang="zh-CN" altLang="en-US" sz="2000" b="1" dirty="0">
                <a:latin typeface="微软雅黑" panose="020B0503020204020204" pitchFamily="34" charset="-122"/>
                <a:ea typeface="微软雅黑" panose="020B0503020204020204" pitchFamily="34" charset="-122"/>
              </a:rPr>
              <a:t>数据保存在文件</a:t>
            </a:r>
          </a:p>
          <a:p>
            <a:pPr>
              <a:lnSpc>
                <a:spcPct val="150000"/>
              </a:lnSpc>
            </a:pPr>
            <a:r>
              <a:rPr lang="zh-CN" altLang="en-US" sz="2000" dirty="0">
                <a:latin typeface="微软雅黑" panose="020B0503020204020204" pitchFamily="34" charset="-122"/>
                <a:ea typeface="微软雅黑" panose="020B0503020204020204" pitchFamily="34" charset="-122"/>
              </a:rPr>
              <a:t>优点： 数据永久保存</a:t>
            </a:r>
          </a:p>
          <a:p>
            <a:pPr>
              <a:lnSpc>
                <a:spcPct val="150000"/>
              </a:lnSpc>
            </a:pPr>
            <a:r>
              <a:rPr lang="zh-CN" altLang="en-US" sz="2000" dirty="0">
                <a:latin typeface="微软雅黑" panose="020B0503020204020204" pitchFamily="34" charset="-122"/>
                <a:ea typeface="微软雅黑" panose="020B0503020204020204" pitchFamily="34" charset="-122"/>
              </a:rPr>
              <a:t>缺点：</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）速度比内存操作慢，频繁的</a:t>
            </a:r>
            <a:r>
              <a:rPr lang="en-US" altLang="zh-CN" sz="2000" dirty="0">
                <a:latin typeface="微软雅黑" panose="020B0503020204020204" pitchFamily="34" charset="-122"/>
                <a:ea typeface="微软雅黑" panose="020B0503020204020204" pitchFamily="34" charset="-122"/>
              </a:rPr>
              <a:t>IO</a:t>
            </a:r>
            <a:r>
              <a:rPr lang="zh-CN" altLang="en-US" sz="2000" dirty="0">
                <a:latin typeface="微软雅黑" panose="020B0503020204020204" pitchFamily="34" charset="-122"/>
                <a:ea typeface="微软雅黑" panose="020B0503020204020204" pitchFamily="34" charset="-122"/>
              </a:rPr>
              <a:t>操作。</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）查询数据不方便</a:t>
            </a:r>
          </a:p>
          <a:p>
            <a:pPr>
              <a:lnSpc>
                <a:spcPct val="150000"/>
              </a:lnSpc>
            </a:pPr>
            <a:r>
              <a:rPr lang="zh-CN" altLang="en-US" sz="2000" b="1" dirty="0">
                <a:latin typeface="微软雅黑" panose="020B0503020204020204" pitchFamily="34" charset="-122"/>
                <a:ea typeface="微软雅黑" panose="020B0503020204020204" pitchFamily="34" charset="-122"/>
              </a:rPr>
              <a:t>数据保存在数据库</a:t>
            </a:r>
          </a:p>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）数据永久保存</a:t>
            </a: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SQL</a:t>
            </a:r>
            <a:r>
              <a:rPr lang="zh-CN" altLang="en-US" sz="2000" dirty="0">
                <a:latin typeface="微软雅黑" panose="020B0503020204020204" pitchFamily="34" charset="-122"/>
                <a:ea typeface="微软雅黑" panose="020B0503020204020204" pitchFamily="34" charset="-122"/>
              </a:rPr>
              <a:t>语句，查询方便效率高。</a:t>
            </a: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）管理数据方便</a:t>
            </a:r>
          </a:p>
        </p:txBody>
      </p:sp>
    </p:spTree>
    <p:extLst>
      <p:ext uri="{BB962C8B-B14F-4D97-AF65-F5344CB8AC3E}">
        <p14:creationId xmlns:p14="http://schemas.microsoft.com/office/powerpoint/2010/main" val="196832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6">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p:cTn id="29"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6">
                                            <p:txEl>
                                              <p:pRg st="5" end="5"/>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 calcmode="lin" valueType="num">
                                      <p:cBhvr>
                                        <p:cTn id="34"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6">
                                            <p:txEl>
                                              <p:pRg st="6" end="6"/>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p:cTn id="39"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6">
                                            <p:txEl>
                                              <p:pRg st="7" end="7"/>
                                            </p:txEl>
                                          </p:spTgt>
                                        </p:tgtEl>
                                      </p:cBhvr>
                                    </p:animEffect>
                                  </p:childTnLst>
                                </p:cTn>
                              </p:par>
                              <p:par>
                                <p:cTn id="42" presetID="53" presetClass="entr" presetSubtype="16"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 calcmode="lin" valueType="num">
                                      <p:cBhvr>
                                        <p:cTn id="44"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6">
                                            <p:txEl>
                                              <p:pRg st="8" end="8"/>
                                            </p:txEl>
                                          </p:spTgt>
                                        </p:tgtEl>
                                      </p:cBhvr>
                                    </p:animEffect>
                                  </p:childTnLst>
                                </p:cTn>
                              </p:par>
                              <p:par>
                                <p:cTn id="47" presetID="53" presetClass="entr" presetSubtype="16"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anim calcmode="lin" valueType="num">
                                      <p:cBhvr>
                                        <p:cTn id="49"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6">
                                            <p:txEl>
                                              <p:pRg st="9" end="9"/>
                                            </p:txEl>
                                          </p:spTgt>
                                        </p:tgtEl>
                                        <p:attrNameLst>
                                          <p:attrName>ppt_h</p:attrName>
                                        </p:attrNameLst>
                                      </p:cBhvr>
                                      <p:tavLst>
                                        <p:tav tm="0">
                                          <p:val>
                                            <p:fltVal val="0"/>
                                          </p:val>
                                        </p:tav>
                                        <p:tav tm="100000">
                                          <p:val>
                                            <p:strVal val="#ppt_h"/>
                                          </p:val>
                                        </p:tav>
                                      </p:tavLst>
                                    </p:anim>
                                    <p:animEffect transition="in" filter="fade">
                                      <p:cBhvr>
                                        <p:cTn id="51" dur="500"/>
                                        <p:tgtEl>
                                          <p:spTgt spid="6">
                                            <p:txEl>
                                              <p:pRg st="9" end="9"/>
                                            </p:txEl>
                                          </p:spTgt>
                                        </p:tgtEl>
                                      </p:cBhvr>
                                    </p:animEffect>
                                  </p:childTnLst>
                                </p:cTn>
                              </p:par>
                              <p:par>
                                <p:cTn id="52" presetID="53" presetClass="entr" presetSubtype="16" fill="hold" nodeType="withEffect">
                                  <p:stCondLst>
                                    <p:cond delay="0"/>
                                  </p:stCondLst>
                                  <p:childTnLst>
                                    <p:set>
                                      <p:cBhvr>
                                        <p:cTn id="53" dur="1" fill="hold">
                                          <p:stCondLst>
                                            <p:cond delay="0"/>
                                          </p:stCondLst>
                                        </p:cTn>
                                        <p:tgtEl>
                                          <p:spTgt spid="6">
                                            <p:txEl>
                                              <p:pRg st="10" end="10"/>
                                            </p:txEl>
                                          </p:spTgt>
                                        </p:tgtEl>
                                        <p:attrNameLst>
                                          <p:attrName>style.visibility</p:attrName>
                                        </p:attrNameLst>
                                      </p:cBhvr>
                                      <p:to>
                                        <p:strVal val="visible"/>
                                      </p:to>
                                    </p:set>
                                    <p:anim calcmode="lin" valueType="num">
                                      <p:cBhvr>
                                        <p:cTn id="54" dur="5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55" dur="500" fill="hold"/>
                                        <p:tgtEl>
                                          <p:spTgt spid="6">
                                            <p:txEl>
                                              <p:pRg st="10" end="10"/>
                                            </p:txEl>
                                          </p:spTgt>
                                        </p:tgtEl>
                                        <p:attrNameLst>
                                          <p:attrName>ppt_h</p:attrName>
                                        </p:attrNameLst>
                                      </p:cBhvr>
                                      <p:tavLst>
                                        <p:tav tm="0">
                                          <p:val>
                                            <p:fltVal val="0"/>
                                          </p:val>
                                        </p:tav>
                                        <p:tav tm="100000">
                                          <p:val>
                                            <p:strVal val="#ppt_h"/>
                                          </p:val>
                                        </p:tav>
                                      </p:tavLst>
                                    </p:anim>
                                    <p:animEffect transition="in" filter="fade">
                                      <p:cBhvr>
                                        <p:cTn id="56" dur="500"/>
                                        <p:tgtEl>
                                          <p:spTgt spid="6">
                                            <p:txEl>
                                              <p:pRg st="10" end="10"/>
                                            </p:txEl>
                                          </p:spTgt>
                                        </p:tgtEl>
                                      </p:cBhvr>
                                    </p:animEffect>
                                  </p:childTnLst>
                                </p:cTn>
                              </p:par>
                              <p:par>
                                <p:cTn id="57" presetID="53" presetClass="entr" presetSubtype="16" fill="hold" nodeType="with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anim calcmode="lin" valueType="num">
                                      <p:cBhvr>
                                        <p:cTn id="59" dur="500" fill="hold"/>
                                        <p:tgtEl>
                                          <p:spTgt spid="6">
                                            <p:txEl>
                                              <p:pRg st="11" end="11"/>
                                            </p:txEl>
                                          </p:spTgt>
                                        </p:tgtEl>
                                        <p:attrNameLst>
                                          <p:attrName>ppt_w</p:attrName>
                                        </p:attrNameLst>
                                      </p:cBhvr>
                                      <p:tavLst>
                                        <p:tav tm="0">
                                          <p:val>
                                            <p:fltVal val="0"/>
                                          </p:val>
                                        </p:tav>
                                        <p:tav tm="100000">
                                          <p:val>
                                            <p:strVal val="#ppt_w"/>
                                          </p:val>
                                        </p:tav>
                                      </p:tavLst>
                                    </p:anim>
                                    <p:anim calcmode="lin" valueType="num">
                                      <p:cBhvr>
                                        <p:cTn id="60" dur="500" fill="hold"/>
                                        <p:tgtEl>
                                          <p:spTgt spid="6">
                                            <p:txEl>
                                              <p:pRg st="11" end="11"/>
                                            </p:txEl>
                                          </p:spTgt>
                                        </p:tgtEl>
                                        <p:attrNameLst>
                                          <p:attrName>ppt_h</p:attrName>
                                        </p:attrNameLst>
                                      </p:cBhvr>
                                      <p:tavLst>
                                        <p:tav tm="0">
                                          <p:val>
                                            <p:fltVal val="0"/>
                                          </p:val>
                                        </p:tav>
                                        <p:tav tm="100000">
                                          <p:val>
                                            <p:strVal val="#ppt_h"/>
                                          </p:val>
                                        </p:tav>
                                      </p:tavLst>
                                    </p:anim>
                                    <p:animEffect transition="in" filter="fade">
                                      <p:cBhvr>
                                        <p:cTn id="6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699793" y="1628800"/>
            <a:ext cx="6444208" cy="91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第一章  绪论</a:t>
            </a:r>
          </a:p>
        </p:txBody>
      </p:sp>
      <p:sp>
        <p:nvSpPr>
          <p:cNvPr id="5" name="Rectangle 3"/>
          <p:cNvSpPr txBox="1">
            <a:spLocks noChangeArrowheads="1"/>
          </p:cNvSpPr>
          <p:nvPr/>
        </p:nvSpPr>
        <p:spPr>
          <a:xfrm>
            <a:off x="3419872" y="2878018"/>
            <a:ext cx="5400600" cy="395449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eaLnBrk="1" hangingPunct="1">
              <a:lnSpc>
                <a:spcPct val="150000"/>
              </a:lnSpc>
              <a:buFont typeface="Wingdings" panose="05000000000000000000" pitchFamily="2" charset="2"/>
              <a:buNone/>
            </a:pPr>
            <a:r>
              <a:rPr lang="en-US" altLang="zh-CN" sz="3200" b="1" dirty="0">
                <a:solidFill>
                  <a:srgbClr val="C00000"/>
                </a:solidFill>
                <a:latin typeface="微软雅黑" panose="020B0503020204020204" pitchFamily="34" charset="-122"/>
                <a:ea typeface="微软雅黑" panose="020B0503020204020204" pitchFamily="34" charset="-122"/>
              </a:rPr>
              <a:t>1.1 </a:t>
            </a:r>
            <a:r>
              <a:rPr lang="zh-CN" altLang="en-US" b="1" dirty="0">
                <a:solidFill>
                  <a:srgbClr val="C00000"/>
                </a:solidFill>
                <a:latin typeface="微软雅黑" panose="020B0503020204020204" pitchFamily="34" charset="-122"/>
                <a:ea typeface="微软雅黑" panose="020B0503020204020204" pitchFamily="34" charset="-122"/>
              </a:rPr>
              <a:t>数据库系统概述</a:t>
            </a:r>
          </a:p>
          <a:p>
            <a:pPr lvl="1" eaLnBrk="1" hangingPunct="1">
              <a:lnSpc>
                <a:spcPct val="150000"/>
              </a:lnSpc>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1.2  </a:t>
            </a:r>
            <a:r>
              <a:rPr lang="zh-CN" altLang="en-US" b="1" dirty="0">
                <a:latin typeface="微软雅黑" panose="020B0503020204020204" pitchFamily="34" charset="-122"/>
                <a:ea typeface="微软雅黑" panose="020B0503020204020204" pitchFamily="34" charset="-122"/>
              </a:rPr>
              <a:t>数据模型</a:t>
            </a:r>
          </a:p>
          <a:p>
            <a:pPr lvl="1" eaLnBrk="1" hangingPunct="1">
              <a:lnSpc>
                <a:spcPct val="150000"/>
              </a:lnSpc>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1.3  </a:t>
            </a:r>
            <a:r>
              <a:rPr lang="zh-CN" altLang="en-US" b="1" dirty="0">
                <a:latin typeface="微软雅黑" panose="020B0503020204020204" pitchFamily="34" charset="-122"/>
                <a:ea typeface="微软雅黑" panose="020B0503020204020204" pitchFamily="34" charset="-122"/>
              </a:rPr>
              <a:t>数据库系统的结构</a:t>
            </a:r>
          </a:p>
          <a:p>
            <a:pPr lvl="1" eaLnBrk="1" hangingPunct="1">
              <a:lnSpc>
                <a:spcPct val="150000"/>
              </a:lnSpc>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1.4  </a:t>
            </a:r>
            <a:r>
              <a:rPr lang="zh-CN" altLang="en-US" b="1" dirty="0">
                <a:latin typeface="微软雅黑" panose="020B0503020204020204" pitchFamily="34" charset="-122"/>
                <a:ea typeface="微软雅黑" panose="020B0503020204020204" pitchFamily="34" charset="-122"/>
              </a:rPr>
              <a:t>数据库系统的组成</a:t>
            </a:r>
          </a:p>
          <a:p>
            <a:pPr lvl="1" eaLnBrk="1" hangingPunct="1">
              <a:lnSpc>
                <a:spcPct val="150000"/>
              </a:lnSpc>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1.5  </a:t>
            </a:r>
            <a:r>
              <a:rPr lang="zh-CN" altLang="en-US" b="1" dirty="0">
                <a:latin typeface="微软雅黑" panose="020B0503020204020204" pitchFamily="34" charset="-122"/>
                <a:ea typeface="微软雅黑" panose="020B0503020204020204" pitchFamily="34" charset="-122"/>
              </a:rPr>
              <a:t>小结</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zh-CN" sz="4800" dirty="0">
                <a:solidFill>
                  <a:srgbClr val="002060"/>
                </a:solidFill>
              </a:rPr>
              <a:t>1.5 </a:t>
            </a:r>
            <a:r>
              <a:rPr lang="zh-CN" altLang="en-US" sz="4800" dirty="0">
                <a:solidFill>
                  <a:srgbClr val="002060"/>
                </a:solidFill>
              </a:rPr>
              <a:t>小结</a:t>
            </a:r>
          </a:p>
        </p:txBody>
      </p:sp>
      <p:sp>
        <p:nvSpPr>
          <p:cNvPr id="150531" name="Rectangle 3"/>
          <p:cNvSpPr>
            <a:spLocks noGrp="1" noChangeArrowheads="1"/>
          </p:cNvSpPr>
          <p:nvPr>
            <p:ph type="body" idx="1"/>
          </p:nvPr>
        </p:nvSpPr>
        <p:spPr>
          <a:xfrm>
            <a:off x="991656" y="888900"/>
            <a:ext cx="7828816" cy="5095875"/>
          </a:xfrm>
        </p:spPr>
        <p:txBody>
          <a:bodyPr/>
          <a:lstStyle/>
          <a:p>
            <a:pPr algn="just" eaLnBrk="1" hangingPunct="1"/>
            <a:r>
              <a:rPr lang="zh-CN" altLang="en-US" dirty="0"/>
              <a:t>数据库系统概述</a:t>
            </a:r>
          </a:p>
          <a:p>
            <a:pPr lvl="1" algn="just" eaLnBrk="1" hangingPunct="1"/>
            <a:r>
              <a:rPr lang="zh-CN" altLang="en-US" dirty="0">
                <a:solidFill>
                  <a:srgbClr val="C00000"/>
                </a:solidFill>
              </a:rPr>
              <a:t>掌握数据库的基本概念</a:t>
            </a:r>
          </a:p>
          <a:p>
            <a:pPr lvl="1" algn="just" eaLnBrk="1" hangingPunct="1"/>
            <a:r>
              <a:rPr lang="zh-CN" altLang="en-US" dirty="0"/>
              <a:t>了解数据管理的发展过程</a:t>
            </a:r>
            <a:endParaRPr lang="en-US" altLang="zh-CN" dirty="0"/>
          </a:p>
          <a:p>
            <a:pPr lvl="1" algn="just" eaLnBrk="1" hangingPunct="1"/>
            <a:r>
              <a:rPr lang="zh-CN" altLang="en-US" dirty="0">
                <a:solidFill>
                  <a:srgbClr val="C00000"/>
                </a:solidFill>
              </a:rPr>
              <a:t>掌握数据库系统的特点</a:t>
            </a:r>
          </a:p>
          <a:p>
            <a:pPr algn="just" eaLnBrk="1" hangingPunct="1"/>
            <a:r>
              <a:rPr lang="zh-CN" altLang="en-US" dirty="0">
                <a:solidFill>
                  <a:srgbClr val="C00000"/>
                </a:solidFill>
              </a:rPr>
              <a:t>数据模型</a:t>
            </a:r>
          </a:p>
          <a:p>
            <a:pPr lvl="1" algn="just" eaLnBrk="1" hangingPunct="1"/>
            <a:r>
              <a:rPr lang="zh-CN" altLang="en-US" dirty="0">
                <a:solidFill>
                  <a:srgbClr val="C00000"/>
                </a:solidFill>
              </a:rPr>
              <a:t>掌握数据模型的三要素</a:t>
            </a:r>
          </a:p>
          <a:p>
            <a:pPr lvl="1" algn="just" eaLnBrk="1" hangingPunct="1"/>
            <a:r>
              <a:rPr lang="zh-CN" altLang="en-US" dirty="0">
                <a:solidFill>
                  <a:srgbClr val="C00000"/>
                </a:solidFill>
              </a:rPr>
              <a:t>掌握三种主要数据库模型</a:t>
            </a:r>
            <a:endParaRPr lang="en-US" altLang="zh-CN" dirty="0">
              <a:solidFill>
                <a:srgbClr val="C00000"/>
              </a:solidFill>
            </a:endParaRPr>
          </a:p>
          <a:p>
            <a:pPr algn="just" eaLnBrk="1" hangingPunct="1"/>
            <a:r>
              <a:rPr lang="zh-CN" altLang="en-US" dirty="0"/>
              <a:t>数据库系统内部的系统结构</a:t>
            </a:r>
          </a:p>
          <a:p>
            <a:pPr lvl="1" algn="just" eaLnBrk="1" hangingPunct="1"/>
            <a:r>
              <a:rPr lang="zh-CN" altLang="en-US" dirty="0">
                <a:solidFill>
                  <a:srgbClr val="C00000"/>
                </a:solidFill>
              </a:rPr>
              <a:t>掌握数据库系统三级模式结构</a:t>
            </a:r>
          </a:p>
          <a:p>
            <a:pPr lvl="1" algn="just" eaLnBrk="1" hangingPunct="1"/>
            <a:r>
              <a:rPr lang="zh-CN" altLang="en-US" dirty="0"/>
              <a:t>理解数据库系统两层映像系统结构</a:t>
            </a:r>
          </a:p>
          <a:p>
            <a:pPr algn="just" eaLnBrk="1" hangingPunct="1"/>
            <a:r>
              <a:rPr lang="zh-CN" altLang="en-US" dirty="0"/>
              <a:t>数据库系统的组成</a:t>
            </a:r>
          </a:p>
          <a:p>
            <a:pPr marL="457200" lvl="1" indent="0" algn="just" eaLnBrk="1" hangingPunct="1">
              <a:buNone/>
            </a:pPr>
            <a:endParaRPr lang="zh-CN" altLang="en-US" dirty="0">
              <a:solidFill>
                <a:srgbClr val="C00000"/>
              </a:solidFill>
            </a:endParaRPr>
          </a:p>
        </p:txBody>
      </p:sp>
      <p:sp>
        <p:nvSpPr>
          <p:cNvPr id="2" name="日期占位符 1"/>
          <p:cNvSpPr>
            <a:spLocks noGrp="1"/>
          </p:cNvSpPr>
          <p:nvPr>
            <p:ph type="dt" sz="half" idx="10"/>
          </p:nvPr>
        </p:nvSpPr>
        <p:spPr/>
        <p:txBody>
          <a:bodyPr/>
          <a:lstStyle/>
          <a:p>
            <a:pPr>
              <a:defRPr/>
            </a:pPr>
            <a:fld id="{C3A864DB-8CD1-4CF4-A8E5-0AA92A022CF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991438" y="260648"/>
            <a:ext cx="7695361" cy="611156"/>
          </a:xfrm>
        </p:spPr>
        <p:txBody>
          <a:bodyPr/>
          <a:lstStyle/>
          <a:p>
            <a:pPr eaLnBrk="1" hangingPunct="1"/>
            <a:r>
              <a:rPr lang="zh-CN" altLang="en-US" sz="4800" dirty="0">
                <a:solidFill>
                  <a:srgbClr val="002060"/>
                </a:solidFill>
                <a:latin typeface="宋体" panose="02010600030101010101" pitchFamily="2" charset="-122"/>
              </a:rPr>
              <a:t>数据库的地位</a:t>
            </a:r>
          </a:p>
        </p:txBody>
      </p:sp>
      <p:sp>
        <p:nvSpPr>
          <p:cNvPr id="17411" name="Rectangle 1027"/>
          <p:cNvSpPr>
            <a:spLocks noGrp="1" noChangeArrowheads="1"/>
          </p:cNvSpPr>
          <p:nvPr>
            <p:ph type="body" idx="1"/>
          </p:nvPr>
        </p:nvSpPr>
        <p:spPr/>
        <p:txBody>
          <a:bodyPr/>
          <a:lstStyle/>
          <a:p>
            <a:pPr eaLnBrk="1" hangingPunct="1">
              <a:lnSpc>
                <a:spcPct val="200000"/>
              </a:lnSpc>
            </a:pPr>
            <a:r>
              <a:rPr lang="zh-CN" altLang="en-US" sz="2600" dirty="0">
                <a:latin typeface="微软雅黑" panose="020B0503020204020204" pitchFamily="34" charset="-122"/>
                <a:ea typeface="微软雅黑" panose="020B0503020204020204" pitchFamily="34" charset="-122"/>
              </a:rPr>
              <a:t>数据库技术产生于六十年代末，是数据管理的有效技术，是计算机科学的重要分支。</a:t>
            </a:r>
          </a:p>
          <a:p>
            <a:pPr eaLnBrk="1" hangingPunct="1">
              <a:lnSpc>
                <a:spcPct val="200000"/>
              </a:lnSpc>
            </a:pPr>
            <a:r>
              <a:rPr lang="zh-CN" altLang="en-US" sz="2600" dirty="0">
                <a:latin typeface="微软雅黑" panose="020B0503020204020204" pitchFamily="34" charset="-122"/>
                <a:ea typeface="微软雅黑" panose="020B0503020204020204" pitchFamily="34" charset="-122"/>
              </a:rPr>
              <a:t>数据库技术是信息系统的核心和基础，它的出现极大地促进了计算机应用向各行各业的渗透。</a:t>
            </a:r>
          </a:p>
          <a:p>
            <a:pPr eaLnBrk="1" hangingPunct="1">
              <a:lnSpc>
                <a:spcPct val="200000"/>
              </a:lnSpc>
            </a:pPr>
            <a:r>
              <a:rPr lang="zh-CN" altLang="zh-CN" sz="2600" dirty="0">
                <a:latin typeface="微软雅黑" panose="020B0503020204020204" pitchFamily="34" charset="-122"/>
                <a:ea typeface="微软雅黑" panose="020B0503020204020204" pitchFamily="34" charset="-122"/>
              </a:rPr>
              <a:t>数据库已经成为每个人生活中不可缺少的部分</a:t>
            </a:r>
            <a:r>
              <a:rPr lang="zh-CN" altLang="en-US"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5B28EFB5-7F11-4BC6-8E72-2020C421C3D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randombar(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randombar(horizontal)">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randombar(horizontal)">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lvl="1" eaLnBrk="1" hangingPunct="1">
              <a:lnSpc>
                <a:spcPct val="140000"/>
              </a:lnSpc>
              <a:defRPr/>
            </a:pPr>
            <a:r>
              <a:rPr lang="en-US" altLang="zh-CN" sz="4800" dirty="0">
                <a:solidFill>
                  <a:srgbClr val="002060"/>
                </a:solidFill>
                <a:latin typeface="+mj-lt"/>
                <a:ea typeface="+mj-ea"/>
                <a:cs typeface="+mj-cs"/>
              </a:rPr>
              <a:t>1.1  </a:t>
            </a:r>
            <a:r>
              <a:rPr lang="zh-CN" altLang="en-US" sz="4800" dirty="0">
                <a:solidFill>
                  <a:srgbClr val="002060"/>
                </a:solidFill>
                <a:latin typeface="+mj-lt"/>
                <a:ea typeface="+mj-ea"/>
                <a:cs typeface="+mj-cs"/>
              </a:rPr>
              <a:t>数据库系统概述</a:t>
            </a:r>
          </a:p>
        </p:txBody>
      </p:sp>
      <p:sp>
        <p:nvSpPr>
          <p:cNvPr id="316419" name="Rectangle 3"/>
          <p:cNvSpPr>
            <a:spLocks noGrp="1" noChangeArrowheads="1"/>
          </p:cNvSpPr>
          <p:nvPr>
            <p:ph type="body" idx="1"/>
          </p:nvPr>
        </p:nvSpPr>
        <p:spPr/>
        <p:txBody>
          <a:bodyPr/>
          <a:lstStyle/>
          <a:p>
            <a:pPr lvl="1" eaLnBrk="1" hangingPunct="1">
              <a:lnSpc>
                <a:spcPct val="300000"/>
              </a:lnSpc>
              <a:buFont typeface="Wingdings" panose="05000000000000000000" pitchFamily="2" charset="2"/>
              <a:buNone/>
            </a:pPr>
            <a:r>
              <a:rPr lang="en-US" altLang="zh-CN" sz="2800" dirty="0">
                <a:solidFill>
                  <a:srgbClr val="004821"/>
                </a:solidFill>
                <a:latin typeface="微软雅黑" panose="020B0503020204020204" pitchFamily="34" charset="-122"/>
                <a:ea typeface="微软雅黑" panose="020B0503020204020204" pitchFamily="34" charset="-122"/>
              </a:rPr>
              <a:t>    1.1.1 </a:t>
            </a:r>
            <a:r>
              <a:rPr lang="zh-CN" altLang="en-US" sz="2800" dirty="0">
                <a:solidFill>
                  <a:srgbClr val="004821"/>
                </a:solidFill>
                <a:latin typeface="微软雅黑" panose="020B0503020204020204" pitchFamily="34" charset="-122"/>
                <a:ea typeface="微软雅黑" panose="020B0503020204020204" pitchFamily="34" charset="-122"/>
              </a:rPr>
              <a:t>数据库的</a:t>
            </a:r>
            <a:r>
              <a:rPr lang="en-US" altLang="zh-CN" sz="2800" dirty="0">
                <a:solidFill>
                  <a:srgbClr val="004821"/>
                </a:solidFill>
                <a:latin typeface="微软雅黑" panose="020B0503020204020204" pitchFamily="34" charset="-122"/>
                <a:ea typeface="微软雅黑" panose="020B0503020204020204" pitchFamily="34" charset="-122"/>
              </a:rPr>
              <a:t>4</a:t>
            </a:r>
            <a:r>
              <a:rPr lang="zh-CN" altLang="en-US" sz="2800" dirty="0">
                <a:solidFill>
                  <a:srgbClr val="004821"/>
                </a:solidFill>
                <a:latin typeface="微软雅黑" panose="020B0503020204020204" pitchFamily="34" charset="-122"/>
                <a:ea typeface="微软雅黑" panose="020B0503020204020204" pitchFamily="34" charset="-122"/>
              </a:rPr>
              <a:t>个基本概念</a:t>
            </a:r>
          </a:p>
          <a:p>
            <a:pPr lvl="1" eaLnBrk="1" hangingPunct="1">
              <a:lnSpc>
                <a:spcPct val="300000"/>
              </a:lnSpc>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1.1.2 </a:t>
            </a:r>
            <a:r>
              <a:rPr lang="zh-CN" altLang="en-US" sz="2800" dirty="0">
                <a:latin typeface="微软雅黑" panose="020B0503020204020204" pitchFamily="34" charset="-122"/>
                <a:ea typeface="微软雅黑" panose="020B0503020204020204" pitchFamily="34" charset="-122"/>
              </a:rPr>
              <a:t>数据管理技术的产生和发展</a:t>
            </a:r>
          </a:p>
          <a:p>
            <a:pPr lvl="1" eaLnBrk="1" hangingPunct="1">
              <a:lnSpc>
                <a:spcPct val="300000"/>
              </a:lnSpc>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1.1.3 </a:t>
            </a:r>
            <a:r>
              <a:rPr lang="zh-CN" altLang="en-US" sz="2800" dirty="0">
                <a:latin typeface="微软雅黑" panose="020B0503020204020204" pitchFamily="34" charset="-122"/>
                <a:ea typeface="微软雅黑" panose="020B0503020204020204" pitchFamily="34" charset="-122"/>
              </a:rPr>
              <a:t>数据库系统的特点 </a:t>
            </a:r>
            <a:endParaRPr lang="zh-CN" altLang="en-US" sz="3200" dirty="0">
              <a:solidFill>
                <a:srgbClr val="002060"/>
              </a:solidFill>
              <a:latin typeface="微软雅黑" panose="020B0503020204020204" pitchFamily="34" charset="-122"/>
              <a:ea typeface="微软雅黑" panose="020B0503020204020204" pitchFamily="34" charset="-122"/>
            </a:endParaRPr>
          </a:p>
          <a:p>
            <a:pPr lvl="1" eaLnBrk="1" hangingPunct="1">
              <a:lnSpc>
                <a:spcPct val="200000"/>
              </a:lnSpc>
              <a:buFont typeface="Wingdings" panose="05000000000000000000" pitchFamily="2" charset="2"/>
              <a:buNone/>
            </a:pPr>
            <a:r>
              <a:rPr lang="zh-CN" altLang="en-US" dirty="0">
                <a:solidFill>
                  <a:srgbClr val="002060"/>
                </a:solidFill>
                <a:latin typeface="宋体" panose="02010600030101010101" pitchFamily="2" charset="-122"/>
              </a:rPr>
              <a:t>  </a:t>
            </a:r>
          </a:p>
          <a:p>
            <a:pPr lvl="1" eaLnBrk="1" hangingPunct="1">
              <a:lnSpc>
                <a:spcPct val="200000"/>
              </a:lnSpc>
            </a:pPr>
            <a:endParaRPr lang="zh-CN" altLang="en-US" dirty="0">
              <a:solidFill>
                <a:srgbClr val="002060"/>
              </a:solidFill>
            </a:endParaRPr>
          </a:p>
          <a:p>
            <a:pPr lvl="1" eaLnBrk="1" hangingPunct="1">
              <a:lnSpc>
                <a:spcPct val="200000"/>
              </a:lnSpc>
              <a:buFont typeface="Wingdings" panose="05000000000000000000" pitchFamily="2" charset="2"/>
              <a:buNone/>
            </a:pPr>
            <a:endParaRPr lang="zh-CN" altLang="en-US" sz="2800" dirty="0">
              <a:solidFill>
                <a:srgbClr val="002060"/>
              </a:solidFill>
            </a:endParaRPr>
          </a:p>
          <a:p>
            <a:pPr lvl="1" eaLnBrk="1" hangingPunct="1">
              <a:lnSpc>
                <a:spcPct val="200000"/>
              </a:lnSpc>
              <a:buFont typeface="Wingdings" panose="05000000000000000000" pitchFamily="2" charset="2"/>
              <a:buNone/>
            </a:pPr>
            <a:endParaRPr lang="en-US" altLang="zh-CN" sz="2800" dirty="0"/>
          </a:p>
        </p:txBody>
      </p:sp>
      <p:sp>
        <p:nvSpPr>
          <p:cNvPr id="2" name="日期占位符 1"/>
          <p:cNvSpPr>
            <a:spLocks noGrp="1"/>
          </p:cNvSpPr>
          <p:nvPr>
            <p:ph type="dt" sz="half" idx="10"/>
          </p:nvPr>
        </p:nvSpPr>
        <p:spPr/>
        <p:txBody>
          <a:bodyPr/>
          <a:lstStyle/>
          <a:p>
            <a:pPr>
              <a:defRPr/>
            </a:pPr>
            <a:fld id="{BD6B3D26-30AA-4009-ABF1-9432DE203FC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left)">
                                      <p:cBhvr>
                                        <p:cTn id="7" dur="500"/>
                                        <p:tgtEl>
                                          <p:spTgt spid="316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pRg st="1" end="1"/>
                                            </p:txEl>
                                          </p:spTgt>
                                        </p:tgtEl>
                                        <p:attrNameLst>
                                          <p:attrName>style.visibility</p:attrName>
                                        </p:attrNameLst>
                                      </p:cBhvr>
                                      <p:to>
                                        <p:strVal val="visible"/>
                                      </p:to>
                                    </p:set>
                                    <p:animEffect transition="in" filter="wipe(left)">
                                      <p:cBhvr>
                                        <p:cTn id="10" dur="500"/>
                                        <p:tgtEl>
                                          <p:spTgt spid="316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animEffect transition="in" filter="wipe(left)">
                                      <p:cBhvr>
                                        <p:cTn id="13" dur="500"/>
                                        <p:tgtEl>
                                          <p:spTgt spid="3164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6419">
                                            <p:txEl>
                                              <p:pRg st="3" end="3"/>
                                            </p:txEl>
                                          </p:spTgt>
                                        </p:tgtEl>
                                        <p:attrNameLst>
                                          <p:attrName>style.visibility</p:attrName>
                                        </p:attrNameLst>
                                      </p:cBhvr>
                                      <p:to>
                                        <p:strVal val="visible"/>
                                      </p:to>
                                    </p:set>
                                    <p:animEffect transition="in" filter="wipe(left)">
                                      <p:cBhvr>
                                        <p:cTn id="16" dur="500"/>
                                        <p:tgtEl>
                                          <p:spTgt spid="316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1438" y="116632"/>
            <a:ext cx="8045058" cy="755172"/>
          </a:xfrm>
        </p:spPr>
        <p:txBody>
          <a:bodyPr/>
          <a:lstStyle/>
          <a:p>
            <a:pPr eaLnBrk="1" hangingPunct="1"/>
            <a:r>
              <a:rPr lang="en-US" altLang="zh-CN" sz="4800" dirty="0">
                <a:solidFill>
                  <a:srgbClr val="002060"/>
                </a:solidFill>
              </a:rPr>
              <a:t>1.1.1  </a:t>
            </a:r>
            <a:r>
              <a:rPr lang="zh-CN" altLang="en-US" sz="4800" dirty="0">
                <a:solidFill>
                  <a:srgbClr val="002060"/>
                </a:solidFill>
              </a:rPr>
              <a:t>数据库的</a:t>
            </a:r>
            <a:r>
              <a:rPr lang="en-US" altLang="zh-CN" sz="4800" dirty="0">
                <a:solidFill>
                  <a:srgbClr val="002060"/>
                </a:solidFill>
              </a:rPr>
              <a:t>4</a:t>
            </a:r>
            <a:r>
              <a:rPr lang="zh-CN" altLang="en-US" sz="4800" dirty="0">
                <a:solidFill>
                  <a:srgbClr val="002060"/>
                </a:solidFill>
              </a:rPr>
              <a:t>个基本概念</a:t>
            </a:r>
            <a:endParaRPr lang="zh-CN" altLang="en-US" sz="6000" dirty="0">
              <a:solidFill>
                <a:srgbClr val="002060"/>
              </a:solidFill>
              <a:latin typeface="宋体" panose="02010600030101010101" pitchFamily="2" charset="-122"/>
            </a:endParaRPr>
          </a:p>
        </p:txBody>
      </p:sp>
      <p:sp>
        <p:nvSpPr>
          <p:cNvPr id="19459" name="Rectangle 3"/>
          <p:cNvSpPr>
            <a:spLocks noGrp="1" noChangeArrowheads="1"/>
          </p:cNvSpPr>
          <p:nvPr>
            <p:ph type="body" idx="1"/>
          </p:nvPr>
        </p:nvSpPr>
        <p:spPr>
          <a:xfrm>
            <a:off x="1403350" y="1124744"/>
            <a:ext cx="6913066" cy="4823990"/>
          </a:xfrm>
        </p:spPr>
        <p:txBody>
          <a:bodyPr/>
          <a:lstStyle/>
          <a:p>
            <a:pPr eaLnBrk="1" hangingPunct="1">
              <a:lnSpc>
                <a:spcPct val="200000"/>
              </a:lnSpc>
            </a:pPr>
            <a:r>
              <a:rPr lang="zh-CN" altLang="en-US" sz="3600" dirty="0">
                <a:latin typeface="微软雅黑" panose="020B0503020204020204" pitchFamily="34" charset="-122"/>
                <a:ea typeface="微软雅黑" panose="020B0503020204020204" pitchFamily="34" charset="-122"/>
              </a:rPr>
              <a:t>数据（</a:t>
            </a:r>
            <a:r>
              <a:rPr lang="en-US" altLang="zh-CN" sz="3600" dirty="0">
                <a:latin typeface="微软雅黑" panose="020B0503020204020204" pitchFamily="34" charset="-122"/>
                <a:ea typeface="微软雅黑" panose="020B0503020204020204" pitchFamily="34" charset="-122"/>
              </a:rPr>
              <a:t>Data</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eaLnBrk="1" hangingPunct="1">
              <a:lnSpc>
                <a:spcPct val="200000"/>
              </a:lnSpc>
            </a:pPr>
            <a:r>
              <a:rPr lang="zh-CN" altLang="en-US" sz="3600" dirty="0">
                <a:latin typeface="微软雅黑" panose="020B0503020204020204" pitchFamily="34" charset="-122"/>
                <a:ea typeface="微软雅黑" panose="020B0503020204020204" pitchFamily="34" charset="-122"/>
              </a:rPr>
              <a:t>数据库（</a:t>
            </a:r>
            <a:r>
              <a:rPr lang="en-US" altLang="zh-CN" sz="3600" dirty="0">
                <a:latin typeface="微软雅黑" panose="020B0503020204020204" pitchFamily="34" charset="-122"/>
                <a:ea typeface="微软雅黑" panose="020B0503020204020204" pitchFamily="34" charset="-122"/>
              </a:rPr>
              <a:t>Database</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eaLnBrk="1" hangingPunct="1">
              <a:lnSpc>
                <a:spcPct val="200000"/>
              </a:lnSpc>
            </a:pPr>
            <a:r>
              <a:rPr lang="zh-CN" altLang="en-US" sz="3600" dirty="0">
                <a:latin typeface="微软雅黑" panose="020B0503020204020204" pitchFamily="34" charset="-122"/>
                <a:ea typeface="微软雅黑" panose="020B0503020204020204" pitchFamily="34" charset="-122"/>
              </a:rPr>
              <a:t>数据库管理系统（</a:t>
            </a:r>
            <a:r>
              <a:rPr lang="en-US" altLang="zh-CN" sz="3600" dirty="0">
                <a:latin typeface="微软雅黑" panose="020B0503020204020204" pitchFamily="34" charset="-122"/>
                <a:ea typeface="微软雅黑" panose="020B0503020204020204" pitchFamily="34" charset="-122"/>
              </a:rPr>
              <a:t>DBMS</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eaLnBrk="1" hangingPunct="1">
              <a:lnSpc>
                <a:spcPct val="200000"/>
              </a:lnSpc>
            </a:pPr>
            <a:r>
              <a:rPr lang="zh-CN" altLang="en-US" sz="3600" dirty="0">
                <a:latin typeface="微软雅黑" panose="020B0503020204020204" pitchFamily="34" charset="-122"/>
                <a:ea typeface="微软雅黑" panose="020B0503020204020204" pitchFamily="34" charset="-122"/>
              </a:rPr>
              <a:t>数据库系统（</a:t>
            </a:r>
            <a:r>
              <a:rPr lang="en-US" altLang="zh-CN" sz="3600" dirty="0">
                <a:latin typeface="微软雅黑" panose="020B0503020204020204" pitchFamily="34" charset="-122"/>
                <a:ea typeface="微软雅黑" panose="020B0503020204020204" pitchFamily="34" charset="-122"/>
              </a:rPr>
              <a:t>DBS</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74781698-DE9F-4996-A9BB-369055DDFF50}"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71600" y="142876"/>
            <a:ext cx="7042150" cy="708025"/>
          </a:xfrm>
        </p:spPr>
        <p:txBody>
          <a:bodyPr/>
          <a:lstStyle/>
          <a:p>
            <a:pPr eaLnBrk="1" hangingPunct="1"/>
            <a:r>
              <a:rPr lang="en-US" altLang="zh-CN" sz="4800" dirty="0">
                <a:solidFill>
                  <a:srgbClr val="002060"/>
                </a:solidFill>
              </a:rPr>
              <a:t>1.  </a:t>
            </a:r>
            <a:r>
              <a:rPr lang="zh-CN" altLang="en-US" sz="4800" dirty="0">
                <a:solidFill>
                  <a:srgbClr val="002060"/>
                </a:solidFill>
              </a:rPr>
              <a:t>数据</a:t>
            </a:r>
          </a:p>
        </p:txBody>
      </p:sp>
      <p:sp>
        <p:nvSpPr>
          <p:cNvPr id="20483" name="Rectangle 3"/>
          <p:cNvSpPr>
            <a:spLocks noGrp="1" noChangeArrowheads="1"/>
          </p:cNvSpPr>
          <p:nvPr>
            <p:ph type="body" idx="1"/>
          </p:nvPr>
        </p:nvSpPr>
        <p:spPr>
          <a:xfrm>
            <a:off x="971600" y="908720"/>
            <a:ext cx="8172400" cy="5832648"/>
          </a:xfrm>
        </p:spPr>
        <p:txBody>
          <a:bodyPr/>
          <a:lstStyle/>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a:t>
            </a:r>
            <a:r>
              <a:rPr lang="en-US" altLang="zh-CN" dirty="0">
                <a:solidFill>
                  <a:srgbClr val="004821"/>
                </a:solidFill>
                <a:latin typeface="微软雅黑" panose="020B0503020204020204" pitchFamily="34" charset="-122"/>
                <a:ea typeface="微软雅黑" panose="020B0503020204020204" pitchFamily="34" charset="-122"/>
              </a:rPr>
              <a:t>Data</a:t>
            </a:r>
            <a:r>
              <a:rPr lang="zh-CN" altLang="en-US" dirty="0">
                <a:solidFill>
                  <a:srgbClr val="004821"/>
                </a:solidFill>
                <a:latin typeface="微软雅黑" panose="020B0503020204020204" pitchFamily="34" charset="-122"/>
                <a:ea typeface="微软雅黑" panose="020B0503020204020204" pitchFamily="34" charset="-122"/>
              </a:rPr>
              <a:t>）是数据库中存储的基本对象</a:t>
            </a:r>
          </a:p>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数据的定义</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描述事物的符号记录</a:t>
            </a:r>
          </a:p>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数据的种类</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数字、文字、图形、图像、音频、视频、学生的档案记录等</a:t>
            </a:r>
          </a:p>
        </p:txBody>
      </p:sp>
      <p:sp>
        <p:nvSpPr>
          <p:cNvPr id="2" name="日期占位符 1"/>
          <p:cNvSpPr>
            <a:spLocks noGrp="1"/>
          </p:cNvSpPr>
          <p:nvPr>
            <p:ph type="dt" sz="half" idx="10"/>
          </p:nvPr>
        </p:nvSpPr>
        <p:spPr/>
        <p:txBody>
          <a:bodyPr/>
          <a:lstStyle/>
          <a:p>
            <a:pPr>
              <a:defRPr/>
            </a:pPr>
            <a:fld id="{424634DE-031B-4E2B-85FC-73B51DF996D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048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 calcmode="lin" valueType="num">
                                      <p:cBhvr>
                                        <p:cTn id="14"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048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483">
                                            <p:txEl>
                                              <p:pRg st="2" end="2"/>
                                            </p:txEl>
                                          </p:spTgt>
                                        </p:tgtEl>
                                        <p:attrNameLst>
                                          <p:attrName>style.visibility</p:attrName>
                                        </p:attrNameLst>
                                      </p:cBhvr>
                                      <p:to>
                                        <p:strVal val="visible"/>
                                      </p:to>
                                    </p:set>
                                    <p:anim calcmode="lin" valueType="num">
                                      <p:cBhvr>
                                        <p:cTn id="21"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048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048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483">
                                            <p:txEl>
                                              <p:pRg st="3" end="3"/>
                                            </p:txEl>
                                          </p:spTgt>
                                        </p:tgtEl>
                                        <p:attrNameLst>
                                          <p:attrName>style.visibility</p:attrName>
                                        </p:attrNameLst>
                                      </p:cBhvr>
                                      <p:to>
                                        <p:strVal val="visible"/>
                                      </p:to>
                                    </p:set>
                                    <p:anim calcmode="lin" valueType="num">
                                      <p:cBhvr>
                                        <p:cTn id="28" dur="500" fill="hold"/>
                                        <p:tgtEl>
                                          <p:spTgt spid="2048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048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048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0483">
                                            <p:txEl>
                                              <p:pRg st="4" end="4"/>
                                            </p:txEl>
                                          </p:spTgt>
                                        </p:tgtEl>
                                        <p:attrNameLst>
                                          <p:attrName>style.visibility</p:attrName>
                                        </p:attrNameLst>
                                      </p:cBhvr>
                                      <p:to>
                                        <p:strVal val="visible"/>
                                      </p:to>
                                    </p:set>
                                    <p:anim calcmode="lin" valueType="num">
                                      <p:cBhvr>
                                        <p:cTn id="35" dur="5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048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b="1" dirty="0">
                <a:solidFill>
                  <a:srgbClr val="C00000"/>
                </a:solidFill>
                <a:ea typeface="隶书" panose="02010509060101010101" pitchFamily="49" charset="-122"/>
              </a:rPr>
              <a:t>什么是数据管理技术</a:t>
            </a:r>
          </a:p>
        </p:txBody>
      </p:sp>
      <p:sp>
        <p:nvSpPr>
          <p:cNvPr id="105475" name="Rectangle 3"/>
          <p:cNvSpPr>
            <a:spLocks noGrp="1" noChangeArrowheads="1"/>
          </p:cNvSpPr>
          <p:nvPr>
            <p:ph idx="1"/>
          </p:nvPr>
        </p:nvSpPr>
        <p:spPr/>
        <p:txBody>
          <a:bodyPr/>
          <a:lstStyle/>
          <a:p>
            <a:pPr>
              <a:lnSpc>
                <a:spcPct val="150000"/>
              </a:lnSpc>
            </a:pPr>
            <a:r>
              <a:rPr lang="zh-CN" altLang="en-US" sz="2400" b="1" dirty="0">
                <a:latin typeface="微软雅黑" panose="020B0503020204020204" pitchFamily="34" charset="-122"/>
                <a:ea typeface="微软雅黑" panose="020B0503020204020204" pitchFamily="34" charset="-122"/>
              </a:rPr>
              <a:t>狭义：数据库技术</a:t>
            </a:r>
          </a:p>
          <a:p>
            <a:pPr>
              <a:lnSpc>
                <a:spcPct val="150000"/>
              </a:lnSpc>
            </a:pPr>
            <a:r>
              <a:rPr lang="zh-CN" altLang="en-US" sz="2400" b="1" dirty="0">
                <a:latin typeface="微软雅黑" panose="020B0503020204020204" pitchFamily="34" charset="-122"/>
                <a:ea typeface="微软雅黑" panose="020B0503020204020204" pitchFamily="34" charset="-122"/>
              </a:rPr>
              <a:t>广义：对数据进行管理、利用的所有技术</a:t>
            </a:r>
          </a:p>
          <a:p>
            <a:pPr lvl="1">
              <a:lnSpc>
                <a:spcPct val="150000"/>
              </a:lnSpc>
              <a:spcBef>
                <a:spcPct val="25000"/>
              </a:spcBef>
            </a:pPr>
            <a:r>
              <a:rPr lang="zh-CN" altLang="en-US" sz="2000" b="1" dirty="0">
                <a:solidFill>
                  <a:srgbClr val="0000FF"/>
                </a:solidFill>
                <a:latin typeface="微软雅黑" panose="020B0503020204020204" pitchFamily="34" charset="-122"/>
                <a:ea typeface="微软雅黑" panose="020B0503020204020204" pitchFamily="34" charset="-122"/>
              </a:rPr>
              <a:t>数据库技术</a:t>
            </a:r>
          </a:p>
          <a:p>
            <a:pPr marL="914400" lvl="2" indent="0">
              <a:lnSpc>
                <a:spcPct val="150000"/>
              </a:lnSpc>
              <a:spcBef>
                <a:spcPct val="25000"/>
              </a:spcBef>
              <a:buNone/>
            </a:pPr>
            <a:r>
              <a:rPr lang="zh-CN" altLang="en-US" sz="1800" b="1" dirty="0">
                <a:solidFill>
                  <a:srgbClr val="008000"/>
                </a:solidFill>
                <a:latin typeface="微软雅黑" panose="020B0503020204020204" pitchFamily="34" charset="-122"/>
                <a:ea typeface="微软雅黑" panose="020B0503020204020204" pitchFamily="34" charset="-122"/>
              </a:rPr>
              <a:t>数据模型、数据存储结构和索引、查询处理和查询优化、事务与并发、开发工具等</a:t>
            </a:r>
          </a:p>
          <a:p>
            <a:pPr lvl="1">
              <a:lnSpc>
                <a:spcPct val="150000"/>
              </a:lnSpc>
              <a:spcBef>
                <a:spcPct val="25000"/>
              </a:spcBef>
            </a:pPr>
            <a:r>
              <a:rPr lang="zh-CN" altLang="en-US" sz="2000" b="1" dirty="0">
                <a:solidFill>
                  <a:srgbClr val="0000FF"/>
                </a:solidFill>
                <a:latin typeface="微软雅黑" panose="020B0503020204020204" pitchFamily="34" charset="-122"/>
                <a:ea typeface="微软雅黑" panose="020B0503020204020204" pitchFamily="34" charset="-122"/>
              </a:rPr>
              <a:t>数据仓库技术</a:t>
            </a:r>
          </a:p>
          <a:p>
            <a:pPr lvl="1">
              <a:lnSpc>
                <a:spcPct val="150000"/>
              </a:lnSpc>
              <a:spcBef>
                <a:spcPct val="25000"/>
              </a:spcBef>
            </a:pPr>
            <a:r>
              <a:rPr lang="zh-CN" altLang="en-US" sz="2000" b="1" dirty="0">
                <a:solidFill>
                  <a:srgbClr val="0000FF"/>
                </a:solidFill>
                <a:latin typeface="微软雅黑" panose="020B0503020204020204" pitchFamily="34" charset="-122"/>
                <a:ea typeface="微软雅黑" panose="020B0503020204020204" pitchFamily="34" charset="-122"/>
              </a:rPr>
              <a:t>数据挖掘技术</a:t>
            </a:r>
          </a:p>
          <a:p>
            <a:pPr lvl="1">
              <a:lnSpc>
                <a:spcPct val="150000"/>
              </a:lnSpc>
              <a:spcBef>
                <a:spcPct val="25000"/>
              </a:spcBef>
            </a:pPr>
            <a:r>
              <a:rPr lang="zh-CN" altLang="en-US" sz="2000" b="1" dirty="0">
                <a:solidFill>
                  <a:srgbClr val="0000FF"/>
                </a:solidFill>
                <a:latin typeface="微软雅黑" panose="020B0503020204020204" pitchFamily="34" charset="-122"/>
                <a:ea typeface="微软雅黑" panose="020B0503020204020204" pitchFamily="34" charset="-122"/>
              </a:rPr>
              <a:t>数据集成技术</a:t>
            </a:r>
          </a:p>
          <a:p>
            <a:pPr lvl="1">
              <a:lnSpc>
                <a:spcPct val="150000"/>
              </a:lnSpc>
              <a:spcBef>
                <a:spcPct val="25000"/>
              </a:spcBef>
            </a:pPr>
            <a:r>
              <a:rPr lang="zh-CN" altLang="en-US" sz="2000" b="1" dirty="0">
                <a:solidFill>
                  <a:srgbClr val="0000FF"/>
                </a:solidFill>
                <a:latin typeface="微软雅黑" panose="020B0503020204020204" pitchFamily="34" charset="-122"/>
                <a:ea typeface="微软雅黑" panose="020B0503020204020204" pitchFamily="34" charset="-122"/>
              </a:rPr>
              <a:t>信息检索技术</a:t>
            </a:r>
          </a:p>
          <a:p>
            <a:pPr lvl="1">
              <a:lnSpc>
                <a:spcPct val="150000"/>
              </a:lnSpc>
              <a:spcBef>
                <a:spcPct val="25000"/>
              </a:spcBef>
            </a:pPr>
            <a:r>
              <a:rPr lang="en-US" altLang="zh-CN"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0244" name="日期占位符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87057972-5268-4488-9667-62CD4132718D}"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spTree>
    <p:extLst>
      <p:ext uri="{BB962C8B-B14F-4D97-AF65-F5344CB8AC3E}">
        <p14:creationId xmlns:p14="http://schemas.microsoft.com/office/powerpoint/2010/main" val="14810287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p:cTn id="7" dur="500" fill="hold"/>
                                        <p:tgtEl>
                                          <p:spTgt spid="1054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54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547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05475">
                                            <p:txEl>
                                              <p:pRg st="1" end="1"/>
                                            </p:txEl>
                                          </p:spTgt>
                                        </p:tgtEl>
                                        <p:attrNameLst>
                                          <p:attrName>style.visibility</p:attrName>
                                        </p:attrNameLst>
                                      </p:cBhvr>
                                      <p:to>
                                        <p:strVal val="visible"/>
                                      </p:to>
                                    </p:set>
                                    <p:anim calcmode="lin" valueType="num">
                                      <p:cBhvr>
                                        <p:cTn id="14" dur="500" fill="hold"/>
                                        <p:tgtEl>
                                          <p:spTgt spid="10547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547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547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05475">
                                            <p:txEl>
                                              <p:pRg st="2" end="2"/>
                                            </p:txEl>
                                          </p:spTgt>
                                        </p:tgtEl>
                                        <p:attrNameLst>
                                          <p:attrName>style.visibility</p:attrName>
                                        </p:attrNameLst>
                                      </p:cBhvr>
                                      <p:to>
                                        <p:strVal val="visible"/>
                                      </p:to>
                                    </p:set>
                                    <p:anim calcmode="lin" valueType="num">
                                      <p:cBhvr>
                                        <p:cTn id="21" dur="500" fill="hold"/>
                                        <p:tgtEl>
                                          <p:spTgt spid="10547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547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054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05475">
                                            <p:txEl>
                                              <p:pRg st="3" end="3"/>
                                            </p:txEl>
                                          </p:spTgt>
                                        </p:tgtEl>
                                        <p:attrNameLst>
                                          <p:attrName>style.visibility</p:attrName>
                                        </p:attrNameLst>
                                      </p:cBhvr>
                                      <p:to>
                                        <p:strVal val="visible"/>
                                      </p:to>
                                    </p:set>
                                    <p:anim calcmode="lin" valueType="num">
                                      <p:cBhvr>
                                        <p:cTn id="28" dur="500" fill="hold"/>
                                        <p:tgtEl>
                                          <p:spTgt spid="10547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0547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0547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05475">
                                            <p:txEl>
                                              <p:pRg st="4" end="4"/>
                                            </p:txEl>
                                          </p:spTgt>
                                        </p:tgtEl>
                                        <p:attrNameLst>
                                          <p:attrName>style.visibility</p:attrName>
                                        </p:attrNameLst>
                                      </p:cBhvr>
                                      <p:to>
                                        <p:strVal val="visible"/>
                                      </p:to>
                                    </p:set>
                                    <p:anim calcmode="lin" valueType="num">
                                      <p:cBhvr>
                                        <p:cTn id="35" dur="500" fill="hold"/>
                                        <p:tgtEl>
                                          <p:spTgt spid="10547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0547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0547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05475">
                                            <p:txEl>
                                              <p:pRg st="5" end="5"/>
                                            </p:txEl>
                                          </p:spTgt>
                                        </p:tgtEl>
                                        <p:attrNameLst>
                                          <p:attrName>style.visibility</p:attrName>
                                        </p:attrNameLst>
                                      </p:cBhvr>
                                      <p:to>
                                        <p:strVal val="visible"/>
                                      </p:to>
                                    </p:set>
                                    <p:anim calcmode="lin" valueType="num">
                                      <p:cBhvr>
                                        <p:cTn id="42" dur="500" fill="hold"/>
                                        <p:tgtEl>
                                          <p:spTgt spid="10547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0547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05475">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05475">
                                            <p:txEl>
                                              <p:pRg st="6" end="6"/>
                                            </p:txEl>
                                          </p:spTgt>
                                        </p:tgtEl>
                                        <p:attrNameLst>
                                          <p:attrName>style.visibility</p:attrName>
                                        </p:attrNameLst>
                                      </p:cBhvr>
                                      <p:to>
                                        <p:strVal val="visible"/>
                                      </p:to>
                                    </p:set>
                                    <p:anim calcmode="lin" valueType="num">
                                      <p:cBhvr>
                                        <p:cTn id="49" dur="500" fill="hold"/>
                                        <p:tgtEl>
                                          <p:spTgt spid="10547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0547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05475">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105475">
                                            <p:txEl>
                                              <p:pRg st="7" end="7"/>
                                            </p:txEl>
                                          </p:spTgt>
                                        </p:tgtEl>
                                        <p:attrNameLst>
                                          <p:attrName>style.visibility</p:attrName>
                                        </p:attrNameLst>
                                      </p:cBhvr>
                                      <p:to>
                                        <p:strVal val="visible"/>
                                      </p:to>
                                    </p:set>
                                    <p:anim calcmode="lin" valueType="num">
                                      <p:cBhvr>
                                        <p:cTn id="56" dur="500" fill="hold"/>
                                        <p:tgtEl>
                                          <p:spTgt spid="105475">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05475">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05475">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16" fill="hold" nodeType="clickEffect">
                                  <p:stCondLst>
                                    <p:cond delay="0"/>
                                  </p:stCondLst>
                                  <p:childTnLst>
                                    <p:set>
                                      <p:cBhvr>
                                        <p:cTn id="62" dur="1" fill="hold">
                                          <p:stCondLst>
                                            <p:cond delay="0"/>
                                          </p:stCondLst>
                                        </p:cTn>
                                        <p:tgtEl>
                                          <p:spTgt spid="105475">
                                            <p:txEl>
                                              <p:pRg st="8" end="8"/>
                                            </p:txEl>
                                          </p:spTgt>
                                        </p:tgtEl>
                                        <p:attrNameLst>
                                          <p:attrName>style.visibility</p:attrName>
                                        </p:attrNameLst>
                                      </p:cBhvr>
                                      <p:to>
                                        <p:strVal val="visible"/>
                                      </p:to>
                                    </p:set>
                                    <p:anim calcmode="lin" valueType="num">
                                      <p:cBhvr>
                                        <p:cTn id="63" dur="500" fill="hold"/>
                                        <p:tgtEl>
                                          <p:spTgt spid="105475">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105475">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105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1438" y="116632"/>
            <a:ext cx="7695361" cy="755172"/>
          </a:xfrm>
        </p:spPr>
        <p:txBody>
          <a:bodyPr/>
          <a:lstStyle/>
          <a:p>
            <a:pPr eaLnBrk="1" hangingPunct="1"/>
            <a:r>
              <a:rPr lang="zh-CN" altLang="en-US" sz="4800">
                <a:solidFill>
                  <a:srgbClr val="002060"/>
                </a:solidFill>
              </a:rPr>
              <a:t>数据举例</a:t>
            </a:r>
          </a:p>
        </p:txBody>
      </p:sp>
      <p:sp>
        <p:nvSpPr>
          <p:cNvPr id="21507" name="Rectangle 3"/>
          <p:cNvSpPr>
            <a:spLocks noGrp="1" noChangeArrowheads="1"/>
          </p:cNvSpPr>
          <p:nvPr>
            <p:ph type="body" idx="1"/>
          </p:nvPr>
        </p:nvSpPr>
        <p:spPr>
          <a:xfrm>
            <a:off x="1008062" y="980728"/>
            <a:ext cx="8135938" cy="4752975"/>
          </a:xfrm>
        </p:spPr>
        <p:txBody>
          <a:bodyPr/>
          <a:lstStyle/>
          <a:p>
            <a:pPr algn="just"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cs typeface="Times New Roman" panose="02020603050405020304" pitchFamily="18" charset="0"/>
              </a:rPr>
              <a:t>数据的含义称为数据的语义，数据与其语义是不可分的</a:t>
            </a:r>
            <a:r>
              <a:rPr lang="zh-CN" altLang="en-US" sz="2400" dirty="0">
                <a:solidFill>
                  <a:srgbClr val="004821"/>
                </a:solidFill>
                <a:latin typeface="微软雅黑" panose="020B0503020204020204" pitchFamily="34" charset="-122"/>
                <a:ea typeface="微软雅黑" panose="020B0503020204020204" pitchFamily="34" charset="-122"/>
                <a:cs typeface="Times New Roman" panose="02020603050405020304" pitchFamily="18" charset="0"/>
              </a:rPr>
              <a:t>。</a:t>
            </a:r>
          </a:p>
          <a:p>
            <a:pPr lvl="1" eaLnBrk="1" hangingPunct="1">
              <a:lnSpc>
                <a:spcPct val="150000"/>
              </a:lnSpc>
            </a:pPr>
            <a:r>
              <a:rPr lang="zh-CN" altLang="en-US" dirty="0">
                <a:cs typeface="Times New Roman" panose="02020603050405020304" pitchFamily="18" charset="0"/>
              </a:rPr>
              <a:t>例如  </a:t>
            </a:r>
            <a:r>
              <a:rPr lang="en-US" altLang="zh-CN" dirty="0">
                <a:cs typeface="Times New Roman" panose="02020603050405020304" pitchFamily="18" charset="0"/>
              </a:rPr>
              <a:t>93</a:t>
            </a:r>
            <a:r>
              <a:rPr lang="zh-CN" altLang="en-US" dirty="0">
                <a:cs typeface="Times New Roman" panose="02020603050405020304" pitchFamily="18" charset="0"/>
              </a:rPr>
              <a:t>是一个数据</a:t>
            </a: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1</a:t>
            </a:r>
            <a:r>
              <a:rPr lang="zh-CN" altLang="en-US" sz="2400" dirty="0">
                <a:cs typeface="Times New Roman" panose="02020603050405020304" pitchFamily="18" charset="0"/>
              </a:rPr>
              <a:t>：学生某门课的成绩</a:t>
            </a: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2</a:t>
            </a:r>
            <a:r>
              <a:rPr lang="zh-CN" altLang="en-US" sz="2400" dirty="0">
                <a:cs typeface="Times New Roman" panose="02020603050405020304" pitchFamily="18" charset="0"/>
              </a:rPr>
              <a:t>：某人的体重</a:t>
            </a: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3</a:t>
            </a:r>
            <a:r>
              <a:rPr lang="zh-CN" altLang="en-US" sz="2400" dirty="0">
                <a:cs typeface="Times New Roman" panose="02020603050405020304" pitchFamily="18" charset="0"/>
              </a:rPr>
              <a:t>：计算机系</a:t>
            </a:r>
            <a:r>
              <a:rPr lang="en-US" altLang="zh-CN" sz="2400" dirty="0">
                <a:cs typeface="Times New Roman" panose="02020603050405020304" pitchFamily="18" charset="0"/>
              </a:rPr>
              <a:t>2013</a:t>
            </a:r>
            <a:r>
              <a:rPr lang="zh-CN" altLang="en-US" sz="2400" dirty="0">
                <a:cs typeface="Times New Roman" panose="02020603050405020304" pitchFamily="18" charset="0"/>
              </a:rPr>
              <a:t>级学生人数</a:t>
            </a:r>
          </a:p>
          <a:p>
            <a:pPr lvl="2" eaLnBrk="1" hangingPunct="1">
              <a:lnSpc>
                <a:spcPct val="150000"/>
              </a:lnSpc>
              <a:buFontTx/>
              <a:buNone/>
            </a:pPr>
            <a:r>
              <a:rPr lang="zh-CN" altLang="en-US" sz="2400" dirty="0">
                <a:cs typeface="Times New Roman" panose="02020603050405020304" pitchFamily="18" charset="0"/>
              </a:rPr>
              <a:t>语义</a:t>
            </a:r>
            <a:r>
              <a:rPr lang="en-US" altLang="zh-CN" sz="2400" dirty="0">
                <a:cs typeface="Times New Roman" panose="02020603050405020304" pitchFamily="18" charset="0"/>
              </a:rPr>
              <a:t>4</a:t>
            </a:r>
            <a:r>
              <a:rPr lang="zh-CN" altLang="en-US" sz="2400" dirty="0">
                <a:cs typeface="Times New Roman" panose="02020603050405020304" pitchFamily="18" charset="0"/>
              </a:rPr>
              <a:t>：请同学给出</a:t>
            </a:r>
            <a:r>
              <a:rPr lang="en-US" altLang="zh-CN" sz="2400" dirty="0">
                <a:cs typeface="Times New Roman" panose="02020603050405020304" pitchFamily="18" charset="0"/>
              </a:rPr>
              <a:t>……</a:t>
            </a:r>
            <a:endParaRPr lang="zh-CN" altLang="en-US" sz="2400" dirty="0">
              <a:cs typeface="Times New Roman" panose="02020603050405020304" pitchFamily="18" charset="0"/>
            </a:endParaRPr>
          </a:p>
          <a:p>
            <a:pPr lvl="2" eaLnBrk="1" hangingPunct="1">
              <a:lnSpc>
                <a:spcPct val="150000"/>
              </a:lnSpc>
              <a:buFontTx/>
              <a:buNone/>
            </a:pPr>
            <a:endParaRPr lang="zh-CN" altLang="en-US" dirty="0">
              <a:cs typeface="Times New Roman" panose="02020603050405020304" pitchFamily="18" charset="0"/>
            </a:endParaRPr>
          </a:p>
          <a:p>
            <a:pPr eaLnBrk="1" hangingPunct="1">
              <a:lnSpc>
                <a:spcPct val="150000"/>
              </a:lnSpc>
              <a:buFont typeface="Wingdings" panose="05000000000000000000" pitchFamily="2" charset="2"/>
              <a:buNone/>
            </a:pPr>
            <a:endParaRPr lang="en-US" altLang="zh-CN" sz="2400" dirty="0">
              <a:cs typeface="Times New Roman" panose="02020603050405020304" pitchFamily="18" charset="0"/>
            </a:endParaRPr>
          </a:p>
        </p:txBody>
      </p:sp>
      <p:sp>
        <p:nvSpPr>
          <p:cNvPr id="2" name="日期占位符 1"/>
          <p:cNvSpPr>
            <a:spLocks noGrp="1"/>
          </p:cNvSpPr>
          <p:nvPr>
            <p:ph type="dt" sz="half" idx="10"/>
          </p:nvPr>
        </p:nvSpPr>
        <p:spPr/>
        <p:txBody>
          <a:bodyPr/>
          <a:lstStyle/>
          <a:p>
            <a:pPr>
              <a:defRPr/>
            </a:pPr>
            <a:fld id="{BA5C1D3D-8720-4E0E-99B2-B434E25CFB04}"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p:cTn id="7" dur="500" fill="hold"/>
                                        <p:tgtEl>
                                          <p:spTgt spid="215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50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150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 calcmode="lin" valueType="num">
                                      <p:cBhvr>
                                        <p:cTn id="14" dur="500" fill="hold"/>
                                        <p:tgtEl>
                                          <p:spTgt spid="2150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150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150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 calcmode="lin" valueType="num">
                                      <p:cBhvr>
                                        <p:cTn id="21" dur="5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150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15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1507">
                                            <p:txEl>
                                              <p:pRg st="3" end="3"/>
                                            </p:txEl>
                                          </p:spTgt>
                                        </p:tgtEl>
                                        <p:attrNameLst>
                                          <p:attrName>style.visibility</p:attrName>
                                        </p:attrNameLst>
                                      </p:cBhvr>
                                      <p:to>
                                        <p:strVal val="visible"/>
                                      </p:to>
                                    </p:set>
                                    <p:anim calcmode="lin" valueType="num">
                                      <p:cBhvr>
                                        <p:cTn id="28" dur="5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150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15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1507">
                                            <p:txEl>
                                              <p:pRg st="4" end="4"/>
                                            </p:txEl>
                                          </p:spTgt>
                                        </p:tgtEl>
                                        <p:attrNameLst>
                                          <p:attrName>style.visibility</p:attrName>
                                        </p:attrNameLst>
                                      </p:cBhvr>
                                      <p:to>
                                        <p:strVal val="visible"/>
                                      </p:to>
                                    </p:set>
                                    <p:anim calcmode="lin" valueType="num">
                                      <p:cBhvr>
                                        <p:cTn id="35" dur="500" fill="hold"/>
                                        <p:tgtEl>
                                          <p:spTgt spid="2150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150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150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1507">
                                            <p:txEl>
                                              <p:pRg st="5" end="5"/>
                                            </p:txEl>
                                          </p:spTgt>
                                        </p:tgtEl>
                                        <p:attrNameLst>
                                          <p:attrName>style.visibility</p:attrName>
                                        </p:attrNameLst>
                                      </p:cBhvr>
                                      <p:to>
                                        <p:strVal val="visible"/>
                                      </p:to>
                                    </p:set>
                                    <p:anim calcmode="lin" valueType="num">
                                      <p:cBhvr>
                                        <p:cTn id="42" dur="500" fill="hold"/>
                                        <p:tgtEl>
                                          <p:spTgt spid="21507">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1507">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数据举例</a:t>
            </a:r>
          </a:p>
        </p:txBody>
      </p:sp>
      <p:sp>
        <p:nvSpPr>
          <p:cNvPr id="22531" name="Rectangle 1027"/>
          <p:cNvSpPr>
            <a:spLocks noGrp="1" noChangeArrowheads="1"/>
          </p:cNvSpPr>
          <p:nvPr>
            <p:ph type="body" idx="1"/>
          </p:nvPr>
        </p:nvSpPr>
        <p:spPr>
          <a:xfrm>
            <a:off x="984869" y="891709"/>
            <a:ext cx="8051627" cy="4827587"/>
          </a:xfrm>
        </p:spPr>
        <p:txBody>
          <a:bodyPr/>
          <a:lstStyle/>
          <a:p>
            <a:pPr eaLnBrk="1" hangingPunct="1">
              <a:lnSpc>
                <a:spcPct val="200000"/>
              </a:lnSpc>
            </a:pPr>
            <a:r>
              <a:rPr lang="zh-CN" altLang="en-US" dirty="0"/>
              <a:t>学生档案中的学生记录</a:t>
            </a:r>
          </a:p>
          <a:p>
            <a:pPr lvl="1" eaLnBrk="1" hangingPunct="1">
              <a:lnSpc>
                <a:spcPct val="200000"/>
              </a:lnSpc>
              <a:buFont typeface="Wingdings" panose="05000000000000000000" pitchFamily="2" charset="2"/>
              <a:buNone/>
            </a:pPr>
            <a:r>
              <a:rPr lang="zh-CN" altLang="en-US" dirty="0"/>
              <a:t>（李明，男，</a:t>
            </a:r>
            <a:r>
              <a:rPr lang="en-US" altLang="zh-CN" dirty="0"/>
              <a:t>199505</a:t>
            </a:r>
            <a:r>
              <a:rPr lang="zh-CN" altLang="en-US" dirty="0"/>
              <a:t>，江苏南京市，计算机系，</a:t>
            </a:r>
            <a:r>
              <a:rPr lang="en-US" altLang="zh-CN" dirty="0"/>
              <a:t>2013</a:t>
            </a:r>
            <a:r>
              <a:rPr lang="zh-CN" altLang="en-US" dirty="0"/>
              <a:t>）</a:t>
            </a:r>
          </a:p>
          <a:p>
            <a:pPr lvl="1" eaLnBrk="1" hangingPunct="1">
              <a:lnSpc>
                <a:spcPct val="200000"/>
              </a:lnSpc>
            </a:pPr>
            <a:r>
              <a:rPr lang="zh-CN" altLang="en-US" dirty="0"/>
              <a:t>语义：学生姓名、性别、出生年月、出生地、所在院系、入学时间</a:t>
            </a:r>
          </a:p>
          <a:p>
            <a:pPr lvl="1" eaLnBrk="1" hangingPunct="1">
              <a:lnSpc>
                <a:spcPct val="200000"/>
              </a:lnSpc>
            </a:pPr>
            <a:r>
              <a:rPr lang="zh-CN" altLang="en-US" dirty="0"/>
              <a:t>解释：李明是个大学生，</a:t>
            </a:r>
            <a:r>
              <a:rPr lang="en-US" altLang="zh-CN" dirty="0"/>
              <a:t>1995</a:t>
            </a:r>
            <a:r>
              <a:rPr lang="zh-CN" altLang="en-US" dirty="0"/>
              <a:t>年</a:t>
            </a:r>
            <a:r>
              <a:rPr lang="en-US" altLang="zh-CN" dirty="0"/>
              <a:t>5</a:t>
            </a:r>
            <a:r>
              <a:rPr lang="zh-CN" altLang="en-US" dirty="0"/>
              <a:t>月出生，江苏南京市人，  </a:t>
            </a:r>
            <a:r>
              <a:rPr lang="en-US" altLang="zh-CN" dirty="0"/>
              <a:t>2013</a:t>
            </a:r>
            <a:r>
              <a:rPr lang="zh-CN" altLang="en-US" dirty="0"/>
              <a:t>年考入计算机系</a:t>
            </a:r>
          </a:p>
        </p:txBody>
      </p:sp>
      <p:sp>
        <p:nvSpPr>
          <p:cNvPr id="2" name="日期占位符 1"/>
          <p:cNvSpPr>
            <a:spLocks noGrp="1"/>
          </p:cNvSpPr>
          <p:nvPr>
            <p:ph type="dt" sz="half" idx="10"/>
          </p:nvPr>
        </p:nvSpPr>
        <p:spPr/>
        <p:txBody>
          <a:bodyPr/>
          <a:lstStyle/>
          <a:p>
            <a:pPr>
              <a:defRPr/>
            </a:pPr>
            <a:fld id="{BE2C038D-047A-4DC1-81DB-567D075108E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2.  </a:t>
            </a:r>
            <a:r>
              <a:rPr lang="zh-CN" altLang="en-US" sz="4800" dirty="0">
                <a:solidFill>
                  <a:srgbClr val="002060"/>
                </a:solidFill>
              </a:rPr>
              <a:t>数据库</a:t>
            </a:r>
          </a:p>
        </p:txBody>
      </p:sp>
      <p:sp>
        <p:nvSpPr>
          <p:cNvPr id="23555" name="Rectangle 3"/>
          <p:cNvSpPr>
            <a:spLocks noGrp="1" noChangeArrowheads="1"/>
          </p:cNvSpPr>
          <p:nvPr>
            <p:ph type="body" idx="1"/>
          </p:nvPr>
        </p:nvSpPr>
        <p:spPr>
          <a:xfrm>
            <a:off x="1001673" y="980728"/>
            <a:ext cx="8142327" cy="5832648"/>
          </a:xfrm>
        </p:spPr>
        <p:txBody>
          <a:bodyPr/>
          <a:lstStyle/>
          <a:p>
            <a:pPr algn="just"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rPr>
              <a:t>数据库的定义</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数据库（</a:t>
            </a:r>
            <a:r>
              <a:rPr lang="en-US" altLang="zh-CN" dirty="0">
                <a:latin typeface="微软雅黑" panose="020B0503020204020204" pitchFamily="34" charset="-122"/>
                <a:ea typeface="微软雅黑" panose="020B0503020204020204" pitchFamily="34" charset="-122"/>
              </a:rPr>
              <a:t>Database</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DB</a:t>
            </a:r>
            <a:r>
              <a:rPr lang="zh-CN" altLang="en-US" dirty="0">
                <a:latin typeface="微软雅黑" panose="020B0503020204020204" pitchFamily="34" charset="-122"/>
                <a:ea typeface="微软雅黑" panose="020B0503020204020204" pitchFamily="34" charset="-122"/>
              </a:rPr>
              <a:t>）是</a:t>
            </a:r>
            <a:r>
              <a:rPr lang="zh-CN" altLang="en-US" dirty="0">
                <a:solidFill>
                  <a:srgbClr val="FF00FF"/>
                </a:solidFill>
                <a:latin typeface="微软雅黑" panose="020B0503020204020204" pitchFamily="34" charset="-122"/>
                <a:ea typeface="微软雅黑" panose="020B0503020204020204" pitchFamily="34" charset="-122"/>
              </a:rPr>
              <a:t>长期储存</a:t>
            </a:r>
            <a:r>
              <a:rPr lang="zh-CN" altLang="en-US" dirty="0">
                <a:latin typeface="微软雅黑" panose="020B0503020204020204" pitchFamily="34" charset="-122"/>
                <a:ea typeface="微软雅黑" panose="020B0503020204020204" pitchFamily="34" charset="-122"/>
              </a:rPr>
              <a:t>在计算机内、</a:t>
            </a:r>
            <a:r>
              <a:rPr lang="zh-CN" altLang="en-US" dirty="0">
                <a:solidFill>
                  <a:srgbClr val="FF00FF"/>
                </a:solidFill>
                <a:latin typeface="微软雅黑" panose="020B0503020204020204" pitchFamily="34" charset="-122"/>
                <a:ea typeface="微软雅黑" panose="020B0503020204020204" pitchFamily="34" charset="-122"/>
              </a:rPr>
              <a:t>有组织</a:t>
            </a:r>
            <a:r>
              <a:rPr lang="zh-CN" altLang="en-US" dirty="0">
                <a:latin typeface="微软雅黑" panose="020B0503020204020204" pitchFamily="34" charset="-122"/>
                <a:ea typeface="微软雅黑" panose="020B0503020204020204" pitchFamily="34" charset="-122"/>
              </a:rPr>
              <a:t>的、</a:t>
            </a:r>
            <a:r>
              <a:rPr lang="zh-CN" altLang="en-US" dirty="0">
                <a:solidFill>
                  <a:srgbClr val="FF00FF"/>
                </a:solidFill>
                <a:latin typeface="微软雅黑" panose="020B0503020204020204" pitchFamily="34" charset="-122"/>
                <a:ea typeface="微软雅黑" panose="020B0503020204020204" pitchFamily="34" charset="-122"/>
              </a:rPr>
              <a:t>可共享</a:t>
            </a:r>
            <a:r>
              <a:rPr lang="zh-CN" altLang="en-US" dirty="0">
                <a:latin typeface="微软雅黑" panose="020B0503020204020204" pitchFamily="34" charset="-122"/>
                <a:ea typeface="微软雅黑" panose="020B0503020204020204" pitchFamily="34" charset="-122"/>
              </a:rPr>
              <a:t>的</a:t>
            </a:r>
            <a:r>
              <a:rPr lang="zh-CN" altLang="en-US" dirty="0">
                <a:solidFill>
                  <a:srgbClr val="FF00FF"/>
                </a:solidFill>
                <a:latin typeface="微软雅黑" panose="020B0503020204020204" pitchFamily="34" charset="-122"/>
                <a:ea typeface="微软雅黑" panose="020B0503020204020204" pitchFamily="34" charset="-122"/>
              </a:rPr>
              <a:t>大量</a:t>
            </a:r>
            <a:r>
              <a:rPr lang="zh-CN" altLang="en-US" dirty="0">
                <a:latin typeface="微软雅黑" panose="020B0503020204020204" pitchFamily="34" charset="-122"/>
                <a:ea typeface="微软雅黑" panose="020B0503020204020204" pitchFamily="34" charset="-122"/>
              </a:rPr>
              <a:t>数据的集合。</a:t>
            </a:r>
          </a:p>
          <a:p>
            <a:pPr algn="just"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rPr>
              <a:t>数据库的基本特征</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数据按一定的数据模型组织、描述和储存</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可为各种用户共享</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冗余度较小</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数据独立性较高</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易扩展</a:t>
            </a: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5324F293-0E3C-4C0B-8C99-6175CC43101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p:cTn id="7" dur="500" fill="hold"/>
                                        <p:tgtEl>
                                          <p:spTgt spid="235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35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355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3555">
                                            <p:txEl>
                                              <p:pRg st="1" end="1"/>
                                            </p:txEl>
                                          </p:spTgt>
                                        </p:tgtEl>
                                        <p:attrNameLst>
                                          <p:attrName>style.visibility</p:attrName>
                                        </p:attrNameLst>
                                      </p:cBhvr>
                                      <p:to>
                                        <p:strVal val="visible"/>
                                      </p:to>
                                    </p:set>
                                    <p:anim calcmode="lin" valueType="num">
                                      <p:cBhvr>
                                        <p:cTn id="14" dur="500" fill="hold"/>
                                        <p:tgtEl>
                                          <p:spTgt spid="2355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355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35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 calcmode="lin" valueType="num">
                                      <p:cBhvr>
                                        <p:cTn id="21" dur="500" fill="hold"/>
                                        <p:tgtEl>
                                          <p:spTgt spid="2355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355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355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3555">
                                            <p:txEl>
                                              <p:pRg st="3" end="3"/>
                                            </p:txEl>
                                          </p:spTgt>
                                        </p:tgtEl>
                                        <p:attrNameLst>
                                          <p:attrName>style.visibility</p:attrName>
                                        </p:attrNameLst>
                                      </p:cBhvr>
                                      <p:to>
                                        <p:strVal val="visible"/>
                                      </p:to>
                                    </p:set>
                                    <p:anim calcmode="lin" valueType="num">
                                      <p:cBhvr>
                                        <p:cTn id="28" dur="500" fill="hold"/>
                                        <p:tgtEl>
                                          <p:spTgt spid="2355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355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355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3555">
                                            <p:txEl>
                                              <p:pRg st="4" end="4"/>
                                            </p:txEl>
                                          </p:spTgt>
                                        </p:tgtEl>
                                        <p:attrNameLst>
                                          <p:attrName>style.visibility</p:attrName>
                                        </p:attrNameLst>
                                      </p:cBhvr>
                                      <p:to>
                                        <p:strVal val="visible"/>
                                      </p:to>
                                    </p:set>
                                    <p:anim calcmode="lin" valueType="num">
                                      <p:cBhvr>
                                        <p:cTn id="35" dur="500" fill="hold"/>
                                        <p:tgtEl>
                                          <p:spTgt spid="2355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355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355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555">
                                            <p:txEl>
                                              <p:pRg st="5" end="5"/>
                                            </p:txEl>
                                          </p:spTgt>
                                        </p:tgtEl>
                                        <p:attrNameLst>
                                          <p:attrName>style.visibility</p:attrName>
                                        </p:attrNameLst>
                                      </p:cBhvr>
                                      <p:to>
                                        <p:strVal val="visible"/>
                                      </p:to>
                                    </p:set>
                                    <p:anim calcmode="lin" valueType="num">
                                      <p:cBhvr>
                                        <p:cTn id="42" dur="500" fill="hold"/>
                                        <p:tgtEl>
                                          <p:spTgt spid="2355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355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355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3555">
                                            <p:txEl>
                                              <p:pRg st="6" end="6"/>
                                            </p:txEl>
                                          </p:spTgt>
                                        </p:tgtEl>
                                        <p:attrNameLst>
                                          <p:attrName>style.visibility</p:attrName>
                                        </p:attrNameLst>
                                      </p:cBhvr>
                                      <p:to>
                                        <p:strVal val="visible"/>
                                      </p:to>
                                    </p:set>
                                    <p:anim calcmode="lin" valueType="num">
                                      <p:cBhvr>
                                        <p:cTn id="49" dur="500" fill="hold"/>
                                        <p:tgtEl>
                                          <p:spTgt spid="2355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2355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2355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3555">
                                            <p:txEl>
                                              <p:pRg st="7" end="7"/>
                                            </p:txEl>
                                          </p:spTgt>
                                        </p:tgtEl>
                                        <p:attrNameLst>
                                          <p:attrName>style.visibility</p:attrName>
                                        </p:attrNameLst>
                                      </p:cBhvr>
                                      <p:to>
                                        <p:strVal val="visible"/>
                                      </p:to>
                                    </p:set>
                                    <p:anim calcmode="lin" valueType="num">
                                      <p:cBhvr>
                                        <p:cTn id="56" dur="500" fill="hold"/>
                                        <p:tgtEl>
                                          <p:spTgt spid="23555">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23555">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3.  </a:t>
            </a:r>
            <a:r>
              <a:rPr lang="zh-CN" altLang="en-US" sz="4800" dirty="0">
                <a:solidFill>
                  <a:srgbClr val="002060"/>
                </a:solidFill>
              </a:rPr>
              <a:t>数据库管理系统</a:t>
            </a:r>
          </a:p>
        </p:txBody>
      </p:sp>
      <p:sp>
        <p:nvSpPr>
          <p:cNvPr id="24579" name="Rectangle 3"/>
          <p:cNvSpPr>
            <a:spLocks noGrp="1" noChangeArrowheads="1"/>
          </p:cNvSpPr>
          <p:nvPr>
            <p:ph type="body" idx="1"/>
          </p:nvPr>
        </p:nvSpPr>
        <p:spPr>
          <a:xfrm>
            <a:off x="1004123" y="980728"/>
            <a:ext cx="7772400" cy="4489450"/>
          </a:xfrm>
        </p:spPr>
        <p:txBody>
          <a:bodyPr/>
          <a:lstStyle/>
          <a:p>
            <a:pPr algn="just"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什么是数据库管理系统</a:t>
            </a:r>
            <a:endParaRPr lang="en-US" altLang="zh-CN" dirty="0">
              <a:solidFill>
                <a:srgbClr val="004821"/>
              </a:solidFill>
              <a:latin typeface="微软雅黑" panose="020B0503020204020204" pitchFamily="34" charset="-122"/>
              <a:ea typeface="微软雅黑" panose="020B0503020204020204" pitchFamily="34" charset="-122"/>
            </a:endParaRP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位于用户与操作系统之间的一层数据管理软件</a:t>
            </a: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是基础软件，是一个大型复杂的软件系统 </a:t>
            </a:r>
          </a:p>
          <a:p>
            <a:pPr algn="just"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数据库管理系统的用途</a:t>
            </a: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科学地组织和存储数据、高效地获取和维护数据</a:t>
            </a:r>
          </a:p>
        </p:txBody>
      </p:sp>
      <p:sp>
        <p:nvSpPr>
          <p:cNvPr id="2" name="日期占位符 1"/>
          <p:cNvSpPr>
            <a:spLocks noGrp="1"/>
          </p:cNvSpPr>
          <p:nvPr>
            <p:ph type="dt" sz="half" idx="10"/>
          </p:nvPr>
        </p:nvSpPr>
        <p:spPr/>
        <p:txBody>
          <a:bodyPr/>
          <a:lstStyle/>
          <a:p>
            <a:pPr>
              <a:defRPr/>
            </a:pPr>
            <a:fld id="{E5F57DAF-6F72-40E8-B0AE-398D9BCAE06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500" fill="hold"/>
                                        <p:tgtEl>
                                          <p:spTgt spid="245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45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457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 calcmode="lin" valueType="num">
                                      <p:cBhvr>
                                        <p:cTn id="14" dur="500" fill="hold"/>
                                        <p:tgtEl>
                                          <p:spTgt spid="2457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457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45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579">
                                            <p:txEl>
                                              <p:pRg st="2" end="2"/>
                                            </p:txEl>
                                          </p:spTgt>
                                        </p:tgtEl>
                                        <p:attrNameLst>
                                          <p:attrName>style.visibility</p:attrName>
                                        </p:attrNameLst>
                                      </p:cBhvr>
                                      <p:to>
                                        <p:strVal val="visible"/>
                                      </p:to>
                                    </p:set>
                                    <p:anim calcmode="lin" valueType="num">
                                      <p:cBhvr>
                                        <p:cTn id="21"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457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457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4579">
                                            <p:txEl>
                                              <p:pRg st="3" end="3"/>
                                            </p:txEl>
                                          </p:spTgt>
                                        </p:tgtEl>
                                        <p:attrNameLst>
                                          <p:attrName>style.visibility</p:attrName>
                                        </p:attrNameLst>
                                      </p:cBhvr>
                                      <p:to>
                                        <p:strVal val="visible"/>
                                      </p:to>
                                    </p:set>
                                    <p:anim calcmode="lin" valueType="num">
                                      <p:cBhvr>
                                        <p:cTn id="28" dur="500" fill="hold"/>
                                        <p:tgtEl>
                                          <p:spTgt spid="2457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457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457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4579">
                                            <p:txEl>
                                              <p:pRg st="4" end="4"/>
                                            </p:txEl>
                                          </p:spTgt>
                                        </p:tgtEl>
                                        <p:attrNameLst>
                                          <p:attrName>style.visibility</p:attrName>
                                        </p:attrNameLst>
                                      </p:cBhvr>
                                      <p:to>
                                        <p:strVal val="visible"/>
                                      </p:to>
                                    </p:set>
                                    <p:anim calcmode="lin" valueType="num">
                                      <p:cBhvr>
                                        <p:cTn id="35" dur="500" fill="hold"/>
                                        <p:tgtEl>
                                          <p:spTgt spid="2457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457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272480" y="4279032"/>
            <a:ext cx="5105400" cy="685800"/>
          </a:xfrm>
          <a:prstGeom prst="rect">
            <a:avLst/>
          </a:prstGeom>
          <a:gradFill rotWithShape="0">
            <a:gsLst>
              <a:gs pos="0">
                <a:srgbClr val="CCFFCC"/>
              </a:gs>
              <a:gs pos="100000">
                <a:srgbClr val="5E765E"/>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CCFFCC"/>
            </a:extrusionClr>
            <a:contourClr>
              <a:srgbClr val="CCFFCC"/>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25603" name="Rectangle 3"/>
          <p:cNvSpPr>
            <a:spLocks noChangeArrowheads="1"/>
          </p:cNvSpPr>
          <p:nvPr/>
        </p:nvSpPr>
        <p:spPr bwMode="auto">
          <a:xfrm>
            <a:off x="1424880" y="3745632"/>
            <a:ext cx="4495800" cy="533400"/>
          </a:xfrm>
          <a:prstGeom prst="rect">
            <a:avLst/>
          </a:prstGeom>
          <a:gradFill rotWithShape="0">
            <a:gsLst>
              <a:gs pos="0">
                <a:srgbClr val="66FF99"/>
              </a:gs>
              <a:gs pos="100000">
                <a:srgbClr val="2F76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66FF99"/>
            </a:extrusionClr>
            <a:contourClr>
              <a:srgbClr val="66FF99"/>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endParaRPr kumimoji="1" lang="zh-CN" altLang="zh-CN" sz="2000" b="1">
              <a:solidFill>
                <a:srgbClr val="FFFFFF"/>
              </a:solidFill>
              <a:latin typeface="微软雅黑" panose="020B0503020204020204" pitchFamily="34" charset="-122"/>
              <a:ea typeface="微软雅黑" panose="020B0503020204020204" pitchFamily="34" charset="-122"/>
            </a:endParaRPr>
          </a:p>
        </p:txBody>
      </p:sp>
      <p:sp>
        <p:nvSpPr>
          <p:cNvPr id="25604" name="Rectangle 4"/>
          <p:cNvSpPr>
            <a:spLocks noChangeArrowheads="1"/>
          </p:cNvSpPr>
          <p:nvPr/>
        </p:nvSpPr>
        <p:spPr bwMode="auto">
          <a:xfrm>
            <a:off x="1805880" y="3212232"/>
            <a:ext cx="3733800" cy="533400"/>
          </a:xfrm>
          <a:prstGeom prst="rect">
            <a:avLst/>
          </a:prstGeom>
          <a:gradFill rotWithShape="0">
            <a:gsLst>
              <a:gs pos="0">
                <a:srgbClr val="33CC33"/>
              </a:gs>
              <a:gs pos="100000">
                <a:srgbClr val="185E18"/>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33CC33"/>
            </a:extrusionClr>
            <a:contourClr>
              <a:srgbClr val="33CC33"/>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25605" name="Rectangle 5"/>
          <p:cNvSpPr>
            <a:spLocks noChangeArrowheads="1"/>
          </p:cNvSpPr>
          <p:nvPr/>
        </p:nvSpPr>
        <p:spPr bwMode="auto">
          <a:xfrm>
            <a:off x="2796480" y="2526432"/>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25606" name="Rectangle 6"/>
          <p:cNvSpPr>
            <a:spLocks noChangeArrowheads="1"/>
          </p:cNvSpPr>
          <p:nvPr/>
        </p:nvSpPr>
        <p:spPr bwMode="auto">
          <a:xfrm>
            <a:off x="1958280" y="2755032"/>
            <a:ext cx="32766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contourClr>
              <a:srgbClr val="00CC99"/>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solidFill>
                <a:srgbClr val="002060"/>
              </a:solidFill>
              <a:latin typeface="微软雅黑" panose="020B0503020204020204" pitchFamily="34" charset="-122"/>
              <a:ea typeface="微软雅黑" panose="020B0503020204020204" pitchFamily="34" charset="-122"/>
            </a:endParaRPr>
          </a:p>
        </p:txBody>
      </p:sp>
      <p:sp>
        <p:nvSpPr>
          <p:cNvPr id="25607" name="Text Box 7"/>
          <p:cNvSpPr txBox="1">
            <a:spLocks noChangeArrowheads="1"/>
          </p:cNvSpPr>
          <p:nvPr/>
        </p:nvSpPr>
        <p:spPr bwMode="auto">
          <a:xfrm>
            <a:off x="2567880" y="4355232"/>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zh-CN" altLang="en-US" sz="2000" b="1">
                <a:solidFill>
                  <a:srgbClr val="002060"/>
                </a:solidFill>
                <a:latin typeface="微软雅黑" panose="020B0503020204020204" pitchFamily="34" charset="-122"/>
                <a:ea typeface="微软雅黑" panose="020B0503020204020204" pitchFamily="34" charset="-122"/>
              </a:rPr>
              <a:t>硬件平台</a:t>
            </a:r>
          </a:p>
        </p:txBody>
      </p:sp>
      <p:sp>
        <p:nvSpPr>
          <p:cNvPr id="25608" name="Text Box 8"/>
          <p:cNvSpPr txBox="1">
            <a:spLocks noChangeArrowheads="1"/>
          </p:cNvSpPr>
          <p:nvPr/>
        </p:nvSpPr>
        <p:spPr bwMode="auto">
          <a:xfrm>
            <a:off x="1882080" y="3745632"/>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zh-CN" altLang="en-US" sz="2000" b="1">
                <a:solidFill>
                  <a:srgbClr val="002060"/>
                </a:solidFill>
                <a:latin typeface="微软雅黑" panose="020B0503020204020204" pitchFamily="34" charset="-122"/>
                <a:ea typeface="微软雅黑" panose="020B0503020204020204" pitchFamily="34" charset="-122"/>
              </a:rPr>
              <a:t>基础软件平台</a:t>
            </a:r>
          </a:p>
        </p:txBody>
      </p:sp>
      <p:sp>
        <p:nvSpPr>
          <p:cNvPr id="25609" name="Text Box 9"/>
          <p:cNvSpPr txBox="1">
            <a:spLocks noChangeArrowheads="1"/>
          </p:cNvSpPr>
          <p:nvPr/>
        </p:nvSpPr>
        <p:spPr bwMode="auto">
          <a:xfrm>
            <a:off x="1805880" y="3212232"/>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zh-CN" altLang="en-US" sz="2000" b="1">
                <a:solidFill>
                  <a:srgbClr val="002060"/>
                </a:solidFill>
                <a:latin typeface="微软雅黑" panose="020B0503020204020204" pitchFamily="34" charset="-122"/>
                <a:ea typeface="微软雅黑" panose="020B0503020204020204" pitchFamily="34" charset="-122"/>
              </a:rPr>
              <a:t>软件基础构架平台</a:t>
            </a:r>
          </a:p>
        </p:txBody>
      </p:sp>
      <p:sp>
        <p:nvSpPr>
          <p:cNvPr id="25610" name="Text Box 10"/>
          <p:cNvSpPr txBox="1">
            <a:spLocks noChangeArrowheads="1"/>
          </p:cNvSpPr>
          <p:nvPr/>
        </p:nvSpPr>
        <p:spPr bwMode="auto">
          <a:xfrm>
            <a:off x="1805880" y="2755032"/>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zh-CN" altLang="en-US" sz="2000" b="1">
                <a:solidFill>
                  <a:srgbClr val="002060"/>
                </a:solidFill>
                <a:latin typeface="微软雅黑" panose="020B0503020204020204" pitchFamily="34" charset="-122"/>
                <a:ea typeface="微软雅黑" panose="020B0503020204020204" pitchFamily="34" charset="-122"/>
              </a:rPr>
              <a:t>应用软件平台</a:t>
            </a:r>
          </a:p>
        </p:txBody>
      </p:sp>
      <p:sp>
        <p:nvSpPr>
          <p:cNvPr id="25611" name="Rectangle 11"/>
          <p:cNvSpPr>
            <a:spLocks noChangeArrowheads="1"/>
          </p:cNvSpPr>
          <p:nvPr/>
        </p:nvSpPr>
        <p:spPr bwMode="auto">
          <a:xfrm>
            <a:off x="2263080" y="2221632"/>
            <a:ext cx="24384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contourClr>
              <a:srgbClr val="00CC99"/>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b="1">
              <a:solidFill>
                <a:srgbClr val="002060"/>
              </a:solidFill>
              <a:latin typeface="微软雅黑" panose="020B0503020204020204" pitchFamily="34" charset="-122"/>
              <a:ea typeface="微软雅黑" panose="020B0503020204020204" pitchFamily="34" charset="-122"/>
            </a:endParaRPr>
          </a:p>
        </p:txBody>
      </p:sp>
      <p:sp>
        <p:nvSpPr>
          <p:cNvPr id="25612" name="Text Box 12"/>
          <p:cNvSpPr txBox="1">
            <a:spLocks noChangeArrowheads="1"/>
          </p:cNvSpPr>
          <p:nvPr/>
        </p:nvSpPr>
        <p:spPr bwMode="auto">
          <a:xfrm>
            <a:off x="2415480" y="2221632"/>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kumimoji="1" lang="zh-CN" altLang="en-US" sz="2000" b="1">
                <a:solidFill>
                  <a:srgbClr val="002060"/>
                </a:solidFill>
                <a:latin typeface="微软雅黑" panose="020B0503020204020204" pitchFamily="34" charset="-122"/>
                <a:ea typeface="微软雅黑" panose="020B0503020204020204" pitchFamily="34" charset="-122"/>
              </a:rPr>
              <a:t>软件产品</a:t>
            </a:r>
          </a:p>
        </p:txBody>
      </p:sp>
      <p:sp>
        <p:nvSpPr>
          <p:cNvPr id="25613" name="AutoShape 13"/>
          <p:cNvSpPr>
            <a:spLocks noChangeArrowheads="1"/>
          </p:cNvSpPr>
          <p:nvPr/>
        </p:nvSpPr>
        <p:spPr bwMode="auto">
          <a:xfrm>
            <a:off x="5768280" y="1916832"/>
            <a:ext cx="2971800" cy="1066800"/>
          </a:xfrm>
          <a:prstGeom prst="cloudCallout">
            <a:avLst>
              <a:gd name="adj1" fmla="val -83389"/>
              <a:gd name="adj2" fmla="val 52829"/>
            </a:avLst>
          </a:prstGeom>
          <a:solidFill>
            <a:srgbClr val="746AF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t" hangingPunct="1">
              <a:spcBef>
                <a:spcPct val="50000"/>
              </a:spcBef>
            </a:pPr>
            <a:r>
              <a:rPr kumimoji="1" lang="zh-CN" altLang="en-US" sz="2000" b="1">
                <a:solidFill>
                  <a:srgbClr val="FFFFFF"/>
                </a:solidFill>
                <a:latin typeface="微软雅黑" panose="020B0503020204020204" pitchFamily="34" charset="-122"/>
                <a:ea typeface="微软雅黑" panose="020B0503020204020204" pitchFamily="34" charset="-122"/>
              </a:rPr>
              <a:t>协同软件</a:t>
            </a:r>
          </a:p>
          <a:p>
            <a:pPr eaLnBrk="1" fontAlgn="t" hangingPunct="1">
              <a:spcBef>
                <a:spcPct val="50000"/>
              </a:spcBef>
            </a:pPr>
            <a:r>
              <a:rPr kumimoji="1" lang="zh-CN" altLang="en-US" sz="2000" b="1">
                <a:solidFill>
                  <a:srgbClr val="FFFFFF"/>
                </a:solidFill>
                <a:latin typeface="微软雅黑" panose="020B0503020204020204" pitchFamily="34" charset="-122"/>
                <a:ea typeface="微软雅黑" panose="020B0503020204020204" pitchFamily="34" charset="-122"/>
              </a:rPr>
              <a:t>办公软件</a:t>
            </a:r>
          </a:p>
        </p:txBody>
      </p:sp>
      <p:sp>
        <p:nvSpPr>
          <p:cNvPr id="326670" name="AutoShape 14"/>
          <p:cNvSpPr>
            <a:spLocks noChangeArrowheads="1"/>
          </p:cNvSpPr>
          <p:nvPr/>
        </p:nvSpPr>
        <p:spPr bwMode="auto">
          <a:xfrm>
            <a:off x="5920680" y="4126632"/>
            <a:ext cx="2743200" cy="1066800"/>
          </a:xfrm>
          <a:prstGeom prst="cloudCallout">
            <a:avLst>
              <a:gd name="adj1" fmla="val -95199"/>
              <a:gd name="adj2" fmla="val -62352"/>
            </a:avLst>
          </a:prstGeom>
          <a:solidFill>
            <a:schemeClr val="folHlink"/>
          </a:solidFill>
          <a:ln w="9525">
            <a:noFill/>
            <a:round/>
            <a:headEnd/>
            <a:tailEnd/>
          </a:ln>
          <a:effectLst/>
        </p:spPr>
        <p:txBody>
          <a:bodyPr/>
          <a:lstStyle/>
          <a:p>
            <a:pPr fontAlgn="t">
              <a:spcBef>
                <a:spcPct val="50000"/>
              </a:spcBef>
              <a:defRPr/>
            </a:pPr>
            <a:r>
              <a:rPr kumimoji="1" lang="zh-CN" altLang="en-US" sz="2000" b="1">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数据库系统</a:t>
            </a:r>
          </a:p>
          <a:p>
            <a:pPr fontAlgn="t">
              <a:spcBef>
                <a:spcPct val="50000"/>
              </a:spcBef>
              <a:defRPr/>
            </a:pPr>
            <a:r>
              <a:rPr kumimoji="1" lang="zh-CN" altLang="en-US" sz="2000" b="1">
                <a:solidFill>
                  <a:schemeClr val="accent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操作系统</a:t>
            </a:r>
          </a:p>
        </p:txBody>
      </p:sp>
      <p:sp>
        <p:nvSpPr>
          <p:cNvPr id="25615" name="AutoShape 15"/>
          <p:cNvSpPr>
            <a:spLocks noChangeArrowheads="1"/>
          </p:cNvSpPr>
          <p:nvPr/>
        </p:nvSpPr>
        <p:spPr bwMode="auto">
          <a:xfrm>
            <a:off x="5920680" y="2983632"/>
            <a:ext cx="2971800" cy="1066800"/>
          </a:xfrm>
          <a:prstGeom prst="cloudCallout">
            <a:avLst>
              <a:gd name="adj1" fmla="val -80394"/>
              <a:gd name="adj2" fmla="val 2231"/>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t" hangingPunct="1">
              <a:spcBef>
                <a:spcPct val="50000"/>
              </a:spcBef>
            </a:pPr>
            <a:r>
              <a:rPr kumimoji="1" lang="en-US" altLang="zh-CN" sz="2000" b="1">
                <a:latin typeface="微软雅黑" panose="020B0503020204020204" pitchFamily="34" charset="-122"/>
                <a:ea typeface="微软雅黑" panose="020B0503020204020204" pitchFamily="34" charset="-122"/>
              </a:rPr>
              <a:t>  </a:t>
            </a:r>
            <a:r>
              <a:rPr kumimoji="1" lang="zh-CN" altLang="en-US" sz="2000" b="1">
                <a:latin typeface="微软雅黑" panose="020B0503020204020204" pitchFamily="34" charset="-122"/>
                <a:ea typeface="微软雅黑" panose="020B0503020204020204" pitchFamily="34" charset="-122"/>
              </a:rPr>
              <a:t>中间件</a:t>
            </a:r>
          </a:p>
          <a:p>
            <a:pPr eaLnBrk="1" fontAlgn="t" hangingPunct="1">
              <a:spcBef>
                <a:spcPct val="50000"/>
              </a:spcBef>
            </a:pPr>
            <a:r>
              <a:rPr kumimoji="1" lang="zh-CN" altLang="en-US" sz="2000" b="1">
                <a:latin typeface="微软雅黑" panose="020B0503020204020204" pitchFamily="34" charset="-122"/>
                <a:ea typeface="微软雅黑" panose="020B0503020204020204" pitchFamily="34" charset="-122"/>
              </a:rPr>
              <a:t>  应用服务器</a:t>
            </a:r>
          </a:p>
        </p:txBody>
      </p:sp>
      <p:sp>
        <p:nvSpPr>
          <p:cNvPr id="25616" name="Rectangle 16"/>
          <p:cNvSpPr>
            <a:spLocks noGrp="1" noChangeArrowheads="1"/>
          </p:cNvSpPr>
          <p:nvPr>
            <p:ph type="title"/>
          </p:nvPr>
        </p:nvSpPr>
        <p:spPr>
          <a:xfrm>
            <a:off x="991438" y="260648"/>
            <a:ext cx="8152562" cy="611156"/>
          </a:xfrm>
        </p:spPr>
        <p:txBody>
          <a:bodyPr/>
          <a:lstStyle/>
          <a:p>
            <a:pPr eaLnBrk="1" hangingPunct="1"/>
            <a:r>
              <a:rPr lang="zh-CN" altLang="en-US" sz="4800" dirty="0">
                <a:solidFill>
                  <a:srgbClr val="002060"/>
                </a:solidFill>
              </a:rPr>
              <a:t>数据库在计算机系统中的位置</a:t>
            </a:r>
          </a:p>
        </p:txBody>
      </p:sp>
      <p:sp>
        <p:nvSpPr>
          <p:cNvPr id="2" name="日期占位符 1"/>
          <p:cNvSpPr>
            <a:spLocks noGrp="1"/>
          </p:cNvSpPr>
          <p:nvPr>
            <p:ph type="dt" sz="half" idx="10"/>
          </p:nvPr>
        </p:nvSpPr>
        <p:spPr/>
        <p:txBody>
          <a:bodyPr/>
          <a:lstStyle/>
          <a:p>
            <a:pPr>
              <a:defRPr/>
            </a:pPr>
            <a:fld id="{DB532E56-18E3-4DD4-B14E-DA24DBDF368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数据库管理系统的主要功能</a:t>
            </a:r>
          </a:p>
        </p:txBody>
      </p:sp>
      <p:sp>
        <p:nvSpPr>
          <p:cNvPr id="26627" name="Rectangle 3"/>
          <p:cNvSpPr>
            <a:spLocks noGrp="1" noChangeArrowheads="1"/>
          </p:cNvSpPr>
          <p:nvPr>
            <p:ph type="body" idx="1"/>
          </p:nvPr>
        </p:nvSpPr>
        <p:spPr>
          <a:xfrm>
            <a:off x="991438" y="900502"/>
            <a:ext cx="8117066" cy="5957498"/>
          </a:xfrm>
        </p:spPr>
        <p:txBody>
          <a:bodyPr/>
          <a:lstStyle/>
          <a:p>
            <a:pPr lvl="1" algn="just" eaLnBrk="1" hangingPunct="1">
              <a:lnSpc>
                <a:spcPct val="200000"/>
              </a:lnSpc>
              <a:spcBef>
                <a:spcPct val="0"/>
              </a:spcBef>
            </a:pPr>
            <a:r>
              <a:rPr lang="zh-CN" altLang="en-US" dirty="0">
                <a:solidFill>
                  <a:srgbClr val="004821"/>
                </a:solidFill>
                <a:latin typeface="微软雅黑" panose="020B0503020204020204" pitchFamily="34" charset="-122"/>
                <a:ea typeface="微软雅黑" panose="020B0503020204020204" pitchFamily="34" charset="-122"/>
              </a:rPr>
              <a:t>数据定义功能</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提供数据定义语言（</a:t>
            </a:r>
            <a:r>
              <a:rPr lang="en-US" altLang="zh-CN" sz="2200" dirty="0">
                <a:latin typeface="微软雅黑" panose="020B0503020204020204" pitchFamily="34" charset="-122"/>
                <a:ea typeface="微软雅黑" panose="020B0503020204020204" pitchFamily="34" charset="-122"/>
              </a:rPr>
              <a:t>DDL</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定义数据库中的数据对象</a:t>
            </a:r>
          </a:p>
          <a:p>
            <a:pPr lvl="1" algn="just" eaLnBrk="1" hangingPunct="1">
              <a:lnSpc>
                <a:spcPct val="200000"/>
              </a:lnSpc>
              <a:spcBef>
                <a:spcPct val="0"/>
              </a:spcBef>
            </a:pPr>
            <a:r>
              <a:rPr lang="zh-CN" altLang="en-US" dirty="0">
                <a:solidFill>
                  <a:srgbClr val="004821"/>
                </a:solidFill>
                <a:latin typeface="微软雅黑" panose="020B0503020204020204" pitchFamily="34" charset="-122"/>
                <a:ea typeface="微软雅黑" panose="020B0503020204020204" pitchFamily="34" charset="-122"/>
              </a:rPr>
              <a:t>数据组织、存储和管理</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分类组织、存储和管理各种数据</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确定组织数据的文件结构和存取方式</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实现数据之间的联系</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提供多种存取方法提高存取效率</a:t>
            </a:r>
          </a:p>
        </p:txBody>
      </p:sp>
      <p:sp>
        <p:nvSpPr>
          <p:cNvPr id="2" name="日期占位符 1"/>
          <p:cNvSpPr>
            <a:spLocks noGrp="1"/>
          </p:cNvSpPr>
          <p:nvPr>
            <p:ph type="dt" sz="half" idx="10"/>
          </p:nvPr>
        </p:nvSpPr>
        <p:spPr/>
        <p:txBody>
          <a:bodyPr/>
          <a:lstStyle/>
          <a:p>
            <a:pPr>
              <a:defRPr/>
            </a:pPr>
            <a:fld id="{9E6E0A10-0A7F-47B5-878A-970D6289C23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数据库管理系统的主要功能</a:t>
            </a:r>
          </a:p>
        </p:txBody>
      </p:sp>
      <p:sp>
        <p:nvSpPr>
          <p:cNvPr id="27651" name="Rectangle 3"/>
          <p:cNvSpPr>
            <a:spLocks noGrp="1" noChangeArrowheads="1"/>
          </p:cNvSpPr>
          <p:nvPr>
            <p:ph type="body" idx="1"/>
          </p:nvPr>
        </p:nvSpPr>
        <p:spPr>
          <a:xfrm>
            <a:off x="991438" y="871804"/>
            <a:ext cx="8045058" cy="5805264"/>
          </a:xfrm>
        </p:spPr>
        <p:txBody>
          <a:bodyPr/>
          <a:lstStyle/>
          <a:p>
            <a:pPr lvl="1" algn="just" eaLnBrk="1" hangingPunct="1">
              <a:lnSpc>
                <a:spcPct val="200000"/>
              </a:lnSpc>
            </a:pPr>
            <a:r>
              <a:rPr lang="zh-CN" altLang="en-US" sz="2500" dirty="0">
                <a:solidFill>
                  <a:srgbClr val="004821"/>
                </a:solidFill>
                <a:latin typeface="微软雅黑" panose="020B0503020204020204" pitchFamily="34" charset="-122"/>
                <a:ea typeface="微软雅黑" panose="020B0503020204020204" pitchFamily="34" charset="-122"/>
              </a:rPr>
              <a:t>数据操纵功能</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提供数据操纵语言（</a:t>
            </a:r>
            <a:r>
              <a:rPr lang="en-US" altLang="zh-CN" sz="2200" dirty="0">
                <a:latin typeface="微软雅黑" panose="020B0503020204020204" pitchFamily="34" charset="-122"/>
                <a:ea typeface="微软雅黑" panose="020B0503020204020204" pitchFamily="34" charset="-122"/>
              </a:rPr>
              <a:t>DML</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实现对数据库的基本操作  （查询、插入、删除和修改）</a:t>
            </a:r>
            <a:endParaRPr lang="en-US" altLang="zh-CN" sz="2200" dirty="0">
              <a:latin typeface="微软雅黑" panose="020B0503020204020204" pitchFamily="34" charset="-122"/>
              <a:ea typeface="微软雅黑" panose="020B0503020204020204" pitchFamily="34" charset="-122"/>
            </a:endParaRPr>
          </a:p>
          <a:p>
            <a:pPr lvl="1" algn="just" eaLnBrk="1" hangingPunct="1">
              <a:lnSpc>
                <a:spcPct val="200000"/>
              </a:lnSpc>
            </a:pPr>
            <a:r>
              <a:rPr lang="zh-CN" altLang="en-US" sz="2500" dirty="0">
                <a:solidFill>
                  <a:srgbClr val="004821"/>
                </a:solidFill>
                <a:latin typeface="微软雅黑" panose="020B0503020204020204" pitchFamily="34" charset="-122"/>
                <a:ea typeface="微软雅黑" panose="020B0503020204020204" pitchFamily="34" charset="-122"/>
              </a:rPr>
              <a:t>数据库的事务管理和运行管理</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数据库在建立、运行和维护时由数据库管理系统统一管理和控制</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保证数据的安全性、完整性、多用户对数据的并发使用</a:t>
            </a:r>
          </a:p>
          <a:p>
            <a:pPr lvl="2" algn="just" eaLnBrk="1" hangingPunct="1">
              <a:lnSpc>
                <a:spcPct val="20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发生故障后的系统恢复</a:t>
            </a:r>
          </a:p>
        </p:txBody>
      </p:sp>
      <p:sp>
        <p:nvSpPr>
          <p:cNvPr id="2" name="日期占位符 1"/>
          <p:cNvSpPr>
            <a:spLocks noGrp="1"/>
          </p:cNvSpPr>
          <p:nvPr>
            <p:ph type="dt" sz="half" idx="10"/>
          </p:nvPr>
        </p:nvSpPr>
        <p:spPr/>
        <p:txBody>
          <a:bodyPr/>
          <a:lstStyle/>
          <a:p>
            <a:pPr>
              <a:defRPr/>
            </a:pPr>
            <a:fld id="{EA7D8B03-AE40-4BD4-98EC-B9A8AA9C07E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数据库管理系统的主要功能</a:t>
            </a:r>
          </a:p>
        </p:txBody>
      </p:sp>
      <p:sp>
        <p:nvSpPr>
          <p:cNvPr id="28675" name="Rectangle 1027"/>
          <p:cNvSpPr>
            <a:spLocks noGrp="1" noChangeArrowheads="1"/>
          </p:cNvSpPr>
          <p:nvPr>
            <p:ph type="body" idx="1"/>
          </p:nvPr>
        </p:nvSpPr>
        <p:spPr>
          <a:xfrm>
            <a:off x="997445" y="980728"/>
            <a:ext cx="8152562" cy="6192688"/>
          </a:xfrm>
        </p:spPr>
        <p:txBody>
          <a:bodyPr/>
          <a:lstStyle/>
          <a:p>
            <a:pPr lvl="1" algn="just" eaLnBrk="1" hangingPunct="1">
              <a:lnSpc>
                <a:spcPct val="150000"/>
              </a:lnSpc>
              <a:spcBef>
                <a:spcPct val="0"/>
              </a:spcBef>
            </a:pPr>
            <a:r>
              <a:rPr lang="zh-CN" altLang="en-US" dirty="0">
                <a:solidFill>
                  <a:srgbClr val="004821"/>
                </a:solidFill>
                <a:latin typeface="微软雅黑" panose="020B0503020204020204" pitchFamily="34" charset="-122"/>
                <a:ea typeface="微软雅黑" panose="020B0503020204020204" pitchFamily="34" charset="-122"/>
              </a:rPr>
              <a:t>数据库的建立和维护功能</a:t>
            </a:r>
            <a:endParaRPr lang="en-US" altLang="zh-CN" dirty="0">
              <a:solidFill>
                <a:srgbClr val="004821"/>
              </a:solidFill>
              <a:latin typeface="微软雅黑" panose="020B0503020204020204" pitchFamily="34" charset="-122"/>
              <a:ea typeface="微软雅黑" panose="020B0503020204020204" pitchFamily="34" charset="-122"/>
            </a:endParaRP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数据库初始数据的装载和转换</a:t>
            </a: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数据库转储、恢复功能</a:t>
            </a: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数据库的重组织</a:t>
            </a: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性能监视、分析等</a:t>
            </a:r>
          </a:p>
          <a:p>
            <a:pPr lvl="1" algn="just" eaLnBrk="1" hangingPunct="1">
              <a:lnSpc>
                <a:spcPct val="150000"/>
              </a:lnSpc>
              <a:spcBef>
                <a:spcPct val="0"/>
              </a:spcBef>
            </a:pPr>
            <a:r>
              <a:rPr lang="zh-CN" altLang="en-US" dirty="0">
                <a:solidFill>
                  <a:srgbClr val="004821"/>
                </a:solidFill>
                <a:latin typeface="微软雅黑" panose="020B0503020204020204" pitchFamily="34" charset="-122"/>
                <a:ea typeface="微软雅黑" panose="020B0503020204020204" pitchFamily="34" charset="-122"/>
              </a:rPr>
              <a:t>其它功能</a:t>
            </a: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数据库管理系统与网络中其它软件系统的通信</a:t>
            </a: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数据库管理系统系统之间的数据转换</a:t>
            </a:r>
          </a:p>
          <a:p>
            <a:pPr lvl="2" algn="just" eaLnBrk="1" hangingPunct="1">
              <a:lnSpc>
                <a:spcPct val="150000"/>
              </a:lnSpc>
              <a:spcBef>
                <a:spcPct val="0"/>
              </a:spcBef>
              <a:buSzPct val="87000"/>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异构数据库之间的互访和互操作</a:t>
            </a:r>
          </a:p>
          <a:p>
            <a:pPr eaLnBrk="1" hangingPunct="1">
              <a:lnSpc>
                <a:spcPct val="150000"/>
              </a:lnSpc>
              <a:buFont typeface="Wingdings" panose="05000000000000000000" pitchFamily="2" charset="2"/>
              <a:buNone/>
            </a:pP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0BC97F64-B0EF-40AD-8333-E92622622FC6}"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4.</a:t>
            </a:r>
            <a:r>
              <a:rPr lang="zh-CN" altLang="en-US" sz="4800" dirty="0">
                <a:solidFill>
                  <a:srgbClr val="002060"/>
                </a:solidFill>
              </a:rPr>
              <a:t>数据库系统</a:t>
            </a:r>
          </a:p>
        </p:txBody>
      </p:sp>
      <p:sp>
        <p:nvSpPr>
          <p:cNvPr id="29699" name="Rectangle 3"/>
          <p:cNvSpPr>
            <a:spLocks noGrp="1" noChangeArrowheads="1"/>
          </p:cNvSpPr>
          <p:nvPr>
            <p:ph type="body" idx="1"/>
          </p:nvPr>
        </p:nvSpPr>
        <p:spPr>
          <a:xfrm>
            <a:off x="991438" y="871804"/>
            <a:ext cx="7901042" cy="5725548"/>
          </a:xfrm>
        </p:spPr>
        <p:txBody>
          <a:bodyPr/>
          <a:lstStyle/>
          <a:p>
            <a:pPr algn="just"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数据库系统</a:t>
            </a:r>
            <a:r>
              <a:rPr lang="zh-CN" altLang="en-US" sz="2400" dirty="0">
                <a:solidFill>
                  <a:srgbClr val="004821"/>
                </a:solidFill>
                <a:latin typeface="微软雅黑" panose="020B0503020204020204" pitchFamily="34" charset="-122"/>
                <a:ea typeface="微软雅黑" panose="020B0503020204020204" pitchFamily="34" charset="-122"/>
              </a:rPr>
              <a:t>（</a:t>
            </a:r>
            <a:r>
              <a:rPr lang="en-US" altLang="zh-CN" sz="2400" dirty="0">
                <a:solidFill>
                  <a:srgbClr val="004821"/>
                </a:solidFill>
                <a:latin typeface="微软雅黑" panose="020B0503020204020204" pitchFamily="34" charset="-122"/>
                <a:ea typeface="微软雅黑" panose="020B0503020204020204" pitchFamily="34" charset="-122"/>
              </a:rPr>
              <a:t>Database System</a:t>
            </a:r>
            <a:r>
              <a:rPr lang="zh-CN" altLang="en-US" sz="2400" dirty="0">
                <a:solidFill>
                  <a:srgbClr val="004821"/>
                </a:solidFill>
                <a:latin typeface="微软雅黑" panose="020B0503020204020204" pitchFamily="34" charset="-122"/>
                <a:ea typeface="微软雅黑" panose="020B0503020204020204" pitchFamily="34" charset="-122"/>
              </a:rPr>
              <a:t>，简称</a:t>
            </a:r>
            <a:r>
              <a:rPr lang="en-US" altLang="zh-CN" sz="2400" dirty="0">
                <a:solidFill>
                  <a:srgbClr val="004821"/>
                </a:solidFill>
                <a:latin typeface="微软雅黑" panose="020B0503020204020204" pitchFamily="34" charset="-122"/>
                <a:ea typeface="微软雅黑" panose="020B0503020204020204" pitchFamily="34" charset="-122"/>
              </a:rPr>
              <a:t>DBS</a:t>
            </a:r>
            <a:r>
              <a:rPr lang="zh-CN" altLang="en-US" sz="2400" dirty="0">
                <a:solidFill>
                  <a:srgbClr val="004821"/>
                </a:solidFill>
                <a:latin typeface="微软雅黑" panose="020B0503020204020204" pitchFamily="34" charset="-122"/>
                <a:ea typeface="微软雅黑" panose="020B0503020204020204" pitchFamily="34" charset="-122"/>
              </a:rPr>
              <a:t>）</a:t>
            </a:r>
            <a:endParaRPr lang="zh-CN" altLang="en-US" dirty="0">
              <a:solidFill>
                <a:srgbClr val="004821"/>
              </a:solidFill>
              <a:latin typeface="微软雅黑" panose="020B0503020204020204" pitchFamily="34" charset="-122"/>
              <a:ea typeface="微软雅黑" panose="020B0503020204020204" pitchFamily="34" charset="-122"/>
            </a:endParaRPr>
          </a:p>
          <a:p>
            <a:pPr algn="just"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数据库系统的构成</a:t>
            </a: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数据库</a:t>
            </a: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数据库管理系统（及其应用开发工具）</a:t>
            </a: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应用程序</a:t>
            </a:r>
          </a:p>
          <a:p>
            <a:pPr lvl="1" algn="just" eaLnBrk="1" hangingPunct="1">
              <a:lnSpc>
                <a:spcPct val="200000"/>
              </a:lnSpc>
            </a:pPr>
            <a:r>
              <a:rPr lang="zh-CN" altLang="en-US" dirty="0">
                <a:latin typeface="微软雅黑" panose="020B0503020204020204" pitchFamily="34" charset="-122"/>
                <a:ea typeface="微软雅黑" panose="020B0503020204020204" pitchFamily="34" charset="-122"/>
              </a:rPr>
              <a:t>数据库管理员  </a:t>
            </a:r>
          </a:p>
        </p:txBody>
      </p:sp>
      <p:sp>
        <p:nvSpPr>
          <p:cNvPr id="2" name="日期占位符 1"/>
          <p:cNvSpPr>
            <a:spLocks noGrp="1"/>
          </p:cNvSpPr>
          <p:nvPr>
            <p:ph type="dt" sz="half" idx="10"/>
          </p:nvPr>
        </p:nvSpPr>
        <p:spPr/>
        <p:txBody>
          <a:bodyPr/>
          <a:lstStyle/>
          <a:p>
            <a:pPr>
              <a:defRPr/>
            </a:pPr>
            <a:fld id="{802FEA4C-4B19-47F5-A217-1263E875547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 calcmode="lin" valueType="num">
                                      <p:cBhvr>
                                        <p:cTn id="7" dur="500" fill="hold"/>
                                        <p:tgtEl>
                                          <p:spTgt spid="29699">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9699">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9699">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9699">
                                            <p:txEl>
                                              <p:pRg st="3" end="3"/>
                                            </p:txEl>
                                          </p:spTgt>
                                        </p:tgtEl>
                                        <p:attrNameLst>
                                          <p:attrName>style.visibility</p:attrName>
                                        </p:attrNameLst>
                                      </p:cBhvr>
                                      <p:to>
                                        <p:strVal val="visible"/>
                                      </p:to>
                                    </p:set>
                                    <p:anim calcmode="lin" valueType="num">
                                      <p:cBhvr>
                                        <p:cTn id="12" dur="500" fill="hold"/>
                                        <p:tgtEl>
                                          <p:spTgt spid="29699">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29699">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29699">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9699">
                                            <p:txEl>
                                              <p:pRg st="4" end="4"/>
                                            </p:txEl>
                                          </p:spTgt>
                                        </p:tgtEl>
                                        <p:attrNameLst>
                                          <p:attrName>style.visibility</p:attrName>
                                        </p:attrNameLst>
                                      </p:cBhvr>
                                      <p:to>
                                        <p:strVal val="visible"/>
                                      </p:to>
                                    </p:set>
                                    <p:anim calcmode="lin" valueType="num">
                                      <p:cBhvr>
                                        <p:cTn id="17" dur="500" fill="hold"/>
                                        <p:tgtEl>
                                          <p:spTgt spid="29699">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9699">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9699">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9699">
                                            <p:txEl>
                                              <p:pRg st="5" end="5"/>
                                            </p:txEl>
                                          </p:spTgt>
                                        </p:tgtEl>
                                        <p:attrNameLst>
                                          <p:attrName>style.visibility</p:attrName>
                                        </p:attrNameLst>
                                      </p:cBhvr>
                                      <p:to>
                                        <p:strVal val="visible"/>
                                      </p:to>
                                    </p:set>
                                    <p:anim calcmode="lin" valueType="num">
                                      <p:cBhvr>
                                        <p:cTn id="22" dur="500" fill="hold"/>
                                        <p:tgtEl>
                                          <p:spTgt spid="29699">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29699">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1029"/>
          <p:cNvSpPr>
            <a:spLocks noChangeArrowheads="1"/>
          </p:cNvSpPr>
          <p:nvPr/>
        </p:nvSpPr>
        <p:spPr bwMode="auto">
          <a:xfrm>
            <a:off x="3670250" y="5651649"/>
            <a:ext cx="1276350" cy="801687"/>
          </a:xfrm>
          <a:prstGeom prst="flowChartMagneticDisk">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1">
                <a:solidFill>
                  <a:srgbClr val="FF3300"/>
                </a:solidFill>
                <a:latin typeface="微软雅黑" panose="020B0503020204020204" pitchFamily="34" charset="-122"/>
                <a:ea typeface="微软雅黑" panose="020B0503020204020204" pitchFamily="34" charset="-122"/>
              </a:rPr>
              <a:t>   </a:t>
            </a:r>
            <a:r>
              <a:rPr lang="zh-CN" altLang="en-US" sz="2000" b="1">
                <a:solidFill>
                  <a:srgbClr val="FF3300"/>
                </a:solidFill>
                <a:latin typeface="微软雅黑" panose="020B0503020204020204" pitchFamily="34" charset="-122"/>
                <a:ea typeface="微软雅黑" panose="020B0503020204020204" pitchFamily="34" charset="-122"/>
              </a:rPr>
              <a:t>数据库</a:t>
            </a:r>
          </a:p>
        </p:txBody>
      </p:sp>
      <p:sp>
        <p:nvSpPr>
          <p:cNvPr id="30723" name="AutoShape 1030"/>
          <p:cNvSpPr>
            <a:spLocks noChangeArrowheads="1"/>
          </p:cNvSpPr>
          <p:nvPr/>
        </p:nvSpPr>
        <p:spPr bwMode="auto">
          <a:xfrm>
            <a:off x="3257500" y="1909911"/>
            <a:ext cx="2046288" cy="568325"/>
          </a:xfrm>
          <a:prstGeom prst="hexagon">
            <a:avLst>
              <a:gd name="adj" fmla="val 73761"/>
              <a:gd name="vf" fmla="val 11547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solidFill>
                  <a:srgbClr val="FF3300"/>
                </a:solidFill>
                <a:latin typeface="微软雅黑" panose="020B0503020204020204" pitchFamily="34" charset="-122"/>
                <a:ea typeface="微软雅黑" panose="020B0503020204020204" pitchFamily="34" charset="-122"/>
              </a:rPr>
              <a:t> </a:t>
            </a:r>
            <a:r>
              <a:rPr lang="zh-CN" altLang="en-US" sz="2000" b="1">
                <a:solidFill>
                  <a:srgbClr val="FF3300"/>
                </a:solidFill>
                <a:latin typeface="微软雅黑" panose="020B0503020204020204" pitchFamily="34" charset="-122"/>
                <a:ea typeface="微软雅黑" panose="020B0503020204020204" pitchFamily="34" charset="-122"/>
              </a:rPr>
              <a:t>应用系统</a:t>
            </a:r>
          </a:p>
        </p:txBody>
      </p:sp>
      <p:sp>
        <p:nvSpPr>
          <p:cNvPr id="30724" name="AutoShape 1031"/>
          <p:cNvSpPr>
            <a:spLocks noChangeArrowheads="1"/>
          </p:cNvSpPr>
          <p:nvPr/>
        </p:nvSpPr>
        <p:spPr bwMode="auto">
          <a:xfrm>
            <a:off x="3030488" y="2725886"/>
            <a:ext cx="2789237" cy="665163"/>
          </a:xfrm>
          <a:prstGeom prst="hexagon">
            <a:avLst>
              <a:gd name="adj" fmla="val 79226"/>
              <a:gd name="vf" fmla="val 11547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a:latin typeface="微软雅黑" panose="020B0503020204020204" pitchFamily="34" charset="-122"/>
                <a:ea typeface="微软雅黑" panose="020B0503020204020204" pitchFamily="34" charset="-122"/>
              </a:rPr>
              <a:t>应用开发工具</a:t>
            </a:r>
          </a:p>
        </p:txBody>
      </p:sp>
      <p:sp>
        <p:nvSpPr>
          <p:cNvPr id="30725" name="AutoShape 1032"/>
          <p:cNvSpPr>
            <a:spLocks noChangeArrowheads="1"/>
          </p:cNvSpPr>
          <p:nvPr/>
        </p:nvSpPr>
        <p:spPr bwMode="auto">
          <a:xfrm>
            <a:off x="3167013" y="4610249"/>
            <a:ext cx="2309812" cy="738187"/>
          </a:xfrm>
          <a:prstGeom prst="hexagon">
            <a:avLst>
              <a:gd name="adj" fmla="val 64102"/>
              <a:gd name="vf" fmla="val 11547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微软雅黑" panose="020B0503020204020204" pitchFamily="34" charset="-122"/>
                <a:ea typeface="微软雅黑" panose="020B0503020204020204" pitchFamily="34" charset="-122"/>
              </a:rPr>
              <a:t>   </a:t>
            </a:r>
          </a:p>
          <a:p>
            <a:pPr algn="just">
              <a:lnSpc>
                <a:spcPct val="80000"/>
              </a:lnSpc>
            </a:pP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操作系统</a:t>
            </a:r>
          </a:p>
        </p:txBody>
      </p:sp>
      <p:sp>
        <p:nvSpPr>
          <p:cNvPr id="30726" name="AutoShape 1033"/>
          <p:cNvSpPr>
            <a:spLocks noChangeArrowheads="1"/>
          </p:cNvSpPr>
          <p:nvPr/>
        </p:nvSpPr>
        <p:spPr bwMode="auto">
          <a:xfrm>
            <a:off x="2759025" y="3633936"/>
            <a:ext cx="3094038" cy="738188"/>
          </a:xfrm>
          <a:prstGeom prst="hexagon">
            <a:avLst>
              <a:gd name="adj" fmla="val 83440"/>
              <a:gd name="vf" fmla="val 11547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endParaRPr lang="en-US" altLang="zh-CN" sz="2000" b="1">
              <a:solidFill>
                <a:schemeClr val="accent2"/>
              </a:solidFill>
              <a:latin typeface="微软雅黑" panose="020B0503020204020204" pitchFamily="34" charset="-122"/>
              <a:ea typeface="微软雅黑" panose="020B0503020204020204" pitchFamily="34" charset="-122"/>
            </a:endParaRPr>
          </a:p>
          <a:p>
            <a:pPr algn="just">
              <a:lnSpc>
                <a:spcPct val="80000"/>
              </a:lnSpc>
            </a:pPr>
            <a:r>
              <a:rPr lang="en-US" altLang="zh-CN" sz="2000" b="1">
                <a:solidFill>
                  <a:schemeClr val="accent2"/>
                </a:solidFill>
                <a:latin typeface="微软雅黑" panose="020B0503020204020204" pitchFamily="34" charset="-122"/>
                <a:ea typeface="微软雅黑" panose="020B0503020204020204" pitchFamily="34" charset="-122"/>
              </a:rPr>
              <a:t> </a:t>
            </a:r>
            <a:r>
              <a:rPr lang="zh-CN" altLang="en-US" sz="2000" b="1">
                <a:solidFill>
                  <a:srgbClr val="FF3300"/>
                </a:solidFill>
                <a:latin typeface="微软雅黑" panose="020B0503020204020204" pitchFamily="34" charset="-122"/>
                <a:ea typeface="微软雅黑" panose="020B0503020204020204" pitchFamily="34" charset="-122"/>
              </a:rPr>
              <a:t>数据库管理系统</a:t>
            </a:r>
          </a:p>
        </p:txBody>
      </p:sp>
      <p:sp>
        <p:nvSpPr>
          <p:cNvPr id="30727" name="Line 1036"/>
          <p:cNvSpPr>
            <a:spLocks noChangeShapeType="1"/>
          </p:cNvSpPr>
          <p:nvPr/>
        </p:nvSpPr>
        <p:spPr bwMode="auto">
          <a:xfrm flipH="1">
            <a:off x="5864175" y="4000649"/>
            <a:ext cx="388938" cy="476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28" name="Line 1037"/>
          <p:cNvSpPr>
            <a:spLocks noChangeShapeType="1"/>
          </p:cNvSpPr>
          <p:nvPr/>
        </p:nvSpPr>
        <p:spPr bwMode="auto">
          <a:xfrm>
            <a:off x="4281438" y="2511574"/>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29" name="Line 1038"/>
          <p:cNvSpPr>
            <a:spLocks noChangeShapeType="1"/>
          </p:cNvSpPr>
          <p:nvPr/>
        </p:nvSpPr>
        <p:spPr bwMode="auto">
          <a:xfrm>
            <a:off x="4281438" y="5348436"/>
            <a:ext cx="0" cy="3016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30" name="Line 1039"/>
          <p:cNvSpPr>
            <a:spLocks noChangeShapeType="1"/>
          </p:cNvSpPr>
          <p:nvPr/>
        </p:nvSpPr>
        <p:spPr bwMode="auto">
          <a:xfrm>
            <a:off x="4281438" y="4372124"/>
            <a:ext cx="0" cy="2413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31" name="Line 1040"/>
          <p:cNvSpPr>
            <a:spLocks noChangeShapeType="1"/>
          </p:cNvSpPr>
          <p:nvPr/>
        </p:nvSpPr>
        <p:spPr bwMode="auto">
          <a:xfrm flipH="1">
            <a:off x="4281438" y="3391049"/>
            <a:ext cx="0" cy="2524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32" name="Line 1041"/>
          <p:cNvSpPr>
            <a:spLocks noChangeShapeType="1"/>
          </p:cNvSpPr>
          <p:nvPr/>
        </p:nvSpPr>
        <p:spPr bwMode="auto">
          <a:xfrm>
            <a:off x="3328938" y="1689249"/>
            <a:ext cx="231775" cy="30480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33" name="Line 1042"/>
          <p:cNvSpPr>
            <a:spLocks noChangeShapeType="1"/>
          </p:cNvSpPr>
          <p:nvPr/>
        </p:nvSpPr>
        <p:spPr bwMode="auto">
          <a:xfrm flipH="1">
            <a:off x="5072013" y="1671786"/>
            <a:ext cx="519112" cy="37782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34" name="Line 1043"/>
          <p:cNvSpPr>
            <a:spLocks noChangeShapeType="1"/>
          </p:cNvSpPr>
          <p:nvPr/>
        </p:nvSpPr>
        <p:spPr bwMode="auto">
          <a:xfrm>
            <a:off x="4270325" y="1643211"/>
            <a:ext cx="0" cy="25241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0735" name="Rectangle 1044"/>
          <p:cNvSpPr>
            <a:spLocks noChangeArrowheads="1"/>
          </p:cNvSpPr>
          <p:nvPr/>
        </p:nvSpPr>
        <p:spPr bwMode="auto">
          <a:xfrm>
            <a:off x="6224538" y="3714899"/>
            <a:ext cx="1947862" cy="58102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a:latin typeface="微软雅黑" panose="020B0503020204020204" pitchFamily="34" charset="-122"/>
                <a:ea typeface="微软雅黑" panose="020B0503020204020204" pitchFamily="34" charset="-122"/>
              </a:rPr>
              <a:t>  </a:t>
            </a:r>
          </a:p>
          <a:p>
            <a:pPr algn="just">
              <a:lnSpc>
                <a:spcPct val="80000"/>
              </a:lnSpc>
            </a:pPr>
            <a:r>
              <a:rPr lang="en-US" altLang="zh-CN" sz="2000" b="1">
                <a:latin typeface="微软雅黑" panose="020B0503020204020204" pitchFamily="34" charset="-122"/>
                <a:ea typeface="微软雅黑" panose="020B0503020204020204" pitchFamily="34" charset="-122"/>
              </a:rPr>
              <a:t>  </a:t>
            </a:r>
            <a:r>
              <a:rPr lang="zh-CN" altLang="en-US" sz="2000" b="1">
                <a:solidFill>
                  <a:srgbClr val="FF3300"/>
                </a:solidFill>
                <a:latin typeface="微软雅黑" panose="020B0503020204020204" pitchFamily="34" charset="-122"/>
                <a:ea typeface="微软雅黑" panose="020B0503020204020204" pitchFamily="34" charset="-122"/>
              </a:rPr>
              <a:t>数据库管理员</a:t>
            </a:r>
          </a:p>
        </p:txBody>
      </p:sp>
      <p:sp>
        <p:nvSpPr>
          <p:cNvPr id="30736" name="Rectangle 1045"/>
          <p:cNvSpPr>
            <a:spLocks noChangeArrowheads="1"/>
          </p:cNvSpPr>
          <p:nvPr/>
        </p:nvSpPr>
        <p:spPr bwMode="auto">
          <a:xfrm>
            <a:off x="5287913" y="1319361"/>
            <a:ext cx="1001712" cy="44291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000" b="1">
                <a:latin typeface="微软雅黑" panose="020B0503020204020204" pitchFamily="34" charset="-122"/>
                <a:ea typeface="微软雅黑" panose="020B0503020204020204" pitchFamily="34" charset="-122"/>
              </a:rPr>
              <a:t>用户</a:t>
            </a:r>
          </a:p>
        </p:txBody>
      </p:sp>
      <p:sp>
        <p:nvSpPr>
          <p:cNvPr id="30737" name="Rectangle 1046"/>
          <p:cNvSpPr>
            <a:spLocks noChangeArrowheads="1"/>
          </p:cNvSpPr>
          <p:nvPr/>
        </p:nvSpPr>
        <p:spPr bwMode="auto">
          <a:xfrm>
            <a:off x="3838525" y="1298724"/>
            <a:ext cx="1000125" cy="46355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000" b="1">
                <a:latin typeface="微软雅黑" panose="020B0503020204020204" pitchFamily="34" charset="-122"/>
                <a:ea typeface="微软雅黑" panose="020B0503020204020204" pitchFamily="34" charset="-122"/>
              </a:rPr>
              <a:t>用户</a:t>
            </a:r>
          </a:p>
        </p:txBody>
      </p:sp>
      <p:sp>
        <p:nvSpPr>
          <p:cNvPr id="30738" name="Rectangle 1047"/>
          <p:cNvSpPr>
            <a:spLocks noChangeArrowheads="1"/>
          </p:cNvSpPr>
          <p:nvPr/>
        </p:nvSpPr>
        <p:spPr bwMode="auto">
          <a:xfrm>
            <a:off x="2686000" y="1292374"/>
            <a:ext cx="1000125" cy="469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000" b="1">
                <a:latin typeface="微软雅黑" panose="020B0503020204020204" pitchFamily="34" charset="-122"/>
                <a:ea typeface="微软雅黑" panose="020B0503020204020204" pitchFamily="34" charset="-122"/>
              </a:rPr>
              <a:t>用户</a:t>
            </a:r>
          </a:p>
        </p:txBody>
      </p:sp>
      <p:sp>
        <p:nvSpPr>
          <p:cNvPr id="30739" name="Rectangle 1049"/>
          <p:cNvSpPr>
            <a:spLocks noChangeArrowheads="1"/>
          </p:cNvSpPr>
          <p:nvPr/>
        </p:nvSpPr>
        <p:spPr bwMode="auto">
          <a:xfrm>
            <a:off x="2484438" y="93602"/>
            <a:ext cx="41036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dirty="0">
                <a:solidFill>
                  <a:srgbClr val="002060"/>
                </a:solidFill>
              </a:rPr>
              <a:t>     </a:t>
            </a:r>
            <a:r>
              <a:rPr lang="zh-CN" altLang="en-US" sz="4800" b="1" dirty="0">
                <a:solidFill>
                  <a:srgbClr val="002060"/>
                </a:solidFill>
                <a:latin typeface="+mj-lt"/>
                <a:ea typeface="+mj-ea"/>
                <a:cs typeface="+mj-cs"/>
              </a:rPr>
              <a:t>数据库系统</a:t>
            </a:r>
          </a:p>
        </p:txBody>
      </p:sp>
      <p:sp>
        <p:nvSpPr>
          <p:cNvPr id="30740" name="TextBox 23"/>
          <p:cNvSpPr txBox="1">
            <a:spLocks noChangeArrowheads="1"/>
          </p:cNvSpPr>
          <p:nvPr/>
        </p:nvSpPr>
        <p:spPr bwMode="auto">
          <a:xfrm>
            <a:off x="4784675" y="1247924"/>
            <a:ext cx="576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p:txBody>
      </p:sp>
      <p:cxnSp>
        <p:nvCxnSpPr>
          <p:cNvPr id="30741" name="直接箭头连接符 25"/>
          <p:cNvCxnSpPr>
            <a:cxnSpLocks noChangeShapeType="1"/>
          </p:cNvCxnSpPr>
          <p:nvPr/>
        </p:nvCxnSpPr>
        <p:spPr bwMode="auto">
          <a:xfrm rot="10800000">
            <a:off x="4954538" y="6073924"/>
            <a:ext cx="2260600" cy="222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42" name="直接连接符 28"/>
          <p:cNvCxnSpPr>
            <a:cxnSpLocks noChangeShapeType="1"/>
            <a:endCxn id="30735" idx="2"/>
          </p:cNvCxnSpPr>
          <p:nvPr/>
        </p:nvCxnSpPr>
        <p:spPr bwMode="auto">
          <a:xfrm rot="16200000" flipV="1">
            <a:off x="6307088" y="5188099"/>
            <a:ext cx="1800225" cy="158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日期占位符 1"/>
          <p:cNvSpPr>
            <a:spLocks noGrp="1"/>
          </p:cNvSpPr>
          <p:nvPr>
            <p:ph type="dt" sz="half" idx="10"/>
          </p:nvPr>
        </p:nvSpPr>
        <p:spPr/>
        <p:txBody>
          <a:bodyPr/>
          <a:lstStyle/>
          <a:p>
            <a:pPr>
              <a:defRPr/>
            </a:pPr>
            <a:fld id="{D39350AA-F8F1-4AF5-A257-16130ACB9684}"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ppt_w</p:attrName>
                                        </p:attrNameLst>
                                      </p:cBhvr>
                                      <p:tavLst>
                                        <p:tav tm="0">
                                          <p:val>
                                            <p:fltVal val="0"/>
                                          </p:val>
                                        </p:tav>
                                        <p:tav tm="100000">
                                          <p:val>
                                            <p:strVal val="#ppt_w"/>
                                          </p:val>
                                        </p:tav>
                                      </p:tavLst>
                                    </p:anim>
                                    <p:anim calcmode="lin" valueType="num">
                                      <p:cBhvr>
                                        <p:cTn id="8" dur="500" fill="hold"/>
                                        <p:tgtEl>
                                          <p:spTgt spid="30722"/>
                                        </p:tgtEl>
                                        <p:attrNameLst>
                                          <p:attrName>ppt_h</p:attrName>
                                        </p:attrNameLst>
                                      </p:cBhvr>
                                      <p:tavLst>
                                        <p:tav tm="0">
                                          <p:val>
                                            <p:fltVal val="0"/>
                                          </p:val>
                                        </p:tav>
                                        <p:tav tm="100000">
                                          <p:val>
                                            <p:strVal val="#ppt_h"/>
                                          </p:val>
                                        </p:tav>
                                      </p:tavLst>
                                    </p:anim>
                                    <p:animEffect transition="in" filter="fade">
                                      <p:cBhvr>
                                        <p:cTn id="9" dur="500"/>
                                        <p:tgtEl>
                                          <p:spTgt spid="307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723"/>
                                        </p:tgtEl>
                                        <p:attrNameLst>
                                          <p:attrName>style.visibility</p:attrName>
                                        </p:attrNameLst>
                                      </p:cBhvr>
                                      <p:to>
                                        <p:strVal val="visible"/>
                                      </p:to>
                                    </p:set>
                                    <p:anim calcmode="lin" valueType="num">
                                      <p:cBhvr>
                                        <p:cTn id="12" dur="500" fill="hold"/>
                                        <p:tgtEl>
                                          <p:spTgt spid="30723"/>
                                        </p:tgtEl>
                                        <p:attrNameLst>
                                          <p:attrName>ppt_w</p:attrName>
                                        </p:attrNameLst>
                                      </p:cBhvr>
                                      <p:tavLst>
                                        <p:tav tm="0">
                                          <p:val>
                                            <p:fltVal val="0"/>
                                          </p:val>
                                        </p:tav>
                                        <p:tav tm="100000">
                                          <p:val>
                                            <p:strVal val="#ppt_w"/>
                                          </p:val>
                                        </p:tav>
                                      </p:tavLst>
                                    </p:anim>
                                    <p:anim calcmode="lin" valueType="num">
                                      <p:cBhvr>
                                        <p:cTn id="13" dur="500" fill="hold"/>
                                        <p:tgtEl>
                                          <p:spTgt spid="30723"/>
                                        </p:tgtEl>
                                        <p:attrNameLst>
                                          <p:attrName>ppt_h</p:attrName>
                                        </p:attrNameLst>
                                      </p:cBhvr>
                                      <p:tavLst>
                                        <p:tav tm="0">
                                          <p:val>
                                            <p:fltVal val="0"/>
                                          </p:val>
                                        </p:tav>
                                        <p:tav tm="100000">
                                          <p:val>
                                            <p:strVal val="#ppt_h"/>
                                          </p:val>
                                        </p:tav>
                                      </p:tavLst>
                                    </p:anim>
                                    <p:animEffect transition="in" filter="fade">
                                      <p:cBhvr>
                                        <p:cTn id="14" dur="500"/>
                                        <p:tgtEl>
                                          <p:spTgt spid="307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724"/>
                                        </p:tgtEl>
                                        <p:attrNameLst>
                                          <p:attrName>style.visibility</p:attrName>
                                        </p:attrNameLst>
                                      </p:cBhvr>
                                      <p:to>
                                        <p:strVal val="visible"/>
                                      </p:to>
                                    </p:set>
                                    <p:anim calcmode="lin" valueType="num">
                                      <p:cBhvr>
                                        <p:cTn id="17" dur="500" fill="hold"/>
                                        <p:tgtEl>
                                          <p:spTgt spid="30724"/>
                                        </p:tgtEl>
                                        <p:attrNameLst>
                                          <p:attrName>ppt_w</p:attrName>
                                        </p:attrNameLst>
                                      </p:cBhvr>
                                      <p:tavLst>
                                        <p:tav tm="0">
                                          <p:val>
                                            <p:fltVal val="0"/>
                                          </p:val>
                                        </p:tav>
                                        <p:tav tm="100000">
                                          <p:val>
                                            <p:strVal val="#ppt_w"/>
                                          </p:val>
                                        </p:tav>
                                      </p:tavLst>
                                    </p:anim>
                                    <p:anim calcmode="lin" valueType="num">
                                      <p:cBhvr>
                                        <p:cTn id="18" dur="500" fill="hold"/>
                                        <p:tgtEl>
                                          <p:spTgt spid="30724"/>
                                        </p:tgtEl>
                                        <p:attrNameLst>
                                          <p:attrName>ppt_h</p:attrName>
                                        </p:attrNameLst>
                                      </p:cBhvr>
                                      <p:tavLst>
                                        <p:tav tm="0">
                                          <p:val>
                                            <p:fltVal val="0"/>
                                          </p:val>
                                        </p:tav>
                                        <p:tav tm="100000">
                                          <p:val>
                                            <p:strVal val="#ppt_h"/>
                                          </p:val>
                                        </p:tav>
                                      </p:tavLst>
                                    </p:anim>
                                    <p:animEffect transition="in" filter="fade">
                                      <p:cBhvr>
                                        <p:cTn id="19" dur="500"/>
                                        <p:tgtEl>
                                          <p:spTgt spid="307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0725"/>
                                        </p:tgtEl>
                                        <p:attrNameLst>
                                          <p:attrName>style.visibility</p:attrName>
                                        </p:attrNameLst>
                                      </p:cBhvr>
                                      <p:to>
                                        <p:strVal val="visible"/>
                                      </p:to>
                                    </p:set>
                                    <p:anim calcmode="lin" valueType="num">
                                      <p:cBhvr>
                                        <p:cTn id="22" dur="500" fill="hold"/>
                                        <p:tgtEl>
                                          <p:spTgt spid="30725"/>
                                        </p:tgtEl>
                                        <p:attrNameLst>
                                          <p:attrName>ppt_w</p:attrName>
                                        </p:attrNameLst>
                                      </p:cBhvr>
                                      <p:tavLst>
                                        <p:tav tm="0">
                                          <p:val>
                                            <p:fltVal val="0"/>
                                          </p:val>
                                        </p:tav>
                                        <p:tav tm="100000">
                                          <p:val>
                                            <p:strVal val="#ppt_w"/>
                                          </p:val>
                                        </p:tav>
                                      </p:tavLst>
                                    </p:anim>
                                    <p:anim calcmode="lin" valueType="num">
                                      <p:cBhvr>
                                        <p:cTn id="23" dur="500" fill="hold"/>
                                        <p:tgtEl>
                                          <p:spTgt spid="30725"/>
                                        </p:tgtEl>
                                        <p:attrNameLst>
                                          <p:attrName>ppt_h</p:attrName>
                                        </p:attrNameLst>
                                      </p:cBhvr>
                                      <p:tavLst>
                                        <p:tav tm="0">
                                          <p:val>
                                            <p:fltVal val="0"/>
                                          </p:val>
                                        </p:tav>
                                        <p:tav tm="100000">
                                          <p:val>
                                            <p:strVal val="#ppt_h"/>
                                          </p:val>
                                        </p:tav>
                                      </p:tavLst>
                                    </p:anim>
                                    <p:animEffect transition="in" filter="fade">
                                      <p:cBhvr>
                                        <p:cTn id="24" dur="500"/>
                                        <p:tgtEl>
                                          <p:spTgt spid="307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726"/>
                                        </p:tgtEl>
                                        <p:attrNameLst>
                                          <p:attrName>style.visibility</p:attrName>
                                        </p:attrNameLst>
                                      </p:cBhvr>
                                      <p:to>
                                        <p:strVal val="visible"/>
                                      </p:to>
                                    </p:set>
                                    <p:anim calcmode="lin" valueType="num">
                                      <p:cBhvr>
                                        <p:cTn id="27" dur="500" fill="hold"/>
                                        <p:tgtEl>
                                          <p:spTgt spid="30726"/>
                                        </p:tgtEl>
                                        <p:attrNameLst>
                                          <p:attrName>ppt_w</p:attrName>
                                        </p:attrNameLst>
                                      </p:cBhvr>
                                      <p:tavLst>
                                        <p:tav tm="0">
                                          <p:val>
                                            <p:fltVal val="0"/>
                                          </p:val>
                                        </p:tav>
                                        <p:tav tm="100000">
                                          <p:val>
                                            <p:strVal val="#ppt_w"/>
                                          </p:val>
                                        </p:tav>
                                      </p:tavLst>
                                    </p:anim>
                                    <p:anim calcmode="lin" valueType="num">
                                      <p:cBhvr>
                                        <p:cTn id="28" dur="500" fill="hold"/>
                                        <p:tgtEl>
                                          <p:spTgt spid="30726"/>
                                        </p:tgtEl>
                                        <p:attrNameLst>
                                          <p:attrName>ppt_h</p:attrName>
                                        </p:attrNameLst>
                                      </p:cBhvr>
                                      <p:tavLst>
                                        <p:tav tm="0">
                                          <p:val>
                                            <p:fltVal val="0"/>
                                          </p:val>
                                        </p:tav>
                                        <p:tav tm="100000">
                                          <p:val>
                                            <p:strVal val="#ppt_h"/>
                                          </p:val>
                                        </p:tav>
                                      </p:tavLst>
                                    </p:anim>
                                    <p:animEffect transition="in" filter="fade">
                                      <p:cBhvr>
                                        <p:cTn id="29" dur="500"/>
                                        <p:tgtEl>
                                          <p:spTgt spid="307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0727"/>
                                        </p:tgtEl>
                                        <p:attrNameLst>
                                          <p:attrName>style.visibility</p:attrName>
                                        </p:attrNameLst>
                                      </p:cBhvr>
                                      <p:to>
                                        <p:strVal val="visible"/>
                                      </p:to>
                                    </p:set>
                                    <p:anim calcmode="lin" valueType="num">
                                      <p:cBhvr>
                                        <p:cTn id="32" dur="500" fill="hold"/>
                                        <p:tgtEl>
                                          <p:spTgt spid="30727"/>
                                        </p:tgtEl>
                                        <p:attrNameLst>
                                          <p:attrName>ppt_w</p:attrName>
                                        </p:attrNameLst>
                                      </p:cBhvr>
                                      <p:tavLst>
                                        <p:tav tm="0">
                                          <p:val>
                                            <p:fltVal val="0"/>
                                          </p:val>
                                        </p:tav>
                                        <p:tav tm="100000">
                                          <p:val>
                                            <p:strVal val="#ppt_w"/>
                                          </p:val>
                                        </p:tav>
                                      </p:tavLst>
                                    </p:anim>
                                    <p:anim calcmode="lin" valueType="num">
                                      <p:cBhvr>
                                        <p:cTn id="33" dur="500" fill="hold"/>
                                        <p:tgtEl>
                                          <p:spTgt spid="30727"/>
                                        </p:tgtEl>
                                        <p:attrNameLst>
                                          <p:attrName>ppt_h</p:attrName>
                                        </p:attrNameLst>
                                      </p:cBhvr>
                                      <p:tavLst>
                                        <p:tav tm="0">
                                          <p:val>
                                            <p:fltVal val="0"/>
                                          </p:val>
                                        </p:tav>
                                        <p:tav tm="100000">
                                          <p:val>
                                            <p:strVal val="#ppt_h"/>
                                          </p:val>
                                        </p:tav>
                                      </p:tavLst>
                                    </p:anim>
                                    <p:animEffect transition="in" filter="fade">
                                      <p:cBhvr>
                                        <p:cTn id="34" dur="500"/>
                                        <p:tgtEl>
                                          <p:spTgt spid="307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0728"/>
                                        </p:tgtEl>
                                        <p:attrNameLst>
                                          <p:attrName>style.visibility</p:attrName>
                                        </p:attrNameLst>
                                      </p:cBhvr>
                                      <p:to>
                                        <p:strVal val="visible"/>
                                      </p:to>
                                    </p:set>
                                    <p:anim calcmode="lin" valueType="num">
                                      <p:cBhvr>
                                        <p:cTn id="37" dur="500" fill="hold"/>
                                        <p:tgtEl>
                                          <p:spTgt spid="30728"/>
                                        </p:tgtEl>
                                        <p:attrNameLst>
                                          <p:attrName>ppt_w</p:attrName>
                                        </p:attrNameLst>
                                      </p:cBhvr>
                                      <p:tavLst>
                                        <p:tav tm="0">
                                          <p:val>
                                            <p:fltVal val="0"/>
                                          </p:val>
                                        </p:tav>
                                        <p:tav tm="100000">
                                          <p:val>
                                            <p:strVal val="#ppt_w"/>
                                          </p:val>
                                        </p:tav>
                                      </p:tavLst>
                                    </p:anim>
                                    <p:anim calcmode="lin" valueType="num">
                                      <p:cBhvr>
                                        <p:cTn id="38" dur="500" fill="hold"/>
                                        <p:tgtEl>
                                          <p:spTgt spid="30728"/>
                                        </p:tgtEl>
                                        <p:attrNameLst>
                                          <p:attrName>ppt_h</p:attrName>
                                        </p:attrNameLst>
                                      </p:cBhvr>
                                      <p:tavLst>
                                        <p:tav tm="0">
                                          <p:val>
                                            <p:fltVal val="0"/>
                                          </p:val>
                                        </p:tav>
                                        <p:tav tm="100000">
                                          <p:val>
                                            <p:strVal val="#ppt_h"/>
                                          </p:val>
                                        </p:tav>
                                      </p:tavLst>
                                    </p:anim>
                                    <p:animEffect transition="in" filter="fade">
                                      <p:cBhvr>
                                        <p:cTn id="39" dur="500"/>
                                        <p:tgtEl>
                                          <p:spTgt spid="3072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0729"/>
                                        </p:tgtEl>
                                        <p:attrNameLst>
                                          <p:attrName>style.visibility</p:attrName>
                                        </p:attrNameLst>
                                      </p:cBhvr>
                                      <p:to>
                                        <p:strVal val="visible"/>
                                      </p:to>
                                    </p:set>
                                    <p:anim calcmode="lin" valueType="num">
                                      <p:cBhvr>
                                        <p:cTn id="42" dur="500" fill="hold"/>
                                        <p:tgtEl>
                                          <p:spTgt spid="30729"/>
                                        </p:tgtEl>
                                        <p:attrNameLst>
                                          <p:attrName>ppt_w</p:attrName>
                                        </p:attrNameLst>
                                      </p:cBhvr>
                                      <p:tavLst>
                                        <p:tav tm="0">
                                          <p:val>
                                            <p:fltVal val="0"/>
                                          </p:val>
                                        </p:tav>
                                        <p:tav tm="100000">
                                          <p:val>
                                            <p:strVal val="#ppt_w"/>
                                          </p:val>
                                        </p:tav>
                                      </p:tavLst>
                                    </p:anim>
                                    <p:anim calcmode="lin" valueType="num">
                                      <p:cBhvr>
                                        <p:cTn id="43" dur="500" fill="hold"/>
                                        <p:tgtEl>
                                          <p:spTgt spid="30729"/>
                                        </p:tgtEl>
                                        <p:attrNameLst>
                                          <p:attrName>ppt_h</p:attrName>
                                        </p:attrNameLst>
                                      </p:cBhvr>
                                      <p:tavLst>
                                        <p:tav tm="0">
                                          <p:val>
                                            <p:fltVal val="0"/>
                                          </p:val>
                                        </p:tav>
                                        <p:tav tm="100000">
                                          <p:val>
                                            <p:strVal val="#ppt_h"/>
                                          </p:val>
                                        </p:tav>
                                      </p:tavLst>
                                    </p:anim>
                                    <p:animEffect transition="in" filter="fade">
                                      <p:cBhvr>
                                        <p:cTn id="44" dur="500"/>
                                        <p:tgtEl>
                                          <p:spTgt spid="3072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0730"/>
                                        </p:tgtEl>
                                        <p:attrNameLst>
                                          <p:attrName>style.visibility</p:attrName>
                                        </p:attrNameLst>
                                      </p:cBhvr>
                                      <p:to>
                                        <p:strVal val="visible"/>
                                      </p:to>
                                    </p:set>
                                    <p:anim calcmode="lin" valueType="num">
                                      <p:cBhvr>
                                        <p:cTn id="47" dur="500" fill="hold"/>
                                        <p:tgtEl>
                                          <p:spTgt spid="30730"/>
                                        </p:tgtEl>
                                        <p:attrNameLst>
                                          <p:attrName>ppt_w</p:attrName>
                                        </p:attrNameLst>
                                      </p:cBhvr>
                                      <p:tavLst>
                                        <p:tav tm="0">
                                          <p:val>
                                            <p:fltVal val="0"/>
                                          </p:val>
                                        </p:tav>
                                        <p:tav tm="100000">
                                          <p:val>
                                            <p:strVal val="#ppt_w"/>
                                          </p:val>
                                        </p:tav>
                                      </p:tavLst>
                                    </p:anim>
                                    <p:anim calcmode="lin" valueType="num">
                                      <p:cBhvr>
                                        <p:cTn id="48" dur="500" fill="hold"/>
                                        <p:tgtEl>
                                          <p:spTgt spid="30730"/>
                                        </p:tgtEl>
                                        <p:attrNameLst>
                                          <p:attrName>ppt_h</p:attrName>
                                        </p:attrNameLst>
                                      </p:cBhvr>
                                      <p:tavLst>
                                        <p:tav tm="0">
                                          <p:val>
                                            <p:fltVal val="0"/>
                                          </p:val>
                                        </p:tav>
                                        <p:tav tm="100000">
                                          <p:val>
                                            <p:strVal val="#ppt_h"/>
                                          </p:val>
                                        </p:tav>
                                      </p:tavLst>
                                    </p:anim>
                                    <p:animEffect transition="in" filter="fade">
                                      <p:cBhvr>
                                        <p:cTn id="49" dur="500"/>
                                        <p:tgtEl>
                                          <p:spTgt spid="307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0731"/>
                                        </p:tgtEl>
                                        <p:attrNameLst>
                                          <p:attrName>style.visibility</p:attrName>
                                        </p:attrNameLst>
                                      </p:cBhvr>
                                      <p:to>
                                        <p:strVal val="visible"/>
                                      </p:to>
                                    </p:set>
                                    <p:anim calcmode="lin" valueType="num">
                                      <p:cBhvr>
                                        <p:cTn id="52" dur="500" fill="hold"/>
                                        <p:tgtEl>
                                          <p:spTgt spid="30731"/>
                                        </p:tgtEl>
                                        <p:attrNameLst>
                                          <p:attrName>ppt_w</p:attrName>
                                        </p:attrNameLst>
                                      </p:cBhvr>
                                      <p:tavLst>
                                        <p:tav tm="0">
                                          <p:val>
                                            <p:fltVal val="0"/>
                                          </p:val>
                                        </p:tav>
                                        <p:tav tm="100000">
                                          <p:val>
                                            <p:strVal val="#ppt_w"/>
                                          </p:val>
                                        </p:tav>
                                      </p:tavLst>
                                    </p:anim>
                                    <p:anim calcmode="lin" valueType="num">
                                      <p:cBhvr>
                                        <p:cTn id="53" dur="500" fill="hold"/>
                                        <p:tgtEl>
                                          <p:spTgt spid="30731"/>
                                        </p:tgtEl>
                                        <p:attrNameLst>
                                          <p:attrName>ppt_h</p:attrName>
                                        </p:attrNameLst>
                                      </p:cBhvr>
                                      <p:tavLst>
                                        <p:tav tm="0">
                                          <p:val>
                                            <p:fltVal val="0"/>
                                          </p:val>
                                        </p:tav>
                                        <p:tav tm="100000">
                                          <p:val>
                                            <p:strVal val="#ppt_h"/>
                                          </p:val>
                                        </p:tav>
                                      </p:tavLst>
                                    </p:anim>
                                    <p:animEffect transition="in" filter="fade">
                                      <p:cBhvr>
                                        <p:cTn id="54" dur="500"/>
                                        <p:tgtEl>
                                          <p:spTgt spid="3073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732"/>
                                        </p:tgtEl>
                                        <p:attrNameLst>
                                          <p:attrName>style.visibility</p:attrName>
                                        </p:attrNameLst>
                                      </p:cBhvr>
                                      <p:to>
                                        <p:strVal val="visible"/>
                                      </p:to>
                                    </p:set>
                                    <p:anim calcmode="lin" valueType="num">
                                      <p:cBhvr>
                                        <p:cTn id="57" dur="500" fill="hold"/>
                                        <p:tgtEl>
                                          <p:spTgt spid="30732"/>
                                        </p:tgtEl>
                                        <p:attrNameLst>
                                          <p:attrName>ppt_w</p:attrName>
                                        </p:attrNameLst>
                                      </p:cBhvr>
                                      <p:tavLst>
                                        <p:tav tm="0">
                                          <p:val>
                                            <p:fltVal val="0"/>
                                          </p:val>
                                        </p:tav>
                                        <p:tav tm="100000">
                                          <p:val>
                                            <p:strVal val="#ppt_w"/>
                                          </p:val>
                                        </p:tav>
                                      </p:tavLst>
                                    </p:anim>
                                    <p:anim calcmode="lin" valueType="num">
                                      <p:cBhvr>
                                        <p:cTn id="58" dur="500" fill="hold"/>
                                        <p:tgtEl>
                                          <p:spTgt spid="30732"/>
                                        </p:tgtEl>
                                        <p:attrNameLst>
                                          <p:attrName>ppt_h</p:attrName>
                                        </p:attrNameLst>
                                      </p:cBhvr>
                                      <p:tavLst>
                                        <p:tav tm="0">
                                          <p:val>
                                            <p:fltVal val="0"/>
                                          </p:val>
                                        </p:tav>
                                        <p:tav tm="100000">
                                          <p:val>
                                            <p:strVal val="#ppt_h"/>
                                          </p:val>
                                        </p:tav>
                                      </p:tavLst>
                                    </p:anim>
                                    <p:animEffect transition="in" filter="fade">
                                      <p:cBhvr>
                                        <p:cTn id="59" dur="500"/>
                                        <p:tgtEl>
                                          <p:spTgt spid="3073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0733"/>
                                        </p:tgtEl>
                                        <p:attrNameLst>
                                          <p:attrName>style.visibility</p:attrName>
                                        </p:attrNameLst>
                                      </p:cBhvr>
                                      <p:to>
                                        <p:strVal val="visible"/>
                                      </p:to>
                                    </p:set>
                                    <p:anim calcmode="lin" valueType="num">
                                      <p:cBhvr>
                                        <p:cTn id="62" dur="500" fill="hold"/>
                                        <p:tgtEl>
                                          <p:spTgt spid="30733"/>
                                        </p:tgtEl>
                                        <p:attrNameLst>
                                          <p:attrName>ppt_w</p:attrName>
                                        </p:attrNameLst>
                                      </p:cBhvr>
                                      <p:tavLst>
                                        <p:tav tm="0">
                                          <p:val>
                                            <p:fltVal val="0"/>
                                          </p:val>
                                        </p:tav>
                                        <p:tav tm="100000">
                                          <p:val>
                                            <p:strVal val="#ppt_w"/>
                                          </p:val>
                                        </p:tav>
                                      </p:tavLst>
                                    </p:anim>
                                    <p:anim calcmode="lin" valueType="num">
                                      <p:cBhvr>
                                        <p:cTn id="63" dur="500" fill="hold"/>
                                        <p:tgtEl>
                                          <p:spTgt spid="30733"/>
                                        </p:tgtEl>
                                        <p:attrNameLst>
                                          <p:attrName>ppt_h</p:attrName>
                                        </p:attrNameLst>
                                      </p:cBhvr>
                                      <p:tavLst>
                                        <p:tav tm="0">
                                          <p:val>
                                            <p:fltVal val="0"/>
                                          </p:val>
                                        </p:tav>
                                        <p:tav tm="100000">
                                          <p:val>
                                            <p:strVal val="#ppt_h"/>
                                          </p:val>
                                        </p:tav>
                                      </p:tavLst>
                                    </p:anim>
                                    <p:animEffect transition="in" filter="fade">
                                      <p:cBhvr>
                                        <p:cTn id="64" dur="500"/>
                                        <p:tgtEl>
                                          <p:spTgt spid="3073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0734"/>
                                        </p:tgtEl>
                                        <p:attrNameLst>
                                          <p:attrName>style.visibility</p:attrName>
                                        </p:attrNameLst>
                                      </p:cBhvr>
                                      <p:to>
                                        <p:strVal val="visible"/>
                                      </p:to>
                                    </p:set>
                                    <p:anim calcmode="lin" valueType="num">
                                      <p:cBhvr>
                                        <p:cTn id="67" dur="500" fill="hold"/>
                                        <p:tgtEl>
                                          <p:spTgt spid="30734"/>
                                        </p:tgtEl>
                                        <p:attrNameLst>
                                          <p:attrName>ppt_w</p:attrName>
                                        </p:attrNameLst>
                                      </p:cBhvr>
                                      <p:tavLst>
                                        <p:tav tm="0">
                                          <p:val>
                                            <p:fltVal val="0"/>
                                          </p:val>
                                        </p:tav>
                                        <p:tav tm="100000">
                                          <p:val>
                                            <p:strVal val="#ppt_w"/>
                                          </p:val>
                                        </p:tav>
                                      </p:tavLst>
                                    </p:anim>
                                    <p:anim calcmode="lin" valueType="num">
                                      <p:cBhvr>
                                        <p:cTn id="68" dur="500" fill="hold"/>
                                        <p:tgtEl>
                                          <p:spTgt spid="30734"/>
                                        </p:tgtEl>
                                        <p:attrNameLst>
                                          <p:attrName>ppt_h</p:attrName>
                                        </p:attrNameLst>
                                      </p:cBhvr>
                                      <p:tavLst>
                                        <p:tav tm="0">
                                          <p:val>
                                            <p:fltVal val="0"/>
                                          </p:val>
                                        </p:tav>
                                        <p:tav tm="100000">
                                          <p:val>
                                            <p:strVal val="#ppt_h"/>
                                          </p:val>
                                        </p:tav>
                                      </p:tavLst>
                                    </p:anim>
                                    <p:animEffect transition="in" filter="fade">
                                      <p:cBhvr>
                                        <p:cTn id="69" dur="500"/>
                                        <p:tgtEl>
                                          <p:spTgt spid="307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0735"/>
                                        </p:tgtEl>
                                        <p:attrNameLst>
                                          <p:attrName>style.visibility</p:attrName>
                                        </p:attrNameLst>
                                      </p:cBhvr>
                                      <p:to>
                                        <p:strVal val="visible"/>
                                      </p:to>
                                    </p:set>
                                    <p:anim calcmode="lin" valueType="num">
                                      <p:cBhvr>
                                        <p:cTn id="72" dur="500" fill="hold"/>
                                        <p:tgtEl>
                                          <p:spTgt spid="30735"/>
                                        </p:tgtEl>
                                        <p:attrNameLst>
                                          <p:attrName>ppt_w</p:attrName>
                                        </p:attrNameLst>
                                      </p:cBhvr>
                                      <p:tavLst>
                                        <p:tav tm="0">
                                          <p:val>
                                            <p:fltVal val="0"/>
                                          </p:val>
                                        </p:tav>
                                        <p:tav tm="100000">
                                          <p:val>
                                            <p:strVal val="#ppt_w"/>
                                          </p:val>
                                        </p:tav>
                                      </p:tavLst>
                                    </p:anim>
                                    <p:anim calcmode="lin" valueType="num">
                                      <p:cBhvr>
                                        <p:cTn id="73" dur="500" fill="hold"/>
                                        <p:tgtEl>
                                          <p:spTgt spid="30735"/>
                                        </p:tgtEl>
                                        <p:attrNameLst>
                                          <p:attrName>ppt_h</p:attrName>
                                        </p:attrNameLst>
                                      </p:cBhvr>
                                      <p:tavLst>
                                        <p:tav tm="0">
                                          <p:val>
                                            <p:fltVal val="0"/>
                                          </p:val>
                                        </p:tav>
                                        <p:tav tm="100000">
                                          <p:val>
                                            <p:strVal val="#ppt_h"/>
                                          </p:val>
                                        </p:tav>
                                      </p:tavLst>
                                    </p:anim>
                                    <p:animEffect transition="in" filter="fade">
                                      <p:cBhvr>
                                        <p:cTn id="74" dur="500"/>
                                        <p:tgtEl>
                                          <p:spTgt spid="3073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0736"/>
                                        </p:tgtEl>
                                        <p:attrNameLst>
                                          <p:attrName>style.visibility</p:attrName>
                                        </p:attrNameLst>
                                      </p:cBhvr>
                                      <p:to>
                                        <p:strVal val="visible"/>
                                      </p:to>
                                    </p:set>
                                    <p:anim calcmode="lin" valueType="num">
                                      <p:cBhvr>
                                        <p:cTn id="77" dur="500" fill="hold"/>
                                        <p:tgtEl>
                                          <p:spTgt spid="30736"/>
                                        </p:tgtEl>
                                        <p:attrNameLst>
                                          <p:attrName>ppt_w</p:attrName>
                                        </p:attrNameLst>
                                      </p:cBhvr>
                                      <p:tavLst>
                                        <p:tav tm="0">
                                          <p:val>
                                            <p:fltVal val="0"/>
                                          </p:val>
                                        </p:tav>
                                        <p:tav tm="100000">
                                          <p:val>
                                            <p:strVal val="#ppt_w"/>
                                          </p:val>
                                        </p:tav>
                                      </p:tavLst>
                                    </p:anim>
                                    <p:anim calcmode="lin" valueType="num">
                                      <p:cBhvr>
                                        <p:cTn id="78" dur="500" fill="hold"/>
                                        <p:tgtEl>
                                          <p:spTgt spid="30736"/>
                                        </p:tgtEl>
                                        <p:attrNameLst>
                                          <p:attrName>ppt_h</p:attrName>
                                        </p:attrNameLst>
                                      </p:cBhvr>
                                      <p:tavLst>
                                        <p:tav tm="0">
                                          <p:val>
                                            <p:fltVal val="0"/>
                                          </p:val>
                                        </p:tav>
                                        <p:tav tm="100000">
                                          <p:val>
                                            <p:strVal val="#ppt_h"/>
                                          </p:val>
                                        </p:tav>
                                      </p:tavLst>
                                    </p:anim>
                                    <p:animEffect transition="in" filter="fade">
                                      <p:cBhvr>
                                        <p:cTn id="79" dur="500"/>
                                        <p:tgtEl>
                                          <p:spTgt spid="30736"/>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0737"/>
                                        </p:tgtEl>
                                        <p:attrNameLst>
                                          <p:attrName>style.visibility</p:attrName>
                                        </p:attrNameLst>
                                      </p:cBhvr>
                                      <p:to>
                                        <p:strVal val="visible"/>
                                      </p:to>
                                    </p:set>
                                    <p:anim calcmode="lin" valueType="num">
                                      <p:cBhvr>
                                        <p:cTn id="82" dur="500" fill="hold"/>
                                        <p:tgtEl>
                                          <p:spTgt spid="30737"/>
                                        </p:tgtEl>
                                        <p:attrNameLst>
                                          <p:attrName>ppt_w</p:attrName>
                                        </p:attrNameLst>
                                      </p:cBhvr>
                                      <p:tavLst>
                                        <p:tav tm="0">
                                          <p:val>
                                            <p:fltVal val="0"/>
                                          </p:val>
                                        </p:tav>
                                        <p:tav tm="100000">
                                          <p:val>
                                            <p:strVal val="#ppt_w"/>
                                          </p:val>
                                        </p:tav>
                                      </p:tavLst>
                                    </p:anim>
                                    <p:anim calcmode="lin" valueType="num">
                                      <p:cBhvr>
                                        <p:cTn id="83" dur="500" fill="hold"/>
                                        <p:tgtEl>
                                          <p:spTgt spid="30737"/>
                                        </p:tgtEl>
                                        <p:attrNameLst>
                                          <p:attrName>ppt_h</p:attrName>
                                        </p:attrNameLst>
                                      </p:cBhvr>
                                      <p:tavLst>
                                        <p:tav tm="0">
                                          <p:val>
                                            <p:fltVal val="0"/>
                                          </p:val>
                                        </p:tav>
                                        <p:tav tm="100000">
                                          <p:val>
                                            <p:strVal val="#ppt_h"/>
                                          </p:val>
                                        </p:tav>
                                      </p:tavLst>
                                    </p:anim>
                                    <p:animEffect transition="in" filter="fade">
                                      <p:cBhvr>
                                        <p:cTn id="84" dur="500"/>
                                        <p:tgtEl>
                                          <p:spTgt spid="307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0738"/>
                                        </p:tgtEl>
                                        <p:attrNameLst>
                                          <p:attrName>style.visibility</p:attrName>
                                        </p:attrNameLst>
                                      </p:cBhvr>
                                      <p:to>
                                        <p:strVal val="visible"/>
                                      </p:to>
                                    </p:set>
                                    <p:anim calcmode="lin" valueType="num">
                                      <p:cBhvr>
                                        <p:cTn id="87" dur="500" fill="hold"/>
                                        <p:tgtEl>
                                          <p:spTgt spid="30738"/>
                                        </p:tgtEl>
                                        <p:attrNameLst>
                                          <p:attrName>ppt_w</p:attrName>
                                        </p:attrNameLst>
                                      </p:cBhvr>
                                      <p:tavLst>
                                        <p:tav tm="0">
                                          <p:val>
                                            <p:fltVal val="0"/>
                                          </p:val>
                                        </p:tav>
                                        <p:tav tm="100000">
                                          <p:val>
                                            <p:strVal val="#ppt_w"/>
                                          </p:val>
                                        </p:tav>
                                      </p:tavLst>
                                    </p:anim>
                                    <p:anim calcmode="lin" valueType="num">
                                      <p:cBhvr>
                                        <p:cTn id="88" dur="500" fill="hold"/>
                                        <p:tgtEl>
                                          <p:spTgt spid="30738"/>
                                        </p:tgtEl>
                                        <p:attrNameLst>
                                          <p:attrName>ppt_h</p:attrName>
                                        </p:attrNameLst>
                                      </p:cBhvr>
                                      <p:tavLst>
                                        <p:tav tm="0">
                                          <p:val>
                                            <p:fltVal val="0"/>
                                          </p:val>
                                        </p:tav>
                                        <p:tav tm="100000">
                                          <p:val>
                                            <p:strVal val="#ppt_h"/>
                                          </p:val>
                                        </p:tav>
                                      </p:tavLst>
                                    </p:anim>
                                    <p:animEffect transition="in" filter="fade">
                                      <p:cBhvr>
                                        <p:cTn id="89" dur="500"/>
                                        <p:tgtEl>
                                          <p:spTgt spid="3073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0740"/>
                                        </p:tgtEl>
                                        <p:attrNameLst>
                                          <p:attrName>style.visibility</p:attrName>
                                        </p:attrNameLst>
                                      </p:cBhvr>
                                      <p:to>
                                        <p:strVal val="visible"/>
                                      </p:to>
                                    </p:set>
                                    <p:anim calcmode="lin" valueType="num">
                                      <p:cBhvr>
                                        <p:cTn id="92" dur="500" fill="hold"/>
                                        <p:tgtEl>
                                          <p:spTgt spid="30740"/>
                                        </p:tgtEl>
                                        <p:attrNameLst>
                                          <p:attrName>ppt_w</p:attrName>
                                        </p:attrNameLst>
                                      </p:cBhvr>
                                      <p:tavLst>
                                        <p:tav tm="0">
                                          <p:val>
                                            <p:fltVal val="0"/>
                                          </p:val>
                                        </p:tav>
                                        <p:tav tm="100000">
                                          <p:val>
                                            <p:strVal val="#ppt_w"/>
                                          </p:val>
                                        </p:tav>
                                      </p:tavLst>
                                    </p:anim>
                                    <p:anim calcmode="lin" valueType="num">
                                      <p:cBhvr>
                                        <p:cTn id="93" dur="500" fill="hold"/>
                                        <p:tgtEl>
                                          <p:spTgt spid="30740"/>
                                        </p:tgtEl>
                                        <p:attrNameLst>
                                          <p:attrName>ppt_h</p:attrName>
                                        </p:attrNameLst>
                                      </p:cBhvr>
                                      <p:tavLst>
                                        <p:tav tm="0">
                                          <p:val>
                                            <p:fltVal val="0"/>
                                          </p:val>
                                        </p:tav>
                                        <p:tav tm="100000">
                                          <p:val>
                                            <p:strVal val="#ppt_h"/>
                                          </p:val>
                                        </p:tav>
                                      </p:tavLst>
                                    </p:anim>
                                    <p:animEffect transition="in" filter="fade">
                                      <p:cBhvr>
                                        <p:cTn id="94" dur="500"/>
                                        <p:tgtEl>
                                          <p:spTgt spid="30740"/>
                                        </p:tgtEl>
                                      </p:cBhvr>
                                    </p:animEffect>
                                  </p:childTnLst>
                                </p:cTn>
                              </p:par>
                              <p:par>
                                <p:cTn id="95" presetID="53" presetClass="entr" presetSubtype="16" fill="hold" nodeType="withEffect">
                                  <p:stCondLst>
                                    <p:cond delay="0"/>
                                  </p:stCondLst>
                                  <p:childTnLst>
                                    <p:set>
                                      <p:cBhvr>
                                        <p:cTn id="96" dur="1" fill="hold">
                                          <p:stCondLst>
                                            <p:cond delay="0"/>
                                          </p:stCondLst>
                                        </p:cTn>
                                        <p:tgtEl>
                                          <p:spTgt spid="30741"/>
                                        </p:tgtEl>
                                        <p:attrNameLst>
                                          <p:attrName>style.visibility</p:attrName>
                                        </p:attrNameLst>
                                      </p:cBhvr>
                                      <p:to>
                                        <p:strVal val="visible"/>
                                      </p:to>
                                    </p:set>
                                    <p:anim calcmode="lin" valueType="num">
                                      <p:cBhvr>
                                        <p:cTn id="97" dur="500" fill="hold"/>
                                        <p:tgtEl>
                                          <p:spTgt spid="30741"/>
                                        </p:tgtEl>
                                        <p:attrNameLst>
                                          <p:attrName>ppt_w</p:attrName>
                                        </p:attrNameLst>
                                      </p:cBhvr>
                                      <p:tavLst>
                                        <p:tav tm="0">
                                          <p:val>
                                            <p:fltVal val="0"/>
                                          </p:val>
                                        </p:tav>
                                        <p:tav tm="100000">
                                          <p:val>
                                            <p:strVal val="#ppt_w"/>
                                          </p:val>
                                        </p:tav>
                                      </p:tavLst>
                                    </p:anim>
                                    <p:anim calcmode="lin" valueType="num">
                                      <p:cBhvr>
                                        <p:cTn id="98" dur="500" fill="hold"/>
                                        <p:tgtEl>
                                          <p:spTgt spid="30741"/>
                                        </p:tgtEl>
                                        <p:attrNameLst>
                                          <p:attrName>ppt_h</p:attrName>
                                        </p:attrNameLst>
                                      </p:cBhvr>
                                      <p:tavLst>
                                        <p:tav tm="0">
                                          <p:val>
                                            <p:fltVal val="0"/>
                                          </p:val>
                                        </p:tav>
                                        <p:tav tm="100000">
                                          <p:val>
                                            <p:strVal val="#ppt_h"/>
                                          </p:val>
                                        </p:tav>
                                      </p:tavLst>
                                    </p:anim>
                                    <p:animEffect transition="in" filter="fade">
                                      <p:cBhvr>
                                        <p:cTn id="99" dur="500"/>
                                        <p:tgtEl>
                                          <p:spTgt spid="30741"/>
                                        </p:tgtEl>
                                      </p:cBhvr>
                                    </p:animEffect>
                                  </p:childTnLst>
                                </p:cTn>
                              </p:par>
                              <p:par>
                                <p:cTn id="100" presetID="53" presetClass="entr" presetSubtype="16" fill="hold" nodeType="withEffect">
                                  <p:stCondLst>
                                    <p:cond delay="0"/>
                                  </p:stCondLst>
                                  <p:childTnLst>
                                    <p:set>
                                      <p:cBhvr>
                                        <p:cTn id="101" dur="1" fill="hold">
                                          <p:stCondLst>
                                            <p:cond delay="0"/>
                                          </p:stCondLst>
                                        </p:cTn>
                                        <p:tgtEl>
                                          <p:spTgt spid="30742"/>
                                        </p:tgtEl>
                                        <p:attrNameLst>
                                          <p:attrName>style.visibility</p:attrName>
                                        </p:attrNameLst>
                                      </p:cBhvr>
                                      <p:to>
                                        <p:strVal val="visible"/>
                                      </p:to>
                                    </p:set>
                                    <p:anim calcmode="lin" valueType="num">
                                      <p:cBhvr>
                                        <p:cTn id="102" dur="500" fill="hold"/>
                                        <p:tgtEl>
                                          <p:spTgt spid="30742"/>
                                        </p:tgtEl>
                                        <p:attrNameLst>
                                          <p:attrName>ppt_w</p:attrName>
                                        </p:attrNameLst>
                                      </p:cBhvr>
                                      <p:tavLst>
                                        <p:tav tm="0">
                                          <p:val>
                                            <p:fltVal val="0"/>
                                          </p:val>
                                        </p:tav>
                                        <p:tav tm="100000">
                                          <p:val>
                                            <p:strVal val="#ppt_w"/>
                                          </p:val>
                                        </p:tav>
                                      </p:tavLst>
                                    </p:anim>
                                    <p:anim calcmode="lin" valueType="num">
                                      <p:cBhvr>
                                        <p:cTn id="103" dur="500" fill="hold"/>
                                        <p:tgtEl>
                                          <p:spTgt spid="30742"/>
                                        </p:tgtEl>
                                        <p:attrNameLst>
                                          <p:attrName>ppt_h</p:attrName>
                                        </p:attrNameLst>
                                      </p:cBhvr>
                                      <p:tavLst>
                                        <p:tav tm="0">
                                          <p:val>
                                            <p:fltVal val="0"/>
                                          </p:val>
                                        </p:tav>
                                        <p:tav tm="100000">
                                          <p:val>
                                            <p:strVal val="#ppt_h"/>
                                          </p:val>
                                        </p:tav>
                                      </p:tavLst>
                                    </p:anim>
                                    <p:animEffect transition="in" filter="fade">
                                      <p:cBhvr>
                                        <p:cTn id="104" dur="500"/>
                                        <p:tgtEl>
                                          <p:spTgt spid="3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P spid="307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b="1" dirty="0">
                <a:solidFill>
                  <a:srgbClr val="C00000"/>
                </a:solidFill>
                <a:ea typeface="隶书" panose="02010509060101010101" pitchFamily="49" charset="-122"/>
              </a:rPr>
              <a:t>数据管理技术与图灵奖</a:t>
            </a:r>
          </a:p>
        </p:txBody>
      </p:sp>
      <p:sp>
        <p:nvSpPr>
          <p:cNvPr id="107523" name="Rectangle 3"/>
          <p:cNvSpPr>
            <a:spLocks noGrp="1" noChangeArrowheads="1"/>
          </p:cNvSpPr>
          <p:nvPr>
            <p:ph idx="1"/>
          </p:nvPr>
        </p:nvSpPr>
        <p:spPr/>
        <p:txBody>
          <a:bodyPr/>
          <a:lstStyle/>
          <a:p>
            <a:pPr>
              <a:lnSpc>
                <a:spcPct val="150000"/>
              </a:lnSpc>
            </a:pPr>
            <a:r>
              <a:rPr lang="zh-CN" altLang="en-US" sz="2400" b="1">
                <a:latin typeface="微软雅黑" panose="020B0503020204020204" pitchFamily="34" charset="-122"/>
                <a:ea typeface="微软雅黑" panose="020B0503020204020204" pitchFamily="34" charset="-122"/>
              </a:rPr>
              <a:t>图灵奖历史上的三位数据库专家：</a:t>
            </a:r>
          </a:p>
          <a:p>
            <a:pPr lvl="1">
              <a:lnSpc>
                <a:spcPct val="150000"/>
              </a:lnSpc>
            </a:pPr>
            <a:r>
              <a:rPr lang="en-US" altLang="zh-CN" sz="2000" b="1">
                <a:solidFill>
                  <a:srgbClr val="0000FF"/>
                </a:solidFill>
                <a:latin typeface="微软雅黑" panose="020B0503020204020204" pitchFamily="34" charset="-122"/>
                <a:ea typeface="微软雅黑" panose="020B0503020204020204" pitchFamily="34" charset="-122"/>
              </a:rPr>
              <a:t>1973</a:t>
            </a:r>
            <a:r>
              <a:rPr lang="zh-CN" altLang="en-US" sz="2000" b="1">
                <a:solidFill>
                  <a:srgbClr val="0000FF"/>
                </a:solidFill>
                <a:latin typeface="微软雅黑" panose="020B0503020204020204" pitchFamily="34" charset="-122"/>
                <a:ea typeface="微软雅黑" panose="020B0503020204020204" pitchFamily="34" charset="-122"/>
              </a:rPr>
              <a:t>年</a:t>
            </a:r>
            <a:r>
              <a:rPr lang="en-US" altLang="zh-CN" sz="2000" b="1">
                <a:solidFill>
                  <a:srgbClr val="0000FF"/>
                </a:solidFill>
                <a:latin typeface="微软雅黑" panose="020B0503020204020204" pitchFamily="34" charset="-122"/>
                <a:ea typeface="微软雅黑" panose="020B0503020204020204" pitchFamily="34" charset="-122"/>
              </a:rPr>
              <a:t>, </a:t>
            </a:r>
            <a:r>
              <a:rPr lang="zh-CN" altLang="en-US" sz="2000" b="1">
                <a:solidFill>
                  <a:srgbClr val="0000FF"/>
                </a:solidFill>
                <a:latin typeface="微软雅黑" panose="020B0503020204020204" pitchFamily="34" charset="-122"/>
                <a:ea typeface="微软雅黑" panose="020B0503020204020204" pitchFamily="34" charset="-122"/>
              </a:rPr>
              <a:t>查理士</a:t>
            </a:r>
            <a:r>
              <a:rPr lang="en-US" altLang="zh-CN" sz="2000" b="1">
                <a:solidFill>
                  <a:srgbClr val="0000FF"/>
                </a:solidFill>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巴赫曼</a:t>
            </a:r>
            <a:r>
              <a:rPr lang="en-US" altLang="zh-CN" sz="2000" b="1">
                <a:solidFill>
                  <a:srgbClr val="0000FF"/>
                </a:solidFill>
                <a:latin typeface="微软雅黑" panose="020B0503020204020204" pitchFamily="34" charset="-122"/>
                <a:ea typeface="微软雅黑" panose="020B0503020204020204" pitchFamily="34" charset="-122"/>
              </a:rPr>
              <a:t>(Charles W. Bachman): </a:t>
            </a:r>
            <a:r>
              <a:rPr lang="zh-CN" altLang="en-US" sz="2000" b="1">
                <a:solidFill>
                  <a:srgbClr val="0000FF"/>
                </a:solidFill>
                <a:latin typeface="微软雅黑" panose="020B0503020204020204" pitchFamily="34" charset="-122"/>
                <a:ea typeface="微软雅黑" panose="020B0503020204020204" pitchFamily="34" charset="-122"/>
              </a:rPr>
              <a:t>“网状数据库之父”或“</a:t>
            </a:r>
            <a:r>
              <a:rPr lang="en-US" altLang="zh-CN" sz="2000" b="1">
                <a:solidFill>
                  <a:srgbClr val="0000FF"/>
                </a:solidFill>
                <a:latin typeface="微软雅黑" panose="020B0503020204020204" pitchFamily="34" charset="-122"/>
                <a:ea typeface="微软雅黑" panose="020B0503020204020204" pitchFamily="34" charset="-122"/>
              </a:rPr>
              <a:t>DBTG</a:t>
            </a:r>
            <a:r>
              <a:rPr lang="zh-CN" altLang="en-US" sz="2000" b="1">
                <a:solidFill>
                  <a:srgbClr val="0000FF"/>
                </a:solidFill>
                <a:latin typeface="微软雅黑" panose="020B0503020204020204" pitchFamily="34" charset="-122"/>
                <a:ea typeface="微软雅黑" panose="020B0503020204020204" pitchFamily="34" charset="-122"/>
              </a:rPr>
              <a:t>之父”</a:t>
            </a:r>
          </a:p>
          <a:p>
            <a:pPr lvl="1">
              <a:lnSpc>
                <a:spcPct val="150000"/>
              </a:lnSpc>
            </a:pPr>
            <a:r>
              <a:rPr lang="en-US" altLang="zh-CN" sz="2000" b="1">
                <a:solidFill>
                  <a:srgbClr val="0000FF"/>
                </a:solidFill>
                <a:latin typeface="微软雅黑" panose="020B0503020204020204" pitchFamily="34" charset="-122"/>
                <a:ea typeface="微软雅黑" panose="020B0503020204020204" pitchFamily="34" charset="-122"/>
              </a:rPr>
              <a:t>1981</a:t>
            </a:r>
            <a:r>
              <a:rPr lang="zh-CN" altLang="en-US" sz="2000" b="1">
                <a:solidFill>
                  <a:srgbClr val="0000FF"/>
                </a:solidFill>
                <a:latin typeface="微软雅黑" panose="020B0503020204020204" pitchFamily="34" charset="-122"/>
                <a:ea typeface="微软雅黑" panose="020B0503020204020204" pitchFamily="34" charset="-122"/>
              </a:rPr>
              <a:t>年</a:t>
            </a:r>
            <a:r>
              <a:rPr lang="en-US" altLang="zh-CN" sz="2000" b="1">
                <a:solidFill>
                  <a:srgbClr val="0000FF"/>
                </a:solidFill>
                <a:latin typeface="微软雅黑" panose="020B0503020204020204" pitchFamily="34" charset="-122"/>
                <a:ea typeface="微软雅黑" panose="020B0503020204020204" pitchFamily="34" charset="-122"/>
              </a:rPr>
              <a:t>,	</a:t>
            </a:r>
            <a:r>
              <a:rPr lang="zh-CN" altLang="en-US" sz="2000" b="1">
                <a:solidFill>
                  <a:srgbClr val="0000FF"/>
                </a:solidFill>
                <a:latin typeface="微软雅黑" panose="020B0503020204020204" pitchFamily="34" charset="-122"/>
                <a:ea typeface="微软雅黑" panose="020B0503020204020204" pitchFamily="34" charset="-122"/>
              </a:rPr>
              <a:t>埃德加</a:t>
            </a:r>
            <a:r>
              <a:rPr lang="en-US" altLang="zh-CN" sz="2000" b="1">
                <a:solidFill>
                  <a:srgbClr val="0000FF"/>
                </a:solidFill>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科德</a:t>
            </a:r>
            <a:r>
              <a:rPr lang="en-US" altLang="zh-CN" sz="2000" b="1">
                <a:solidFill>
                  <a:srgbClr val="0000FF"/>
                </a:solidFill>
                <a:latin typeface="微软雅黑" panose="020B0503020204020204" pitchFamily="34" charset="-122"/>
                <a:ea typeface="微软雅黑" panose="020B0503020204020204" pitchFamily="34" charset="-122"/>
              </a:rPr>
              <a:t>(Edgar F. Codd): “</a:t>
            </a:r>
            <a:r>
              <a:rPr lang="zh-CN" altLang="en-US" sz="2000" b="1">
                <a:solidFill>
                  <a:srgbClr val="0000FF"/>
                </a:solidFill>
                <a:latin typeface="微软雅黑" panose="020B0503020204020204" pitchFamily="34" charset="-122"/>
                <a:ea typeface="微软雅黑" panose="020B0503020204020204" pitchFamily="34" charset="-122"/>
              </a:rPr>
              <a:t>关系数据库之父</a:t>
            </a:r>
            <a:r>
              <a:rPr lang="en-US" altLang="zh-CN" sz="2000" b="1">
                <a:solidFill>
                  <a:srgbClr val="0000FF"/>
                </a:solidFill>
                <a:latin typeface="微软雅黑" panose="020B0503020204020204" pitchFamily="34" charset="-122"/>
                <a:ea typeface="微软雅黑" panose="020B0503020204020204" pitchFamily="34" charset="-122"/>
              </a:rPr>
              <a:t>”</a:t>
            </a:r>
          </a:p>
          <a:p>
            <a:pPr lvl="1">
              <a:lnSpc>
                <a:spcPct val="150000"/>
              </a:lnSpc>
            </a:pPr>
            <a:r>
              <a:rPr lang="en-US" altLang="zh-CN" sz="2000" b="1">
                <a:solidFill>
                  <a:srgbClr val="0000FF"/>
                </a:solidFill>
                <a:latin typeface="微软雅黑" panose="020B0503020204020204" pitchFamily="34" charset="-122"/>
                <a:ea typeface="微软雅黑" panose="020B0503020204020204" pitchFamily="34" charset="-122"/>
              </a:rPr>
              <a:t>1998</a:t>
            </a:r>
            <a:r>
              <a:rPr lang="zh-CN" altLang="en-US" sz="2000" b="1">
                <a:solidFill>
                  <a:srgbClr val="0000FF"/>
                </a:solidFill>
                <a:latin typeface="微软雅黑" panose="020B0503020204020204" pitchFamily="34" charset="-122"/>
                <a:ea typeface="微软雅黑" panose="020B0503020204020204" pitchFamily="34" charset="-122"/>
              </a:rPr>
              <a:t>年</a:t>
            </a:r>
            <a:r>
              <a:rPr lang="en-US" altLang="zh-CN" sz="2000" b="1">
                <a:solidFill>
                  <a:srgbClr val="0000FF"/>
                </a:solidFill>
                <a:latin typeface="微软雅黑" panose="020B0503020204020204" pitchFamily="34" charset="-122"/>
                <a:ea typeface="微软雅黑" panose="020B0503020204020204" pitchFamily="34" charset="-122"/>
              </a:rPr>
              <a:t>,	</a:t>
            </a:r>
            <a:r>
              <a:rPr lang="zh-CN" altLang="en-US" sz="2000" b="1">
                <a:solidFill>
                  <a:srgbClr val="0000FF"/>
                </a:solidFill>
                <a:latin typeface="微软雅黑" panose="020B0503020204020204" pitchFamily="34" charset="-122"/>
                <a:ea typeface="微软雅黑" panose="020B0503020204020204" pitchFamily="34" charset="-122"/>
              </a:rPr>
              <a:t>詹姆斯</a:t>
            </a:r>
            <a:r>
              <a:rPr lang="en-US" altLang="zh-CN" sz="2000" b="1">
                <a:solidFill>
                  <a:srgbClr val="0000FF"/>
                </a:solidFill>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尼古拉</a:t>
            </a:r>
            <a:r>
              <a:rPr lang="en-US" altLang="zh-CN" sz="2000" b="1">
                <a:solidFill>
                  <a:srgbClr val="0000FF"/>
                </a:solidFill>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格雷</a:t>
            </a:r>
            <a:r>
              <a:rPr lang="en-US" altLang="zh-CN" sz="2000" b="1">
                <a:solidFill>
                  <a:srgbClr val="0000FF"/>
                </a:solidFill>
                <a:latin typeface="微软雅黑" panose="020B0503020204020204" pitchFamily="34" charset="-122"/>
                <a:ea typeface="微软雅黑" panose="020B0503020204020204" pitchFamily="34" charset="-122"/>
              </a:rPr>
              <a:t>(James Gray):</a:t>
            </a:r>
            <a:r>
              <a:rPr lang="zh-CN" altLang="en-US" sz="2000" b="1">
                <a:solidFill>
                  <a:srgbClr val="0000FF"/>
                </a:solidFill>
                <a:latin typeface="微软雅黑" panose="020B0503020204020204" pitchFamily="34" charset="-122"/>
                <a:ea typeface="微软雅黑" panose="020B0503020204020204" pitchFamily="34" charset="-122"/>
              </a:rPr>
              <a:t>数据库与事务处理</a:t>
            </a:r>
            <a:endParaRPr lang="en-US" altLang="zh-CN" sz="2000" b="1">
              <a:solidFill>
                <a:srgbClr val="0000FF"/>
              </a:solidFill>
              <a:latin typeface="微软雅黑" panose="020B0503020204020204" pitchFamily="34" charset="-122"/>
              <a:ea typeface="微软雅黑" panose="020B0503020204020204" pitchFamily="34" charset="-122"/>
            </a:endParaRPr>
          </a:p>
        </p:txBody>
      </p:sp>
      <p:sp>
        <p:nvSpPr>
          <p:cNvPr id="11271" name="日期占位符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FD6CD405-666C-4D5F-8FDD-5927E8C412D7}"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191000"/>
            <a:ext cx="1676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4191000"/>
            <a:ext cx="2162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91000"/>
            <a:ext cx="20415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884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randombar(horizontal)">
                                      <p:cBhvr>
                                        <p:cTn id="7" dur="500"/>
                                        <p:tgtEl>
                                          <p:spTgt spid="10752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randombar(horizontal)">
                                      <p:cBhvr>
                                        <p:cTn id="10" dur="500"/>
                                        <p:tgtEl>
                                          <p:spTgt spid="10752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Effect transition="in" filter="randombar(horizontal)">
                                      <p:cBhvr>
                                        <p:cTn id="13" dur="500"/>
                                        <p:tgtEl>
                                          <p:spTgt spid="10752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7523">
                                            <p:txEl>
                                              <p:pRg st="3" end="3"/>
                                            </p:txEl>
                                          </p:spTgt>
                                        </p:tgtEl>
                                        <p:attrNameLst>
                                          <p:attrName>style.visibility</p:attrName>
                                        </p:attrNameLst>
                                      </p:cBhvr>
                                      <p:to>
                                        <p:strVal val="visible"/>
                                      </p:to>
                                    </p:set>
                                    <p:animEffect transition="in" filter="randombar(horizontal)">
                                      <p:cBhvr>
                                        <p:cTn id="16" dur="500"/>
                                        <p:tgtEl>
                                          <p:spTgt spid="10752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childTnLst>
                                    <p:set>
                                      <p:cBhvr>
                                        <p:cTn id="20" dur="1" fill="hold">
                                          <p:stCondLst>
                                            <p:cond delay="0"/>
                                          </p:stCondLst>
                                        </p:cTn>
                                        <p:tgtEl>
                                          <p:spTgt spid="107526"/>
                                        </p:tgtEl>
                                        <p:attrNameLst>
                                          <p:attrName>style.visibility</p:attrName>
                                        </p:attrNameLst>
                                      </p:cBhvr>
                                      <p:to>
                                        <p:strVal val="visible"/>
                                      </p:to>
                                    </p:set>
                                    <p:anim calcmode="lin" valueType="num">
                                      <p:cBhvr>
                                        <p:cTn id="21" dur="1000" fill="hold"/>
                                        <p:tgtEl>
                                          <p:spTgt spid="107526"/>
                                        </p:tgtEl>
                                        <p:attrNameLst>
                                          <p:attrName>ppt_w</p:attrName>
                                        </p:attrNameLst>
                                      </p:cBhvr>
                                      <p:tavLst>
                                        <p:tav tm="0">
                                          <p:val>
                                            <p:fltVal val="0"/>
                                          </p:val>
                                        </p:tav>
                                        <p:tav tm="100000">
                                          <p:val>
                                            <p:strVal val="#ppt_w"/>
                                          </p:val>
                                        </p:tav>
                                      </p:tavLst>
                                    </p:anim>
                                    <p:anim calcmode="lin" valueType="num">
                                      <p:cBhvr>
                                        <p:cTn id="22" dur="1000" fill="hold"/>
                                        <p:tgtEl>
                                          <p:spTgt spid="107526"/>
                                        </p:tgtEl>
                                        <p:attrNameLst>
                                          <p:attrName>ppt_h</p:attrName>
                                        </p:attrNameLst>
                                      </p:cBhvr>
                                      <p:tavLst>
                                        <p:tav tm="0">
                                          <p:val>
                                            <p:fltVal val="0"/>
                                          </p:val>
                                        </p:tav>
                                        <p:tav tm="100000">
                                          <p:val>
                                            <p:strVal val="#ppt_h"/>
                                          </p:val>
                                        </p:tav>
                                      </p:tavLst>
                                    </p:anim>
                                    <p:anim calcmode="lin" valueType="num">
                                      <p:cBhvr>
                                        <p:cTn id="23" dur="1000" fill="hold"/>
                                        <p:tgtEl>
                                          <p:spTgt spid="107526"/>
                                        </p:tgtEl>
                                        <p:attrNameLst>
                                          <p:attrName>style.rotation</p:attrName>
                                        </p:attrNameLst>
                                      </p:cBhvr>
                                      <p:tavLst>
                                        <p:tav tm="0">
                                          <p:val>
                                            <p:fltVal val="90"/>
                                          </p:val>
                                        </p:tav>
                                        <p:tav tm="100000">
                                          <p:val>
                                            <p:fltVal val="0"/>
                                          </p:val>
                                        </p:tav>
                                      </p:tavLst>
                                    </p:anim>
                                    <p:animEffect transition="in" filter="fade">
                                      <p:cBhvr>
                                        <p:cTn id="24" dur="1000"/>
                                        <p:tgtEl>
                                          <p:spTgt spid="107526"/>
                                        </p:tgtEl>
                                      </p:cBhvr>
                                    </p:animEffect>
                                  </p:childTnLst>
                                </p:cTn>
                              </p:par>
                              <p:par>
                                <p:cTn id="25" presetID="31" presetClass="entr" presetSubtype="0" fill="hold" nodeType="withEffect">
                                  <p:stCondLst>
                                    <p:cond delay="0"/>
                                  </p:stCondLst>
                                  <p:childTnLst>
                                    <p:set>
                                      <p:cBhvr>
                                        <p:cTn id="26" dur="1" fill="hold">
                                          <p:stCondLst>
                                            <p:cond delay="0"/>
                                          </p:stCondLst>
                                        </p:cTn>
                                        <p:tgtEl>
                                          <p:spTgt spid="107525"/>
                                        </p:tgtEl>
                                        <p:attrNameLst>
                                          <p:attrName>style.visibility</p:attrName>
                                        </p:attrNameLst>
                                      </p:cBhvr>
                                      <p:to>
                                        <p:strVal val="visible"/>
                                      </p:to>
                                    </p:set>
                                    <p:anim calcmode="lin" valueType="num">
                                      <p:cBhvr>
                                        <p:cTn id="27" dur="1000" fill="hold"/>
                                        <p:tgtEl>
                                          <p:spTgt spid="107525"/>
                                        </p:tgtEl>
                                        <p:attrNameLst>
                                          <p:attrName>ppt_w</p:attrName>
                                        </p:attrNameLst>
                                      </p:cBhvr>
                                      <p:tavLst>
                                        <p:tav tm="0">
                                          <p:val>
                                            <p:fltVal val="0"/>
                                          </p:val>
                                        </p:tav>
                                        <p:tav tm="100000">
                                          <p:val>
                                            <p:strVal val="#ppt_w"/>
                                          </p:val>
                                        </p:tav>
                                      </p:tavLst>
                                    </p:anim>
                                    <p:anim calcmode="lin" valueType="num">
                                      <p:cBhvr>
                                        <p:cTn id="28" dur="1000" fill="hold"/>
                                        <p:tgtEl>
                                          <p:spTgt spid="107525"/>
                                        </p:tgtEl>
                                        <p:attrNameLst>
                                          <p:attrName>ppt_h</p:attrName>
                                        </p:attrNameLst>
                                      </p:cBhvr>
                                      <p:tavLst>
                                        <p:tav tm="0">
                                          <p:val>
                                            <p:fltVal val="0"/>
                                          </p:val>
                                        </p:tav>
                                        <p:tav tm="100000">
                                          <p:val>
                                            <p:strVal val="#ppt_h"/>
                                          </p:val>
                                        </p:tav>
                                      </p:tavLst>
                                    </p:anim>
                                    <p:anim calcmode="lin" valueType="num">
                                      <p:cBhvr>
                                        <p:cTn id="29" dur="1000" fill="hold"/>
                                        <p:tgtEl>
                                          <p:spTgt spid="107525"/>
                                        </p:tgtEl>
                                        <p:attrNameLst>
                                          <p:attrName>style.rotation</p:attrName>
                                        </p:attrNameLst>
                                      </p:cBhvr>
                                      <p:tavLst>
                                        <p:tav tm="0">
                                          <p:val>
                                            <p:fltVal val="90"/>
                                          </p:val>
                                        </p:tav>
                                        <p:tav tm="100000">
                                          <p:val>
                                            <p:fltVal val="0"/>
                                          </p:val>
                                        </p:tav>
                                      </p:tavLst>
                                    </p:anim>
                                    <p:animEffect transition="in" filter="fade">
                                      <p:cBhvr>
                                        <p:cTn id="30" dur="1000"/>
                                        <p:tgtEl>
                                          <p:spTgt spid="107525"/>
                                        </p:tgtEl>
                                      </p:cBhvr>
                                    </p:animEffect>
                                  </p:childTnLst>
                                </p:cTn>
                              </p:par>
                              <p:par>
                                <p:cTn id="31" presetID="31" presetClass="entr" presetSubtype="0" fill="hold" nodeType="withEffect">
                                  <p:stCondLst>
                                    <p:cond delay="0"/>
                                  </p:stCondLst>
                                  <p:childTnLst>
                                    <p:set>
                                      <p:cBhvr>
                                        <p:cTn id="32" dur="1" fill="hold">
                                          <p:stCondLst>
                                            <p:cond delay="0"/>
                                          </p:stCondLst>
                                        </p:cTn>
                                        <p:tgtEl>
                                          <p:spTgt spid="107524"/>
                                        </p:tgtEl>
                                        <p:attrNameLst>
                                          <p:attrName>style.visibility</p:attrName>
                                        </p:attrNameLst>
                                      </p:cBhvr>
                                      <p:to>
                                        <p:strVal val="visible"/>
                                      </p:to>
                                    </p:set>
                                    <p:anim calcmode="lin" valueType="num">
                                      <p:cBhvr>
                                        <p:cTn id="33" dur="1000" fill="hold"/>
                                        <p:tgtEl>
                                          <p:spTgt spid="107524"/>
                                        </p:tgtEl>
                                        <p:attrNameLst>
                                          <p:attrName>ppt_w</p:attrName>
                                        </p:attrNameLst>
                                      </p:cBhvr>
                                      <p:tavLst>
                                        <p:tav tm="0">
                                          <p:val>
                                            <p:fltVal val="0"/>
                                          </p:val>
                                        </p:tav>
                                        <p:tav tm="100000">
                                          <p:val>
                                            <p:strVal val="#ppt_w"/>
                                          </p:val>
                                        </p:tav>
                                      </p:tavLst>
                                    </p:anim>
                                    <p:anim calcmode="lin" valueType="num">
                                      <p:cBhvr>
                                        <p:cTn id="34" dur="1000" fill="hold"/>
                                        <p:tgtEl>
                                          <p:spTgt spid="107524"/>
                                        </p:tgtEl>
                                        <p:attrNameLst>
                                          <p:attrName>ppt_h</p:attrName>
                                        </p:attrNameLst>
                                      </p:cBhvr>
                                      <p:tavLst>
                                        <p:tav tm="0">
                                          <p:val>
                                            <p:fltVal val="0"/>
                                          </p:val>
                                        </p:tav>
                                        <p:tav tm="100000">
                                          <p:val>
                                            <p:strVal val="#ppt_h"/>
                                          </p:val>
                                        </p:tav>
                                      </p:tavLst>
                                    </p:anim>
                                    <p:anim calcmode="lin" valueType="num">
                                      <p:cBhvr>
                                        <p:cTn id="35" dur="1000" fill="hold"/>
                                        <p:tgtEl>
                                          <p:spTgt spid="107524"/>
                                        </p:tgtEl>
                                        <p:attrNameLst>
                                          <p:attrName>style.rotation</p:attrName>
                                        </p:attrNameLst>
                                      </p:cBhvr>
                                      <p:tavLst>
                                        <p:tav tm="0">
                                          <p:val>
                                            <p:fltVal val="90"/>
                                          </p:val>
                                        </p:tav>
                                        <p:tav tm="100000">
                                          <p:val>
                                            <p:fltVal val="0"/>
                                          </p:val>
                                        </p:tav>
                                      </p:tavLst>
                                    </p:anim>
                                    <p:animEffect transition="in" filter="fade">
                                      <p:cBhvr>
                                        <p:cTn id="36" dur="10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1.1  </a:t>
            </a:r>
            <a:r>
              <a:rPr lang="zh-CN" altLang="en-US" sz="4800" dirty="0">
                <a:solidFill>
                  <a:srgbClr val="002060"/>
                </a:solidFill>
              </a:rPr>
              <a:t>数据库系统概述</a:t>
            </a:r>
          </a:p>
        </p:txBody>
      </p:sp>
      <p:sp>
        <p:nvSpPr>
          <p:cNvPr id="31747" name="Rectangle 3"/>
          <p:cNvSpPr>
            <a:spLocks noGrp="1" noChangeArrowheads="1"/>
          </p:cNvSpPr>
          <p:nvPr>
            <p:ph type="body" idx="1"/>
          </p:nvPr>
        </p:nvSpPr>
        <p:spPr/>
        <p:txBody>
          <a:bodyPr/>
          <a:lstStyle/>
          <a:p>
            <a:pPr lvl="1" eaLnBrk="1" hangingPunct="1">
              <a:lnSpc>
                <a:spcPct val="200000"/>
              </a:lnSpc>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    1.1.1 </a:t>
            </a:r>
            <a:r>
              <a:rPr lang="zh-CN" altLang="en-US" sz="2800" dirty="0">
                <a:latin typeface="微软雅黑" panose="020B0503020204020204" pitchFamily="34" charset="-122"/>
                <a:ea typeface="微软雅黑" panose="020B0503020204020204" pitchFamily="34" charset="-122"/>
              </a:rPr>
              <a:t>四个基本概念</a:t>
            </a:r>
          </a:p>
          <a:p>
            <a:pPr lvl="1" eaLnBrk="1" hangingPunct="1">
              <a:lnSpc>
                <a:spcPct val="200000"/>
              </a:lnSpc>
              <a:buFont typeface="Wingdings" panose="05000000000000000000" pitchFamily="2" charset="2"/>
              <a:buNone/>
            </a:pPr>
            <a:r>
              <a:rPr lang="zh-CN" altLang="en-US" sz="2800" dirty="0">
                <a:solidFill>
                  <a:srgbClr val="004821"/>
                </a:solidFill>
                <a:latin typeface="微软雅黑" panose="020B0503020204020204" pitchFamily="34" charset="-122"/>
                <a:ea typeface="微软雅黑" panose="020B0503020204020204" pitchFamily="34" charset="-122"/>
              </a:rPr>
              <a:t>    </a:t>
            </a:r>
            <a:r>
              <a:rPr lang="en-US" altLang="zh-CN" sz="2800" dirty="0">
                <a:solidFill>
                  <a:srgbClr val="004821"/>
                </a:solidFill>
                <a:latin typeface="微软雅黑" panose="020B0503020204020204" pitchFamily="34" charset="-122"/>
                <a:ea typeface="微软雅黑" panose="020B0503020204020204" pitchFamily="34" charset="-122"/>
              </a:rPr>
              <a:t>1.1.2 </a:t>
            </a:r>
            <a:r>
              <a:rPr lang="zh-CN" altLang="en-US" sz="2800" dirty="0">
                <a:solidFill>
                  <a:srgbClr val="004821"/>
                </a:solidFill>
                <a:latin typeface="微软雅黑" panose="020B0503020204020204" pitchFamily="34" charset="-122"/>
                <a:ea typeface="微软雅黑" panose="020B0503020204020204" pitchFamily="34" charset="-122"/>
              </a:rPr>
              <a:t>数据管理技术的产生和发展</a:t>
            </a:r>
          </a:p>
          <a:p>
            <a:pPr lvl="1" eaLnBrk="1" hangingPunct="1">
              <a:lnSpc>
                <a:spcPct val="200000"/>
              </a:lnSpc>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1.1.3 </a:t>
            </a:r>
            <a:r>
              <a:rPr lang="zh-CN" altLang="en-US" sz="2800" dirty="0">
                <a:latin typeface="微软雅黑" panose="020B0503020204020204" pitchFamily="34" charset="-122"/>
                <a:ea typeface="微软雅黑" panose="020B0503020204020204" pitchFamily="34" charset="-122"/>
              </a:rPr>
              <a:t>数据库系统的特点 </a:t>
            </a:r>
            <a:endParaRPr lang="zh-CN" altLang="en-US" sz="3200" dirty="0">
              <a:solidFill>
                <a:schemeClr val="hlink"/>
              </a:solidFill>
              <a:latin typeface="微软雅黑" panose="020B0503020204020204" pitchFamily="34" charset="-122"/>
              <a:ea typeface="微软雅黑" panose="020B0503020204020204" pitchFamily="34" charset="-122"/>
            </a:endParaRPr>
          </a:p>
          <a:p>
            <a:pPr eaLnBrk="1" hangingPunct="1">
              <a:lnSpc>
                <a:spcPct val="200000"/>
              </a:lnSpc>
            </a:pP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C9766C0D-C295-438F-A813-11B016DB667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1438" y="116632"/>
            <a:ext cx="8045058" cy="755172"/>
          </a:xfrm>
        </p:spPr>
        <p:txBody>
          <a:bodyPr/>
          <a:lstStyle/>
          <a:p>
            <a:pPr eaLnBrk="1" hangingPunct="1"/>
            <a:r>
              <a:rPr lang="zh-CN" altLang="en-US" sz="4800">
                <a:solidFill>
                  <a:srgbClr val="002060"/>
                </a:solidFill>
              </a:rPr>
              <a:t>数据管理技术的产生和发展</a:t>
            </a:r>
          </a:p>
        </p:txBody>
      </p:sp>
      <p:sp>
        <p:nvSpPr>
          <p:cNvPr id="32771" name="Rectangle 3"/>
          <p:cNvSpPr>
            <a:spLocks noGrp="1" noChangeArrowheads="1"/>
          </p:cNvSpPr>
          <p:nvPr>
            <p:ph type="body" idx="1"/>
          </p:nvPr>
        </p:nvSpPr>
        <p:spPr>
          <a:xfrm>
            <a:off x="1007907" y="980728"/>
            <a:ext cx="7772400" cy="5024438"/>
          </a:xfrm>
        </p:spPr>
        <p:txBody>
          <a:bodyPr/>
          <a:lstStyle/>
          <a:p>
            <a:pPr algn="just"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rPr>
              <a:t>什么是数据管理</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对数据进行分类、组织、编码、存储、检索和维护</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数据处理的中心问题</a:t>
            </a:r>
          </a:p>
          <a:p>
            <a:pPr algn="just"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rPr>
              <a:t>数据管理技术的发展过程</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人工管理阶段（</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年代中之前）</a:t>
            </a:r>
            <a:endParaRPr lang="en-US" altLang="zh-CN" dirty="0">
              <a:latin typeface="微软雅黑" panose="020B0503020204020204" pitchFamily="34" charset="-122"/>
              <a:ea typeface="微软雅黑" panose="020B0503020204020204" pitchFamily="34" charset="-122"/>
            </a:endParaRP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文件系统阶段（</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年代末</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年代中）</a:t>
            </a:r>
            <a:endParaRPr lang="en-US" altLang="zh-CN" dirty="0">
              <a:latin typeface="微软雅黑" panose="020B0503020204020204" pitchFamily="34" charset="-122"/>
              <a:ea typeface="微软雅黑" panose="020B0503020204020204" pitchFamily="34" charset="-122"/>
            </a:endParaRP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数据库系统阶段（</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年代末</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现在）</a:t>
            </a:r>
            <a:endParaRPr lang="en-US" altLang="zh-CN" dirty="0">
              <a:latin typeface="微软雅黑" panose="020B0503020204020204" pitchFamily="34" charset="-122"/>
              <a:ea typeface="微软雅黑" panose="020B0503020204020204" pitchFamily="34" charset="-122"/>
            </a:endParaRPr>
          </a:p>
          <a:p>
            <a:pPr algn="just" eaLnBrk="1" hangingPunct="1">
              <a:lnSpc>
                <a:spcPct val="150000"/>
              </a:lnSpc>
            </a:pP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9B2EF239-C23A-4DCA-88E3-59938BA46850}"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500" fill="hold"/>
                                        <p:tgtEl>
                                          <p:spTgt spid="327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27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277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2771">
                                            <p:txEl>
                                              <p:pRg st="1" end="1"/>
                                            </p:txEl>
                                          </p:spTgt>
                                        </p:tgtEl>
                                        <p:attrNameLst>
                                          <p:attrName>style.visibility</p:attrName>
                                        </p:attrNameLst>
                                      </p:cBhvr>
                                      <p:to>
                                        <p:strVal val="visible"/>
                                      </p:to>
                                    </p:set>
                                    <p:anim calcmode="lin" valueType="num">
                                      <p:cBhvr>
                                        <p:cTn id="14" dur="500" fill="hold"/>
                                        <p:tgtEl>
                                          <p:spTgt spid="3277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277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27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 calcmode="lin" valueType="num">
                                      <p:cBhvr>
                                        <p:cTn id="21" dur="500" fill="hold"/>
                                        <p:tgtEl>
                                          <p:spTgt spid="3277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277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27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2771">
                                            <p:txEl>
                                              <p:pRg st="3" end="3"/>
                                            </p:txEl>
                                          </p:spTgt>
                                        </p:tgtEl>
                                        <p:attrNameLst>
                                          <p:attrName>style.visibility</p:attrName>
                                        </p:attrNameLst>
                                      </p:cBhvr>
                                      <p:to>
                                        <p:strVal val="visible"/>
                                      </p:to>
                                    </p:set>
                                    <p:anim calcmode="lin" valueType="num">
                                      <p:cBhvr>
                                        <p:cTn id="28" dur="500" fill="hold"/>
                                        <p:tgtEl>
                                          <p:spTgt spid="3277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277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27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771">
                                            <p:txEl>
                                              <p:pRg st="4" end="4"/>
                                            </p:txEl>
                                          </p:spTgt>
                                        </p:tgtEl>
                                        <p:attrNameLst>
                                          <p:attrName>style.visibility</p:attrName>
                                        </p:attrNameLst>
                                      </p:cBhvr>
                                      <p:to>
                                        <p:strVal val="visible"/>
                                      </p:to>
                                    </p:set>
                                    <p:anim calcmode="lin" valueType="num">
                                      <p:cBhvr>
                                        <p:cTn id="35" dur="500" fill="hold"/>
                                        <p:tgtEl>
                                          <p:spTgt spid="3277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2771">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277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2771">
                                            <p:txEl>
                                              <p:pRg st="5" end="5"/>
                                            </p:txEl>
                                          </p:spTgt>
                                        </p:tgtEl>
                                        <p:attrNameLst>
                                          <p:attrName>style.visibility</p:attrName>
                                        </p:attrNameLst>
                                      </p:cBhvr>
                                      <p:to>
                                        <p:strVal val="visible"/>
                                      </p:to>
                                    </p:set>
                                    <p:anim calcmode="lin" valueType="num">
                                      <p:cBhvr>
                                        <p:cTn id="42" dur="500" fill="hold"/>
                                        <p:tgtEl>
                                          <p:spTgt spid="32771">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2771">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277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2771">
                                            <p:txEl>
                                              <p:pRg st="6" end="6"/>
                                            </p:txEl>
                                          </p:spTgt>
                                        </p:tgtEl>
                                        <p:attrNameLst>
                                          <p:attrName>style.visibility</p:attrName>
                                        </p:attrNameLst>
                                      </p:cBhvr>
                                      <p:to>
                                        <p:strVal val="visible"/>
                                      </p:to>
                                    </p:set>
                                    <p:anim calcmode="lin" valueType="num">
                                      <p:cBhvr>
                                        <p:cTn id="49" dur="500" fill="hold"/>
                                        <p:tgtEl>
                                          <p:spTgt spid="32771">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2771">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5616" y="116632"/>
            <a:ext cx="8152562" cy="755172"/>
          </a:xfrm>
        </p:spPr>
        <p:txBody>
          <a:bodyPr/>
          <a:lstStyle/>
          <a:p>
            <a:pPr eaLnBrk="1" hangingPunct="1"/>
            <a:r>
              <a:rPr lang="zh-CN" altLang="en-US" sz="4400" dirty="0">
                <a:solidFill>
                  <a:srgbClr val="002060"/>
                </a:solidFill>
              </a:rPr>
              <a:t>数据管理技术的产生和发展（续）</a:t>
            </a:r>
            <a:endParaRPr lang="en-US" altLang="zh-CN" sz="4400" dirty="0">
              <a:solidFill>
                <a:srgbClr val="002060"/>
              </a:solidFill>
            </a:endParaRPr>
          </a:p>
        </p:txBody>
      </p:sp>
      <p:sp>
        <p:nvSpPr>
          <p:cNvPr id="33795" name="Rectangle 3"/>
          <p:cNvSpPr>
            <a:spLocks noGrp="1" noChangeArrowheads="1"/>
          </p:cNvSpPr>
          <p:nvPr>
            <p:ph type="body" idx="1"/>
          </p:nvPr>
        </p:nvSpPr>
        <p:spPr>
          <a:xfrm>
            <a:off x="971600" y="885604"/>
            <a:ext cx="7234238" cy="4538662"/>
          </a:xfrm>
        </p:spPr>
        <p:txBody>
          <a:bodyPr/>
          <a:lstStyle/>
          <a:p>
            <a:pPr algn="just" eaLnBrk="1" hangingPunct="1">
              <a:lnSpc>
                <a:spcPct val="250000"/>
              </a:lnSpc>
            </a:pPr>
            <a:r>
              <a:rPr lang="zh-CN" altLang="en-US" dirty="0">
                <a:solidFill>
                  <a:srgbClr val="004821"/>
                </a:solidFill>
                <a:latin typeface="微软雅黑" panose="020B0503020204020204" pitchFamily="34" charset="-122"/>
                <a:ea typeface="微软雅黑" panose="020B0503020204020204" pitchFamily="34" charset="-122"/>
              </a:rPr>
              <a:t>数据管理技术的发展动力</a:t>
            </a:r>
          </a:p>
          <a:p>
            <a:pPr lvl="1" algn="just" eaLnBrk="1" hangingPunct="1">
              <a:lnSpc>
                <a:spcPct val="250000"/>
              </a:lnSpc>
            </a:pPr>
            <a:r>
              <a:rPr lang="zh-CN" altLang="en-US" dirty="0">
                <a:latin typeface="微软雅黑" panose="020B0503020204020204" pitchFamily="34" charset="-122"/>
                <a:ea typeface="微软雅黑" panose="020B0503020204020204" pitchFamily="34" charset="-122"/>
              </a:rPr>
              <a:t>应用需求的推动</a:t>
            </a:r>
          </a:p>
          <a:p>
            <a:pPr lvl="1" algn="just" eaLnBrk="1" hangingPunct="1">
              <a:lnSpc>
                <a:spcPct val="250000"/>
              </a:lnSpc>
            </a:pPr>
            <a:r>
              <a:rPr lang="zh-CN" altLang="en-US" dirty="0">
                <a:latin typeface="微软雅黑" panose="020B0503020204020204" pitchFamily="34" charset="-122"/>
                <a:ea typeface="微软雅黑" panose="020B0503020204020204" pitchFamily="34" charset="-122"/>
              </a:rPr>
              <a:t>计算机硬件的发展</a:t>
            </a:r>
          </a:p>
          <a:p>
            <a:pPr lvl="1" algn="just" eaLnBrk="1" hangingPunct="1">
              <a:lnSpc>
                <a:spcPct val="250000"/>
              </a:lnSpc>
            </a:pPr>
            <a:r>
              <a:rPr lang="zh-CN" altLang="en-US" dirty="0">
                <a:latin typeface="微软雅黑" panose="020B0503020204020204" pitchFamily="34" charset="-122"/>
                <a:ea typeface="微软雅黑" panose="020B0503020204020204" pitchFamily="34" charset="-122"/>
              </a:rPr>
              <a:t>计算机软件的发展</a:t>
            </a:r>
            <a:endParaRPr lang="zh-CN" altLang="en-US" sz="28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BB5A8374-5D3E-485F-84BB-15C0D0FE28B9}"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p:cTn id="7" dur="500" fill="hold"/>
                                        <p:tgtEl>
                                          <p:spTgt spid="337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37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3795">
                                            <p:txEl>
                                              <p:pRg st="1" end="1"/>
                                            </p:txEl>
                                          </p:spTgt>
                                        </p:tgtEl>
                                        <p:attrNameLst>
                                          <p:attrName>style.visibility</p:attrName>
                                        </p:attrNameLst>
                                      </p:cBhvr>
                                      <p:to>
                                        <p:strVal val="visible"/>
                                      </p:to>
                                    </p:set>
                                    <p:anim calcmode="lin" valueType="num">
                                      <p:cBhvr>
                                        <p:cTn id="14" dur="5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379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37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3795">
                                            <p:txEl>
                                              <p:pRg st="2" end="2"/>
                                            </p:txEl>
                                          </p:spTgt>
                                        </p:tgtEl>
                                        <p:attrNameLst>
                                          <p:attrName>style.visibility</p:attrName>
                                        </p:attrNameLst>
                                      </p:cBhvr>
                                      <p:to>
                                        <p:strVal val="visible"/>
                                      </p:to>
                                    </p:set>
                                    <p:anim calcmode="lin" valueType="num">
                                      <p:cBhvr>
                                        <p:cTn id="21" dur="500" fill="hold"/>
                                        <p:tgtEl>
                                          <p:spTgt spid="3379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379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379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3795">
                                            <p:txEl>
                                              <p:pRg st="3" end="3"/>
                                            </p:txEl>
                                          </p:spTgt>
                                        </p:tgtEl>
                                        <p:attrNameLst>
                                          <p:attrName>style.visibility</p:attrName>
                                        </p:attrNameLst>
                                      </p:cBhvr>
                                      <p:to>
                                        <p:strVal val="visible"/>
                                      </p:to>
                                    </p:set>
                                    <p:anim calcmode="lin" valueType="num">
                                      <p:cBhvr>
                                        <p:cTn id="28" dur="500" fill="hold"/>
                                        <p:tgtEl>
                                          <p:spTgt spid="3379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379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1.  </a:t>
            </a:r>
            <a:r>
              <a:rPr lang="zh-CN" altLang="en-US" sz="4800" dirty="0">
                <a:solidFill>
                  <a:srgbClr val="002060"/>
                </a:solidFill>
              </a:rPr>
              <a:t>人工管理阶段</a:t>
            </a:r>
          </a:p>
        </p:txBody>
      </p:sp>
      <p:sp>
        <p:nvSpPr>
          <p:cNvPr id="34819" name="Rectangle 3"/>
          <p:cNvSpPr>
            <a:spLocks noGrp="1" noChangeArrowheads="1"/>
          </p:cNvSpPr>
          <p:nvPr>
            <p:ph type="body" idx="1"/>
          </p:nvPr>
        </p:nvSpPr>
        <p:spPr>
          <a:xfrm>
            <a:off x="998779" y="980728"/>
            <a:ext cx="6896100" cy="5226050"/>
          </a:xfrm>
        </p:spPr>
        <p:txBody>
          <a:bodyPr/>
          <a:lstStyle/>
          <a:p>
            <a:pPr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rPr>
              <a:t>时期</a:t>
            </a:r>
          </a:p>
          <a:p>
            <a:pPr lvl="1" eaLnBrk="1" hangingPunct="1">
              <a:lnSpc>
                <a:spcPct val="150000"/>
              </a:lnSpc>
            </a:pP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年代中之前</a:t>
            </a:r>
          </a:p>
          <a:p>
            <a:pPr eaLnBrk="1" hangingPunct="1">
              <a:lnSpc>
                <a:spcPct val="150000"/>
              </a:lnSpc>
            </a:pPr>
            <a:r>
              <a:rPr lang="zh-CN" altLang="en-US" dirty="0">
                <a:solidFill>
                  <a:srgbClr val="004821"/>
                </a:solidFill>
                <a:latin typeface="微软雅黑" panose="020B0503020204020204" pitchFamily="34" charset="-122"/>
                <a:ea typeface="微软雅黑" panose="020B0503020204020204" pitchFamily="34" charset="-122"/>
              </a:rPr>
              <a:t>产生的背景</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应用背景	科学计算	</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硬件背景	无直接存取存储设备</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软件背景	没有操作系统	</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处理方式	批处理	</a:t>
            </a:r>
          </a:p>
          <a:p>
            <a:pPr lvl="1" eaLnBrk="1" hangingPunct="1">
              <a:lnSpc>
                <a:spcPct val="150000"/>
              </a:lnSpc>
            </a:pP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9C7F494E-A706-40A3-B90F-E374907471C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人工管理阶段（续）</a:t>
            </a:r>
            <a:endParaRPr lang="en-US" altLang="zh-CN" sz="4800" dirty="0">
              <a:solidFill>
                <a:srgbClr val="002060"/>
              </a:solidFill>
            </a:endParaRPr>
          </a:p>
        </p:txBody>
      </p:sp>
      <p:sp>
        <p:nvSpPr>
          <p:cNvPr id="35843" name="Rectangle 3"/>
          <p:cNvSpPr>
            <a:spLocks noGrp="1" noChangeArrowheads="1"/>
          </p:cNvSpPr>
          <p:nvPr>
            <p:ph type="body" idx="1"/>
          </p:nvPr>
        </p:nvSpPr>
        <p:spPr/>
        <p:txBody>
          <a:bodyPr/>
          <a:lstStyle/>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特点</a:t>
            </a:r>
          </a:p>
          <a:p>
            <a:pPr marL="819150" lvl="1" algn="just" eaLnBrk="1" hangingPunct="1">
              <a:lnSpc>
                <a:spcPct val="200000"/>
              </a:lnSpc>
            </a:pPr>
            <a:r>
              <a:rPr lang="zh-CN" altLang="en-US" dirty="0">
                <a:latin typeface="微软雅黑" panose="020B0503020204020204" pitchFamily="34" charset="-122"/>
                <a:ea typeface="微软雅黑" panose="020B0503020204020204" pitchFamily="34" charset="-122"/>
              </a:rPr>
              <a:t>数据的管理者：用户（程序员），数据不保存</a:t>
            </a:r>
          </a:p>
          <a:p>
            <a:pPr marL="819150" lvl="1" eaLnBrk="1" hangingPunct="1">
              <a:lnSpc>
                <a:spcPct val="200000"/>
              </a:lnSpc>
            </a:pPr>
            <a:r>
              <a:rPr lang="zh-CN" altLang="en-US" dirty="0">
                <a:latin typeface="微软雅黑" panose="020B0503020204020204" pitchFamily="34" charset="-122"/>
                <a:ea typeface="微软雅黑" panose="020B0503020204020204" pitchFamily="34" charset="-122"/>
              </a:rPr>
              <a:t>数据面向的对象：某一应用程序   </a:t>
            </a:r>
          </a:p>
          <a:p>
            <a:pPr marL="819150" lvl="1" eaLnBrk="1" hangingPunct="1">
              <a:lnSpc>
                <a:spcPct val="200000"/>
              </a:lnSpc>
            </a:pPr>
            <a:r>
              <a:rPr lang="zh-CN" altLang="en-US" dirty="0">
                <a:latin typeface="微软雅黑" panose="020B0503020204020204" pitchFamily="34" charset="-122"/>
                <a:ea typeface="微软雅黑" panose="020B0503020204020204" pitchFamily="34" charset="-122"/>
              </a:rPr>
              <a:t>数据的共享程度：无共享、冗余度极大</a:t>
            </a:r>
          </a:p>
          <a:p>
            <a:pPr marL="819150" lvl="1" eaLnBrk="1" hangingPunct="1">
              <a:lnSpc>
                <a:spcPct val="200000"/>
              </a:lnSpc>
            </a:pPr>
            <a:r>
              <a:rPr lang="zh-CN" altLang="en-US" dirty="0">
                <a:latin typeface="微软雅黑" panose="020B0503020204020204" pitchFamily="34" charset="-122"/>
                <a:ea typeface="微软雅黑" panose="020B0503020204020204" pitchFamily="34" charset="-122"/>
              </a:rPr>
              <a:t>数据的独立性：不独立，完全依赖于程序</a:t>
            </a:r>
          </a:p>
          <a:p>
            <a:pPr marL="819150" lvl="1" eaLnBrk="1" hangingPunct="1">
              <a:lnSpc>
                <a:spcPct val="200000"/>
              </a:lnSpc>
            </a:pPr>
            <a:r>
              <a:rPr lang="zh-CN" altLang="en-US" dirty="0">
                <a:latin typeface="微软雅黑" panose="020B0503020204020204" pitchFamily="34" charset="-122"/>
                <a:ea typeface="微软雅黑" panose="020B0503020204020204" pitchFamily="34" charset="-122"/>
              </a:rPr>
              <a:t>数据的结构化：无结构</a:t>
            </a:r>
          </a:p>
          <a:p>
            <a:pPr marL="819150" lvl="1" eaLnBrk="1" hangingPunct="1">
              <a:lnSpc>
                <a:spcPct val="200000"/>
              </a:lnSpc>
            </a:pPr>
            <a:r>
              <a:rPr lang="zh-CN" altLang="en-US" dirty="0">
                <a:latin typeface="微软雅黑" panose="020B0503020204020204" pitchFamily="34" charset="-122"/>
                <a:ea typeface="微软雅黑" panose="020B0503020204020204" pitchFamily="34" charset="-122"/>
              </a:rPr>
              <a:t>数据控制能力：应用程序自己控制</a:t>
            </a:r>
          </a:p>
        </p:txBody>
      </p:sp>
      <p:sp>
        <p:nvSpPr>
          <p:cNvPr id="2" name="日期占位符 1"/>
          <p:cNvSpPr>
            <a:spLocks noGrp="1"/>
          </p:cNvSpPr>
          <p:nvPr>
            <p:ph type="dt" sz="half" idx="10"/>
          </p:nvPr>
        </p:nvSpPr>
        <p:spPr/>
        <p:txBody>
          <a:bodyPr/>
          <a:lstStyle/>
          <a:p>
            <a:pPr>
              <a:defRPr/>
            </a:pPr>
            <a:fld id="{8D3C1664-CB27-4270-98C4-BBAA107CEE2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99592" y="177050"/>
            <a:ext cx="8352358" cy="705600"/>
          </a:xfrm>
        </p:spPr>
        <p:txBody>
          <a:bodyPr/>
          <a:lstStyle/>
          <a:p>
            <a:pPr eaLnBrk="1" hangingPunct="1"/>
            <a:r>
              <a:rPr lang="zh-CN" altLang="en-US" sz="4800" dirty="0">
                <a:solidFill>
                  <a:srgbClr val="002060"/>
                </a:solidFill>
              </a:rPr>
              <a:t>人工管理阶段</a:t>
            </a:r>
            <a:endParaRPr lang="en-US" altLang="zh-CN" sz="4800" dirty="0">
              <a:solidFill>
                <a:srgbClr val="002060"/>
              </a:solidFill>
            </a:endParaRPr>
          </a:p>
        </p:txBody>
      </p:sp>
      <p:grpSp>
        <p:nvGrpSpPr>
          <p:cNvPr id="36868" name="Group 4"/>
          <p:cNvGrpSpPr>
            <a:grpSpLocks/>
          </p:cNvGrpSpPr>
          <p:nvPr/>
        </p:nvGrpSpPr>
        <p:grpSpPr bwMode="auto">
          <a:xfrm>
            <a:off x="1835150" y="1628800"/>
            <a:ext cx="5105400" cy="3048000"/>
            <a:chOff x="1632" y="1248"/>
            <a:chExt cx="3216" cy="1920"/>
          </a:xfrm>
        </p:grpSpPr>
        <p:grpSp>
          <p:nvGrpSpPr>
            <p:cNvPr id="36870" name="Group 5"/>
            <p:cNvGrpSpPr>
              <a:grpSpLocks/>
            </p:cNvGrpSpPr>
            <p:nvPr/>
          </p:nvGrpSpPr>
          <p:grpSpPr bwMode="auto">
            <a:xfrm>
              <a:off x="1632" y="1248"/>
              <a:ext cx="3168" cy="816"/>
              <a:chOff x="2854" y="10353"/>
              <a:chExt cx="3570" cy="1256"/>
            </a:xfrm>
          </p:grpSpPr>
          <p:sp>
            <p:nvSpPr>
              <p:cNvPr id="36877" name="Text Box 6"/>
              <p:cNvSpPr txBox="1">
                <a:spLocks noChangeArrowheads="1"/>
              </p:cNvSpPr>
              <p:nvPr/>
            </p:nvSpPr>
            <p:spPr bwMode="auto">
              <a:xfrm>
                <a:off x="2854" y="10353"/>
                <a:ext cx="1260" cy="47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应用程序</a:t>
                </a:r>
                <a:r>
                  <a:rPr kumimoji="1" lang="en-US" altLang="zh-CN" sz="2400" b="1">
                    <a:latin typeface="微软雅黑" panose="020B0503020204020204" pitchFamily="34" charset="-122"/>
                    <a:ea typeface="微软雅黑" panose="020B0503020204020204" pitchFamily="34" charset="-122"/>
                  </a:rPr>
                  <a:t>1</a:t>
                </a:r>
                <a:endParaRPr kumimoji="1" lang="en-US" altLang="zh-CN" sz="2800" b="1">
                  <a:latin typeface="微软雅黑" panose="020B0503020204020204" pitchFamily="34" charset="-122"/>
                  <a:ea typeface="微软雅黑" panose="020B0503020204020204" pitchFamily="34" charset="-122"/>
                </a:endParaRPr>
              </a:p>
            </p:txBody>
          </p:sp>
          <p:sp>
            <p:nvSpPr>
              <p:cNvPr id="36878" name="Text Box 7"/>
              <p:cNvSpPr txBox="1">
                <a:spLocks noChangeArrowheads="1"/>
              </p:cNvSpPr>
              <p:nvPr/>
            </p:nvSpPr>
            <p:spPr bwMode="auto">
              <a:xfrm>
                <a:off x="5269" y="10353"/>
                <a:ext cx="1155" cy="47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数据集</a:t>
                </a:r>
                <a:r>
                  <a:rPr kumimoji="1" lang="en-US" altLang="zh-CN" sz="2400" b="1">
                    <a:latin typeface="微软雅黑" panose="020B0503020204020204" pitchFamily="34" charset="-122"/>
                    <a:ea typeface="微软雅黑" panose="020B0503020204020204" pitchFamily="34" charset="-122"/>
                  </a:rPr>
                  <a:t>1</a:t>
                </a:r>
              </a:p>
            </p:txBody>
          </p:sp>
          <p:sp>
            <p:nvSpPr>
              <p:cNvPr id="36879" name="Line 8"/>
              <p:cNvSpPr>
                <a:spLocks noChangeShapeType="1"/>
              </p:cNvSpPr>
              <p:nvPr/>
            </p:nvSpPr>
            <p:spPr bwMode="auto">
              <a:xfrm>
                <a:off x="4114" y="10667"/>
                <a:ext cx="1155"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6880" name="Text Box 9"/>
              <p:cNvSpPr txBox="1">
                <a:spLocks noChangeArrowheads="1"/>
              </p:cNvSpPr>
              <p:nvPr/>
            </p:nvSpPr>
            <p:spPr bwMode="auto">
              <a:xfrm>
                <a:off x="2854" y="11138"/>
                <a:ext cx="1260" cy="47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400" b="1">
                    <a:latin typeface="微软雅黑" panose="020B0503020204020204" pitchFamily="34" charset="-122"/>
                    <a:ea typeface="微软雅黑" panose="020B0503020204020204" pitchFamily="34" charset="-122"/>
                  </a:rPr>
                  <a:t>应用程序</a:t>
                </a:r>
                <a:r>
                  <a:rPr kumimoji="1" lang="en-US" altLang="zh-CN" sz="2400" b="1">
                    <a:latin typeface="微软雅黑" panose="020B0503020204020204" pitchFamily="34" charset="-122"/>
                    <a:ea typeface="微软雅黑" panose="020B0503020204020204" pitchFamily="34" charset="-122"/>
                  </a:rPr>
                  <a:t>2</a:t>
                </a:r>
                <a:endParaRPr kumimoji="1" lang="en-US" altLang="zh-CN" sz="1000" b="1">
                  <a:latin typeface="微软雅黑" panose="020B0503020204020204" pitchFamily="34" charset="-122"/>
                  <a:ea typeface="微软雅黑" panose="020B0503020204020204" pitchFamily="34" charset="-122"/>
                </a:endParaRPr>
              </a:p>
            </p:txBody>
          </p:sp>
          <p:sp>
            <p:nvSpPr>
              <p:cNvPr id="36881" name="Text Box 10"/>
              <p:cNvSpPr txBox="1">
                <a:spLocks noChangeArrowheads="1"/>
              </p:cNvSpPr>
              <p:nvPr/>
            </p:nvSpPr>
            <p:spPr bwMode="auto">
              <a:xfrm>
                <a:off x="5269" y="11138"/>
                <a:ext cx="1155" cy="47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数据集</a:t>
                </a:r>
                <a:r>
                  <a:rPr kumimoji="1" lang="en-US" altLang="zh-CN" sz="2400" b="1">
                    <a:latin typeface="微软雅黑" panose="020B0503020204020204" pitchFamily="34" charset="-122"/>
                    <a:ea typeface="微软雅黑" panose="020B0503020204020204" pitchFamily="34" charset="-122"/>
                  </a:rPr>
                  <a:t>2</a:t>
                </a:r>
              </a:p>
            </p:txBody>
          </p:sp>
          <p:sp>
            <p:nvSpPr>
              <p:cNvPr id="36882" name="Line 11"/>
              <p:cNvSpPr>
                <a:spLocks noChangeShapeType="1"/>
              </p:cNvSpPr>
              <p:nvPr/>
            </p:nvSpPr>
            <p:spPr bwMode="auto">
              <a:xfrm>
                <a:off x="4114" y="11452"/>
                <a:ext cx="1155"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6871" name="Group 12"/>
            <p:cNvGrpSpPr>
              <a:grpSpLocks/>
            </p:cNvGrpSpPr>
            <p:nvPr/>
          </p:nvGrpSpPr>
          <p:grpSpPr bwMode="auto">
            <a:xfrm>
              <a:off x="1632" y="2832"/>
              <a:ext cx="3216" cy="336"/>
              <a:chOff x="2854" y="13022"/>
              <a:chExt cx="3570" cy="471"/>
            </a:xfrm>
          </p:grpSpPr>
          <p:sp>
            <p:nvSpPr>
              <p:cNvPr id="36874" name="Text Box 13"/>
              <p:cNvSpPr txBox="1">
                <a:spLocks noChangeArrowheads="1"/>
              </p:cNvSpPr>
              <p:nvPr/>
            </p:nvSpPr>
            <p:spPr bwMode="auto">
              <a:xfrm>
                <a:off x="2854" y="13022"/>
                <a:ext cx="1260" cy="47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应用程序</a:t>
                </a:r>
                <a:r>
                  <a:rPr kumimoji="1" lang="en-US" altLang="zh-CN" sz="2400" b="1">
                    <a:latin typeface="微软雅黑" panose="020B0503020204020204" pitchFamily="34" charset="-122"/>
                    <a:ea typeface="微软雅黑" panose="020B0503020204020204" pitchFamily="34" charset="-122"/>
                  </a:rPr>
                  <a:t>n</a:t>
                </a:r>
                <a:endParaRPr kumimoji="1" lang="zh-CN" altLang="en-US" sz="2400" b="1">
                  <a:latin typeface="微软雅黑" panose="020B0503020204020204" pitchFamily="34" charset="-122"/>
                  <a:ea typeface="微软雅黑" panose="020B0503020204020204" pitchFamily="34" charset="-122"/>
                </a:endParaRPr>
              </a:p>
            </p:txBody>
          </p:sp>
          <p:sp>
            <p:nvSpPr>
              <p:cNvPr id="36875" name="Text Box 14"/>
              <p:cNvSpPr txBox="1">
                <a:spLocks noChangeArrowheads="1"/>
              </p:cNvSpPr>
              <p:nvPr/>
            </p:nvSpPr>
            <p:spPr bwMode="auto">
              <a:xfrm>
                <a:off x="5269" y="13022"/>
                <a:ext cx="1155" cy="47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数据集</a:t>
                </a:r>
                <a:r>
                  <a:rPr kumimoji="1" lang="en-US" altLang="zh-CN" sz="2400" b="1">
                    <a:latin typeface="微软雅黑" panose="020B0503020204020204" pitchFamily="34" charset="-122"/>
                    <a:ea typeface="微软雅黑" panose="020B0503020204020204" pitchFamily="34" charset="-122"/>
                  </a:rPr>
                  <a:t>n</a:t>
                </a:r>
              </a:p>
            </p:txBody>
          </p:sp>
          <p:sp>
            <p:nvSpPr>
              <p:cNvPr id="36876" name="Line 15"/>
              <p:cNvSpPr>
                <a:spLocks noChangeShapeType="1"/>
              </p:cNvSpPr>
              <p:nvPr/>
            </p:nvSpPr>
            <p:spPr bwMode="auto">
              <a:xfrm>
                <a:off x="4114" y="13336"/>
                <a:ext cx="1155"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grpSp>
        <p:sp>
          <p:nvSpPr>
            <p:cNvPr id="36872" name="Text Box 16"/>
            <p:cNvSpPr txBox="1">
              <a:spLocks noChangeArrowheads="1"/>
            </p:cNvSpPr>
            <p:nvPr/>
          </p:nvSpPr>
          <p:spPr bwMode="auto">
            <a:xfrm>
              <a:off x="2062" y="2304"/>
              <a:ext cx="310" cy="384"/>
            </a:xfrm>
            <a:prstGeom prst="rect">
              <a:avLst/>
            </a:prstGeom>
            <a:ln/>
          </p:spPr>
          <p:style>
            <a:lnRef idx="1">
              <a:schemeClr val="accent6"/>
            </a:lnRef>
            <a:fillRef idx="2">
              <a:schemeClr val="accent6"/>
            </a:fillRef>
            <a:effectRef idx="1">
              <a:schemeClr val="accent6"/>
            </a:effectRef>
            <a:fontRef idx="minor">
              <a:schemeClr val="dk1"/>
            </a:fontRef>
          </p:style>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rPr>
                <a:t>...…</a:t>
              </a:r>
            </a:p>
          </p:txBody>
        </p:sp>
        <p:sp>
          <p:nvSpPr>
            <p:cNvPr id="36873" name="Text Box 17"/>
            <p:cNvSpPr txBox="1">
              <a:spLocks noChangeArrowheads="1"/>
            </p:cNvSpPr>
            <p:nvPr/>
          </p:nvSpPr>
          <p:spPr bwMode="auto">
            <a:xfrm>
              <a:off x="4126" y="2304"/>
              <a:ext cx="310" cy="384"/>
            </a:xfrm>
            <a:prstGeom prst="rect">
              <a:avLst/>
            </a:prstGeom>
            <a:ln/>
          </p:spPr>
          <p:style>
            <a:lnRef idx="1">
              <a:schemeClr val="accent6"/>
            </a:lnRef>
            <a:fillRef idx="2">
              <a:schemeClr val="accent6"/>
            </a:fillRef>
            <a:effectRef idx="1">
              <a:schemeClr val="accent6"/>
            </a:effectRef>
            <a:fontRef idx="minor">
              <a:schemeClr val="dk1"/>
            </a:fontRef>
          </p:style>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rPr>
                <a:t>...…</a:t>
              </a:r>
            </a:p>
          </p:txBody>
        </p:sp>
      </p:grpSp>
      <p:sp>
        <p:nvSpPr>
          <p:cNvPr id="36869" name="Text Box 19"/>
          <p:cNvSpPr txBox="1">
            <a:spLocks noChangeArrowheads="1"/>
          </p:cNvSpPr>
          <p:nvPr/>
        </p:nvSpPr>
        <p:spPr bwMode="auto">
          <a:xfrm>
            <a:off x="2001824" y="5281636"/>
            <a:ext cx="4960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人工管理阶段 应用程序与数据之间的对应关系 </a:t>
            </a:r>
          </a:p>
        </p:txBody>
      </p:sp>
      <p:sp>
        <p:nvSpPr>
          <p:cNvPr id="3" name="日期占位符 2"/>
          <p:cNvSpPr>
            <a:spLocks noGrp="1"/>
          </p:cNvSpPr>
          <p:nvPr>
            <p:ph type="dt" sz="half" idx="10"/>
          </p:nvPr>
        </p:nvSpPr>
        <p:spPr/>
        <p:txBody>
          <a:bodyPr/>
          <a:lstStyle/>
          <a:p>
            <a:pPr>
              <a:defRPr/>
            </a:pPr>
            <a:fld id="{ABE61F1C-5A77-4B2A-A844-5E362A6AD75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91438" y="116632"/>
            <a:ext cx="7695361" cy="755172"/>
          </a:xfrm>
        </p:spPr>
        <p:txBody>
          <a:bodyPr/>
          <a:lstStyle/>
          <a:p>
            <a:pPr eaLnBrk="1" hangingPunct="1"/>
            <a:r>
              <a:rPr lang="en-US" altLang="zh-CN" sz="4400" dirty="0">
                <a:solidFill>
                  <a:srgbClr val="002060"/>
                </a:solidFill>
              </a:rPr>
              <a:t>2.  </a:t>
            </a:r>
            <a:r>
              <a:rPr lang="zh-CN" altLang="en-US" sz="4400" dirty="0">
                <a:solidFill>
                  <a:srgbClr val="002060"/>
                </a:solidFill>
              </a:rPr>
              <a:t>文件系统阶段</a:t>
            </a:r>
          </a:p>
        </p:txBody>
      </p:sp>
      <p:sp>
        <p:nvSpPr>
          <p:cNvPr id="37891" name="Rectangle 3"/>
          <p:cNvSpPr>
            <a:spLocks noGrp="1" noChangeArrowheads="1"/>
          </p:cNvSpPr>
          <p:nvPr>
            <p:ph type="body" idx="1"/>
          </p:nvPr>
        </p:nvSpPr>
        <p:spPr>
          <a:xfrm>
            <a:off x="991438" y="1052736"/>
            <a:ext cx="8229600" cy="5095875"/>
          </a:xfrm>
        </p:spPr>
        <p:txBody>
          <a:bodyPr/>
          <a:lstStyle/>
          <a:p>
            <a:pPr eaLnBrk="1" hangingPunct="1">
              <a:lnSpc>
                <a:spcPct val="130000"/>
              </a:lnSpc>
            </a:pPr>
            <a:r>
              <a:rPr lang="zh-CN" altLang="en-US" dirty="0">
                <a:latin typeface="微软雅黑" panose="020B0503020204020204" pitchFamily="34" charset="-122"/>
                <a:ea typeface="微软雅黑" panose="020B0503020204020204" pitchFamily="34" charset="-122"/>
              </a:rPr>
              <a:t>时期</a:t>
            </a:r>
          </a:p>
          <a:p>
            <a:pPr lvl="1" eaLnBrk="1" hangingPunct="1">
              <a:lnSpc>
                <a:spcPct val="130000"/>
              </a:lnSpc>
            </a:pP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年代末</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年代中</a:t>
            </a:r>
          </a:p>
          <a:p>
            <a:pPr eaLnBrk="1" hangingPunct="1">
              <a:lnSpc>
                <a:spcPct val="130000"/>
              </a:lnSpc>
            </a:pPr>
            <a:r>
              <a:rPr lang="zh-CN" altLang="en-US" dirty="0">
                <a:latin typeface="微软雅黑" panose="020B0503020204020204" pitchFamily="34" charset="-122"/>
                <a:ea typeface="微软雅黑" panose="020B0503020204020204" pitchFamily="34" charset="-122"/>
              </a:rPr>
              <a:t>产生的背景</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应用背景	科学计算、数据管理	</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硬件背景	磁盘、磁鼓	</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软件背景	有文件系统	</a:t>
            </a:r>
          </a:p>
          <a:p>
            <a:pPr lvl="1" eaLnBrk="1" hangingPunct="1">
              <a:lnSpc>
                <a:spcPct val="130000"/>
              </a:lnSpc>
            </a:pPr>
            <a:r>
              <a:rPr lang="zh-CN" altLang="en-US" dirty="0">
                <a:latin typeface="微软雅黑" panose="020B0503020204020204" pitchFamily="34" charset="-122"/>
                <a:ea typeface="微软雅黑" panose="020B0503020204020204" pitchFamily="34" charset="-122"/>
              </a:rPr>
              <a:t>处理方式	联机实时处理、批处理	</a:t>
            </a:r>
          </a:p>
          <a:p>
            <a:pPr eaLnBrk="1" hangingPunct="1"/>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B8EC045A-33B3-4D85-B856-0392601D25C0}"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文件系统阶段（续）</a:t>
            </a:r>
            <a:endParaRPr lang="en-US" altLang="zh-CN" sz="4800" dirty="0">
              <a:solidFill>
                <a:srgbClr val="002060"/>
              </a:solidFill>
            </a:endParaRPr>
          </a:p>
        </p:txBody>
      </p:sp>
      <p:sp>
        <p:nvSpPr>
          <p:cNvPr id="38915" name="Rectangle 4"/>
          <p:cNvSpPr>
            <a:spLocks noChangeArrowheads="1"/>
          </p:cNvSpPr>
          <p:nvPr/>
        </p:nvSpPr>
        <p:spPr bwMode="auto">
          <a:xfrm>
            <a:off x="991438" y="1052736"/>
            <a:ext cx="8007350" cy="5688632"/>
          </a:xfrm>
          <a:prstGeom prst="rect">
            <a:avLst/>
          </a:prstGeom>
          <a:noFill/>
          <a:ln w="9525">
            <a:noFill/>
            <a:miter lim="800000"/>
            <a:headEnd/>
            <a:tailEnd/>
          </a:ln>
        </p:spPr>
        <p:txBody>
          <a:bodyPr/>
          <a:lstStyle/>
          <a:p>
            <a:pPr marL="342900" indent="-342900">
              <a:lnSpc>
                <a:spcPct val="200000"/>
              </a:lnSpc>
              <a:spcBef>
                <a:spcPct val="20000"/>
              </a:spcBef>
              <a:buSzPct val="100000"/>
              <a:buFont typeface="Wingdings" pitchFamily="2" charset="2"/>
              <a:buChar char="v"/>
              <a:defRPr/>
            </a:pPr>
            <a:r>
              <a:rPr lang="zh-CN" altLang="en-US" sz="2800" b="1" dirty="0">
                <a:latin typeface="微软雅黑" panose="020B0503020204020204" pitchFamily="34" charset="-122"/>
                <a:ea typeface="微软雅黑" panose="020B0503020204020204" pitchFamily="34" charset="-122"/>
              </a:rPr>
              <a:t>特点</a:t>
            </a:r>
          </a:p>
          <a:p>
            <a:pPr marL="742950" lvl="1" indent="-285750">
              <a:lnSpc>
                <a:spcPct val="200000"/>
              </a:lnSpc>
              <a:spcBef>
                <a:spcPct val="20000"/>
              </a:spcBef>
              <a:buSzPct val="100000"/>
              <a:buFont typeface="Wingdings" pitchFamily="2" charset="2"/>
              <a:buChar char="n"/>
              <a:defRPr/>
            </a:pPr>
            <a:r>
              <a:rPr lang="zh-CN" altLang="en-US" sz="2400" b="1" dirty="0">
                <a:latin typeface="微软雅黑" panose="020B0503020204020204" pitchFamily="34" charset="-122"/>
                <a:ea typeface="微软雅黑" panose="020B0503020204020204" pitchFamily="34" charset="-122"/>
              </a:rPr>
              <a:t>数据的管理者：文件系统，数据可长期保存</a:t>
            </a:r>
          </a:p>
          <a:p>
            <a:pPr marL="742950" lvl="1" indent="-285750">
              <a:lnSpc>
                <a:spcPct val="200000"/>
              </a:lnSpc>
              <a:spcBef>
                <a:spcPct val="20000"/>
              </a:spcBef>
              <a:buSzPct val="100000"/>
              <a:buFont typeface="Wingdings" pitchFamily="2" charset="2"/>
              <a:buChar char="n"/>
              <a:defRPr/>
            </a:pPr>
            <a:r>
              <a:rPr lang="zh-CN" altLang="en-US" sz="2400" b="1" dirty="0">
                <a:latin typeface="微软雅黑" panose="020B0503020204020204" pitchFamily="34" charset="-122"/>
                <a:ea typeface="微软雅黑" panose="020B0503020204020204" pitchFamily="34" charset="-122"/>
              </a:rPr>
              <a:t>数据面向的对象：某一应用   </a:t>
            </a:r>
          </a:p>
          <a:p>
            <a:pPr marL="742950" lvl="1" indent="-285750">
              <a:lnSpc>
                <a:spcPct val="200000"/>
              </a:lnSpc>
              <a:spcBef>
                <a:spcPct val="20000"/>
              </a:spcBef>
              <a:buSzPct val="100000"/>
              <a:buFont typeface="Wingdings" pitchFamily="2" charset="2"/>
              <a:buChar char="n"/>
              <a:defRPr/>
            </a:pPr>
            <a:r>
              <a:rPr lang="zh-CN" altLang="en-US" sz="2400" b="1" dirty="0">
                <a:latin typeface="微软雅黑" panose="020B0503020204020204" pitchFamily="34" charset="-122"/>
                <a:ea typeface="微软雅黑" panose="020B0503020204020204" pitchFamily="34" charset="-122"/>
              </a:rPr>
              <a:t>数据的共享程度：共享性差、冗余度大</a:t>
            </a:r>
          </a:p>
          <a:p>
            <a:pPr marL="742950" lvl="1" indent="-285750">
              <a:lnSpc>
                <a:spcPct val="200000"/>
              </a:lnSpc>
              <a:spcBef>
                <a:spcPct val="20000"/>
              </a:spcBef>
              <a:buSzPct val="100000"/>
              <a:buFont typeface="Wingdings" pitchFamily="2" charset="2"/>
              <a:buChar char="n"/>
              <a:defRPr/>
            </a:pPr>
            <a:r>
              <a:rPr lang="zh-CN" altLang="en-US" sz="2400" b="1" dirty="0">
                <a:latin typeface="微软雅黑" panose="020B0503020204020204" pitchFamily="34" charset="-122"/>
                <a:ea typeface="微软雅黑" panose="020B0503020204020204" pitchFamily="34" charset="-122"/>
              </a:rPr>
              <a:t>数据的结构化：记录内有结构，整体无结构</a:t>
            </a:r>
          </a:p>
          <a:p>
            <a:pPr marL="742950" lvl="1" indent="-285750">
              <a:lnSpc>
                <a:spcPct val="200000"/>
              </a:lnSpc>
              <a:spcBef>
                <a:spcPct val="20000"/>
              </a:spcBef>
              <a:buSzPct val="100000"/>
              <a:buFont typeface="Wingdings" pitchFamily="2" charset="2"/>
              <a:buChar char="n"/>
              <a:defRPr/>
            </a:pPr>
            <a:r>
              <a:rPr lang="zh-CN" altLang="en-US" sz="2400" b="1" dirty="0">
                <a:latin typeface="微软雅黑" panose="020B0503020204020204" pitchFamily="34" charset="-122"/>
                <a:ea typeface="微软雅黑" panose="020B0503020204020204" pitchFamily="34" charset="-122"/>
              </a:rPr>
              <a:t>数据的独立性：独立性差</a:t>
            </a:r>
            <a:endParaRPr lang="en-US" altLang="zh-CN" sz="2400" b="1" dirty="0">
              <a:latin typeface="微软雅黑" panose="020B0503020204020204" pitchFamily="34" charset="-122"/>
              <a:ea typeface="微软雅黑" panose="020B0503020204020204" pitchFamily="34" charset="-122"/>
            </a:endParaRPr>
          </a:p>
          <a:p>
            <a:pPr marL="742950" lvl="1" indent="-285750">
              <a:lnSpc>
                <a:spcPct val="200000"/>
              </a:lnSpc>
              <a:spcBef>
                <a:spcPct val="20000"/>
              </a:spcBef>
              <a:buSzPct val="100000"/>
              <a:buFont typeface="Wingdings" pitchFamily="2" charset="2"/>
              <a:buChar char="n"/>
              <a:defRPr/>
            </a:pPr>
            <a:r>
              <a:rPr lang="zh-CN" altLang="en-US" sz="2400" b="1" dirty="0">
                <a:latin typeface="微软雅黑" panose="020B0503020204020204" pitchFamily="34" charset="-122"/>
                <a:ea typeface="微软雅黑" panose="020B0503020204020204" pitchFamily="34" charset="-122"/>
              </a:rPr>
              <a:t>数据控制能力：应用程序自己控制</a:t>
            </a:r>
          </a:p>
        </p:txBody>
      </p:sp>
      <p:sp>
        <p:nvSpPr>
          <p:cNvPr id="2" name="日期占位符 1"/>
          <p:cNvSpPr>
            <a:spLocks noGrp="1"/>
          </p:cNvSpPr>
          <p:nvPr>
            <p:ph type="dt" sz="half" idx="10"/>
          </p:nvPr>
        </p:nvSpPr>
        <p:spPr/>
        <p:txBody>
          <a:bodyPr/>
          <a:lstStyle/>
          <a:p>
            <a:pPr>
              <a:defRPr/>
            </a:pPr>
            <a:fld id="{181FD879-0DC9-4D4B-9AA0-56302B75737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26"/>
          <p:cNvGrpSpPr>
            <a:grpSpLocks/>
          </p:cNvGrpSpPr>
          <p:nvPr/>
        </p:nvGrpSpPr>
        <p:grpSpPr bwMode="auto">
          <a:xfrm>
            <a:off x="2380456" y="1423889"/>
            <a:ext cx="4608513" cy="3313113"/>
            <a:chOff x="1292" y="1389"/>
            <a:chExt cx="2903" cy="2087"/>
          </a:xfrm>
        </p:grpSpPr>
        <p:sp>
          <p:nvSpPr>
            <p:cNvPr id="39941" name="Text Box 5"/>
            <p:cNvSpPr txBox="1">
              <a:spLocks noChangeArrowheads="1"/>
            </p:cNvSpPr>
            <p:nvPr/>
          </p:nvSpPr>
          <p:spPr bwMode="auto">
            <a:xfrm>
              <a:off x="1292" y="1389"/>
              <a:ext cx="968" cy="2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latin typeface="微软雅黑" panose="020B0503020204020204" pitchFamily="34" charset="-122"/>
                  <a:ea typeface="微软雅黑" panose="020B0503020204020204" pitchFamily="34" charset="-122"/>
                </a:rPr>
                <a:t>应用程序１</a:t>
              </a:r>
            </a:p>
          </p:txBody>
        </p:sp>
        <p:sp>
          <p:nvSpPr>
            <p:cNvPr id="39942" name="Text Box 6"/>
            <p:cNvSpPr txBox="1">
              <a:spLocks noChangeArrowheads="1"/>
            </p:cNvSpPr>
            <p:nvPr/>
          </p:nvSpPr>
          <p:spPr bwMode="auto">
            <a:xfrm>
              <a:off x="3307" y="1396"/>
              <a:ext cx="888" cy="2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微软雅黑" panose="020B0503020204020204" pitchFamily="34" charset="-122"/>
                  <a:ea typeface="微软雅黑" panose="020B0503020204020204" pitchFamily="34" charset="-122"/>
                </a:rPr>
                <a:t>文件１</a:t>
              </a:r>
            </a:p>
          </p:txBody>
        </p:sp>
        <p:sp>
          <p:nvSpPr>
            <p:cNvPr id="39943" name="Line 7"/>
            <p:cNvSpPr>
              <a:spLocks noChangeShapeType="1"/>
            </p:cNvSpPr>
            <p:nvPr/>
          </p:nvSpPr>
          <p:spPr bwMode="auto">
            <a:xfrm>
              <a:off x="2260" y="1593"/>
              <a:ext cx="1047"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44" name="Text Box 8"/>
            <p:cNvSpPr txBox="1">
              <a:spLocks noChangeArrowheads="1"/>
            </p:cNvSpPr>
            <p:nvPr/>
          </p:nvSpPr>
          <p:spPr bwMode="auto">
            <a:xfrm>
              <a:off x="1292" y="1889"/>
              <a:ext cx="968" cy="2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微软雅黑" panose="020B0503020204020204" pitchFamily="34" charset="-122"/>
                  <a:ea typeface="微软雅黑" panose="020B0503020204020204" pitchFamily="34" charset="-122"/>
                </a:rPr>
                <a:t>应用程序２</a:t>
              </a:r>
            </a:p>
          </p:txBody>
        </p:sp>
        <p:sp>
          <p:nvSpPr>
            <p:cNvPr id="39945" name="Text Box 9"/>
            <p:cNvSpPr txBox="1">
              <a:spLocks noChangeArrowheads="1"/>
            </p:cNvSpPr>
            <p:nvPr/>
          </p:nvSpPr>
          <p:spPr bwMode="auto">
            <a:xfrm>
              <a:off x="3307" y="1889"/>
              <a:ext cx="888" cy="2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微软雅黑" panose="020B0503020204020204" pitchFamily="34" charset="-122"/>
                  <a:ea typeface="微软雅黑" panose="020B0503020204020204" pitchFamily="34" charset="-122"/>
                </a:rPr>
                <a:t>文件</a:t>
              </a:r>
              <a:r>
                <a:rPr kumimoji="1" lang="en-US" altLang="zh-CN" sz="2000" b="1">
                  <a:latin typeface="微软雅黑" panose="020B0503020204020204" pitchFamily="34" charset="-122"/>
                  <a:ea typeface="微软雅黑" panose="020B0503020204020204" pitchFamily="34" charset="-122"/>
                </a:rPr>
                <a:t>2</a:t>
              </a:r>
            </a:p>
          </p:txBody>
        </p:sp>
        <p:sp>
          <p:nvSpPr>
            <p:cNvPr id="39946" name="Line 10"/>
            <p:cNvSpPr>
              <a:spLocks noChangeShapeType="1"/>
            </p:cNvSpPr>
            <p:nvPr/>
          </p:nvSpPr>
          <p:spPr bwMode="auto">
            <a:xfrm>
              <a:off x="2260" y="2087"/>
              <a:ext cx="1047"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47" name="Text Box 11"/>
            <p:cNvSpPr txBox="1">
              <a:spLocks noChangeArrowheads="1"/>
            </p:cNvSpPr>
            <p:nvPr/>
          </p:nvSpPr>
          <p:spPr bwMode="auto">
            <a:xfrm>
              <a:off x="1292" y="3180"/>
              <a:ext cx="968" cy="2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微软雅黑" panose="020B0503020204020204" pitchFamily="34" charset="-122"/>
                  <a:ea typeface="微软雅黑" panose="020B0503020204020204" pitchFamily="34" charset="-122"/>
                </a:rPr>
                <a:t>应用程序ｎ</a:t>
              </a:r>
            </a:p>
          </p:txBody>
        </p:sp>
        <p:sp>
          <p:nvSpPr>
            <p:cNvPr id="39948" name="Text Box 12"/>
            <p:cNvSpPr txBox="1">
              <a:spLocks noChangeArrowheads="1"/>
            </p:cNvSpPr>
            <p:nvPr/>
          </p:nvSpPr>
          <p:spPr bwMode="auto">
            <a:xfrm>
              <a:off x="3307" y="3177"/>
              <a:ext cx="879" cy="29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微软雅黑" panose="020B0503020204020204" pitchFamily="34" charset="-122"/>
                  <a:ea typeface="微软雅黑" panose="020B0503020204020204" pitchFamily="34" charset="-122"/>
                </a:rPr>
                <a:t>文件</a:t>
              </a:r>
              <a:r>
                <a:rPr kumimoji="1" lang="en-US" altLang="zh-CN" sz="2000" b="1">
                  <a:latin typeface="微软雅黑" panose="020B0503020204020204" pitchFamily="34" charset="-122"/>
                  <a:ea typeface="微软雅黑" panose="020B0503020204020204" pitchFamily="34" charset="-122"/>
                </a:rPr>
                <a:t>n</a:t>
              </a:r>
            </a:p>
          </p:txBody>
        </p:sp>
        <p:sp>
          <p:nvSpPr>
            <p:cNvPr id="39949" name="Line 13"/>
            <p:cNvSpPr>
              <a:spLocks noChangeShapeType="1"/>
            </p:cNvSpPr>
            <p:nvPr/>
          </p:nvSpPr>
          <p:spPr bwMode="auto">
            <a:xfrm flipV="1">
              <a:off x="2260" y="3374"/>
              <a:ext cx="1047" cy="4"/>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50" name="Oval 14"/>
            <p:cNvSpPr>
              <a:spLocks noChangeArrowheads="1"/>
            </p:cNvSpPr>
            <p:nvPr/>
          </p:nvSpPr>
          <p:spPr bwMode="auto">
            <a:xfrm>
              <a:off x="2422" y="2382"/>
              <a:ext cx="781" cy="611"/>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微软雅黑" panose="020B0503020204020204" pitchFamily="34" charset="-122"/>
                  <a:ea typeface="微软雅黑" panose="020B0503020204020204" pitchFamily="34" charset="-122"/>
                </a:rPr>
                <a:t>存取方法</a:t>
              </a:r>
            </a:p>
          </p:txBody>
        </p:sp>
        <p:sp>
          <p:nvSpPr>
            <p:cNvPr id="39951" name="Line 15"/>
            <p:cNvSpPr>
              <a:spLocks noChangeShapeType="1"/>
            </p:cNvSpPr>
            <p:nvPr/>
          </p:nvSpPr>
          <p:spPr bwMode="auto">
            <a:xfrm>
              <a:off x="2260" y="1691"/>
              <a:ext cx="403" cy="691"/>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52" name="Line 16"/>
            <p:cNvSpPr>
              <a:spLocks noChangeShapeType="1"/>
            </p:cNvSpPr>
            <p:nvPr/>
          </p:nvSpPr>
          <p:spPr bwMode="auto">
            <a:xfrm flipH="1">
              <a:off x="2905" y="1691"/>
              <a:ext cx="402" cy="691"/>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53" name="Line 17"/>
            <p:cNvSpPr>
              <a:spLocks noChangeShapeType="1"/>
            </p:cNvSpPr>
            <p:nvPr/>
          </p:nvSpPr>
          <p:spPr bwMode="auto">
            <a:xfrm>
              <a:off x="2260" y="2185"/>
              <a:ext cx="242" cy="29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54" name="Line 18"/>
            <p:cNvSpPr>
              <a:spLocks noChangeShapeType="1"/>
            </p:cNvSpPr>
            <p:nvPr/>
          </p:nvSpPr>
          <p:spPr bwMode="auto">
            <a:xfrm flipH="1">
              <a:off x="3065" y="2185"/>
              <a:ext cx="242" cy="29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39955" name="Freeform 19"/>
            <p:cNvSpPr>
              <a:spLocks/>
            </p:cNvSpPr>
            <p:nvPr/>
          </p:nvSpPr>
          <p:spPr bwMode="auto">
            <a:xfrm>
              <a:off x="2260" y="2941"/>
              <a:ext cx="317" cy="236"/>
            </a:xfrm>
            <a:custGeom>
              <a:avLst/>
              <a:gdLst>
                <a:gd name="T0" fmla="*/ 0 w 413"/>
                <a:gd name="T1" fmla="*/ 1 h 374"/>
                <a:gd name="T2" fmla="*/ 2 w 413"/>
                <a:gd name="T3" fmla="*/ 0 h 374"/>
                <a:gd name="T4" fmla="*/ 0 60000 65536"/>
                <a:gd name="T5" fmla="*/ 0 60000 65536"/>
                <a:gd name="T6" fmla="*/ 0 w 413"/>
                <a:gd name="T7" fmla="*/ 0 h 374"/>
                <a:gd name="T8" fmla="*/ 413 w 413"/>
                <a:gd name="T9" fmla="*/ 374 h 374"/>
              </a:gdLst>
              <a:ahLst/>
              <a:cxnLst>
                <a:cxn ang="T4">
                  <a:pos x="T0" y="T1"/>
                </a:cxn>
                <a:cxn ang="T5">
                  <a:pos x="T2" y="T3"/>
                </a:cxn>
              </a:cxnLst>
              <a:rect l="T6" t="T7" r="T8" b="T9"/>
              <a:pathLst>
                <a:path w="413" h="374">
                  <a:moveTo>
                    <a:pt x="0" y="374"/>
                  </a:moveTo>
                  <a:lnTo>
                    <a:pt x="413" y="0"/>
                  </a:lnTo>
                </a:path>
              </a:pathLst>
            </a:cu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9956" name="Freeform 20"/>
            <p:cNvSpPr>
              <a:spLocks/>
            </p:cNvSpPr>
            <p:nvPr/>
          </p:nvSpPr>
          <p:spPr bwMode="auto">
            <a:xfrm>
              <a:off x="3067" y="2932"/>
              <a:ext cx="241" cy="242"/>
            </a:xfrm>
            <a:custGeom>
              <a:avLst/>
              <a:gdLst>
                <a:gd name="T0" fmla="*/ 2 w 314"/>
                <a:gd name="T1" fmla="*/ 1 h 384"/>
                <a:gd name="T2" fmla="*/ 0 w 314"/>
                <a:gd name="T3" fmla="*/ 0 h 384"/>
                <a:gd name="T4" fmla="*/ 0 60000 65536"/>
                <a:gd name="T5" fmla="*/ 0 60000 65536"/>
                <a:gd name="T6" fmla="*/ 0 w 314"/>
                <a:gd name="T7" fmla="*/ 0 h 384"/>
                <a:gd name="T8" fmla="*/ 314 w 314"/>
                <a:gd name="T9" fmla="*/ 384 h 384"/>
              </a:gdLst>
              <a:ahLst/>
              <a:cxnLst>
                <a:cxn ang="T4">
                  <a:pos x="T0" y="T1"/>
                </a:cxn>
                <a:cxn ang="T5">
                  <a:pos x="T2" y="T3"/>
                </a:cxn>
              </a:cxnLst>
              <a:rect l="T6" t="T7" r="T8" b="T9"/>
              <a:pathLst>
                <a:path w="314" h="384">
                  <a:moveTo>
                    <a:pt x="314" y="384"/>
                  </a:moveTo>
                  <a:lnTo>
                    <a:pt x="0" y="0"/>
                  </a:lnTo>
                </a:path>
              </a:pathLst>
            </a:cu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9957" name="Text Box 21"/>
            <p:cNvSpPr txBox="1">
              <a:spLocks noChangeArrowheads="1"/>
            </p:cNvSpPr>
            <p:nvPr/>
          </p:nvSpPr>
          <p:spPr bwMode="auto">
            <a:xfrm>
              <a:off x="1563" y="2452"/>
              <a:ext cx="310" cy="524"/>
            </a:xfrm>
            <a:prstGeom prst="rect">
              <a:avLst/>
            </a:prstGeom>
            <a:ln/>
          </p:spPr>
          <p:style>
            <a:lnRef idx="1">
              <a:schemeClr val="accent2"/>
            </a:lnRef>
            <a:fillRef idx="2">
              <a:schemeClr val="accent2"/>
            </a:fillRef>
            <a:effectRef idx="1">
              <a:schemeClr val="accent2"/>
            </a:effectRef>
            <a:fontRef idx="minor">
              <a:schemeClr val="dk1"/>
            </a:fontRef>
          </p:style>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rPr>
                <a:t>...…</a:t>
              </a:r>
            </a:p>
          </p:txBody>
        </p:sp>
        <p:sp>
          <p:nvSpPr>
            <p:cNvPr id="39958" name="Text Box 22"/>
            <p:cNvSpPr txBox="1">
              <a:spLocks noChangeArrowheads="1"/>
            </p:cNvSpPr>
            <p:nvPr/>
          </p:nvSpPr>
          <p:spPr bwMode="auto">
            <a:xfrm>
              <a:off x="3600" y="2452"/>
              <a:ext cx="310" cy="570"/>
            </a:xfrm>
            <a:prstGeom prst="rect">
              <a:avLst/>
            </a:prstGeom>
            <a:ln/>
          </p:spPr>
          <p:style>
            <a:lnRef idx="1">
              <a:schemeClr val="accent2"/>
            </a:lnRef>
            <a:fillRef idx="2">
              <a:schemeClr val="accent2"/>
            </a:fillRef>
            <a:effectRef idx="1">
              <a:schemeClr val="accent2"/>
            </a:effectRef>
            <a:fontRef idx="minor">
              <a:schemeClr val="dk1"/>
            </a:fontRef>
          </p:style>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rPr>
                <a:t>...…</a:t>
              </a:r>
            </a:p>
          </p:txBody>
        </p:sp>
      </p:grpSp>
      <p:sp>
        <p:nvSpPr>
          <p:cNvPr id="39940" name="Text Box 2"/>
          <p:cNvSpPr txBox="1">
            <a:spLocks noChangeArrowheads="1"/>
          </p:cNvSpPr>
          <p:nvPr/>
        </p:nvSpPr>
        <p:spPr bwMode="auto">
          <a:xfrm>
            <a:off x="2313781" y="5063539"/>
            <a:ext cx="4960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文件系统阶段 应用程序与数据之间的对应关系 </a:t>
            </a:r>
          </a:p>
        </p:txBody>
      </p:sp>
      <p:sp>
        <p:nvSpPr>
          <p:cNvPr id="26" name="Rectangle 2"/>
          <p:cNvSpPr txBox="1">
            <a:spLocks noChangeArrowheads="1"/>
          </p:cNvSpPr>
          <p:nvPr/>
        </p:nvSpPr>
        <p:spPr bwMode="auto">
          <a:xfrm>
            <a:off x="991438" y="188640"/>
            <a:ext cx="7695361" cy="68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文件系统阶段</a:t>
            </a:r>
            <a:endParaRPr kumimoji="0" lang="en-US" altLang="zh-CN" sz="48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endParaRPr>
          </a:p>
        </p:txBody>
      </p:sp>
      <p:sp>
        <p:nvSpPr>
          <p:cNvPr id="4" name="日期占位符 3"/>
          <p:cNvSpPr>
            <a:spLocks noGrp="1"/>
          </p:cNvSpPr>
          <p:nvPr>
            <p:ph type="dt" sz="half" idx="10"/>
          </p:nvPr>
        </p:nvSpPr>
        <p:spPr/>
        <p:txBody>
          <a:bodyPr/>
          <a:lstStyle/>
          <a:p>
            <a:pPr>
              <a:defRPr/>
            </a:pPr>
            <a:fld id="{AF17A42B-5F15-4A8A-AC53-05510BCD8D30}"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3.  </a:t>
            </a:r>
            <a:r>
              <a:rPr lang="zh-CN" altLang="en-US" sz="4800" dirty="0">
                <a:solidFill>
                  <a:srgbClr val="002060"/>
                </a:solidFill>
              </a:rPr>
              <a:t>数据库系统阶段</a:t>
            </a:r>
          </a:p>
        </p:txBody>
      </p:sp>
      <p:sp>
        <p:nvSpPr>
          <p:cNvPr id="40963" name="Rectangle 3"/>
          <p:cNvSpPr>
            <a:spLocks noGrp="1" noChangeArrowheads="1"/>
          </p:cNvSpPr>
          <p:nvPr>
            <p:ph type="body" idx="1"/>
          </p:nvPr>
        </p:nvSpPr>
        <p:spPr>
          <a:xfrm>
            <a:off x="1014636" y="980728"/>
            <a:ext cx="8129363" cy="5832648"/>
          </a:xfrm>
        </p:spPr>
        <p:txBody>
          <a:bodyPr/>
          <a:lstStyle/>
          <a:p>
            <a:pPr eaLnBrk="1" hangingPunct="1">
              <a:lnSpc>
                <a:spcPct val="150000"/>
              </a:lnSpc>
            </a:pPr>
            <a:r>
              <a:rPr lang="zh-CN" altLang="en-US" dirty="0">
                <a:latin typeface="微软雅黑" panose="020B0503020204020204" pitchFamily="34" charset="-122"/>
                <a:ea typeface="微软雅黑" panose="020B0503020204020204" pitchFamily="34" charset="-122"/>
              </a:rPr>
              <a:t>时期</a:t>
            </a:r>
          </a:p>
          <a:p>
            <a:pPr lvl="1" eaLnBrk="1" hangingPunct="1">
              <a:lnSpc>
                <a:spcPct val="150000"/>
              </a:lnSpc>
            </a:pP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世纪</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年代末以来</a:t>
            </a:r>
          </a:p>
          <a:p>
            <a:pPr eaLnBrk="1" hangingPunct="1">
              <a:lnSpc>
                <a:spcPct val="150000"/>
              </a:lnSpc>
            </a:pPr>
            <a:r>
              <a:rPr lang="zh-CN" altLang="en-US" dirty="0">
                <a:latin typeface="微软雅黑" panose="020B0503020204020204" pitchFamily="34" charset="-122"/>
                <a:ea typeface="微软雅黑" panose="020B0503020204020204" pitchFamily="34" charset="-122"/>
              </a:rPr>
              <a:t>产生的背景</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应用背景	大规模数据管理	</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硬件背景	大容量磁盘、磁盘阵列	</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软件背景	有数据库管理系统	</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处理方式	联机实时处理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分布处理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批处理</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zh-CN" sz="2600" dirty="0">
                <a:solidFill>
                  <a:srgbClr val="004821"/>
                </a:solidFill>
                <a:latin typeface="微软雅黑" panose="020B0503020204020204" pitchFamily="34" charset="-122"/>
                <a:ea typeface="微软雅黑" panose="020B0503020204020204" pitchFamily="34" charset="-122"/>
              </a:rPr>
              <a:t>文件系统到数据库系统，标志着数据管理技术的飞跃</a:t>
            </a:r>
            <a:r>
              <a:rPr lang="zh-CN" altLang="en-US" dirty="0">
                <a:latin typeface="微软雅黑" panose="020B0503020204020204" pitchFamily="34" charset="-122"/>
                <a:ea typeface="微软雅黑" panose="020B0503020204020204" pitchFamily="34" charset="-122"/>
              </a:rPr>
              <a:t>	</a:t>
            </a:r>
          </a:p>
        </p:txBody>
      </p:sp>
      <p:sp>
        <p:nvSpPr>
          <p:cNvPr id="2" name="日期占位符 1"/>
          <p:cNvSpPr>
            <a:spLocks noGrp="1"/>
          </p:cNvSpPr>
          <p:nvPr>
            <p:ph type="dt" sz="half" idx="10"/>
          </p:nvPr>
        </p:nvSpPr>
        <p:spPr/>
        <p:txBody>
          <a:bodyPr/>
          <a:lstStyle/>
          <a:p>
            <a:pPr>
              <a:defRPr/>
            </a:pPr>
            <a:fld id="{70585362-DF2F-4E56-BF24-7D1EA4DD60A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DFE5441-4249-40D1-990E-4288DE5E3E87}"/>
              </a:ext>
            </a:extLst>
          </p:cNvPr>
          <p:cNvSpPr>
            <a:spLocks noGrp="1"/>
          </p:cNvSpPr>
          <p:nvPr>
            <p:ph type="dt" sz="half" idx="10"/>
          </p:nvPr>
        </p:nvSpPr>
        <p:spPr/>
        <p:txBody>
          <a:bodyPr/>
          <a:lstStyle/>
          <a:p>
            <a:pPr>
              <a:defRPr/>
            </a:pPr>
            <a:fld id="{A80A00F7-9194-4464-A91F-A9EAB598719A}" type="datetime5">
              <a:rPr lang="zh-CN" altLang="en-US" smtClean="0"/>
              <a:t>2021/9/16</a:t>
            </a:fld>
            <a:endParaRPr lang="zh-CN" altLang="en-US" dirty="0"/>
          </a:p>
        </p:txBody>
      </p:sp>
      <p:pic>
        <p:nvPicPr>
          <p:cNvPr id="6" name="图片 5">
            <a:hlinkClick r:id="rId2"/>
            <a:extLst>
              <a:ext uri="{FF2B5EF4-FFF2-40B4-BE49-F238E27FC236}">
                <a16:creationId xmlns:a16="http://schemas.microsoft.com/office/drawing/2014/main" id="{EA953DAA-BC20-46A9-966A-9A3F9FC5D70F}"/>
              </a:ext>
            </a:extLst>
          </p:cNvPr>
          <p:cNvPicPr>
            <a:picLocks noChangeAspect="1"/>
          </p:cNvPicPr>
          <p:nvPr/>
        </p:nvPicPr>
        <p:blipFill>
          <a:blip r:embed="rId3"/>
          <a:stretch>
            <a:fillRect/>
          </a:stretch>
        </p:blipFill>
        <p:spPr>
          <a:xfrm>
            <a:off x="1017523" y="1016551"/>
            <a:ext cx="8045896" cy="5824592"/>
          </a:xfrm>
          <a:prstGeom prst="rect">
            <a:avLst/>
          </a:prstGeom>
        </p:spPr>
      </p:pic>
      <p:sp>
        <p:nvSpPr>
          <p:cNvPr id="7" name="Rectangle 2">
            <a:extLst>
              <a:ext uri="{FF2B5EF4-FFF2-40B4-BE49-F238E27FC236}">
                <a16:creationId xmlns:a16="http://schemas.microsoft.com/office/drawing/2014/main" id="{0201C577-D38B-4C99-B348-18D77C905B88}"/>
              </a:ext>
            </a:extLst>
          </p:cNvPr>
          <p:cNvSpPr>
            <a:spLocks noGrp="1" noChangeArrowheads="1"/>
          </p:cNvSpPr>
          <p:nvPr>
            <p:ph type="title"/>
          </p:nvPr>
        </p:nvSpPr>
        <p:spPr>
          <a:xfrm>
            <a:off x="991438" y="-39688"/>
            <a:ext cx="7695361" cy="911492"/>
          </a:xfrm>
        </p:spPr>
        <p:txBody>
          <a:bodyPr/>
          <a:lstStyle/>
          <a:p>
            <a:r>
              <a:rPr lang="zh-CN" altLang="en-US" b="1" dirty="0">
                <a:solidFill>
                  <a:srgbClr val="C00000"/>
                </a:solidFill>
                <a:ea typeface="隶书" panose="02010509060101010101" pitchFamily="49" charset="-122"/>
              </a:rPr>
              <a:t>国内外主流数据库产业图谱</a:t>
            </a:r>
          </a:p>
        </p:txBody>
      </p:sp>
    </p:spTree>
    <p:extLst>
      <p:ext uri="{BB962C8B-B14F-4D97-AF65-F5344CB8AC3E}">
        <p14:creationId xmlns:p14="http://schemas.microsoft.com/office/powerpoint/2010/main" val="3659558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1.1  </a:t>
            </a:r>
            <a:r>
              <a:rPr lang="zh-CN" altLang="en-US" sz="4800" dirty="0">
                <a:solidFill>
                  <a:srgbClr val="002060"/>
                </a:solidFill>
              </a:rPr>
              <a:t>数据库系统概述</a:t>
            </a:r>
          </a:p>
        </p:txBody>
      </p:sp>
      <p:sp>
        <p:nvSpPr>
          <p:cNvPr id="41987" name="Rectangle 1027"/>
          <p:cNvSpPr>
            <a:spLocks noGrp="1" noChangeArrowheads="1"/>
          </p:cNvSpPr>
          <p:nvPr>
            <p:ph type="body" idx="1"/>
          </p:nvPr>
        </p:nvSpPr>
        <p:spPr/>
        <p:txBody>
          <a:bodyPr/>
          <a:lstStyle/>
          <a:p>
            <a:pPr lvl="1" eaLnBrk="1" hangingPunct="1">
              <a:lnSpc>
                <a:spcPct val="200000"/>
              </a:lnSpc>
              <a:buFont typeface="Wingdings" panose="05000000000000000000" pitchFamily="2" charset="2"/>
              <a:buNone/>
            </a:pPr>
            <a:r>
              <a:rPr lang="en-US" altLang="zh-CN" sz="3200" dirty="0">
                <a:latin typeface="微软雅黑" panose="020B0503020204020204" pitchFamily="34" charset="-122"/>
                <a:ea typeface="微软雅黑" panose="020B0503020204020204" pitchFamily="34" charset="-122"/>
              </a:rPr>
              <a:t>    1.1.1 </a:t>
            </a:r>
            <a:r>
              <a:rPr lang="zh-CN" altLang="en-US" sz="3200" dirty="0">
                <a:latin typeface="微软雅黑" panose="020B0503020204020204" pitchFamily="34" charset="-122"/>
                <a:ea typeface="微软雅黑" panose="020B0503020204020204" pitchFamily="34" charset="-122"/>
              </a:rPr>
              <a:t>四个基本概念</a:t>
            </a:r>
          </a:p>
          <a:p>
            <a:pPr lvl="1" eaLnBrk="1" hangingPunct="1">
              <a:lnSpc>
                <a:spcPct val="20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1.1.2 </a:t>
            </a:r>
            <a:r>
              <a:rPr lang="zh-CN" altLang="en-US" sz="3200" dirty="0">
                <a:latin typeface="微软雅黑" panose="020B0503020204020204" pitchFamily="34" charset="-122"/>
                <a:ea typeface="微软雅黑" panose="020B0503020204020204" pitchFamily="34" charset="-122"/>
              </a:rPr>
              <a:t>数据管理技术的产生和发展</a:t>
            </a:r>
          </a:p>
          <a:p>
            <a:pPr lvl="1" eaLnBrk="1" hangingPunct="1">
              <a:lnSpc>
                <a:spcPct val="200000"/>
              </a:lnSpc>
              <a:buFont typeface="Wingdings" panose="05000000000000000000" pitchFamily="2" charset="2"/>
              <a:buNone/>
            </a:pPr>
            <a:r>
              <a:rPr lang="zh-CN" altLang="en-US" sz="3200" dirty="0">
                <a:solidFill>
                  <a:srgbClr val="004821"/>
                </a:solidFill>
                <a:latin typeface="微软雅黑" panose="020B0503020204020204" pitchFamily="34" charset="-122"/>
                <a:ea typeface="微软雅黑" panose="020B0503020204020204" pitchFamily="34" charset="-122"/>
              </a:rPr>
              <a:t>    </a:t>
            </a:r>
            <a:r>
              <a:rPr lang="en-US" altLang="zh-CN" sz="3200" dirty="0">
                <a:solidFill>
                  <a:srgbClr val="004821"/>
                </a:solidFill>
                <a:latin typeface="微软雅黑" panose="020B0503020204020204" pitchFamily="34" charset="-122"/>
                <a:ea typeface="微软雅黑" panose="020B0503020204020204" pitchFamily="34" charset="-122"/>
              </a:rPr>
              <a:t>1.1.3 </a:t>
            </a:r>
            <a:r>
              <a:rPr lang="zh-CN" altLang="en-US" sz="3200" dirty="0">
                <a:solidFill>
                  <a:srgbClr val="004821"/>
                </a:solidFill>
                <a:latin typeface="微软雅黑" panose="020B0503020204020204" pitchFamily="34" charset="-122"/>
                <a:ea typeface="微软雅黑" panose="020B0503020204020204" pitchFamily="34" charset="-122"/>
              </a:rPr>
              <a:t>数据库系统的特点 </a:t>
            </a:r>
          </a:p>
          <a:p>
            <a:pPr eaLnBrk="1" hangingPunct="1">
              <a:lnSpc>
                <a:spcPct val="200000"/>
              </a:lnSpc>
            </a:pPr>
            <a:endParaRPr lang="en-US" altLang="zh-CN" sz="3600" dirty="0">
              <a:solidFill>
                <a:srgbClr val="70BB2B"/>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4BE7C966-307D-4FDD-B86A-D0B1C27A118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991438" y="116632"/>
            <a:ext cx="7695361" cy="755172"/>
          </a:xfrm>
        </p:spPr>
        <p:txBody>
          <a:bodyPr/>
          <a:lstStyle/>
          <a:p>
            <a:pPr eaLnBrk="1" hangingPunct="1"/>
            <a:r>
              <a:rPr lang="zh-CN" altLang="en-US" sz="4800">
                <a:solidFill>
                  <a:srgbClr val="002060"/>
                </a:solidFill>
              </a:rPr>
              <a:t>一个例子</a:t>
            </a:r>
          </a:p>
        </p:txBody>
      </p:sp>
      <p:sp>
        <p:nvSpPr>
          <p:cNvPr id="43011" name="内容占位符 2"/>
          <p:cNvSpPr>
            <a:spLocks noGrp="1"/>
          </p:cNvSpPr>
          <p:nvPr>
            <p:ph idx="1"/>
          </p:nvPr>
        </p:nvSpPr>
        <p:spPr>
          <a:xfrm>
            <a:off x="991438" y="959827"/>
            <a:ext cx="8045058" cy="5354638"/>
          </a:xfrm>
        </p:spPr>
        <p:txBody>
          <a:bodyPr/>
          <a:lstStyle/>
          <a:p>
            <a:pPr eaLnBrk="1" hangingPunct="1">
              <a:lnSpc>
                <a:spcPct val="150000"/>
              </a:lnSpc>
              <a:spcBef>
                <a:spcPct val="0"/>
              </a:spcBef>
            </a:pPr>
            <a:r>
              <a:rPr lang="zh-CN" altLang="zh-CN" sz="2400" dirty="0">
                <a:solidFill>
                  <a:srgbClr val="004821"/>
                </a:solidFill>
              </a:rPr>
              <a:t>学生的信息包括学号、姓名、性别、年龄、专业和奖励</a:t>
            </a:r>
            <a:endParaRPr lang="en-US" altLang="zh-CN" sz="2400" dirty="0">
              <a:solidFill>
                <a:srgbClr val="004821"/>
              </a:solidFill>
            </a:endParaRPr>
          </a:p>
          <a:p>
            <a:pPr lvl="1">
              <a:lnSpc>
                <a:spcPct val="150000"/>
              </a:lnSpc>
              <a:spcBef>
                <a:spcPct val="0"/>
              </a:spcBef>
            </a:pPr>
            <a:r>
              <a:rPr lang="zh-CN" altLang="en-US" dirty="0"/>
              <a:t>用文件系统实现学籍管理</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数据存储</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定长记录 存储在“学生基本信息”文件中</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变长记录 存放在另一个</a:t>
            </a:r>
            <a:r>
              <a:rPr lang="en-US" altLang="zh-CN" sz="2200" dirty="0"/>
              <a:t>”</a:t>
            </a:r>
            <a:r>
              <a:rPr lang="zh-CN" altLang="en-US" sz="2200" dirty="0"/>
              <a:t>奖励</a:t>
            </a:r>
            <a:r>
              <a:rPr lang="en-US" altLang="zh-CN" sz="2200" dirty="0"/>
              <a:t>”</a:t>
            </a:r>
            <a:r>
              <a:rPr lang="zh-CN" altLang="en-US" sz="2200" dirty="0"/>
              <a:t>文件</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“学生基本信息”表中的</a:t>
            </a:r>
            <a:r>
              <a:rPr lang="zh-CN" altLang="zh-CN" sz="2200" dirty="0"/>
              <a:t>位置和长度描述</a:t>
            </a:r>
            <a:r>
              <a:rPr lang="zh-CN" altLang="en-US" sz="2200" dirty="0"/>
              <a:t>“</a:t>
            </a:r>
            <a:r>
              <a:rPr lang="zh-CN" altLang="zh-CN" sz="2200" dirty="0"/>
              <a:t>奖励</a:t>
            </a:r>
            <a:r>
              <a:rPr lang="zh-CN" altLang="en-US" sz="2200" dirty="0"/>
              <a:t>”</a:t>
            </a:r>
            <a:r>
              <a:rPr lang="zh-CN" altLang="zh-CN" sz="2200" dirty="0"/>
              <a:t>文件中记录的开始位置和长度</a:t>
            </a:r>
            <a:endParaRPr lang="en-US" altLang="zh-CN" sz="2200" dirty="0"/>
          </a:p>
          <a:p>
            <a:pPr lvl="2" algn="just" eaLnBrk="1" hangingPunct="1">
              <a:lnSpc>
                <a:spcPct val="120000"/>
              </a:lnSpc>
              <a:spcBef>
                <a:spcPct val="0"/>
              </a:spcBef>
              <a:buSzPct val="87000"/>
              <a:buFont typeface="Wingdings" panose="05000000000000000000" pitchFamily="2" charset="2"/>
              <a:buChar char="l"/>
            </a:pPr>
            <a:r>
              <a:rPr lang="zh-CN" altLang="en-US" sz="2200" dirty="0"/>
              <a:t>查询数据</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编写应用程序，实现数据的录入和查找</a:t>
            </a:r>
            <a:endParaRPr lang="en-US" altLang="zh-CN" sz="2200" dirty="0"/>
          </a:p>
          <a:p>
            <a:pPr lvl="1">
              <a:lnSpc>
                <a:spcPct val="150000"/>
              </a:lnSpc>
              <a:spcBef>
                <a:spcPct val="0"/>
              </a:spcBef>
            </a:pPr>
            <a:r>
              <a:rPr lang="zh-CN" altLang="en-US" dirty="0">
                <a:solidFill>
                  <a:srgbClr val="C00000"/>
                </a:solidFill>
              </a:rPr>
              <a:t>缺点：</a:t>
            </a:r>
            <a:r>
              <a:rPr lang="zh-CN" altLang="zh-CN" dirty="0">
                <a:solidFill>
                  <a:srgbClr val="C00000"/>
                </a:solidFill>
              </a:rPr>
              <a:t>程序员</a:t>
            </a:r>
            <a:r>
              <a:rPr lang="zh-CN" altLang="en-US" dirty="0">
                <a:solidFill>
                  <a:srgbClr val="C00000"/>
                </a:solidFill>
              </a:rPr>
              <a:t>必须</a:t>
            </a:r>
            <a:r>
              <a:rPr lang="zh-CN" altLang="zh-CN" dirty="0">
                <a:solidFill>
                  <a:srgbClr val="C00000"/>
                </a:solidFill>
              </a:rPr>
              <a:t>关注记录结构和不同文件中记录之间的联系，工作量大，编程复杂，开发速度慢</a:t>
            </a:r>
            <a:endParaRPr lang="zh-CN" altLang="en-US" dirty="0">
              <a:solidFill>
                <a:srgbClr val="C00000"/>
              </a:solidFill>
            </a:endParaRPr>
          </a:p>
        </p:txBody>
      </p:sp>
      <p:sp>
        <p:nvSpPr>
          <p:cNvPr id="2" name="日期占位符 1"/>
          <p:cNvSpPr>
            <a:spLocks noGrp="1"/>
          </p:cNvSpPr>
          <p:nvPr>
            <p:ph type="dt" sz="half" idx="10"/>
          </p:nvPr>
        </p:nvSpPr>
        <p:spPr/>
        <p:txBody>
          <a:bodyPr/>
          <a:lstStyle/>
          <a:p>
            <a:pPr>
              <a:defRPr/>
            </a:pPr>
            <a:fld id="{EBFBDF3A-F5D9-4772-8BC8-D92AC2C586A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991438" y="188640"/>
            <a:ext cx="7695361" cy="683164"/>
          </a:xfrm>
        </p:spPr>
        <p:txBody>
          <a:bodyPr/>
          <a:lstStyle/>
          <a:p>
            <a:pPr eaLnBrk="1" hangingPunct="1"/>
            <a:r>
              <a:rPr lang="zh-CN" altLang="en-US" sz="4800" dirty="0">
                <a:solidFill>
                  <a:srgbClr val="002060"/>
                </a:solidFill>
              </a:rPr>
              <a:t>一个例子（续）</a:t>
            </a:r>
          </a:p>
        </p:txBody>
      </p:sp>
      <p:graphicFrame>
        <p:nvGraphicFramePr>
          <p:cNvPr id="7" name="内容占位符 6"/>
          <p:cNvGraphicFramePr>
            <a:graphicFrameLocks noGrp="1"/>
          </p:cNvGraphicFramePr>
          <p:nvPr>
            <p:ph idx="1"/>
          </p:nvPr>
        </p:nvGraphicFramePr>
        <p:xfrm>
          <a:off x="2700338" y="4076700"/>
          <a:ext cx="3992562" cy="1112838"/>
        </p:xfrm>
        <a:graphic>
          <a:graphicData uri="http://schemas.openxmlformats.org/drawingml/2006/table">
            <a:tbl>
              <a:tblPr firstRow="1" bandRow="1">
                <a:tableStyleId>{5C22544A-7EE6-4342-B048-85BDC9FD1C3A}</a:tableStyleId>
              </a:tblPr>
              <a:tblGrid>
                <a:gridCol w="3992562">
                  <a:extLst>
                    <a:ext uri="{9D8B030D-6E8A-4147-A177-3AD203B41FA5}">
                      <a16:colId xmlns:a16="http://schemas.microsoft.com/office/drawing/2014/main" val="20000"/>
                    </a:ext>
                  </a:extLst>
                </a:gridCol>
              </a:tblGrid>
              <a:tr h="370946">
                <a:tc>
                  <a:txBody>
                    <a:bodyPr/>
                    <a:lstStyle/>
                    <a:p>
                      <a:pPr algn="ctr">
                        <a:spcAft>
                          <a:spcPts val="0"/>
                        </a:spcAft>
                      </a:pPr>
                      <a:r>
                        <a:rPr lang="zh-CN" sz="2000" b="1" kern="100" dirty="0">
                          <a:solidFill>
                            <a:schemeClr val="tx1"/>
                          </a:solidFill>
                          <a:latin typeface="Calibri"/>
                          <a:ea typeface="宋体"/>
                          <a:cs typeface="Times New Roman"/>
                        </a:rPr>
                        <a:t>奖励</a:t>
                      </a:r>
                    </a:p>
                  </a:txBody>
                  <a:tcPr marL="68588" marR="68588" marT="0" marB="0"/>
                </a:tc>
                <a:extLst>
                  <a:ext uri="{0D108BD9-81ED-4DB2-BD59-A6C34878D82A}">
                    <a16:rowId xmlns:a16="http://schemas.microsoft.com/office/drawing/2014/main" val="10000"/>
                  </a:ext>
                </a:extLst>
              </a:tr>
              <a:tr h="370946">
                <a:tc>
                  <a:txBody>
                    <a:bodyPr/>
                    <a:lstStyle/>
                    <a:p>
                      <a:pPr algn="just">
                        <a:spcAft>
                          <a:spcPts val="0"/>
                        </a:spcAft>
                      </a:pPr>
                      <a:r>
                        <a:rPr lang="en-US" sz="2000" b="1" kern="100" dirty="0">
                          <a:latin typeface="Calibri"/>
                          <a:ea typeface="宋体"/>
                          <a:cs typeface="Times New Roman"/>
                        </a:rPr>
                        <a:t>2011</a:t>
                      </a:r>
                      <a:r>
                        <a:rPr lang="zh-CN" sz="2000" b="1" kern="100" dirty="0">
                          <a:latin typeface="Calibri"/>
                          <a:ea typeface="宋体"/>
                          <a:cs typeface="Times New Roman"/>
                        </a:rPr>
                        <a:t>校奖学金，</a:t>
                      </a:r>
                      <a:r>
                        <a:rPr lang="en-US" sz="2000" b="1" kern="100" dirty="0">
                          <a:latin typeface="Calibri"/>
                          <a:ea typeface="宋体"/>
                          <a:cs typeface="Times New Roman"/>
                        </a:rPr>
                        <a:t>2012</a:t>
                      </a:r>
                      <a:r>
                        <a:rPr lang="zh-CN" sz="2000" b="1" kern="100" dirty="0">
                          <a:latin typeface="Calibri"/>
                          <a:ea typeface="宋体"/>
                          <a:cs typeface="Times New Roman"/>
                        </a:rPr>
                        <a:t>国家奖学金</a:t>
                      </a:r>
                    </a:p>
                  </a:txBody>
                  <a:tcPr marL="68588" marR="68588" marT="0" marB="0"/>
                </a:tc>
                <a:extLst>
                  <a:ext uri="{0D108BD9-81ED-4DB2-BD59-A6C34878D82A}">
                    <a16:rowId xmlns:a16="http://schemas.microsoft.com/office/drawing/2014/main" val="10001"/>
                  </a:ext>
                </a:extLst>
              </a:tr>
              <a:tr h="370946">
                <a:tc>
                  <a:txBody>
                    <a:bodyPr/>
                    <a:lstStyle/>
                    <a:p>
                      <a:pPr algn="just">
                        <a:spcAft>
                          <a:spcPts val="0"/>
                        </a:spcAft>
                      </a:pPr>
                      <a:r>
                        <a:rPr lang="en-US" sz="2000" b="1" kern="100" dirty="0">
                          <a:latin typeface="Calibri"/>
                          <a:ea typeface="宋体"/>
                          <a:cs typeface="Times New Roman"/>
                        </a:rPr>
                        <a:t>2012</a:t>
                      </a:r>
                      <a:r>
                        <a:rPr lang="zh-CN" sz="2000" b="1" kern="100" dirty="0">
                          <a:latin typeface="Calibri"/>
                          <a:ea typeface="宋体"/>
                          <a:cs typeface="Times New Roman"/>
                        </a:rPr>
                        <a:t>校优秀学生</a:t>
                      </a:r>
                    </a:p>
                  </a:txBody>
                  <a:tcPr marL="68588" marR="68588" marT="0" marB="0"/>
                </a:tc>
                <a:extLst>
                  <a:ext uri="{0D108BD9-81ED-4DB2-BD59-A6C34878D82A}">
                    <a16:rowId xmlns:a16="http://schemas.microsoft.com/office/drawing/2014/main" val="10002"/>
                  </a:ext>
                </a:extLst>
              </a:tr>
            </a:tbl>
          </a:graphicData>
        </a:graphic>
      </p:graphicFrame>
      <p:sp>
        <p:nvSpPr>
          <p:cNvPr id="44045" name="矩形 7"/>
          <p:cNvSpPr>
            <a:spLocks noChangeArrowheads="1"/>
          </p:cNvSpPr>
          <p:nvPr/>
        </p:nvSpPr>
        <p:spPr bwMode="auto">
          <a:xfrm>
            <a:off x="2987675" y="5322888"/>
            <a:ext cx="2973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t>“奖励”文件的结构和内容</a:t>
            </a:r>
            <a:endParaRPr lang="zh-CN" altLang="en-US" b="1"/>
          </a:p>
        </p:txBody>
      </p:sp>
      <p:graphicFrame>
        <p:nvGraphicFramePr>
          <p:cNvPr id="10" name="表格 9"/>
          <p:cNvGraphicFramePr>
            <a:graphicFrameLocks noGrp="1"/>
          </p:cNvGraphicFramePr>
          <p:nvPr/>
        </p:nvGraphicFramePr>
        <p:xfrm>
          <a:off x="1403350" y="1484313"/>
          <a:ext cx="6810374" cy="1854200"/>
        </p:xfrm>
        <a:graphic>
          <a:graphicData uri="http://schemas.openxmlformats.org/drawingml/2006/table">
            <a:tbl>
              <a:tblPr firstRow="1" bandRow="1">
                <a:tableStyleId>{5C22544A-7EE6-4342-B048-85BDC9FD1C3A}</a:tableStyleId>
              </a:tblPr>
              <a:tblGrid>
                <a:gridCol w="1223030">
                  <a:extLst>
                    <a:ext uri="{9D8B030D-6E8A-4147-A177-3AD203B41FA5}">
                      <a16:colId xmlns:a16="http://schemas.microsoft.com/office/drawing/2014/main" val="20000"/>
                    </a:ext>
                  </a:extLst>
                </a:gridCol>
                <a:gridCol w="931224">
                  <a:extLst>
                    <a:ext uri="{9D8B030D-6E8A-4147-A177-3AD203B41FA5}">
                      <a16:colId xmlns:a16="http://schemas.microsoft.com/office/drawing/2014/main" val="20001"/>
                    </a:ext>
                  </a:extLst>
                </a:gridCol>
                <a:gridCol w="931224">
                  <a:extLst>
                    <a:ext uri="{9D8B030D-6E8A-4147-A177-3AD203B41FA5}">
                      <a16:colId xmlns:a16="http://schemas.microsoft.com/office/drawing/2014/main" val="20002"/>
                    </a:ext>
                  </a:extLst>
                </a:gridCol>
                <a:gridCol w="931224">
                  <a:extLst>
                    <a:ext uri="{9D8B030D-6E8A-4147-A177-3AD203B41FA5}">
                      <a16:colId xmlns:a16="http://schemas.microsoft.com/office/drawing/2014/main" val="20003"/>
                    </a:ext>
                  </a:extLst>
                </a:gridCol>
                <a:gridCol w="931224">
                  <a:extLst>
                    <a:ext uri="{9D8B030D-6E8A-4147-A177-3AD203B41FA5}">
                      <a16:colId xmlns:a16="http://schemas.microsoft.com/office/drawing/2014/main" val="20004"/>
                    </a:ext>
                  </a:extLst>
                </a:gridCol>
                <a:gridCol w="931224">
                  <a:extLst>
                    <a:ext uri="{9D8B030D-6E8A-4147-A177-3AD203B41FA5}">
                      <a16:colId xmlns:a16="http://schemas.microsoft.com/office/drawing/2014/main" val="20005"/>
                    </a:ext>
                  </a:extLst>
                </a:gridCol>
                <a:gridCol w="931224">
                  <a:extLst>
                    <a:ext uri="{9D8B030D-6E8A-4147-A177-3AD203B41FA5}">
                      <a16:colId xmlns:a16="http://schemas.microsoft.com/office/drawing/2014/main" val="20006"/>
                    </a:ext>
                  </a:extLst>
                </a:gridCol>
              </a:tblGrid>
              <a:tr h="370840">
                <a:tc>
                  <a:txBody>
                    <a:bodyPr/>
                    <a:lstStyle/>
                    <a:p>
                      <a:pPr algn="ctr">
                        <a:spcAft>
                          <a:spcPts val="0"/>
                        </a:spcAft>
                      </a:pPr>
                      <a:r>
                        <a:rPr lang="zh-CN" sz="2000" b="1" kern="100" dirty="0">
                          <a:solidFill>
                            <a:schemeClr val="tx1"/>
                          </a:solidFill>
                          <a:latin typeface="Calibri"/>
                          <a:ea typeface="宋体"/>
                          <a:cs typeface="Times New Roman"/>
                        </a:rPr>
                        <a:t>学号</a:t>
                      </a:r>
                    </a:p>
                  </a:txBody>
                  <a:tcPr marL="68581" marR="68581" marT="0" marB="0"/>
                </a:tc>
                <a:tc>
                  <a:txBody>
                    <a:bodyPr/>
                    <a:lstStyle/>
                    <a:p>
                      <a:pPr algn="ctr">
                        <a:spcAft>
                          <a:spcPts val="0"/>
                        </a:spcAft>
                      </a:pPr>
                      <a:r>
                        <a:rPr lang="zh-CN" sz="2000" b="1" kern="100" dirty="0">
                          <a:solidFill>
                            <a:schemeClr val="tx1"/>
                          </a:solidFill>
                          <a:latin typeface="Calibri"/>
                          <a:ea typeface="宋体"/>
                          <a:cs typeface="Times New Roman"/>
                        </a:rPr>
                        <a:t>姓名</a:t>
                      </a:r>
                    </a:p>
                  </a:txBody>
                  <a:tcPr marL="68581" marR="68581" marT="0" marB="0"/>
                </a:tc>
                <a:tc>
                  <a:txBody>
                    <a:bodyPr/>
                    <a:lstStyle/>
                    <a:p>
                      <a:pPr algn="ctr">
                        <a:spcAft>
                          <a:spcPts val="0"/>
                        </a:spcAft>
                      </a:pPr>
                      <a:r>
                        <a:rPr lang="zh-CN" sz="2000" b="1" kern="100" dirty="0">
                          <a:solidFill>
                            <a:schemeClr val="tx1"/>
                          </a:solidFill>
                          <a:latin typeface="Calibri"/>
                          <a:ea typeface="宋体"/>
                          <a:cs typeface="Times New Roman"/>
                        </a:rPr>
                        <a:t>性别</a:t>
                      </a:r>
                    </a:p>
                  </a:txBody>
                  <a:tcPr marL="68581" marR="68581" marT="0" marB="0"/>
                </a:tc>
                <a:tc>
                  <a:txBody>
                    <a:bodyPr/>
                    <a:lstStyle/>
                    <a:p>
                      <a:pPr algn="ctr">
                        <a:spcAft>
                          <a:spcPts val="0"/>
                        </a:spcAft>
                      </a:pPr>
                      <a:r>
                        <a:rPr lang="zh-CN" sz="2000" b="1" kern="100" dirty="0">
                          <a:solidFill>
                            <a:schemeClr val="tx1"/>
                          </a:solidFill>
                          <a:latin typeface="Calibri"/>
                          <a:ea typeface="宋体"/>
                          <a:cs typeface="Times New Roman"/>
                        </a:rPr>
                        <a:t>年龄</a:t>
                      </a:r>
                    </a:p>
                  </a:txBody>
                  <a:tcPr marL="68581" marR="68581" marT="0" marB="0"/>
                </a:tc>
                <a:tc>
                  <a:txBody>
                    <a:bodyPr/>
                    <a:lstStyle/>
                    <a:p>
                      <a:pPr algn="ctr">
                        <a:spcAft>
                          <a:spcPts val="0"/>
                        </a:spcAft>
                      </a:pPr>
                      <a:r>
                        <a:rPr lang="zh-CN" sz="2000" b="1" kern="100" dirty="0">
                          <a:solidFill>
                            <a:schemeClr val="tx1"/>
                          </a:solidFill>
                          <a:latin typeface="Calibri"/>
                          <a:ea typeface="宋体"/>
                          <a:cs typeface="Times New Roman"/>
                        </a:rPr>
                        <a:t>专业</a:t>
                      </a:r>
                    </a:p>
                  </a:txBody>
                  <a:tcPr marL="68581" marR="68581" marT="0" marB="0"/>
                </a:tc>
                <a:tc>
                  <a:txBody>
                    <a:bodyPr/>
                    <a:lstStyle/>
                    <a:p>
                      <a:pPr algn="ctr">
                        <a:spcAft>
                          <a:spcPts val="0"/>
                        </a:spcAft>
                      </a:pPr>
                      <a:r>
                        <a:rPr lang="zh-CN" sz="2000" b="1" kern="100" dirty="0">
                          <a:solidFill>
                            <a:schemeClr val="tx1"/>
                          </a:solidFill>
                          <a:latin typeface="Calibri"/>
                          <a:ea typeface="宋体"/>
                          <a:cs typeface="Times New Roman"/>
                        </a:rPr>
                        <a:t>位置</a:t>
                      </a:r>
                    </a:p>
                  </a:txBody>
                  <a:tcPr marL="68581" marR="68581" marT="0" marB="0"/>
                </a:tc>
                <a:tc>
                  <a:txBody>
                    <a:bodyPr/>
                    <a:lstStyle/>
                    <a:p>
                      <a:pPr algn="ctr">
                        <a:spcAft>
                          <a:spcPts val="0"/>
                        </a:spcAft>
                      </a:pPr>
                      <a:r>
                        <a:rPr lang="zh-CN" sz="2000" b="1" kern="100" dirty="0">
                          <a:solidFill>
                            <a:schemeClr val="tx1"/>
                          </a:solidFill>
                          <a:latin typeface="Calibri"/>
                          <a:ea typeface="宋体"/>
                          <a:cs typeface="Times New Roman"/>
                        </a:rPr>
                        <a:t>长度</a:t>
                      </a:r>
                    </a:p>
                  </a:txBody>
                  <a:tcPr marL="68581" marR="68581" marT="0" marB="0"/>
                </a:tc>
                <a:extLst>
                  <a:ext uri="{0D108BD9-81ED-4DB2-BD59-A6C34878D82A}">
                    <a16:rowId xmlns:a16="http://schemas.microsoft.com/office/drawing/2014/main" val="10000"/>
                  </a:ext>
                </a:extLst>
              </a:tr>
              <a:tr h="370840">
                <a:tc>
                  <a:txBody>
                    <a:bodyPr/>
                    <a:lstStyle/>
                    <a:p>
                      <a:pPr algn="ctr">
                        <a:spcAft>
                          <a:spcPts val="0"/>
                        </a:spcAft>
                      </a:pPr>
                      <a:r>
                        <a:rPr lang="en-US" sz="2000" b="1" kern="100" dirty="0">
                          <a:latin typeface="Calibri"/>
                          <a:ea typeface="宋体"/>
                          <a:cs typeface="Times New Roman"/>
                        </a:rPr>
                        <a:t>20100001</a:t>
                      </a:r>
                      <a:endParaRPr lang="zh-CN" sz="2000" b="1" kern="100" dirty="0">
                        <a:latin typeface="Calibri"/>
                        <a:ea typeface="宋体"/>
                        <a:cs typeface="Times New Roman"/>
                      </a:endParaRPr>
                    </a:p>
                  </a:txBody>
                  <a:tcPr marL="68581" marR="68581" marT="0" marB="0"/>
                </a:tc>
                <a:tc>
                  <a:txBody>
                    <a:bodyPr/>
                    <a:lstStyle/>
                    <a:p>
                      <a:pPr algn="ctr">
                        <a:spcAft>
                          <a:spcPts val="0"/>
                        </a:spcAft>
                      </a:pPr>
                      <a:r>
                        <a:rPr lang="zh-CN" sz="2000" b="1" kern="100" dirty="0">
                          <a:latin typeface="Calibri"/>
                          <a:ea typeface="宋体"/>
                          <a:cs typeface="Times New Roman"/>
                        </a:rPr>
                        <a:t>史玉明</a:t>
                      </a:r>
                    </a:p>
                  </a:txBody>
                  <a:tcPr marL="68581" marR="68581" marT="0" marB="0"/>
                </a:tc>
                <a:tc>
                  <a:txBody>
                    <a:bodyPr/>
                    <a:lstStyle/>
                    <a:p>
                      <a:pPr algn="ctr">
                        <a:spcAft>
                          <a:spcPts val="0"/>
                        </a:spcAft>
                      </a:pPr>
                      <a:r>
                        <a:rPr lang="zh-CN" sz="2000" b="1" kern="100" dirty="0">
                          <a:latin typeface="Calibri"/>
                          <a:ea typeface="宋体"/>
                          <a:cs typeface="Times New Roman"/>
                        </a:rPr>
                        <a:t>女</a:t>
                      </a:r>
                    </a:p>
                  </a:txBody>
                  <a:tcPr marL="68581" marR="68581" marT="0" marB="0"/>
                </a:tc>
                <a:tc>
                  <a:txBody>
                    <a:bodyPr/>
                    <a:lstStyle/>
                    <a:p>
                      <a:pPr algn="ctr">
                        <a:spcAft>
                          <a:spcPts val="0"/>
                        </a:spcAft>
                      </a:pPr>
                      <a:r>
                        <a:rPr lang="en-US" sz="2000" b="1" kern="100" dirty="0">
                          <a:latin typeface="Calibri"/>
                          <a:ea typeface="宋体"/>
                          <a:cs typeface="Times New Roman"/>
                        </a:rPr>
                        <a:t>20</a:t>
                      </a:r>
                      <a:endParaRPr lang="zh-CN" sz="2000" b="1" kern="100" dirty="0">
                        <a:latin typeface="Calibri"/>
                        <a:ea typeface="宋体"/>
                        <a:cs typeface="Times New Roman"/>
                      </a:endParaRPr>
                    </a:p>
                  </a:txBody>
                  <a:tcPr marL="68581" marR="68581" marT="0" marB="0"/>
                </a:tc>
                <a:tc>
                  <a:txBody>
                    <a:bodyPr/>
                    <a:lstStyle/>
                    <a:p>
                      <a:pPr algn="ctr">
                        <a:spcAft>
                          <a:spcPts val="0"/>
                        </a:spcAft>
                      </a:pPr>
                      <a:r>
                        <a:rPr lang="zh-CN" sz="2000" b="1" kern="100" dirty="0">
                          <a:latin typeface="Calibri"/>
                          <a:ea typeface="宋体"/>
                          <a:cs typeface="Times New Roman"/>
                        </a:rPr>
                        <a:t>计算机</a:t>
                      </a:r>
                    </a:p>
                  </a:txBody>
                  <a:tcPr marL="68581" marR="68581" marT="0" marB="0"/>
                </a:tc>
                <a:tc>
                  <a:txBody>
                    <a:bodyPr/>
                    <a:lstStyle/>
                    <a:p>
                      <a:pPr algn="ctr">
                        <a:spcAft>
                          <a:spcPts val="0"/>
                        </a:spcAft>
                      </a:pPr>
                      <a:r>
                        <a:rPr lang="en-US" sz="2000" b="1" kern="100">
                          <a:latin typeface="Calibri"/>
                          <a:ea typeface="宋体"/>
                          <a:cs typeface="Times New Roman"/>
                        </a:rPr>
                        <a:t>0</a:t>
                      </a:r>
                      <a:endParaRPr lang="zh-CN" sz="2000" b="1" kern="100">
                        <a:latin typeface="Calibri"/>
                        <a:ea typeface="宋体"/>
                        <a:cs typeface="Times New Roman"/>
                      </a:endParaRPr>
                    </a:p>
                  </a:txBody>
                  <a:tcPr marL="68581" marR="68581" marT="0" marB="0"/>
                </a:tc>
                <a:tc>
                  <a:txBody>
                    <a:bodyPr/>
                    <a:lstStyle/>
                    <a:p>
                      <a:pPr algn="ctr">
                        <a:spcAft>
                          <a:spcPts val="0"/>
                        </a:spcAft>
                      </a:pPr>
                      <a:r>
                        <a:rPr lang="en-US" sz="2000" b="1" kern="100" dirty="0">
                          <a:latin typeface="Calibri"/>
                          <a:ea typeface="宋体"/>
                          <a:cs typeface="Times New Roman"/>
                        </a:rPr>
                        <a:t>30</a:t>
                      </a:r>
                      <a:endParaRPr lang="zh-CN" sz="2000" b="1" kern="100" dirty="0">
                        <a:latin typeface="Calibri"/>
                        <a:ea typeface="宋体"/>
                        <a:cs typeface="Times New Roman"/>
                      </a:endParaRPr>
                    </a:p>
                  </a:txBody>
                  <a:tcPr marL="68581" marR="68581" marT="0" marB="0"/>
                </a:tc>
                <a:extLst>
                  <a:ext uri="{0D108BD9-81ED-4DB2-BD59-A6C34878D82A}">
                    <a16:rowId xmlns:a16="http://schemas.microsoft.com/office/drawing/2014/main" val="10001"/>
                  </a:ext>
                </a:extLst>
              </a:tr>
              <a:tr h="370840">
                <a:tc>
                  <a:txBody>
                    <a:bodyPr/>
                    <a:lstStyle/>
                    <a:p>
                      <a:pPr algn="ctr">
                        <a:spcAft>
                          <a:spcPts val="0"/>
                        </a:spcAft>
                      </a:pPr>
                      <a:r>
                        <a:rPr lang="en-US" sz="2000" b="1" kern="100" dirty="0">
                          <a:latin typeface="Calibri"/>
                          <a:ea typeface="宋体"/>
                          <a:cs typeface="Times New Roman"/>
                        </a:rPr>
                        <a:t>20100100</a:t>
                      </a:r>
                      <a:endParaRPr lang="zh-CN" sz="2000" b="1" kern="100" dirty="0">
                        <a:latin typeface="Calibri"/>
                        <a:ea typeface="宋体"/>
                        <a:cs typeface="Times New Roman"/>
                      </a:endParaRPr>
                    </a:p>
                  </a:txBody>
                  <a:tcPr marL="68581" marR="68581" marT="0" marB="0"/>
                </a:tc>
                <a:tc>
                  <a:txBody>
                    <a:bodyPr/>
                    <a:lstStyle/>
                    <a:p>
                      <a:pPr algn="ctr">
                        <a:spcAft>
                          <a:spcPts val="0"/>
                        </a:spcAft>
                      </a:pPr>
                      <a:r>
                        <a:rPr lang="zh-CN" sz="2000" b="1" kern="100">
                          <a:latin typeface="Calibri"/>
                          <a:ea typeface="宋体"/>
                          <a:cs typeface="Times New Roman"/>
                        </a:rPr>
                        <a:t>李明虎</a:t>
                      </a:r>
                    </a:p>
                  </a:txBody>
                  <a:tcPr marL="68581" marR="68581" marT="0" marB="0"/>
                </a:tc>
                <a:tc>
                  <a:txBody>
                    <a:bodyPr/>
                    <a:lstStyle/>
                    <a:p>
                      <a:pPr algn="ctr">
                        <a:spcAft>
                          <a:spcPts val="0"/>
                        </a:spcAft>
                      </a:pPr>
                      <a:r>
                        <a:rPr lang="zh-CN" sz="2000" b="1" kern="100" dirty="0">
                          <a:latin typeface="Calibri"/>
                          <a:ea typeface="宋体"/>
                          <a:cs typeface="Times New Roman"/>
                        </a:rPr>
                        <a:t>男</a:t>
                      </a:r>
                    </a:p>
                  </a:txBody>
                  <a:tcPr marL="68581" marR="68581" marT="0" marB="0"/>
                </a:tc>
                <a:tc>
                  <a:txBody>
                    <a:bodyPr/>
                    <a:lstStyle/>
                    <a:p>
                      <a:pPr algn="ctr">
                        <a:spcAft>
                          <a:spcPts val="0"/>
                        </a:spcAft>
                      </a:pPr>
                      <a:r>
                        <a:rPr lang="en-US" sz="2000" b="1" kern="100" dirty="0">
                          <a:latin typeface="Calibri"/>
                          <a:ea typeface="宋体"/>
                          <a:cs typeface="Times New Roman"/>
                        </a:rPr>
                        <a:t>21</a:t>
                      </a:r>
                      <a:endParaRPr lang="zh-CN" sz="2000" b="1" kern="100" dirty="0">
                        <a:latin typeface="Calibri"/>
                        <a:ea typeface="宋体"/>
                        <a:cs typeface="Times New Roman"/>
                      </a:endParaRPr>
                    </a:p>
                  </a:txBody>
                  <a:tcPr marL="68581" marR="68581" marT="0" marB="0"/>
                </a:tc>
                <a:tc>
                  <a:txBody>
                    <a:bodyPr/>
                    <a:lstStyle/>
                    <a:p>
                      <a:pPr algn="ctr">
                        <a:spcAft>
                          <a:spcPts val="0"/>
                        </a:spcAft>
                      </a:pPr>
                      <a:r>
                        <a:rPr lang="zh-CN" sz="2000" b="1" kern="100" dirty="0">
                          <a:latin typeface="Calibri"/>
                          <a:ea typeface="宋体"/>
                          <a:cs typeface="Times New Roman"/>
                        </a:rPr>
                        <a:t>机械</a:t>
                      </a:r>
                    </a:p>
                  </a:txBody>
                  <a:tcPr marL="68581" marR="68581" marT="0" marB="0"/>
                </a:tc>
                <a:tc>
                  <a:txBody>
                    <a:bodyPr/>
                    <a:lstStyle/>
                    <a:p>
                      <a:pPr algn="ctr">
                        <a:spcAft>
                          <a:spcPts val="0"/>
                        </a:spcAft>
                      </a:pPr>
                      <a:r>
                        <a:rPr lang="en-US" sz="2000" b="1" kern="100" dirty="0">
                          <a:latin typeface="Calibri"/>
                          <a:ea typeface="宋体"/>
                          <a:cs typeface="Times New Roman"/>
                        </a:rPr>
                        <a:t>30</a:t>
                      </a:r>
                      <a:endParaRPr lang="zh-CN" sz="2000" b="1" kern="100" dirty="0">
                        <a:latin typeface="Calibri"/>
                        <a:ea typeface="宋体"/>
                        <a:cs typeface="Times New Roman"/>
                      </a:endParaRPr>
                    </a:p>
                  </a:txBody>
                  <a:tcPr marL="68581" marR="68581" marT="0" marB="0"/>
                </a:tc>
                <a:tc>
                  <a:txBody>
                    <a:bodyPr/>
                    <a:lstStyle/>
                    <a:p>
                      <a:pPr algn="ctr">
                        <a:spcAft>
                          <a:spcPts val="0"/>
                        </a:spcAft>
                      </a:pPr>
                      <a:r>
                        <a:rPr lang="en-US" sz="2000" b="1" kern="100" dirty="0">
                          <a:latin typeface="Calibri"/>
                          <a:ea typeface="宋体"/>
                          <a:cs typeface="Times New Roman"/>
                        </a:rPr>
                        <a:t>15</a:t>
                      </a:r>
                      <a:endParaRPr lang="zh-CN" sz="2000" b="1" kern="100" dirty="0">
                        <a:latin typeface="Calibri"/>
                        <a:ea typeface="宋体"/>
                        <a:cs typeface="Times New Roman"/>
                      </a:endParaRPr>
                    </a:p>
                  </a:txBody>
                  <a:tcPr marL="68581" marR="68581" marT="0" marB="0"/>
                </a:tc>
                <a:extLst>
                  <a:ext uri="{0D108BD9-81ED-4DB2-BD59-A6C34878D82A}">
                    <a16:rowId xmlns:a16="http://schemas.microsoft.com/office/drawing/2014/main" val="10002"/>
                  </a:ext>
                </a:extLst>
              </a:tr>
              <a:tr h="370840">
                <a:tc>
                  <a:txBody>
                    <a:bodyPr/>
                    <a:lstStyle/>
                    <a:p>
                      <a:pPr algn="ctr">
                        <a:spcAft>
                          <a:spcPts val="0"/>
                        </a:spcAft>
                      </a:pPr>
                      <a:r>
                        <a:rPr lang="en-US" sz="2000" b="1" kern="100">
                          <a:latin typeface="Calibri"/>
                          <a:ea typeface="宋体"/>
                          <a:cs typeface="Times New Roman"/>
                        </a:rPr>
                        <a:t>20100234</a:t>
                      </a:r>
                      <a:endParaRPr lang="zh-CN" sz="2000" b="1" kern="100">
                        <a:latin typeface="Calibri"/>
                        <a:ea typeface="宋体"/>
                        <a:cs typeface="Times New Roman"/>
                      </a:endParaRPr>
                    </a:p>
                  </a:txBody>
                  <a:tcPr marL="68581" marR="68581" marT="0" marB="0"/>
                </a:tc>
                <a:tc>
                  <a:txBody>
                    <a:bodyPr/>
                    <a:lstStyle/>
                    <a:p>
                      <a:pPr algn="ctr">
                        <a:spcAft>
                          <a:spcPts val="0"/>
                        </a:spcAft>
                      </a:pPr>
                      <a:r>
                        <a:rPr lang="zh-CN" sz="2000" b="1" kern="100">
                          <a:latin typeface="Calibri"/>
                          <a:ea typeface="宋体"/>
                          <a:cs typeface="Times New Roman"/>
                        </a:rPr>
                        <a:t>张翔</a:t>
                      </a:r>
                    </a:p>
                  </a:txBody>
                  <a:tcPr marL="68581" marR="68581" marT="0" marB="0"/>
                </a:tc>
                <a:tc>
                  <a:txBody>
                    <a:bodyPr/>
                    <a:lstStyle/>
                    <a:p>
                      <a:pPr algn="ctr">
                        <a:spcAft>
                          <a:spcPts val="0"/>
                        </a:spcAft>
                      </a:pPr>
                      <a:r>
                        <a:rPr lang="zh-CN" sz="2000" b="1" kern="100">
                          <a:latin typeface="Calibri"/>
                          <a:ea typeface="宋体"/>
                          <a:cs typeface="Times New Roman"/>
                        </a:rPr>
                        <a:t>男</a:t>
                      </a:r>
                    </a:p>
                  </a:txBody>
                  <a:tcPr marL="68581" marR="68581" marT="0" marB="0"/>
                </a:tc>
                <a:tc>
                  <a:txBody>
                    <a:bodyPr/>
                    <a:lstStyle/>
                    <a:p>
                      <a:pPr algn="ctr">
                        <a:spcAft>
                          <a:spcPts val="0"/>
                        </a:spcAft>
                      </a:pPr>
                      <a:r>
                        <a:rPr lang="en-US" sz="2000" b="1" kern="100" dirty="0">
                          <a:latin typeface="Calibri"/>
                          <a:ea typeface="宋体"/>
                          <a:cs typeface="Times New Roman"/>
                        </a:rPr>
                        <a:t>21</a:t>
                      </a:r>
                      <a:endParaRPr lang="zh-CN" sz="2000" b="1" kern="100" dirty="0">
                        <a:latin typeface="Calibri"/>
                        <a:ea typeface="宋体"/>
                        <a:cs typeface="Times New Roman"/>
                      </a:endParaRPr>
                    </a:p>
                  </a:txBody>
                  <a:tcPr marL="68581" marR="68581" marT="0" marB="0"/>
                </a:tc>
                <a:tc>
                  <a:txBody>
                    <a:bodyPr/>
                    <a:lstStyle/>
                    <a:p>
                      <a:pPr algn="ctr">
                        <a:spcAft>
                          <a:spcPts val="0"/>
                        </a:spcAft>
                      </a:pPr>
                      <a:r>
                        <a:rPr lang="zh-CN" sz="2000" b="1" kern="100" dirty="0">
                          <a:latin typeface="Calibri"/>
                          <a:ea typeface="宋体"/>
                          <a:cs typeface="Times New Roman"/>
                        </a:rPr>
                        <a:t>化工</a:t>
                      </a:r>
                    </a:p>
                  </a:txBody>
                  <a:tcPr marL="68581" marR="68581" marT="0" marB="0"/>
                </a:tc>
                <a:tc>
                  <a:txBody>
                    <a:bodyPr/>
                    <a:lstStyle/>
                    <a:p>
                      <a:pPr algn="ctr">
                        <a:spcAft>
                          <a:spcPts val="0"/>
                        </a:spcAft>
                      </a:pPr>
                      <a:r>
                        <a:rPr lang="en-US" sz="2000" b="1" kern="100" dirty="0">
                          <a:latin typeface="Calibri"/>
                          <a:ea typeface="宋体"/>
                          <a:cs typeface="Times New Roman"/>
                        </a:rPr>
                        <a:t>45</a:t>
                      </a:r>
                      <a:endParaRPr lang="zh-CN" sz="2000" b="1" kern="100" dirty="0">
                        <a:latin typeface="Calibri"/>
                        <a:ea typeface="宋体"/>
                        <a:cs typeface="Times New Roman"/>
                      </a:endParaRPr>
                    </a:p>
                  </a:txBody>
                  <a:tcPr marL="68581" marR="68581" marT="0" marB="0"/>
                </a:tc>
                <a:tc>
                  <a:txBody>
                    <a:bodyPr/>
                    <a:lstStyle/>
                    <a:p>
                      <a:pPr algn="ctr">
                        <a:spcAft>
                          <a:spcPts val="0"/>
                        </a:spcAft>
                      </a:pPr>
                      <a:r>
                        <a:rPr lang="en-US" sz="2000" b="1" kern="100" dirty="0">
                          <a:latin typeface="Calibri"/>
                          <a:ea typeface="宋体"/>
                          <a:cs typeface="Times New Roman"/>
                        </a:rPr>
                        <a:t>0</a:t>
                      </a:r>
                      <a:endParaRPr lang="zh-CN" sz="2000" b="1" kern="100" dirty="0">
                        <a:latin typeface="Calibri"/>
                        <a:ea typeface="宋体"/>
                        <a:cs typeface="Times New Roman"/>
                      </a:endParaRPr>
                    </a:p>
                  </a:txBody>
                  <a:tcPr marL="68581" marR="68581" marT="0" marB="0"/>
                </a:tc>
                <a:extLst>
                  <a:ext uri="{0D108BD9-81ED-4DB2-BD59-A6C34878D82A}">
                    <a16:rowId xmlns:a16="http://schemas.microsoft.com/office/drawing/2014/main" val="10003"/>
                  </a:ext>
                </a:extLst>
              </a:tr>
              <a:tr h="370840">
                <a:tc>
                  <a:txBody>
                    <a:bodyPr/>
                    <a:lstStyle/>
                    <a:p>
                      <a:pPr algn="ctr">
                        <a:spcAft>
                          <a:spcPts val="0"/>
                        </a:spcAft>
                      </a:pPr>
                      <a:r>
                        <a:rPr lang="en-US" sz="2000" b="1" kern="100" dirty="0">
                          <a:latin typeface="Calibri"/>
                          <a:ea typeface="宋体"/>
                          <a:cs typeface="Times New Roman"/>
                        </a:rPr>
                        <a:t>……</a:t>
                      </a:r>
                      <a:endParaRPr lang="zh-CN" sz="2000" b="1" kern="100" dirty="0">
                        <a:latin typeface="Calibri"/>
                        <a:ea typeface="宋体"/>
                        <a:cs typeface="Times New Roman"/>
                      </a:endParaRPr>
                    </a:p>
                  </a:txBody>
                  <a:tcPr marL="68581" marR="68581" marT="0" marB="0"/>
                </a:tc>
                <a:tc>
                  <a:txBody>
                    <a:bodyPr/>
                    <a:lstStyle/>
                    <a:p>
                      <a:pPr algn="ctr">
                        <a:spcAft>
                          <a:spcPts val="0"/>
                        </a:spcAft>
                      </a:pPr>
                      <a:r>
                        <a:rPr lang="en-US" sz="2000" b="1" kern="100">
                          <a:latin typeface="Calibri"/>
                          <a:ea typeface="宋体"/>
                          <a:cs typeface="Times New Roman"/>
                        </a:rPr>
                        <a:t>……</a:t>
                      </a:r>
                      <a:endParaRPr lang="zh-CN" sz="2000" b="1" kern="100">
                        <a:latin typeface="Calibri"/>
                        <a:ea typeface="宋体"/>
                        <a:cs typeface="Times New Roman"/>
                      </a:endParaRPr>
                    </a:p>
                  </a:txBody>
                  <a:tcPr marL="68581" marR="68581" marT="0" marB="0"/>
                </a:tc>
                <a:tc>
                  <a:txBody>
                    <a:bodyPr/>
                    <a:lstStyle/>
                    <a:p>
                      <a:pPr algn="ctr">
                        <a:spcAft>
                          <a:spcPts val="0"/>
                        </a:spcAft>
                      </a:pPr>
                      <a:r>
                        <a:rPr lang="en-US" sz="2000" b="1" kern="100">
                          <a:latin typeface="Calibri"/>
                          <a:ea typeface="宋体"/>
                          <a:cs typeface="Times New Roman"/>
                        </a:rPr>
                        <a:t>……</a:t>
                      </a:r>
                      <a:endParaRPr lang="zh-CN" sz="2000" b="1" kern="100">
                        <a:latin typeface="Calibri"/>
                        <a:ea typeface="宋体"/>
                        <a:cs typeface="Times New Roman"/>
                      </a:endParaRPr>
                    </a:p>
                  </a:txBody>
                  <a:tcPr marL="68581" marR="68581" marT="0" marB="0"/>
                </a:tc>
                <a:tc>
                  <a:txBody>
                    <a:bodyPr/>
                    <a:lstStyle/>
                    <a:p>
                      <a:pPr algn="ctr">
                        <a:spcAft>
                          <a:spcPts val="0"/>
                        </a:spcAft>
                      </a:pPr>
                      <a:r>
                        <a:rPr lang="en-US" sz="2000" b="1" kern="100">
                          <a:latin typeface="Calibri"/>
                          <a:ea typeface="宋体"/>
                          <a:cs typeface="Times New Roman"/>
                        </a:rPr>
                        <a:t>……</a:t>
                      </a:r>
                      <a:endParaRPr lang="zh-CN" sz="2000" b="1" kern="100">
                        <a:latin typeface="Calibri"/>
                        <a:ea typeface="宋体"/>
                        <a:cs typeface="Times New Roman"/>
                      </a:endParaRPr>
                    </a:p>
                  </a:txBody>
                  <a:tcPr marL="68581" marR="68581" marT="0" marB="0"/>
                </a:tc>
                <a:tc>
                  <a:txBody>
                    <a:bodyPr/>
                    <a:lstStyle/>
                    <a:p>
                      <a:pPr algn="ctr">
                        <a:spcAft>
                          <a:spcPts val="0"/>
                        </a:spcAft>
                      </a:pPr>
                      <a:r>
                        <a:rPr lang="en-US" sz="2000" b="1" kern="100">
                          <a:latin typeface="Calibri"/>
                          <a:ea typeface="宋体"/>
                          <a:cs typeface="Times New Roman"/>
                        </a:rPr>
                        <a:t>……</a:t>
                      </a:r>
                      <a:endParaRPr lang="zh-CN" sz="2000" b="1" kern="100">
                        <a:latin typeface="Calibri"/>
                        <a:ea typeface="宋体"/>
                        <a:cs typeface="Times New Roman"/>
                      </a:endParaRPr>
                    </a:p>
                  </a:txBody>
                  <a:tcPr marL="68581" marR="68581" marT="0" marB="0"/>
                </a:tc>
                <a:tc>
                  <a:txBody>
                    <a:bodyPr/>
                    <a:lstStyle/>
                    <a:p>
                      <a:pPr algn="ctr">
                        <a:spcAft>
                          <a:spcPts val="0"/>
                        </a:spcAft>
                      </a:pPr>
                      <a:r>
                        <a:rPr lang="en-US" sz="2000" b="1" kern="100" dirty="0">
                          <a:latin typeface="Calibri"/>
                          <a:ea typeface="宋体"/>
                          <a:cs typeface="Times New Roman"/>
                        </a:rPr>
                        <a:t>……</a:t>
                      </a:r>
                      <a:endParaRPr lang="zh-CN" sz="2000" b="1" kern="100" dirty="0">
                        <a:latin typeface="Calibri"/>
                        <a:ea typeface="宋体"/>
                        <a:cs typeface="Times New Roman"/>
                      </a:endParaRPr>
                    </a:p>
                  </a:txBody>
                  <a:tcPr marL="68581" marR="68581" marT="0" marB="0"/>
                </a:tc>
                <a:tc>
                  <a:txBody>
                    <a:bodyPr/>
                    <a:lstStyle/>
                    <a:p>
                      <a:pPr algn="ctr">
                        <a:spcAft>
                          <a:spcPts val="0"/>
                        </a:spcAft>
                      </a:pPr>
                      <a:r>
                        <a:rPr lang="en-US" sz="2000" b="1" kern="100" dirty="0">
                          <a:latin typeface="Calibri"/>
                          <a:ea typeface="宋体"/>
                          <a:cs typeface="Times New Roman"/>
                        </a:rPr>
                        <a:t>……</a:t>
                      </a:r>
                      <a:endParaRPr lang="zh-CN" sz="2000" b="1" kern="100" dirty="0">
                        <a:latin typeface="Calibri"/>
                        <a:ea typeface="宋体"/>
                        <a:cs typeface="Times New Roman"/>
                      </a:endParaRPr>
                    </a:p>
                  </a:txBody>
                  <a:tcPr marL="68581" marR="68581" marT="0" marB="0"/>
                </a:tc>
                <a:extLst>
                  <a:ext uri="{0D108BD9-81ED-4DB2-BD59-A6C34878D82A}">
                    <a16:rowId xmlns:a16="http://schemas.microsoft.com/office/drawing/2014/main" val="10004"/>
                  </a:ext>
                </a:extLst>
              </a:tr>
            </a:tbl>
          </a:graphicData>
        </a:graphic>
      </p:graphicFrame>
      <p:sp>
        <p:nvSpPr>
          <p:cNvPr id="44096" name="矩形 10"/>
          <p:cNvSpPr>
            <a:spLocks noChangeArrowheads="1"/>
          </p:cNvSpPr>
          <p:nvPr/>
        </p:nvSpPr>
        <p:spPr bwMode="auto">
          <a:xfrm>
            <a:off x="2339975" y="3429000"/>
            <a:ext cx="435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eaLnBrk="1" hangingPunct="1"/>
            <a:r>
              <a:rPr lang="zh-CN" altLang="zh-CN" b="1"/>
              <a:t>“学生基本信息”文件的结构和内容</a:t>
            </a:r>
          </a:p>
        </p:txBody>
      </p:sp>
      <p:sp>
        <p:nvSpPr>
          <p:cNvPr id="2" name="日期占位符 1"/>
          <p:cNvSpPr>
            <a:spLocks noGrp="1"/>
          </p:cNvSpPr>
          <p:nvPr>
            <p:ph type="dt" sz="half" idx="10"/>
          </p:nvPr>
        </p:nvSpPr>
        <p:spPr/>
        <p:txBody>
          <a:bodyPr/>
          <a:lstStyle/>
          <a:p>
            <a:pPr>
              <a:defRPr/>
            </a:pPr>
            <a:fld id="{EC900894-1547-498D-B054-E3B8C2EE9F0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991438" y="116632"/>
            <a:ext cx="7695361" cy="755172"/>
          </a:xfrm>
        </p:spPr>
        <p:txBody>
          <a:bodyPr/>
          <a:lstStyle/>
          <a:p>
            <a:pPr eaLnBrk="1" hangingPunct="1"/>
            <a:r>
              <a:rPr lang="zh-CN" altLang="en-US" sz="4800" dirty="0">
                <a:solidFill>
                  <a:srgbClr val="002060"/>
                </a:solidFill>
              </a:rPr>
              <a:t>一个例子（续）</a:t>
            </a:r>
          </a:p>
        </p:txBody>
      </p:sp>
      <p:sp>
        <p:nvSpPr>
          <p:cNvPr id="45059" name="内容占位符 2"/>
          <p:cNvSpPr>
            <a:spLocks noGrp="1"/>
          </p:cNvSpPr>
          <p:nvPr>
            <p:ph idx="1"/>
          </p:nvPr>
        </p:nvSpPr>
        <p:spPr>
          <a:xfrm>
            <a:off x="990600" y="980728"/>
            <a:ext cx="8117904" cy="5832648"/>
          </a:xfrm>
        </p:spPr>
        <p:txBody>
          <a:bodyPr/>
          <a:lstStyle/>
          <a:p>
            <a:pPr lvl="1">
              <a:lnSpc>
                <a:spcPct val="150000"/>
              </a:lnSpc>
            </a:pPr>
            <a:r>
              <a:rPr lang="zh-CN" altLang="en-US" dirty="0"/>
              <a:t>数据库系统管理</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存储数据</a:t>
            </a:r>
            <a:endParaRPr lang="en-US" altLang="zh-CN" sz="2200" dirty="0"/>
          </a:p>
          <a:p>
            <a:pPr lvl="3">
              <a:lnSpc>
                <a:spcPct val="150000"/>
              </a:lnSpc>
              <a:buSzPct val="85000"/>
              <a:buFont typeface="Wingdings" panose="05000000000000000000" pitchFamily="2" charset="2"/>
              <a:buChar char="Ø"/>
            </a:pPr>
            <a:r>
              <a:rPr lang="zh-CN" altLang="en-US" sz="2200" dirty="0"/>
              <a:t>建立两张表</a:t>
            </a:r>
            <a:r>
              <a:rPr lang="en-US" altLang="zh-CN" sz="2200" dirty="0"/>
              <a:t>:</a:t>
            </a:r>
          </a:p>
          <a:p>
            <a:pPr lvl="3">
              <a:lnSpc>
                <a:spcPct val="150000"/>
              </a:lnSpc>
              <a:buSzPct val="85000"/>
              <a:buFont typeface="Arial" panose="020B0604020202020204" pitchFamily="34" charset="0"/>
              <a:buNone/>
            </a:pPr>
            <a:r>
              <a:rPr lang="en-US" altLang="zh-CN" sz="2200" dirty="0"/>
              <a:t>   STUDENT</a:t>
            </a:r>
            <a:r>
              <a:rPr lang="zh-CN" altLang="en-US" sz="2200" dirty="0"/>
              <a:t>表</a:t>
            </a:r>
            <a:r>
              <a:rPr lang="en-US" altLang="zh-CN" sz="2200" dirty="0"/>
              <a:t>-</a:t>
            </a:r>
            <a:r>
              <a:rPr lang="zh-CN" altLang="zh-CN" sz="2200" dirty="0"/>
              <a:t>存放学生的基本信息，</a:t>
            </a:r>
            <a:endParaRPr lang="en-US" altLang="zh-CN" sz="2200" dirty="0"/>
          </a:p>
          <a:p>
            <a:pPr lvl="3">
              <a:lnSpc>
                <a:spcPct val="150000"/>
              </a:lnSpc>
              <a:buSzPct val="85000"/>
              <a:buFont typeface="Arial" panose="020B0604020202020204" pitchFamily="34" charset="0"/>
              <a:buNone/>
            </a:pPr>
            <a:r>
              <a:rPr lang="en-US" altLang="zh-CN" sz="2200" dirty="0"/>
              <a:t>   AWARD</a:t>
            </a:r>
            <a:r>
              <a:rPr lang="zh-CN" altLang="en-US" sz="2200" dirty="0"/>
              <a:t>表</a:t>
            </a:r>
            <a:r>
              <a:rPr lang="en-US" altLang="zh-CN" sz="2200" dirty="0"/>
              <a:t>-</a:t>
            </a:r>
            <a:r>
              <a:rPr lang="zh-CN" altLang="zh-CN" sz="2200" dirty="0"/>
              <a:t>存放学生的奖励情况</a:t>
            </a:r>
            <a:endParaRPr lang="en-US" altLang="zh-CN" sz="2200" dirty="0"/>
          </a:p>
          <a:p>
            <a:pPr lvl="3">
              <a:lnSpc>
                <a:spcPct val="150000"/>
              </a:lnSpc>
              <a:buSzPct val="85000"/>
              <a:buFont typeface="Wingdings" panose="05000000000000000000" pitchFamily="2" charset="2"/>
              <a:buChar char="Ø"/>
            </a:pPr>
            <a:r>
              <a:rPr lang="zh-CN" altLang="en-US" sz="2200" dirty="0"/>
              <a:t>使用</a:t>
            </a:r>
            <a:r>
              <a:rPr lang="zh-CN" altLang="zh-CN" sz="2200" dirty="0"/>
              <a:t>两条插入命令</a:t>
            </a:r>
            <a:r>
              <a:rPr lang="en-US" altLang="zh-CN" sz="2200" dirty="0"/>
              <a:t> </a:t>
            </a:r>
            <a:r>
              <a:rPr lang="zh-CN" altLang="en-US" sz="2200" dirty="0"/>
              <a:t>完成</a:t>
            </a:r>
            <a:r>
              <a:rPr lang="zh-CN" altLang="zh-CN" sz="2200" dirty="0"/>
              <a:t>学生基本信息和奖励情况</a:t>
            </a:r>
            <a:r>
              <a:rPr lang="zh-CN" altLang="en-US" sz="2200" dirty="0"/>
              <a:t>的数据</a:t>
            </a:r>
            <a:r>
              <a:rPr lang="zh-CN" altLang="zh-CN" sz="2200" dirty="0"/>
              <a:t>录入功能</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zh-CN" sz="2200" dirty="0"/>
              <a:t>查询功能</a:t>
            </a:r>
            <a:endParaRPr lang="en-US" altLang="zh-CN" sz="2200" dirty="0"/>
          </a:p>
          <a:p>
            <a:pPr lvl="2" algn="just" eaLnBrk="1" hangingPunct="1">
              <a:lnSpc>
                <a:spcPct val="150000"/>
              </a:lnSpc>
              <a:spcBef>
                <a:spcPct val="0"/>
              </a:spcBef>
              <a:buSzPct val="87000"/>
              <a:buFont typeface="Arial" panose="020B0604020202020204" pitchFamily="34" charset="0"/>
              <a:buNone/>
            </a:pPr>
            <a:r>
              <a:rPr lang="en-US" altLang="zh-CN" sz="2200" dirty="0"/>
              <a:t>       </a:t>
            </a:r>
            <a:r>
              <a:rPr lang="zh-CN" altLang="zh-CN" sz="2200" dirty="0"/>
              <a:t>可以用一条查询语句实现</a:t>
            </a:r>
            <a:endParaRPr lang="zh-CN" altLang="en-US" sz="2200" dirty="0"/>
          </a:p>
        </p:txBody>
      </p:sp>
      <p:sp>
        <p:nvSpPr>
          <p:cNvPr id="2" name="日期占位符 1"/>
          <p:cNvSpPr>
            <a:spLocks noGrp="1"/>
          </p:cNvSpPr>
          <p:nvPr>
            <p:ph type="dt" sz="half" idx="10"/>
          </p:nvPr>
        </p:nvSpPr>
        <p:spPr/>
        <p:txBody>
          <a:bodyPr/>
          <a:lstStyle/>
          <a:p>
            <a:pPr>
              <a:defRPr/>
            </a:pPr>
            <a:fld id="{E2688D7D-0440-4352-9C1D-462F9A2FB71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1.1.3  </a:t>
            </a:r>
            <a:r>
              <a:rPr lang="zh-CN" altLang="en-US" sz="4800" dirty="0">
                <a:solidFill>
                  <a:srgbClr val="002060"/>
                </a:solidFill>
              </a:rPr>
              <a:t>数据库系统的特点</a:t>
            </a:r>
          </a:p>
        </p:txBody>
      </p:sp>
      <p:sp>
        <p:nvSpPr>
          <p:cNvPr id="46083" name="Rectangle 1027"/>
          <p:cNvSpPr>
            <a:spLocks noGrp="1" noChangeArrowheads="1"/>
          </p:cNvSpPr>
          <p:nvPr>
            <p:ph type="body" idx="1"/>
          </p:nvPr>
        </p:nvSpPr>
        <p:spPr>
          <a:xfrm>
            <a:off x="990600" y="980728"/>
            <a:ext cx="7931150" cy="4495800"/>
          </a:xfrm>
        </p:spPr>
        <p:txBody>
          <a:bodyPr/>
          <a:lstStyle/>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数据结构化</a:t>
            </a:r>
          </a:p>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数据的共享性高，冗余度低且易扩充</a:t>
            </a:r>
          </a:p>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数据独立性高</a:t>
            </a:r>
          </a:p>
          <a:p>
            <a:pPr eaLnBrk="1" hangingPunct="1">
              <a:lnSpc>
                <a:spcPct val="200000"/>
              </a:lnSpc>
            </a:pPr>
            <a:r>
              <a:rPr lang="zh-CN" altLang="en-US" dirty="0">
                <a:solidFill>
                  <a:srgbClr val="004821"/>
                </a:solidFill>
                <a:latin typeface="微软雅黑" panose="020B0503020204020204" pitchFamily="34" charset="-122"/>
                <a:ea typeface="微软雅黑" panose="020B0503020204020204" pitchFamily="34" charset="-122"/>
              </a:rPr>
              <a:t>数据由数据库管理系统统一管理和控制</a:t>
            </a:r>
          </a:p>
        </p:txBody>
      </p:sp>
      <p:sp>
        <p:nvSpPr>
          <p:cNvPr id="2" name="日期占位符 1"/>
          <p:cNvSpPr>
            <a:spLocks noGrp="1"/>
          </p:cNvSpPr>
          <p:nvPr>
            <p:ph type="dt" sz="half" idx="10"/>
          </p:nvPr>
        </p:nvSpPr>
        <p:spPr/>
        <p:txBody>
          <a:bodyPr/>
          <a:lstStyle/>
          <a:p>
            <a:pPr>
              <a:defRPr/>
            </a:pPr>
            <a:fld id="{7A777F2F-F56A-48AF-8ADF-101AD4290906}"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数据结构化</a:t>
            </a:r>
          </a:p>
        </p:txBody>
      </p:sp>
      <p:sp>
        <p:nvSpPr>
          <p:cNvPr id="47107" name="Rectangle 3"/>
          <p:cNvSpPr>
            <a:spLocks noGrp="1" noChangeArrowheads="1"/>
          </p:cNvSpPr>
          <p:nvPr>
            <p:ph type="body" idx="1"/>
          </p:nvPr>
        </p:nvSpPr>
        <p:spPr>
          <a:xfrm>
            <a:off x="991438" y="980728"/>
            <a:ext cx="8229600" cy="4854575"/>
          </a:xfrm>
        </p:spPr>
        <p:txBody>
          <a:bodyPr/>
          <a:lstStyle/>
          <a:p>
            <a:pPr eaLnBrk="1" hangingPunct="1">
              <a:lnSpc>
                <a:spcPct val="150000"/>
              </a:lnSpc>
              <a:spcBef>
                <a:spcPct val="0"/>
              </a:spcBef>
            </a:pPr>
            <a:r>
              <a:rPr lang="zh-CN" altLang="en-US" dirty="0">
                <a:solidFill>
                  <a:srgbClr val="C00000"/>
                </a:solidFill>
                <a:latin typeface="微软雅黑" panose="020B0503020204020204" pitchFamily="34" charset="-122"/>
                <a:ea typeface="微软雅黑" panose="020B0503020204020204" pitchFamily="34" charset="-122"/>
              </a:rPr>
              <a:t>数据的整体结构化</a:t>
            </a:r>
            <a:r>
              <a:rPr lang="zh-CN" altLang="en-US" dirty="0">
                <a:latin typeface="微软雅黑" panose="020B0503020204020204" pitchFamily="34" charset="-122"/>
                <a:ea typeface="微软雅黑" panose="020B0503020204020204" pitchFamily="34" charset="-122"/>
              </a:rPr>
              <a:t>是数据库的主要特征之一    </a:t>
            </a:r>
          </a:p>
          <a:p>
            <a:pPr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整体结构化</a:t>
            </a:r>
          </a:p>
          <a:p>
            <a:pPr lvl="1"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不再仅仅针对某一个应用，而是面向全组织</a:t>
            </a:r>
          </a:p>
          <a:p>
            <a:pPr lvl="1"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不仅数据内部结构化，整体是结构化的，数据之间具有联系</a:t>
            </a:r>
          </a:p>
          <a:p>
            <a:pPr lvl="1"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数据记录可以</a:t>
            </a:r>
            <a:r>
              <a:rPr lang="zh-CN" altLang="en-US" dirty="0">
                <a:solidFill>
                  <a:srgbClr val="C00000"/>
                </a:solidFill>
                <a:latin typeface="微软雅黑" panose="020B0503020204020204" pitchFamily="34" charset="-122"/>
                <a:ea typeface="微软雅黑" panose="020B0503020204020204" pitchFamily="34" charset="-122"/>
              </a:rPr>
              <a:t>变长</a:t>
            </a:r>
          </a:p>
          <a:p>
            <a:pPr lvl="1"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数据的最小存取单位是</a:t>
            </a:r>
            <a:r>
              <a:rPr lang="zh-CN" altLang="en-US" dirty="0">
                <a:solidFill>
                  <a:srgbClr val="C00000"/>
                </a:solidFill>
                <a:latin typeface="微软雅黑" panose="020B0503020204020204" pitchFamily="34" charset="-122"/>
                <a:ea typeface="微软雅黑" panose="020B0503020204020204" pitchFamily="34" charset="-122"/>
              </a:rPr>
              <a:t>数据项</a:t>
            </a:r>
          </a:p>
          <a:p>
            <a:pPr lvl="1" eaLnBrk="1" hangingPunct="1">
              <a:lnSpc>
                <a:spcPct val="150000"/>
              </a:lnSpc>
              <a:spcBef>
                <a:spcPct val="0"/>
              </a:spcBef>
              <a:buFont typeface="Wingdings" panose="05000000000000000000" pitchFamily="2" charset="2"/>
              <a:buNone/>
            </a:pPr>
            <a:r>
              <a:rPr lang="zh-CN" altLang="en-US" sz="2800" dirty="0">
                <a:latin typeface="微软雅黑" panose="020B0503020204020204" pitchFamily="34" charset="-122"/>
                <a:ea typeface="微软雅黑" panose="020B0503020204020204" pitchFamily="34" charset="-122"/>
              </a:rPr>
              <a:t>数据结构用</a:t>
            </a:r>
            <a:r>
              <a:rPr lang="zh-CN" altLang="en-US" sz="2800" dirty="0">
                <a:solidFill>
                  <a:srgbClr val="C00000"/>
                </a:solidFill>
                <a:latin typeface="微软雅黑" panose="020B0503020204020204" pitchFamily="34" charset="-122"/>
                <a:ea typeface="微软雅黑" panose="020B0503020204020204" pitchFamily="34" charset="-122"/>
              </a:rPr>
              <a:t>数据模型</a:t>
            </a:r>
            <a:r>
              <a:rPr lang="zh-CN" altLang="en-US" sz="2800" dirty="0">
                <a:latin typeface="微软雅黑" panose="020B0503020204020204" pitchFamily="34" charset="-122"/>
                <a:ea typeface="微软雅黑" panose="020B0503020204020204" pitchFamily="34" charset="-122"/>
              </a:rPr>
              <a:t>描述，无需应用程序定义</a:t>
            </a:r>
          </a:p>
          <a:p>
            <a:pPr lvl="1" eaLnBrk="1" hangingPunct="1">
              <a:lnSpc>
                <a:spcPct val="150000"/>
              </a:lnSpc>
              <a:spcBef>
                <a:spcPct val="0"/>
              </a:spcBef>
            </a:pP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BD0082FD-F5A2-42B4-A967-9D4957E185B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91438" y="332656"/>
            <a:ext cx="8152562" cy="539148"/>
          </a:xfrm>
        </p:spPr>
        <p:txBody>
          <a:bodyPr/>
          <a:lstStyle/>
          <a:p>
            <a:pPr eaLnBrk="1" hangingPunct="1"/>
            <a:r>
              <a:rPr lang="zh-CN" altLang="en-US" sz="3600" dirty="0">
                <a:solidFill>
                  <a:srgbClr val="002060"/>
                </a:solidFill>
              </a:rPr>
              <a:t>数据的共享性高，冗余度低且易扩充</a:t>
            </a:r>
          </a:p>
        </p:txBody>
      </p:sp>
      <p:sp>
        <p:nvSpPr>
          <p:cNvPr id="48131" name="Rectangle 3"/>
          <p:cNvSpPr>
            <a:spLocks noGrp="1" noChangeArrowheads="1"/>
          </p:cNvSpPr>
          <p:nvPr>
            <p:ph type="body" idx="1"/>
          </p:nvPr>
        </p:nvSpPr>
        <p:spPr>
          <a:xfrm>
            <a:off x="992880" y="888900"/>
            <a:ext cx="8151119" cy="5348412"/>
          </a:xfrm>
        </p:spPr>
        <p:txBody>
          <a:bodyPr/>
          <a:lstStyle/>
          <a:p>
            <a:pPr eaLnBrk="1" hangingPunct="1">
              <a:lnSpc>
                <a:spcPct val="200000"/>
              </a:lnSpc>
            </a:pPr>
            <a:r>
              <a:rPr lang="zh-CN" altLang="en-US" dirty="0">
                <a:latin typeface="微软雅黑" panose="020B0503020204020204" pitchFamily="34" charset="-122"/>
                <a:ea typeface="微软雅黑" panose="020B0503020204020204" pitchFamily="34" charset="-122"/>
              </a:rPr>
              <a:t>数据面向整个系统，可以被多个用户、多个应用共享使用。</a:t>
            </a:r>
          </a:p>
          <a:p>
            <a:pPr eaLnBrk="1" hangingPunct="1">
              <a:lnSpc>
                <a:spcPct val="200000"/>
              </a:lnSpc>
            </a:pPr>
            <a:r>
              <a:rPr lang="zh-CN" altLang="en-US" dirty="0">
                <a:latin typeface="微软雅黑" panose="020B0503020204020204" pitchFamily="34" charset="-122"/>
                <a:ea typeface="微软雅黑" panose="020B0503020204020204" pitchFamily="34" charset="-122"/>
              </a:rPr>
              <a:t>数据共享的好处</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减少数据冗余，节约存储空间</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避免数据之间的不相容性与不一致性 </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使系统易于扩充</a:t>
            </a:r>
          </a:p>
        </p:txBody>
      </p:sp>
      <p:sp>
        <p:nvSpPr>
          <p:cNvPr id="2" name="日期占位符 1"/>
          <p:cNvSpPr>
            <a:spLocks noGrp="1"/>
          </p:cNvSpPr>
          <p:nvPr>
            <p:ph type="dt" sz="half" idx="10"/>
          </p:nvPr>
        </p:nvSpPr>
        <p:spPr/>
        <p:txBody>
          <a:bodyPr/>
          <a:lstStyle/>
          <a:p>
            <a:pPr>
              <a:defRPr/>
            </a:pPr>
            <a:fld id="{8FE2FC8A-5B96-4EA6-BF8F-49D7CEEC19B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91438" y="188640"/>
            <a:ext cx="7695361" cy="683164"/>
          </a:xfrm>
        </p:spPr>
        <p:txBody>
          <a:bodyPr/>
          <a:lstStyle/>
          <a:p>
            <a:pPr eaLnBrk="1" hangingPunct="1"/>
            <a:r>
              <a:rPr lang="zh-CN" altLang="en-US" sz="4800">
                <a:solidFill>
                  <a:srgbClr val="002060"/>
                </a:solidFill>
              </a:rPr>
              <a:t>数据独立性高</a:t>
            </a:r>
          </a:p>
        </p:txBody>
      </p:sp>
      <p:sp>
        <p:nvSpPr>
          <p:cNvPr id="49155" name="Rectangle 3"/>
          <p:cNvSpPr>
            <a:spLocks noGrp="1" noChangeArrowheads="1"/>
          </p:cNvSpPr>
          <p:nvPr>
            <p:ph type="body" idx="1"/>
          </p:nvPr>
        </p:nvSpPr>
        <p:spPr>
          <a:xfrm>
            <a:off x="966891" y="871804"/>
            <a:ext cx="8069605" cy="5509524"/>
          </a:xfrm>
        </p:spPr>
        <p:txBody>
          <a:bodyPr/>
          <a:lstStyle/>
          <a:p>
            <a:pPr eaLnBrk="1" hangingPunct="1">
              <a:lnSpc>
                <a:spcPct val="150000"/>
              </a:lnSpc>
              <a:spcBef>
                <a:spcPct val="0"/>
              </a:spcBef>
            </a:pPr>
            <a:r>
              <a:rPr lang="zh-CN" altLang="en-US" dirty="0">
                <a:solidFill>
                  <a:srgbClr val="C00000"/>
                </a:solidFill>
                <a:latin typeface="微软雅黑" panose="020B0503020204020204" pitchFamily="34" charset="-122"/>
                <a:ea typeface="微软雅黑" panose="020B0503020204020204" pitchFamily="34" charset="-122"/>
              </a:rPr>
              <a:t>物理独立性</a:t>
            </a:r>
          </a:p>
          <a:p>
            <a:pPr lvl="1"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指用户的应用程序与数据库中数据的物理存储是相互独立的。当数据的物理存储改变了，应用程序不用改变。</a:t>
            </a:r>
          </a:p>
          <a:p>
            <a:pPr algn="just" eaLnBrk="1" hangingPunct="1">
              <a:lnSpc>
                <a:spcPct val="150000"/>
              </a:lnSpc>
              <a:spcBef>
                <a:spcPct val="0"/>
              </a:spcBef>
            </a:pPr>
            <a:r>
              <a:rPr lang="zh-CN" altLang="en-US" dirty="0">
                <a:solidFill>
                  <a:srgbClr val="C00000"/>
                </a:solidFill>
                <a:latin typeface="微软雅黑" panose="020B0503020204020204" pitchFamily="34" charset="-122"/>
                <a:ea typeface="微软雅黑" panose="020B0503020204020204" pitchFamily="34" charset="-122"/>
              </a:rPr>
              <a:t>逻辑独立性</a:t>
            </a:r>
          </a:p>
          <a:p>
            <a:pPr lvl="1" algn="just"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指用户的应用程序与数据库的逻辑结构是相互独立的。数据的逻辑结构改变了，应用程序不用改变。 </a:t>
            </a:r>
          </a:p>
          <a:p>
            <a:pPr algn="just"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数据独立性由数据库管理系统的二级映像功能来保证。</a:t>
            </a:r>
          </a:p>
          <a:p>
            <a:pPr lvl="1" algn="just" eaLnBrk="1" hangingPunct="1">
              <a:lnSpc>
                <a:spcPct val="150000"/>
              </a:lnSpc>
              <a:spcBef>
                <a:spcPct val="0"/>
              </a:spcBef>
            </a:pPr>
            <a:endParaRPr lang="en-US" altLang="zh-CN" sz="20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1B886F87-30EC-43B8-A7B8-264024D7412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90601" y="188641"/>
            <a:ext cx="8153400" cy="714648"/>
          </a:xfrm>
        </p:spPr>
        <p:txBody>
          <a:bodyPr/>
          <a:lstStyle/>
          <a:p>
            <a:pPr eaLnBrk="1" hangingPunct="1"/>
            <a:r>
              <a:rPr lang="zh-CN" altLang="en-US" sz="3600" dirty="0">
                <a:solidFill>
                  <a:srgbClr val="002060"/>
                </a:solidFill>
              </a:rPr>
              <a:t>数据由数据管理系统统一管理和控制</a:t>
            </a:r>
          </a:p>
        </p:txBody>
      </p:sp>
      <p:sp>
        <p:nvSpPr>
          <p:cNvPr id="50179" name="Rectangle 3"/>
          <p:cNvSpPr>
            <a:spLocks noGrp="1" noChangeArrowheads="1"/>
          </p:cNvSpPr>
          <p:nvPr>
            <p:ph type="body" idx="1"/>
          </p:nvPr>
        </p:nvSpPr>
        <p:spPr>
          <a:xfrm>
            <a:off x="990601" y="980728"/>
            <a:ext cx="8189911" cy="5688632"/>
          </a:xfrm>
        </p:spPr>
        <p:txBody>
          <a:bodyPr/>
          <a:lstStyle/>
          <a:p>
            <a:pPr algn="just" eaLnBrk="1" hangingPunct="1">
              <a:lnSpc>
                <a:spcPct val="150000"/>
              </a:lnSpc>
              <a:spcBef>
                <a:spcPct val="0"/>
              </a:spcBef>
            </a:pPr>
            <a:r>
              <a:rPr lang="zh-CN" altLang="en-US" dirty="0">
                <a:latin typeface="微软雅黑" panose="020B0503020204020204" pitchFamily="34" charset="-122"/>
                <a:ea typeface="微软雅黑" panose="020B0503020204020204" pitchFamily="34" charset="-122"/>
              </a:rPr>
              <a:t>数据库管理系统提供的数据控制功能</a:t>
            </a:r>
          </a:p>
          <a:p>
            <a:pPr lvl="1" algn="just" eaLnBrk="1" hangingPunct="1">
              <a:lnSpc>
                <a:spcPct val="15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）数据的安全性（</a:t>
            </a:r>
            <a:r>
              <a:rPr lang="en-US" altLang="zh-CN" dirty="0">
                <a:latin typeface="微软雅黑" panose="020B0503020204020204" pitchFamily="34" charset="-122"/>
                <a:ea typeface="微软雅黑" panose="020B0503020204020204" pitchFamily="34" charset="-122"/>
              </a:rPr>
              <a:t>Security</a:t>
            </a:r>
            <a:r>
              <a:rPr lang="zh-CN" altLang="en-US" dirty="0">
                <a:latin typeface="微软雅黑" panose="020B0503020204020204" pitchFamily="34" charset="-122"/>
                <a:ea typeface="微软雅黑" panose="020B0503020204020204" pitchFamily="34" charset="-122"/>
              </a:rPr>
              <a:t>）保护</a:t>
            </a:r>
          </a:p>
          <a:p>
            <a:pPr lvl="2" algn="just" eaLnBrk="1" hangingPunct="1">
              <a:lnSpc>
                <a:spcPct val="150000"/>
              </a:lnSpc>
              <a:spcBef>
                <a:spcPct val="0"/>
              </a:spcBef>
              <a:buSzPct val="87000"/>
              <a:buFont typeface="Arial" panose="020B0604020202020204" pitchFamily="34" charset="0"/>
              <a:buNone/>
            </a:pPr>
            <a:r>
              <a:rPr lang="zh-CN" altLang="en-US" sz="2200" dirty="0">
                <a:latin typeface="微软雅黑" panose="020B0503020204020204" pitchFamily="34" charset="-122"/>
                <a:ea typeface="微软雅黑" panose="020B0503020204020204" pitchFamily="34" charset="-122"/>
              </a:rPr>
              <a:t>保护数据以防止不合法的使用造成的数据的泄密和破坏。</a:t>
            </a:r>
          </a:p>
          <a:p>
            <a:pPr lvl="1" algn="just" eaLnBrk="1" hangingPunct="1">
              <a:lnSpc>
                <a:spcPct val="15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）数据的完整性（</a:t>
            </a:r>
            <a:r>
              <a:rPr lang="en-US" altLang="zh-CN" dirty="0">
                <a:latin typeface="微软雅黑" panose="020B0503020204020204" pitchFamily="34" charset="-122"/>
                <a:ea typeface="微软雅黑" panose="020B0503020204020204" pitchFamily="34" charset="-122"/>
              </a:rPr>
              <a:t>Integrity</a:t>
            </a:r>
            <a:r>
              <a:rPr lang="zh-CN" altLang="en-US" dirty="0">
                <a:latin typeface="微软雅黑" panose="020B0503020204020204" pitchFamily="34" charset="-122"/>
                <a:ea typeface="微软雅黑" panose="020B0503020204020204" pitchFamily="34" charset="-122"/>
              </a:rPr>
              <a:t>）检查</a:t>
            </a:r>
          </a:p>
          <a:p>
            <a:pPr lvl="2" algn="just" eaLnBrk="1" hangingPunct="1">
              <a:lnSpc>
                <a:spcPct val="150000"/>
              </a:lnSpc>
              <a:spcBef>
                <a:spcPct val="0"/>
              </a:spcBef>
              <a:buSzPct val="87000"/>
              <a:buFont typeface="Arial" panose="020B0604020202020204" pitchFamily="34" charset="0"/>
              <a:buNone/>
            </a:pPr>
            <a:r>
              <a:rPr lang="zh-CN" altLang="en-US" sz="2200" dirty="0">
                <a:latin typeface="微软雅黑" panose="020B0503020204020204" pitchFamily="34" charset="-122"/>
                <a:ea typeface="微软雅黑" panose="020B0503020204020204" pitchFamily="34" charset="-122"/>
              </a:rPr>
              <a:t>保证数据的正确性、有效性和相容性。</a:t>
            </a:r>
          </a:p>
          <a:p>
            <a:pPr lvl="1" algn="just" eaLnBrk="1" hangingPunct="1">
              <a:lnSpc>
                <a:spcPct val="15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）并发（</a:t>
            </a:r>
            <a:r>
              <a:rPr lang="en-US" altLang="zh-CN" dirty="0">
                <a:latin typeface="微软雅黑" panose="020B0503020204020204" pitchFamily="34" charset="-122"/>
                <a:ea typeface="微软雅黑" panose="020B0503020204020204" pitchFamily="34" charset="-122"/>
              </a:rPr>
              <a:t>Concurrency</a:t>
            </a:r>
            <a:r>
              <a:rPr lang="zh-CN" altLang="en-US" dirty="0">
                <a:latin typeface="微软雅黑" panose="020B0503020204020204" pitchFamily="34" charset="-122"/>
                <a:ea typeface="微软雅黑" panose="020B0503020204020204" pitchFamily="34" charset="-122"/>
              </a:rPr>
              <a:t>）控制</a:t>
            </a:r>
          </a:p>
          <a:p>
            <a:pPr lvl="2" algn="just" eaLnBrk="1" hangingPunct="1">
              <a:lnSpc>
                <a:spcPct val="150000"/>
              </a:lnSpc>
              <a:spcBef>
                <a:spcPct val="0"/>
              </a:spcBef>
              <a:buSzPct val="87000"/>
              <a:buFont typeface="Arial" panose="020B0604020202020204" pitchFamily="34" charset="0"/>
              <a:buNone/>
            </a:pPr>
            <a:r>
              <a:rPr lang="zh-CN" altLang="en-US" sz="2200" dirty="0">
                <a:latin typeface="微软雅黑" panose="020B0503020204020204" pitchFamily="34" charset="-122"/>
                <a:ea typeface="微软雅黑" panose="020B0503020204020204" pitchFamily="34" charset="-122"/>
              </a:rPr>
              <a:t>对多用户的并发操作加以控制和协调，防止相互干扰而得到错误的结果。</a:t>
            </a:r>
          </a:p>
          <a:p>
            <a:pPr lvl="1" algn="just" eaLnBrk="1" hangingPunct="1">
              <a:lnSpc>
                <a:spcPct val="15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）数据库恢复（</a:t>
            </a:r>
            <a:r>
              <a:rPr lang="en-US" altLang="zh-CN" dirty="0">
                <a:latin typeface="微软雅黑" panose="020B0503020204020204" pitchFamily="34" charset="-122"/>
                <a:ea typeface="微软雅黑" panose="020B0503020204020204" pitchFamily="34" charset="-122"/>
              </a:rPr>
              <a:t>Recovery</a:t>
            </a:r>
            <a:r>
              <a:rPr lang="zh-CN" altLang="en-US" dirty="0">
                <a:latin typeface="微软雅黑" panose="020B0503020204020204" pitchFamily="34" charset="-122"/>
                <a:ea typeface="微软雅黑" panose="020B0503020204020204" pitchFamily="34" charset="-122"/>
              </a:rPr>
              <a:t>）</a:t>
            </a:r>
          </a:p>
          <a:p>
            <a:pPr lvl="2" algn="just" eaLnBrk="1" hangingPunct="1">
              <a:lnSpc>
                <a:spcPct val="150000"/>
              </a:lnSpc>
              <a:spcBef>
                <a:spcPct val="0"/>
              </a:spcBef>
              <a:buSzPct val="87000"/>
              <a:buFont typeface="Arial" panose="020B0604020202020204" pitchFamily="34" charset="0"/>
              <a:buNone/>
            </a:pPr>
            <a:r>
              <a:rPr lang="zh-CN" altLang="en-US" sz="2200" dirty="0">
                <a:latin typeface="微软雅黑" panose="020B0503020204020204" pitchFamily="34" charset="-122"/>
                <a:ea typeface="微软雅黑" panose="020B0503020204020204" pitchFamily="34" charset="-122"/>
              </a:rPr>
              <a:t>将数据库从错误状态恢复到某一已知的正确状态。</a:t>
            </a:r>
          </a:p>
        </p:txBody>
      </p:sp>
      <p:sp>
        <p:nvSpPr>
          <p:cNvPr id="2" name="日期占位符 1"/>
          <p:cNvSpPr>
            <a:spLocks noGrp="1"/>
          </p:cNvSpPr>
          <p:nvPr>
            <p:ph type="dt" sz="half" idx="10"/>
          </p:nvPr>
        </p:nvSpPr>
        <p:spPr/>
        <p:txBody>
          <a:bodyPr/>
          <a:lstStyle/>
          <a:p>
            <a:pPr>
              <a:defRPr/>
            </a:pPr>
            <a:fld id="{DF7772B7-3295-40A7-8D1D-15835CA5878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p:cTn id="7" dur="500" fill="hold"/>
                                        <p:tgtEl>
                                          <p:spTgt spid="501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01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017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0179">
                                            <p:txEl>
                                              <p:pRg st="1" end="1"/>
                                            </p:txEl>
                                          </p:spTgt>
                                        </p:tgtEl>
                                        <p:attrNameLst>
                                          <p:attrName>style.visibility</p:attrName>
                                        </p:attrNameLst>
                                      </p:cBhvr>
                                      <p:to>
                                        <p:strVal val="visible"/>
                                      </p:to>
                                    </p:set>
                                    <p:anim calcmode="lin" valueType="num">
                                      <p:cBhvr>
                                        <p:cTn id="14" dur="500" fill="hold"/>
                                        <p:tgtEl>
                                          <p:spTgt spid="5017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017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01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0179">
                                            <p:txEl>
                                              <p:pRg st="2" end="2"/>
                                            </p:txEl>
                                          </p:spTgt>
                                        </p:tgtEl>
                                        <p:attrNameLst>
                                          <p:attrName>style.visibility</p:attrName>
                                        </p:attrNameLst>
                                      </p:cBhvr>
                                      <p:to>
                                        <p:strVal val="visible"/>
                                      </p:to>
                                    </p:set>
                                    <p:anim calcmode="lin" valueType="num">
                                      <p:cBhvr>
                                        <p:cTn id="21" dur="500" fill="hold"/>
                                        <p:tgtEl>
                                          <p:spTgt spid="5017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017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017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0179">
                                            <p:txEl>
                                              <p:pRg st="3" end="3"/>
                                            </p:txEl>
                                          </p:spTgt>
                                        </p:tgtEl>
                                        <p:attrNameLst>
                                          <p:attrName>style.visibility</p:attrName>
                                        </p:attrNameLst>
                                      </p:cBhvr>
                                      <p:to>
                                        <p:strVal val="visible"/>
                                      </p:to>
                                    </p:set>
                                    <p:anim calcmode="lin" valueType="num">
                                      <p:cBhvr>
                                        <p:cTn id="28" dur="500" fill="hold"/>
                                        <p:tgtEl>
                                          <p:spTgt spid="5017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017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017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0179">
                                            <p:txEl>
                                              <p:pRg st="4" end="4"/>
                                            </p:txEl>
                                          </p:spTgt>
                                        </p:tgtEl>
                                        <p:attrNameLst>
                                          <p:attrName>style.visibility</p:attrName>
                                        </p:attrNameLst>
                                      </p:cBhvr>
                                      <p:to>
                                        <p:strVal val="visible"/>
                                      </p:to>
                                    </p:set>
                                    <p:anim calcmode="lin" valueType="num">
                                      <p:cBhvr>
                                        <p:cTn id="35" dur="500" fill="hold"/>
                                        <p:tgtEl>
                                          <p:spTgt spid="5017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017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017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0179">
                                            <p:txEl>
                                              <p:pRg st="5" end="5"/>
                                            </p:txEl>
                                          </p:spTgt>
                                        </p:tgtEl>
                                        <p:attrNameLst>
                                          <p:attrName>style.visibility</p:attrName>
                                        </p:attrNameLst>
                                      </p:cBhvr>
                                      <p:to>
                                        <p:strVal val="visible"/>
                                      </p:to>
                                    </p:set>
                                    <p:anim calcmode="lin" valueType="num">
                                      <p:cBhvr>
                                        <p:cTn id="42" dur="500" fill="hold"/>
                                        <p:tgtEl>
                                          <p:spTgt spid="5017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5017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5017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0179">
                                            <p:txEl>
                                              <p:pRg st="6" end="6"/>
                                            </p:txEl>
                                          </p:spTgt>
                                        </p:tgtEl>
                                        <p:attrNameLst>
                                          <p:attrName>style.visibility</p:attrName>
                                        </p:attrNameLst>
                                      </p:cBhvr>
                                      <p:to>
                                        <p:strVal val="visible"/>
                                      </p:to>
                                    </p:set>
                                    <p:anim calcmode="lin" valueType="num">
                                      <p:cBhvr>
                                        <p:cTn id="49" dur="500" fill="hold"/>
                                        <p:tgtEl>
                                          <p:spTgt spid="50179">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0179">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5017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0179">
                                            <p:txEl>
                                              <p:pRg st="7" end="7"/>
                                            </p:txEl>
                                          </p:spTgt>
                                        </p:tgtEl>
                                        <p:attrNameLst>
                                          <p:attrName>style.visibility</p:attrName>
                                        </p:attrNameLst>
                                      </p:cBhvr>
                                      <p:to>
                                        <p:strVal val="visible"/>
                                      </p:to>
                                    </p:set>
                                    <p:anim calcmode="lin" valueType="num">
                                      <p:cBhvr>
                                        <p:cTn id="56" dur="500" fill="hold"/>
                                        <p:tgtEl>
                                          <p:spTgt spid="50179">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50179">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50179">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50179">
                                            <p:txEl>
                                              <p:pRg st="8" end="8"/>
                                            </p:txEl>
                                          </p:spTgt>
                                        </p:tgtEl>
                                        <p:attrNameLst>
                                          <p:attrName>style.visibility</p:attrName>
                                        </p:attrNameLst>
                                      </p:cBhvr>
                                      <p:to>
                                        <p:strVal val="visible"/>
                                      </p:to>
                                    </p:set>
                                    <p:anim calcmode="lin" valueType="num">
                                      <p:cBhvr>
                                        <p:cTn id="63" dur="500" fill="hold"/>
                                        <p:tgtEl>
                                          <p:spTgt spid="50179">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50179">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5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D20881A-C289-4FC0-A86C-EB1712326A12}" type="datetime5">
              <a:rPr lang="zh-CN" altLang="en-US" smtClean="0"/>
              <a:t>2021/9/16</a:t>
            </a:fld>
            <a:endParaRPr lang="en-US" altLang="zh-CN"/>
          </a:p>
        </p:txBody>
      </p:sp>
      <p:grpSp>
        <p:nvGrpSpPr>
          <p:cNvPr id="51203" name="Group 41"/>
          <p:cNvGrpSpPr>
            <a:grpSpLocks/>
          </p:cNvGrpSpPr>
          <p:nvPr/>
        </p:nvGrpSpPr>
        <p:grpSpPr bwMode="auto">
          <a:xfrm>
            <a:off x="1971299" y="1528912"/>
            <a:ext cx="6138862" cy="3592512"/>
            <a:chOff x="1216" y="1162"/>
            <a:chExt cx="3867" cy="2263"/>
          </a:xfrm>
        </p:grpSpPr>
        <p:sp>
          <p:nvSpPr>
            <p:cNvPr id="51205" name="Line 6"/>
            <p:cNvSpPr>
              <a:spLocks noChangeShapeType="1"/>
            </p:cNvSpPr>
            <p:nvPr/>
          </p:nvSpPr>
          <p:spPr bwMode="auto">
            <a:xfrm>
              <a:off x="1216" y="3425"/>
              <a:ext cx="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06" name="Line 7"/>
            <p:cNvSpPr>
              <a:spLocks noChangeShapeType="1"/>
            </p:cNvSpPr>
            <p:nvPr/>
          </p:nvSpPr>
          <p:spPr bwMode="auto">
            <a:xfrm>
              <a:off x="1279" y="3171"/>
              <a:ext cx="64" cy="12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grpSp>
          <p:nvGrpSpPr>
            <p:cNvPr id="51207" name="Group 9"/>
            <p:cNvGrpSpPr>
              <a:grpSpLocks/>
            </p:cNvGrpSpPr>
            <p:nvPr/>
          </p:nvGrpSpPr>
          <p:grpSpPr bwMode="auto">
            <a:xfrm>
              <a:off x="1562" y="2795"/>
              <a:ext cx="698" cy="372"/>
              <a:chOff x="2119" y="7370"/>
              <a:chExt cx="1155" cy="471"/>
            </a:xfrm>
          </p:grpSpPr>
          <p:sp>
            <p:nvSpPr>
              <p:cNvPr id="51232" name="Rectangle 10"/>
              <p:cNvSpPr>
                <a:spLocks noChangeArrowheads="1"/>
              </p:cNvSpPr>
              <p:nvPr/>
            </p:nvSpPr>
            <p:spPr bwMode="auto">
              <a:xfrm>
                <a:off x="2224" y="7370"/>
                <a:ext cx="1050" cy="3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1233" name="Line 11"/>
              <p:cNvSpPr>
                <a:spLocks noChangeShapeType="1"/>
              </p:cNvSpPr>
              <p:nvPr/>
            </p:nvSpPr>
            <p:spPr bwMode="auto">
              <a:xfrm flipH="1">
                <a:off x="2119" y="7684"/>
                <a:ext cx="105" cy="15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34" name="Line 12"/>
              <p:cNvSpPr>
                <a:spLocks noChangeShapeType="1"/>
              </p:cNvSpPr>
              <p:nvPr/>
            </p:nvSpPr>
            <p:spPr bwMode="auto">
              <a:xfrm flipH="1">
                <a:off x="3169" y="7684"/>
                <a:ext cx="105" cy="15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35" name="Line 13"/>
              <p:cNvSpPr>
                <a:spLocks noChangeShapeType="1"/>
              </p:cNvSpPr>
              <p:nvPr/>
            </p:nvSpPr>
            <p:spPr bwMode="auto">
              <a:xfrm>
                <a:off x="2119" y="7841"/>
                <a:ext cx="1050"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51208" name="Group 14"/>
            <p:cNvGrpSpPr>
              <a:grpSpLocks/>
            </p:cNvGrpSpPr>
            <p:nvPr/>
          </p:nvGrpSpPr>
          <p:grpSpPr bwMode="auto">
            <a:xfrm>
              <a:off x="1371" y="2919"/>
              <a:ext cx="254" cy="496"/>
              <a:chOff x="1909" y="7527"/>
              <a:chExt cx="420" cy="628"/>
            </a:xfrm>
          </p:grpSpPr>
          <p:grpSp>
            <p:nvGrpSpPr>
              <p:cNvPr id="51226" name="Group 15"/>
              <p:cNvGrpSpPr>
                <a:grpSpLocks/>
              </p:cNvGrpSpPr>
              <p:nvPr/>
            </p:nvGrpSpPr>
            <p:grpSpPr bwMode="auto">
              <a:xfrm>
                <a:off x="1909" y="7527"/>
                <a:ext cx="261" cy="628"/>
                <a:chOff x="1909" y="7527"/>
                <a:chExt cx="261" cy="628"/>
              </a:xfrm>
            </p:grpSpPr>
            <p:sp>
              <p:nvSpPr>
                <p:cNvPr id="51228" name="AutoShape 16"/>
                <p:cNvSpPr>
                  <a:spLocks noChangeArrowheads="1"/>
                </p:cNvSpPr>
                <p:nvPr/>
              </p:nvSpPr>
              <p:spPr bwMode="auto">
                <a:xfrm>
                  <a:off x="2065" y="7527"/>
                  <a:ext cx="105" cy="142"/>
                </a:xfrm>
                <a:prstGeom prst="flowChartConnector">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1229" name="Arc 17"/>
                <p:cNvSpPr>
                  <a:spLocks/>
                </p:cNvSpPr>
                <p:nvPr/>
              </p:nvSpPr>
              <p:spPr bwMode="auto">
                <a:xfrm flipH="1">
                  <a:off x="2008" y="7684"/>
                  <a:ext cx="105"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51230" name="Line 18"/>
                <p:cNvSpPr>
                  <a:spLocks noChangeShapeType="1"/>
                </p:cNvSpPr>
                <p:nvPr/>
              </p:nvSpPr>
              <p:spPr bwMode="auto">
                <a:xfrm>
                  <a:off x="2014" y="7998"/>
                  <a:ext cx="105" cy="15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31" name="Line 19"/>
                <p:cNvSpPr>
                  <a:spLocks noChangeShapeType="1"/>
                </p:cNvSpPr>
                <p:nvPr/>
              </p:nvSpPr>
              <p:spPr bwMode="auto">
                <a:xfrm flipH="1">
                  <a:off x="1909" y="7998"/>
                  <a:ext cx="105" cy="15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grpSp>
          <p:sp>
            <p:nvSpPr>
              <p:cNvPr id="51227" name="Line 20"/>
              <p:cNvSpPr>
                <a:spLocks noChangeShapeType="1"/>
              </p:cNvSpPr>
              <p:nvPr/>
            </p:nvSpPr>
            <p:spPr bwMode="auto">
              <a:xfrm>
                <a:off x="2119" y="7684"/>
                <a:ext cx="210" cy="157"/>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grpSp>
        <p:sp>
          <p:nvSpPr>
            <p:cNvPr id="51209" name="AutoShape 21"/>
            <p:cNvSpPr>
              <a:spLocks noChangeArrowheads="1"/>
            </p:cNvSpPr>
            <p:nvPr/>
          </p:nvSpPr>
          <p:spPr bwMode="auto">
            <a:xfrm>
              <a:off x="2608" y="1706"/>
              <a:ext cx="953" cy="762"/>
            </a:xfrm>
            <a:prstGeom prst="hexagon">
              <a:avLst>
                <a:gd name="adj" fmla="val 31266"/>
                <a:gd name="vf" fmla="val 115470"/>
              </a:avLst>
            </a:prstGeom>
            <a:ln>
              <a:headEnd/>
              <a:tailEnd/>
            </a:ln>
          </p:spPr>
          <p:style>
            <a:lnRef idx="1">
              <a:schemeClr val="accent1"/>
            </a:lnRef>
            <a:fillRef idx="2">
              <a:schemeClr val="accent1"/>
            </a:fillRef>
            <a:effectRef idx="1">
              <a:schemeClr val="accent1"/>
            </a:effectRef>
            <a:fontRef idx="minor">
              <a:schemeClr val="dk1"/>
            </a:fontRef>
          </p:style>
          <p:txBody>
            <a:bodyPr lIns="0" tIns="19080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latin typeface="微软雅黑" panose="020B0503020204020204" pitchFamily="34" charset="-122"/>
                  <a:ea typeface="微软雅黑" panose="020B0503020204020204" pitchFamily="34" charset="-122"/>
                </a:rPr>
                <a:t>数据库管理系统</a:t>
              </a:r>
              <a:endParaRPr kumimoji="1" lang="en-US" altLang="zh-CN" b="1" dirty="0">
                <a:latin typeface="微软雅黑" panose="020B0503020204020204" pitchFamily="34" charset="-122"/>
                <a:ea typeface="微软雅黑" panose="020B0503020204020204" pitchFamily="34" charset="-122"/>
              </a:endParaRPr>
            </a:p>
          </p:txBody>
        </p:sp>
        <p:sp>
          <p:nvSpPr>
            <p:cNvPr id="51210" name="AutoShape 22"/>
            <p:cNvSpPr>
              <a:spLocks noChangeArrowheads="1"/>
            </p:cNvSpPr>
            <p:nvPr/>
          </p:nvSpPr>
          <p:spPr bwMode="auto">
            <a:xfrm>
              <a:off x="4130" y="1344"/>
              <a:ext cx="953" cy="1778"/>
            </a:xfrm>
            <a:prstGeom prst="can">
              <a:avLst>
                <a:gd name="adj" fmla="val 46642"/>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1211" name="Rectangle 24"/>
            <p:cNvSpPr>
              <a:spLocks noChangeArrowheads="1"/>
            </p:cNvSpPr>
            <p:nvPr/>
          </p:nvSpPr>
          <p:spPr bwMode="auto">
            <a:xfrm>
              <a:off x="4316" y="2024"/>
              <a:ext cx="254" cy="12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51212" name="Rectangle 25"/>
            <p:cNvSpPr>
              <a:spLocks noChangeArrowheads="1"/>
            </p:cNvSpPr>
            <p:nvPr/>
          </p:nvSpPr>
          <p:spPr bwMode="auto">
            <a:xfrm>
              <a:off x="4316" y="2405"/>
              <a:ext cx="254" cy="12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1213" name="Rectangle 26"/>
            <p:cNvSpPr>
              <a:spLocks noChangeArrowheads="1"/>
            </p:cNvSpPr>
            <p:nvPr/>
          </p:nvSpPr>
          <p:spPr bwMode="auto">
            <a:xfrm>
              <a:off x="4697" y="2405"/>
              <a:ext cx="254" cy="12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1214" name="Rectangle 27"/>
            <p:cNvSpPr>
              <a:spLocks noChangeArrowheads="1"/>
            </p:cNvSpPr>
            <p:nvPr/>
          </p:nvSpPr>
          <p:spPr bwMode="auto">
            <a:xfrm>
              <a:off x="4507" y="2786"/>
              <a:ext cx="254" cy="12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51215" name="Line 28"/>
            <p:cNvSpPr>
              <a:spLocks noChangeShapeType="1"/>
            </p:cNvSpPr>
            <p:nvPr/>
          </p:nvSpPr>
          <p:spPr bwMode="auto">
            <a:xfrm>
              <a:off x="4443" y="2151"/>
              <a:ext cx="0" cy="254"/>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16" name="Line 29"/>
            <p:cNvSpPr>
              <a:spLocks noChangeShapeType="1"/>
            </p:cNvSpPr>
            <p:nvPr/>
          </p:nvSpPr>
          <p:spPr bwMode="auto">
            <a:xfrm>
              <a:off x="4507" y="2532"/>
              <a:ext cx="63" cy="254"/>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17" name="Line 30"/>
            <p:cNvSpPr>
              <a:spLocks noChangeShapeType="1"/>
            </p:cNvSpPr>
            <p:nvPr/>
          </p:nvSpPr>
          <p:spPr bwMode="auto">
            <a:xfrm flipH="1">
              <a:off x="4697" y="2532"/>
              <a:ext cx="64" cy="254"/>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18" name="Line 31"/>
            <p:cNvSpPr>
              <a:spLocks noChangeShapeType="1"/>
            </p:cNvSpPr>
            <p:nvPr/>
          </p:nvSpPr>
          <p:spPr bwMode="auto">
            <a:xfrm>
              <a:off x="3560" y="2069"/>
              <a:ext cx="571"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19" name="Line 32"/>
            <p:cNvSpPr>
              <a:spLocks noChangeShapeType="1"/>
            </p:cNvSpPr>
            <p:nvPr/>
          </p:nvSpPr>
          <p:spPr bwMode="auto">
            <a:xfrm>
              <a:off x="2245" y="1480"/>
              <a:ext cx="590" cy="226"/>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20" name="Line 33"/>
            <p:cNvSpPr>
              <a:spLocks noChangeShapeType="1"/>
            </p:cNvSpPr>
            <p:nvPr/>
          </p:nvSpPr>
          <p:spPr bwMode="auto">
            <a:xfrm>
              <a:off x="2290" y="2069"/>
              <a:ext cx="318" cy="0"/>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21" name="Line 34"/>
            <p:cNvSpPr>
              <a:spLocks noChangeShapeType="1"/>
            </p:cNvSpPr>
            <p:nvPr/>
          </p:nvSpPr>
          <p:spPr bwMode="auto">
            <a:xfrm flipV="1">
              <a:off x="2290" y="2478"/>
              <a:ext cx="545" cy="498"/>
            </a:xfrm>
            <a:prstGeom prst="line">
              <a:avLst/>
            </a:prstGeom>
            <a:ln>
              <a:headEnd/>
              <a:tailEnd/>
            </a:ln>
          </p:spPr>
          <p:style>
            <a:lnRef idx="1">
              <a:schemeClr val="accent1"/>
            </a:lnRef>
            <a:fillRef idx="2">
              <a:schemeClr val="accent1"/>
            </a:fillRef>
            <a:effectRef idx="1">
              <a:schemeClr val="accent1"/>
            </a:effectRef>
            <a:fontRef idx="minor">
              <a:schemeClr val="dk1"/>
            </a:fontRef>
          </p:style>
          <p:txBody>
            <a:bodyPr/>
            <a:lstStyle/>
            <a:p>
              <a:endParaRPr lang="zh-CN" altLang="en-US" b="1">
                <a:latin typeface="微软雅黑" panose="020B0503020204020204" pitchFamily="34" charset="-122"/>
                <a:ea typeface="微软雅黑" panose="020B0503020204020204" pitchFamily="34" charset="-122"/>
              </a:endParaRPr>
            </a:p>
          </p:txBody>
        </p:sp>
        <p:sp>
          <p:nvSpPr>
            <p:cNvPr id="51222" name="Text Box 35"/>
            <p:cNvSpPr txBox="1">
              <a:spLocks noChangeArrowheads="1"/>
            </p:cNvSpPr>
            <p:nvPr/>
          </p:nvSpPr>
          <p:spPr bwMode="auto">
            <a:xfrm>
              <a:off x="1383" y="1162"/>
              <a:ext cx="871" cy="37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118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微软雅黑" panose="020B0503020204020204" pitchFamily="34" charset="-122"/>
                  <a:ea typeface="微软雅黑" panose="020B0503020204020204" pitchFamily="34" charset="-122"/>
                </a:rPr>
                <a:t>应用程序</a:t>
              </a:r>
              <a:r>
                <a:rPr kumimoji="1" lang="en-US" altLang="zh-CN" sz="2000" b="1">
                  <a:latin typeface="微软雅黑" panose="020B0503020204020204" pitchFamily="34" charset="-122"/>
                  <a:ea typeface="微软雅黑" panose="020B0503020204020204" pitchFamily="34" charset="-122"/>
                </a:rPr>
                <a:t>1</a:t>
              </a:r>
            </a:p>
          </p:txBody>
        </p:sp>
        <p:sp>
          <p:nvSpPr>
            <p:cNvPr id="51223" name="Text Box 36"/>
            <p:cNvSpPr txBox="1">
              <a:spLocks noChangeArrowheads="1"/>
            </p:cNvSpPr>
            <p:nvPr/>
          </p:nvSpPr>
          <p:spPr bwMode="auto">
            <a:xfrm>
              <a:off x="1429" y="1933"/>
              <a:ext cx="871" cy="37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118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a:latin typeface="微软雅黑" panose="020B0503020204020204" pitchFamily="34" charset="-122"/>
                  <a:ea typeface="微软雅黑" panose="020B0503020204020204" pitchFamily="34" charset="-122"/>
                </a:rPr>
                <a:t>应用程序</a:t>
              </a:r>
              <a:r>
                <a:rPr kumimoji="1" lang="en-US" altLang="zh-CN" sz="2000" b="1">
                  <a:latin typeface="微软雅黑" panose="020B0503020204020204" pitchFamily="34" charset="-122"/>
                  <a:ea typeface="微软雅黑" panose="020B0503020204020204" pitchFamily="34" charset="-122"/>
                </a:rPr>
                <a:t>2</a:t>
              </a:r>
            </a:p>
          </p:txBody>
        </p:sp>
        <p:sp>
          <p:nvSpPr>
            <p:cNvPr id="51224" name="Text Box 38"/>
            <p:cNvSpPr txBox="1">
              <a:spLocks noChangeArrowheads="1"/>
            </p:cNvSpPr>
            <p:nvPr/>
          </p:nvSpPr>
          <p:spPr bwMode="auto">
            <a:xfrm>
              <a:off x="4332" y="1434"/>
              <a:ext cx="653" cy="253"/>
            </a:xfrm>
            <a:prstGeom prst="rect">
              <a:avLst/>
            </a:prstGeom>
            <a:ln/>
          </p:spPr>
          <p:style>
            <a:lnRef idx="1">
              <a:schemeClr val="accent1"/>
            </a:lnRef>
            <a:fillRef idx="2">
              <a:schemeClr val="accent1"/>
            </a:fillRef>
            <a:effectRef idx="1">
              <a:schemeClr val="accent1"/>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微软雅黑" panose="020B0503020204020204" pitchFamily="34" charset="-122"/>
                  <a:ea typeface="微软雅黑" panose="020B0503020204020204" pitchFamily="34" charset="-122"/>
                </a:rPr>
                <a:t>数据库</a:t>
              </a:r>
            </a:p>
          </p:txBody>
        </p:sp>
        <p:sp>
          <p:nvSpPr>
            <p:cNvPr id="51225" name="Text Box 39"/>
            <p:cNvSpPr txBox="1">
              <a:spLocks noChangeArrowheads="1"/>
            </p:cNvSpPr>
            <p:nvPr/>
          </p:nvSpPr>
          <p:spPr bwMode="auto">
            <a:xfrm>
              <a:off x="1891" y="2341"/>
              <a:ext cx="310" cy="528"/>
            </a:xfrm>
            <a:prstGeom prst="rect">
              <a:avLst/>
            </a:prstGeom>
            <a:ln/>
          </p:spPr>
          <p:style>
            <a:lnRef idx="1">
              <a:schemeClr val="accent1"/>
            </a:lnRef>
            <a:fillRef idx="2">
              <a:schemeClr val="accent1"/>
            </a:fillRef>
            <a:effectRef idx="1">
              <a:schemeClr val="accent1"/>
            </a:effectRef>
            <a:fontRef idx="minor">
              <a:schemeClr val="dk1"/>
            </a:fontRef>
          </p:style>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rPr>
                <a:t>…</a:t>
              </a:r>
            </a:p>
          </p:txBody>
        </p:sp>
      </p:grpSp>
      <p:sp>
        <p:nvSpPr>
          <p:cNvPr id="51204" name="Text Box 2"/>
          <p:cNvSpPr txBox="1">
            <a:spLocks noChangeArrowheads="1"/>
          </p:cNvSpPr>
          <p:nvPr/>
        </p:nvSpPr>
        <p:spPr bwMode="auto">
          <a:xfrm>
            <a:off x="2667579" y="5361137"/>
            <a:ext cx="5194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数据库系统阶段 应用程序与数据之间的对应关系 </a:t>
            </a:r>
          </a:p>
        </p:txBody>
      </p:sp>
      <p:sp>
        <p:nvSpPr>
          <p:cNvPr id="39" name="Rectangle 2"/>
          <p:cNvSpPr txBox="1">
            <a:spLocks noChangeArrowheads="1"/>
          </p:cNvSpPr>
          <p:nvPr/>
        </p:nvSpPr>
        <p:spPr bwMode="auto">
          <a:xfrm>
            <a:off x="991438" y="188640"/>
            <a:ext cx="7695361" cy="68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数据库系统阶段</a:t>
            </a:r>
            <a:endParaRPr kumimoji="0" lang="en-US" altLang="zh-CN" sz="48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b="1" dirty="0">
                <a:solidFill>
                  <a:srgbClr val="C00000"/>
                </a:solidFill>
                <a:ea typeface="隶书" panose="02010509060101010101" pitchFamily="49" charset="-122"/>
              </a:rPr>
              <a:t>数据管理</a:t>
            </a:r>
            <a:r>
              <a:rPr lang="zh-CN" altLang="en-US" b="1" dirty="0">
                <a:ea typeface="隶书" panose="02010509060101010101" pitchFamily="49" charset="-122"/>
              </a:rPr>
              <a:t>技术的重要性</a:t>
            </a:r>
          </a:p>
        </p:txBody>
      </p:sp>
      <p:sp>
        <p:nvSpPr>
          <p:cNvPr id="12291" name="Rectangle 3"/>
          <p:cNvSpPr>
            <a:spLocks noGrp="1" noChangeArrowheads="1"/>
          </p:cNvSpPr>
          <p:nvPr>
            <p:ph idx="1"/>
          </p:nvPr>
        </p:nvSpPr>
        <p:spPr>
          <a:xfrm>
            <a:off x="1019280" y="842658"/>
            <a:ext cx="8233240" cy="5754694"/>
          </a:xfrm>
        </p:spPr>
        <p:txBody>
          <a:bodyPr/>
          <a:lstStyle/>
          <a:p>
            <a:pPr>
              <a:lnSpc>
                <a:spcPct val="200000"/>
              </a:lnSpc>
            </a:pPr>
            <a:r>
              <a:rPr lang="zh-CN" altLang="en-US" sz="2400" b="1" dirty="0">
                <a:latin typeface="微软雅黑" panose="020B0503020204020204" pitchFamily="34" charset="-122"/>
                <a:ea typeface="微软雅黑" panose="020B0503020204020204" pitchFamily="34" charset="-122"/>
              </a:rPr>
              <a:t>数据管理技术是信息社会赖以运转的技术基础之一</a:t>
            </a:r>
          </a:p>
          <a:p>
            <a:pPr>
              <a:lnSpc>
                <a:spcPct val="200000"/>
              </a:lnSpc>
            </a:pPr>
            <a:r>
              <a:rPr lang="zh-CN" altLang="en-US" sz="2400" b="1" dirty="0">
                <a:latin typeface="微软雅黑" panose="020B0503020204020204" pitchFamily="34" charset="-122"/>
                <a:ea typeface="微软雅黑" panose="020B0503020204020204" pitchFamily="34" charset="-122"/>
              </a:rPr>
              <a:t>数据管理技术是</a:t>
            </a:r>
            <a:r>
              <a:rPr lang="en-US" altLang="zh-CN" sz="2400" b="1" dirty="0">
                <a:latin typeface="微软雅黑" panose="020B0503020204020204" pitchFamily="34" charset="-122"/>
                <a:ea typeface="微软雅黑" panose="020B0503020204020204" pitchFamily="34" charset="-122"/>
              </a:rPr>
              <a:t>Web</a:t>
            </a:r>
            <a:r>
              <a:rPr lang="zh-CN" altLang="en-US" sz="2400" b="1" dirty="0">
                <a:latin typeface="微软雅黑" panose="020B0503020204020204" pitchFamily="34" charset="-122"/>
                <a:ea typeface="微软雅黑" panose="020B0503020204020204" pitchFamily="34" charset="-122"/>
              </a:rPr>
              <a:t>时代的基石</a:t>
            </a:r>
          </a:p>
          <a:p>
            <a:pPr>
              <a:lnSpc>
                <a:spcPct val="200000"/>
              </a:lnSpc>
            </a:pPr>
            <a:r>
              <a:rPr lang="zh-CN" altLang="en-US" sz="2400" b="1" dirty="0">
                <a:latin typeface="微软雅黑" panose="020B0503020204020204" pitchFamily="34" charset="-122"/>
                <a:ea typeface="微软雅黑" panose="020B0503020204020204" pitchFamily="34" charset="-122"/>
              </a:rPr>
              <a:t>数据管理技术逐渐渗透到人们的日常学习和生活中</a:t>
            </a:r>
          </a:p>
          <a:p>
            <a:pPr>
              <a:lnSpc>
                <a:spcPct val="200000"/>
              </a:lnSpc>
            </a:pPr>
            <a:r>
              <a:rPr lang="zh-CN" altLang="en-US" sz="2400" b="1" dirty="0">
                <a:latin typeface="微软雅黑" panose="020B0503020204020204" pitchFamily="34" charset="-122"/>
                <a:ea typeface="微软雅黑" panose="020B0503020204020204" pitchFamily="34" charset="-122"/>
              </a:rPr>
              <a:t>数据管理技术是信息技术和计算机科学最重要的分支之一</a:t>
            </a:r>
          </a:p>
          <a:p>
            <a:pPr>
              <a:lnSpc>
                <a:spcPct val="200000"/>
              </a:lnSpc>
            </a:pPr>
            <a:r>
              <a:rPr lang="zh-CN" altLang="en-US" sz="2400" b="1" dirty="0">
                <a:latin typeface="微软雅黑" panose="020B0503020204020204" pitchFamily="34" charset="-122"/>
                <a:ea typeface="微软雅黑" panose="020B0503020204020204" pitchFamily="34" charset="-122"/>
              </a:rPr>
              <a:t>形成了一个巨大的软件产业，是理论成果转化为产品的成功典范</a:t>
            </a:r>
          </a:p>
          <a:p>
            <a:pPr lvl="1">
              <a:lnSpc>
                <a:spcPct val="200000"/>
              </a:lnSpc>
            </a:pPr>
            <a:r>
              <a:rPr lang="en-US" altLang="zh-CN" sz="2000" b="1" dirty="0">
                <a:solidFill>
                  <a:srgbClr val="0000FF"/>
                </a:solidFill>
                <a:latin typeface="微软雅黑" panose="020B0503020204020204" pitchFamily="34" charset="-122"/>
                <a:ea typeface="微软雅黑" panose="020B0503020204020204" pitchFamily="34" charset="-122"/>
              </a:rPr>
              <a:t>DBMS</a:t>
            </a:r>
            <a:r>
              <a:rPr lang="zh-CN" altLang="en-US" sz="2000" b="1" dirty="0">
                <a:solidFill>
                  <a:srgbClr val="0000FF"/>
                </a:solidFill>
                <a:latin typeface="微软雅黑" panose="020B0503020204020204" pitchFamily="34" charset="-122"/>
                <a:ea typeface="微软雅黑" panose="020B0503020204020204" pitchFamily="34" charset="-122"/>
              </a:rPr>
              <a:t>及其相关工具产品、应用解决方案</a:t>
            </a:r>
          </a:p>
        </p:txBody>
      </p:sp>
      <p:sp>
        <p:nvSpPr>
          <p:cNvPr id="12292" name="日期占位符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465E8B8-1265-4C12-B657-451B93B50B4F}"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spTree>
    <p:extLst>
      <p:ext uri="{BB962C8B-B14F-4D97-AF65-F5344CB8AC3E}">
        <p14:creationId xmlns:p14="http://schemas.microsoft.com/office/powerpoint/2010/main" val="3999353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991438" y="188640"/>
            <a:ext cx="7695361" cy="683164"/>
          </a:xfrm>
        </p:spPr>
        <p:txBody>
          <a:bodyPr/>
          <a:lstStyle/>
          <a:p>
            <a:pPr eaLnBrk="1" hangingPunct="1"/>
            <a:r>
              <a:rPr lang="zh-CN" altLang="en-US" sz="4800" dirty="0">
                <a:solidFill>
                  <a:srgbClr val="002060"/>
                </a:solidFill>
              </a:rPr>
              <a:t>数据库概念小结</a:t>
            </a:r>
          </a:p>
        </p:txBody>
      </p:sp>
      <p:sp>
        <p:nvSpPr>
          <p:cNvPr id="52227" name="内容占位符 2"/>
          <p:cNvSpPr>
            <a:spLocks noGrp="1"/>
          </p:cNvSpPr>
          <p:nvPr>
            <p:ph idx="1"/>
          </p:nvPr>
        </p:nvSpPr>
        <p:spPr>
          <a:xfrm>
            <a:off x="991438" y="980728"/>
            <a:ext cx="8117066" cy="5688632"/>
          </a:xfrm>
        </p:spPr>
        <p:txBody>
          <a:bodyPr/>
          <a:lstStyle/>
          <a:p>
            <a:pPr eaLnBrk="1" hangingPunct="1">
              <a:lnSpc>
                <a:spcPct val="150000"/>
              </a:lnSpc>
            </a:pPr>
            <a:r>
              <a:rPr lang="zh-CN" altLang="zh-CN" sz="2400" dirty="0">
                <a:solidFill>
                  <a:srgbClr val="004821"/>
                </a:solidFill>
                <a:latin typeface="微软雅黑" panose="020B0503020204020204" pitchFamily="34" charset="-122"/>
                <a:ea typeface="微软雅黑" panose="020B0503020204020204" pitchFamily="34" charset="-122"/>
              </a:rPr>
              <a:t>数据库是长期存储在计算机内有组织的大量的共享的数据集合。</a:t>
            </a:r>
            <a:endParaRPr lang="en-US" altLang="zh-CN" sz="2400" dirty="0">
              <a:solidFill>
                <a:srgbClr val="004821"/>
              </a:solidFill>
              <a:latin typeface="微软雅黑" panose="020B0503020204020204" pitchFamily="34" charset="-122"/>
              <a:ea typeface="微软雅黑" panose="020B0503020204020204" pitchFamily="34" charset="-122"/>
            </a:endParaRPr>
          </a:p>
          <a:p>
            <a:pPr eaLnBrk="1" hangingPunct="1">
              <a:lnSpc>
                <a:spcPct val="150000"/>
              </a:lnSpc>
            </a:pPr>
            <a:r>
              <a:rPr lang="zh-CN" altLang="zh-CN" sz="2400" dirty="0">
                <a:solidFill>
                  <a:srgbClr val="004821"/>
                </a:solidFill>
                <a:latin typeface="微软雅黑" panose="020B0503020204020204" pitchFamily="34" charset="-122"/>
                <a:ea typeface="微软雅黑" panose="020B0503020204020204" pitchFamily="34" charset="-122"/>
              </a:rPr>
              <a:t>可以供各种用户共享，具有最小冗余度和较高的数据独立性。</a:t>
            </a:r>
            <a:endParaRPr lang="en-US" altLang="zh-CN" sz="2400" dirty="0">
              <a:solidFill>
                <a:srgbClr val="004821"/>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2400" dirty="0">
                <a:solidFill>
                  <a:srgbClr val="004821"/>
                </a:solidFill>
                <a:latin typeface="微软雅黑" panose="020B0503020204020204" pitchFamily="34" charset="-122"/>
                <a:ea typeface="微软雅黑" panose="020B0503020204020204" pitchFamily="34" charset="-122"/>
              </a:rPr>
              <a:t>数据库管理系统</a:t>
            </a:r>
            <a:r>
              <a:rPr lang="zh-CN" altLang="zh-CN" sz="2400" dirty="0">
                <a:solidFill>
                  <a:srgbClr val="004821"/>
                </a:solidFill>
                <a:latin typeface="微软雅黑" panose="020B0503020204020204" pitchFamily="34" charset="-122"/>
                <a:ea typeface="微软雅黑" panose="020B0503020204020204" pitchFamily="34" charset="-122"/>
              </a:rPr>
              <a:t>在数据库建立、运用和维护时对数据库进行统一控制，以保证数据的完整性、安全性，并在多用户同时使用数据库时进行并发控制，在发生故障后对数据库进行恢复。</a:t>
            </a:r>
            <a:endParaRPr lang="zh-CN" altLang="en-US" sz="2400" dirty="0">
              <a:solidFill>
                <a:srgbClr val="004821"/>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0CA1BDC1-5EF4-4EF3-98C0-99632830AD4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699793" y="1628800"/>
            <a:ext cx="6444208" cy="91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第一章  绪论</a:t>
            </a:r>
          </a:p>
        </p:txBody>
      </p:sp>
      <p:sp>
        <p:nvSpPr>
          <p:cNvPr id="5" name="Rectangle 3"/>
          <p:cNvSpPr txBox="1">
            <a:spLocks noChangeArrowheads="1"/>
          </p:cNvSpPr>
          <p:nvPr/>
        </p:nvSpPr>
        <p:spPr>
          <a:xfrm>
            <a:off x="3419872" y="2878018"/>
            <a:ext cx="5400600" cy="395449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eaLnBrk="1" hangingPunct="1">
              <a:lnSpc>
                <a:spcPct val="150000"/>
              </a:lnSpc>
              <a:buNone/>
            </a:pPr>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数据库系统概述</a:t>
            </a:r>
          </a:p>
          <a:p>
            <a:pPr lvl="1" eaLnBrk="1" hangingPunct="1">
              <a:lnSpc>
                <a:spcPct val="150000"/>
              </a:lnSpc>
              <a:buNone/>
            </a:pPr>
            <a:r>
              <a:rPr lang="en-US" altLang="zh-CN" sz="3200" b="1" dirty="0">
                <a:solidFill>
                  <a:srgbClr val="C00000"/>
                </a:solidFill>
                <a:latin typeface="微软雅黑" panose="020B0503020204020204" pitchFamily="34" charset="-122"/>
                <a:ea typeface="微软雅黑" panose="020B0503020204020204" pitchFamily="34" charset="-122"/>
              </a:rPr>
              <a:t>1.2  </a:t>
            </a:r>
            <a:r>
              <a:rPr lang="zh-CN" altLang="en-US" sz="3200" b="1" dirty="0">
                <a:solidFill>
                  <a:srgbClr val="C00000"/>
                </a:solidFill>
                <a:latin typeface="微软雅黑" panose="020B0503020204020204" pitchFamily="34" charset="-122"/>
                <a:ea typeface="微软雅黑" panose="020B0503020204020204" pitchFamily="34" charset="-122"/>
              </a:rPr>
              <a:t>数据模型</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数据库系统的结构</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数据库系统的组成</a:t>
            </a:r>
          </a:p>
          <a:p>
            <a:pPr marL="742950" marR="0" lvl="1" indent="-285750" algn="l" defTabSz="914400" rtl="0" eaLnBrk="1" fontAlgn="base" latinLnBrk="0" hangingPunct="1">
              <a:lnSpc>
                <a:spcPct val="150000"/>
              </a:lnSpc>
              <a:spcBef>
                <a:spcPct val="20000"/>
              </a:spcBef>
              <a:spcAft>
                <a:spcPct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小结</a:t>
            </a:r>
          </a:p>
        </p:txBody>
      </p:sp>
    </p:spTree>
    <p:extLst>
      <p:ext uri="{BB962C8B-B14F-4D97-AF65-F5344CB8AC3E}">
        <p14:creationId xmlns:p14="http://schemas.microsoft.com/office/powerpoint/2010/main" val="3632013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1438" y="188640"/>
            <a:ext cx="7695361" cy="683164"/>
          </a:xfrm>
        </p:spPr>
        <p:txBody>
          <a:bodyPr/>
          <a:lstStyle/>
          <a:p>
            <a:pPr eaLnBrk="1" hangingPunct="1"/>
            <a:r>
              <a:rPr lang="en-US" altLang="zh-CN" sz="4800">
                <a:solidFill>
                  <a:srgbClr val="002060"/>
                </a:solidFill>
              </a:rPr>
              <a:t>1.2  </a:t>
            </a:r>
            <a:r>
              <a:rPr lang="zh-CN" altLang="en-US" sz="4800">
                <a:solidFill>
                  <a:srgbClr val="002060"/>
                </a:solidFill>
              </a:rPr>
              <a:t>数据模型</a:t>
            </a:r>
          </a:p>
        </p:txBody>
      </p:sp>
      <p:sp>
        <p:nvSpPr>
          <p:cNvPr id="54275" name="Rectangle 3"/>
          <p:cNvSpPr>
            <a:spLocks noGrp="1" noChangeArrowheads="1"/>
          </p:cNvSpPr>
          <p:nvPr>
            <p:ph type="body" idx="1"/>
          </p:nvPr>
        </p:nvSpPr>
        <p:spPr>
          <a:xfrm>
            <a:off x="991438" y="908720"/>
            <a:ext cx="8045058" cy="5760640"/>
          </a:xfrm>
        </p:spPr>
        <p:txBody>
          <a:bodyPr/>
          <a:lstStyle/>
          <a:p>
            <a:pPr eaLnBrk="1" hangingPunct="1">
              <a:lnSpc>
                <a:spcPct val="200000"/>
              </a:lnSpc>
              <a:spcBef>
                <a:spcPct val="0"/>
              </a:spcBef>
            </a:pPr>
            <a:r>
              <a:rPr lang="zh-CN" altLang="en-US" dirty="0">
                <a:latin typeface="微软雅黑" panose="020B0503020204020204" pitchFamily="34" charset="-122"/>
                <a:ea typeface="微软雅黑" panose="020B0503020204020204" pitchFamily="34" charset="-122"/>
              </a:rPr>
              <a:t>数据模型是对现实世界数据特征的抽象。</a:t>
            </a:r>
            <a:endParaRPr lang="en-US" altLang="zh-CN" dirty="0">
              <a:latin typeface="微软雅黑" panose="020B0503020204020204" pitchFamily="34" charset="-122"/>
              <a:ea typeface="微软雅黑" panose="020B0503020204020204" pitchFamily="34" charset="-122"/>
            </a:endParaRPr>
          </a:p>
          <a:p>
            <a:pPr eaLnBrk="1" hangingPunct="1">
              <a:lnSpc>
                <a:spcPct val="200000"/>
              </a:lnSpc>
              <a:spcBef>
                <a:spcPct val="0"/>
              </a:spcBef>
            </a:pPr>
            <a:r>
              <a:rPr lang="zh-CN" altLang="en-US" dirty="0">
                <a:latin typeface="微软雅黑" panose="020B0503020204020204" pitchFamily="34" charset="-122"/>
                <a:ea typeface="微软雅黑" panose="020B0503020204020204" pitchFamily="34" charset="-122"/>
              </a:rPr>
              <a:t>通俗地讲数据模型就是</a:t>
            </a:r>
            <a:r>
              <a:rPr lang="zh-CN" altLang="en-US" dirty="0">
                <a:solidFill>
                  <a:srgbClr val="FF00FF"/>
                </a:solidFill>
                <a:latin typeface="微软雅黑" panose="020B0503020204020204" pitchFamily="34" charset="-122"/>
                <a:ea typeface="微软雅黑" panose="020B0503020204020204" pitchFamily="34" charset="-122"/>
              </a:rPr>
              <a:t>现实世界的模拟</a:t>
            </a:r>
            <a:r>
              <a:rPr lang="zh-CN" altLang="en-US" dirty="0">
                <a:latin typeface="微软雅黑" panose="020B0503020204020204" pitchFamily="34" charset="-122"/>
                <a:ea typeface="微软雅黑" panose="020B0503020204020204" pitchFamily="34" charset="-122"/>
              </a:rPr>
              <a:t>。</a:t>
            </a:r>
          </a:p>
          <a:p>
            <a:pPr algn="just" eaLnBrk="1" hangingPunct="1">
              <a:lnSpc>
                <a:spcPct val="200000"/>
              </a:lnSpc>
              <a:spcBef>
                <a:spcPct val="0"/>
              </a:spcBef>
            </a:pPr>
            <a:r>
              <a:rPr lang="zh-CN" altLang="en-US" dirty="0">
                <a:latin typeface="微软雅黑" panose="020B0503020204020204" pitchFamily="34" charset="-122"/>
                <a:ea typeface="微软雅黑" panose="020B0503020204020204" pitchFamily="34" charset="-122"/>
              </a:rPr>
              <a:t>数据模型应满足三方面要求</a:t>
            </a:r>
          </a:p>
          <a:p>
            <a:pPr lvl="1" algn="just" eaLnBrk="1" hangingPunct="1">
              <a:lnSpc>
                <a:spcPct val="200000"/>
              </a:lnSpc>
              <a:spcBef>
                <a:spcPct val="0"/>
              </a:spcBef>
            </a:pPr>
            <a:r>
              <a:rPr lang="zh-CN" altLang="en-US" dirty="0">
                <a:latin typeface="微软雅黑" panose="020B0503020204020204" pitchFamily="34" charset="-122"/>
                <a:ea typeface="微软雅黑" panose="020B0503020204020204" pitchFamily="34" charset="-122"/>
              </a:rPr>
              <a:t>能比较</a:t>
            </a:r>
            <a:r>
              <a:rPr lang="zh-CN" altLang="en-US" dirty="0">
                <a:solidFill>
                  <a:srgbClr val="5F9F25"/>
                </a:solidFill>
                <a:latin typeface="微软雅黑" panose="020B0503020204020204" pitchFamily="34" charset="-122"/>
                <a:ea typeface="微软雅黑" panose="020B0503020204020204" pitchFamily="34" charset="-122"/>
              </a:rPr>
              <a:t>真实</a:t>
            </a:r>
            <a:r>
              <a:rPr lang="zh-CN" altLang="en-US" dirty="0">
                <a:latin typeface="微软雅黑" panose="020B0503020204020204" pitchFamily="34" charset="-122"/>
                <a:ea typeface="微软雅黑" panose="020B0503020204020204" pitchFamily="34" charset="-122"/>
              </a:rPr>
              <a:t>地模拟现实世界</a:t>
            </a:r>
          </a:p>
          <a:p>
            <a:pPr lvl="1" algn="just" eaLnBrk="1" hangingPunct="1">
              <a:lnSpc>
                <a:spcPct val="200000"/>
              </a:lnSpc>
              <a:spcBef>
                <a:spcPct val="0"/>
              </a:spcBef>
            </a:pPr>
            <a:r>
              <a:rPr lang="zh-CN" altLang="en-US" dirty="0">
                <a:solidFill>
                  <a:srgbClr val="5F9F25"/>
                </a:solidFill>
                <a:latin typeface="微软雅黑" panose="020B0503020204020204" pitchFamily="34" charset="-122"/>
                <a:ea typeface="微软雅黑" panose="020B0503020204020204" pitchFamily="34" charset="-122"/>
              </a:rPr>
              <a:t>容易</a:t>
            </a:r>
            <a:r>
              <a:rPr lang="zh-CN" altLang="en-US" dirty="0">
                <a:latin typeface="微软雅黑" panose="020B0503020204020204" pitchFamily="34" charset="-122"/>
                <a:ea typeface="微软雅黑" panose="020B0503020204020204" pitchFamily="34" charset="-122"/>
              </a:rPr>
              <a:t>为人所</a:t>
            </a:r>
            <a:r>
              <a:rPr lang="zh-CN" altLang="en-US" dirty="0">
                <a:solidFill>
                  <a:srgbClr val="5F9F25"/>
                </a:solidFill>
                <a:latin typeface="微软雅黑" panose="020B0503020204020204" pitchFamily="34" charset="-122"/>
                <a:ea typeface="微软雅黑" panose="020B0503020204020204" pitchFamily="34" charset="-122"/>
              </a:rPr>
              <a:t>理解</a:t>
            </a:r>
          </a:p>
          <a:p>
            <a:pPr lvl="1" algn="just" eaLnBrk="1" hangingPunct="1">
              <a:lnSpc>
                <a:spcPct val="200000"/>
              </a:lnSpc>
              <a:spcBef>
                <a:spcPct val="0"/>
              </a:spcBef>
            </a:pPr>
            <a:r>
              <a:rPr lang="zh-CN" altLang="en-US" dirty="0">
                <a:latin typeface="微软雅黑" panose="020B0503020204020204" pitchFamily="34" charset="-122"/>
                <a:ea typeface="微软雅黑" panose="020B0503020204020204" pitchFamily="34" charset="-122"/>
              </a:rPr>
              <a:t>便于在计算机上</a:t>
            </a:r>
            <a:r>
              <a:rPr lang="zh-CN" altLang="en-US" dirty="0">
                <a:solidFill>
                  <a:srgbClr val="5F9F25"/>
                </a:solidFill>
                <a:latin typeface="微软雅黑" panose="020B0503020204020204" pitchFamily="34" charset="-122"/>
                <a:ea typeface="微软雅黑" panose="020B0503020204020204" pitchFamily="34" charset="-122"/>
              </a:rPr>
              <a:t>实现</a:t>
            </a:r>
            <a:endParaRPr lang="en-US" altLang="zh-CN" dirty="0">
              <a:solidFill>
                <a:srgbClr val="5F9F25"/>
              </a:solidFill>
              <a:latin typeface="微软雅黑" panose="020B0503020204020204" pitchFamily="34" charset="-122"/>
              <a:ea typeface="微软雅黑" panose="020B0503020204020204" pitchFamily="34" charset="-122"/>
            </a:endParaRPr>
          </a:p>
          <a:p>
            <a:pPr algn="just" eaLnBrk="1" hangingPunct="1">
              <a:lnSpc>
                <a:spcPct val="200000"/>
              </a:lnSpc>
              <a:spcBef>
                <a:spcPct val="0"/>
              </a:spcBef>
            </a:pPr>
            <a:r>
              <a:rPr lang="zh-CN" altLang="en-US" dirty="0">
                <a:latin typeface="微软雅黑" panose="020B0503020204020204" pitchFamily="34" charset="-122"/>
                <a:ea typeface="微软雅黑" panose="020B0503020204020204" pitchFamily="34" charset="-122"/>
              </a:rPr>
              <a:t>数据模型是数据库系统的</a:t>
            </a:r>
            <a:r>
              <a:rPr lang="zh-CN" altLang="en-US" dirty="0">
                <a:solidFill>
                  <a:srgbClr val="FF00FF"/>
                </a:solidFill>
                <a:latin typeface="微软雅黑" panose="020B0503020204020204" pitchFamily="34" charset="-122"/>
                <a:ea typeface="微软雅黑" panose="020B0503020204020204" pitchFamily="34" charset="-122"/>
              </a:rPr>
              <a:t>核心和基础</a:t>
            </a:r>
          </a:p>
          <a:p>
            <a:pPr eaLnBrk="1" hangingPunct="1">
              <a:lnSpc>
                <a:spcPct val="200000"/>
              </a:lnSpc>
              <a:spcBef>
                <a:spcPct val="0"/>
              </a:spcBef>
              <a:buFont typeface="Wingdings" panose="05000000000000000000" pitchFamily="2" charset="2"/>
              <a:buNone/>
            </a:pPr>
            <a:endParaRPr lang="en-US" altLang="zh-CN" sz="22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879028EF-D79E-4FD9-9258-49807223CAA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5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42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427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4275">
                                            <p:txEl>
                                              <p:pRg st="1" end="1"/>
                                            </p:txEl>
                                          </p:spTgt>
                                        </p:tgtEl>
                                        <p:attrNameLst>
                                          <p:attrName>style.visibility</p:attrName>
                                        </p:attrNameLst>
                                      </p:cBhvr>
                                      <p:to>
                                        <p:strVal val="visible"/>
                                      </p:to>
                                    </p:set>
                                    <p:anim calcmode="lin" valueType="num">
                                      <p:cBhvr>
                                        <p:cTn id="14" dur="500" fill="hold"/>
                                        <p:tgtEl>
                                          <p:spTgt spid="5427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427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427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4275">
                                            <p:txEl>
                                              <p:pRg st="2" end="2"/>
                                            </p:txEl>
                                          </p:spTgt>
                                        </p:tgtEl>
                                        <p:attrNameLst>
                                          <p:attrName>style.visibility</p:attrName>
                                        </p:attrNameLst>
                                      </p:cBhvr>
                                      <p:to>
                                        <p:strVal val="visible"/>
                                      </p:to>
                                    </p:set>
                                    <p:anim calcmode="lin" valueType="num">
                                      <p:cBhvr>
                                        <p:cTn id="21" dur="500" fill="hold"/>
                                        <p:tgtEl>
                                          <p:spTgt spid="5427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427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42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4275">
                                            <p:txEl>
                                              <p:pRg st="3" end="3"/>
                                            </p:txEl>
                                          </p:spTgt>
                                        </p:tgtEl>
                                        <p:attrNameLst>
                                          <p:attrName>style.visibility</p:attrName>
                                        </p:attrNameLst>
                                      </p:cBhvr>
                                      <p:to>
                                        <p:strVal val="visible"/>
                                      </p:to>
                                    </p:set>
                                    <p:anim calcmode="lin" valueType="num">
                                      <p:cBhvr>
                                        <p:cTn id="28" dur="500" fill="hold"/>
                                        <p:tgtEl>
                                          <p:spTgt spid="5427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427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427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4275">
                                            <p:txEl>
                                              <p:pRg st="4" end="4"/>
                                            </p:txEl>
                                          </p:spTgt>
                                        </p:tgtEl>
                                        <p:attrNameLst>
                                          <p:attrName>style.visibility</p:attrName>
                                        </p:attrNameLst>
                                      </p:cBhvr>
                                      <p:to>
                                        <p:strVal val="visible"/>
                                      </p:to>
                                    </p:set>
                                    <p:anim calcmode="lin" valueType="num">
                                      <p:cBhvr>
                                        <p:cTn id="35" dur="500" fill="hold"/>
                                        <p:tgtEl>
                                          <p:spTgt spid="5427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427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427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4275">
                                            <p:txEl>
                                              <p:pRg st="5" end="5"/>
                                            </p:txEl>
                                          </p:spTgt>
                                        </p:tgtEl>
                                        <p:attrNameLst>
                                          <p:attrName>style.visibility</p:attrName>
                                        </p:attrNameLst>
                                      </p:cBhvr>
                                      <p:to>
                                        <p:strVal val="visible"/>
                                      </p:to>
                                    </p:set>
                                    <p:anim calcmode="lin" valueType="num">
                                      <p:cBhvr>
                                        <p:cTn id="42" dur="500" fill="hold"/>
                                        <p:tgtEl>
                                          <p:spTgt spid="5427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5427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5427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4275">
                                            <p:txEl>
                                              <p:pRg st="6" end="6"/>
                                            </p:txEl>
                                          </p:spTgt>
                                        </p:tgtEl>
                                        <p:attrNameLst>
                                          <p:attrName>style.visibility</p:attrName>
                                        </p:attrNameLst>
                                      </p:cBhvr>
                                      <p:to>
                                        <p:strVal val="visible"/>
                                      </p:to>
                                    </p:set>
                                    <p:anim calcmode="lin" valueType="num">
                                      <p:cBhvr>
                                        <p:cTn id="49" dur="500" fill="hold"/>
                                        <p:tgtEl>
                                          <p:spTgt spid="5427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4275">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1.2  </a:t>
            </a:r>
            <a:r>
              <a:rPr lang="zh-CN" altLang="en-US" sz="4800" dirty="0">
                <a:solidFill>
                  <a:srgbClr val="002060"/>
                </a:solidFill>
              </a:rPr>
              <a:t>数据模型</a:t>
            </a:r>
          </a:p>
        </p:txBody>
      </p:sp>
      <p:sp>
        <p:nvSpPr>
          <p:cNvPr id="55299" name="Rectangle 1027"/>
          <p:cNvSpPr>
            <a:spLocks noGrp="1" noChangeArrowheads="1"/>
          </p:cNvSpPr>
          <p:nvPr>
            <p:ph type="body" idx="1"/>
          </p:nvPr>
        </p:nvSpPr>
        <p:spPr>
          <a:xfrm>
            <a:off x="957262" y="1098550"/>
            <a:ext cx="6999113" cy="5759450"/>
          </a:xfrm>
        </p:spPr>
        <p:txBody>
          <a:bodyPr/>
          <a:lstStyle/>
          <a:p>
            <a:pPr eaLnBrk="1" hangingPunct="1">
              <a:lnSpc>
                <a:spcPct val="150000"/>
              </a:lnSpc>
              <a:buFont typeface="Wingdings" panose="05000000000000000000" pitchFamily="2" charset="2"/>
              <a:buNone/>
            </a:pPr>
            <a:r>
              <a:rPr lang="en-US" altLang="zh-CN" sz="3200" dirty="0">
                <a:solidFill>
                  <a:srgbClr val="00B050"/>
                </a:solidFill>
                <a:latin typeface="微软雅黑" panose="020B0503020204020204" pitchFamily="34" charset="-122"/>
                <a:ea typeface="微软雅黑" panose="020B0503020204020204" pitchFamily="34" charset="-122"/>
              </a:rPr>
              <a:t>  1.2.1  </a:t>
            </a:r>
            <a:r>
              <a:rPr lang="zh-CN" altLang="en-US" sz="3200" dirty="0">
                <a:solidFill>
                  <a:srgbClr val="00B050"/>
                </a:solidFill>
                <a:latin typeface="微软雅黑" panose="020B0503020204020204" pitchFamily="34" charset="-122"/>
                <a:ea typeface="微软雅黑" panose="020B0503020204020204" pitchFamily="34" charset="-122"/>
              </a:rPr>
              <a:t>两类数据模型</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1.2.2  </a:t>
            </a:r>
            <a:r>
              <a:rPr lang="zh-CN" altLang="en-US" sz="3200" dirty="0">
                <a:latin typeface="微软雅黑" panose="020B0503020204020204" pitchFamily="34" charset="-122"/>
                <a:ea typeface="微软雅黑" panose="020B0503020204020204" pitchFamily="34" charset="-122"/>
              </a:rPr>
              <a:t>概念模型</a:t>
            </a:r>
          </a:p>
          <a:p>
            <a:pPr eaLnBrk="1" hangingPunct="1">
              <a:lnSpc>
                <a:spcPct val="150000"/>
              </a:lnSpc>
              <a:buFont typeface="Wingdings" panose="05000000000000000000" pitchFamily="2" charset="2"/>
              <a:buNone/>
            </a:pPr>
            <a:r>
              <a:rPr lang="zh-CN" altLang="en-US" sz="3200" dirty="0">
                <a:solidFill>
                  <a:schemeClr val="hlink"/>
                </a:solidFill>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1.2.3  </a:t>
            </a:r>
            <a:r>
              <a:rPr lang="zh-CN" altLang="en-US" sz="3200" dirty="0">
                <a:latin typeface="微软雅黑" panose="020B0503020204020204" pitchFamily="34" charset="-122"/>
                <a:ea typeface="微软雅黑" panose="020B0503020204020204" pitchFamily="34" charset="-122"/>
              </a:rPr>
              <a:t>数据模型的组成要素</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1.2.4  </a:t>
            </a:r>
            <a:r>
              <a:rPr lang="zh-CN" altLang="en-US" sz="3200" dirty="0">
                <a:latin typeface="微软雅黑" panose="020B0503020204020204" pitchFamily="34" charset="-122"/>
                <a:ea typeface="微软雅黑" panose="020B0503020204020204" pitchFamily="34" charset="-122"/>
              </a:rPr>
              <a:t>常用的数据模型</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1.2.5  </a:t>
            </a:r>
            <a:r>
              <a:rPr lang="zh-CN" altLang="en-US" sz="3200" dirty="0">
                <a:latin typeface="微软雅黑" panose="020B0503020204020204" pitchFamily="34" charset="-122"/>
                <a:ea typeface="微软雅黑" panose="020B0503020204020204" pitchFamily="34" charset="-122"/>
              </a:rPr>
              <a:t>层次模型</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1.2.6  </a:t>
            </a:r>
            <a:r>
              <a:rPr lang="zh-CN" altLang="en-US" sz="3200" dirty="0">
                <a:latin typeface="微软雅黑" panose="020B0503020204020204" pitchFamily="34" charset="-122"/>
                <a:ea typeface="微软雅黑" panose="020B0503020204020204" pitchFamily="34" charset="-122"/>
              </a:rPr>
              <a:t>网状模型</a:t>
            </a:r>
          </a:p>
          <a:p>
            <a:pPr eaLnBrk="1" hangingPunct="1">
              <a:lnSpc>
                <a:spcPct val="15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1.2.7  </a:t>
            </a:r>
            <a:r>
              <a:rPr lang="zh-CN" altLang="en-US" sz="3200" dirty="0">
                <a:latin typeface="微软雅黑" panose="020B0503020204020204" pitchFamily="34" charset="-122"/>
                <a:ea typeface="微软雅黑" panose="020B0503020204020204" pitchFamily="34" charset="-122"/>
              </a:rPr>
              <a:t>关系模型</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7BF62E5E-9ABC-4488-B309-8E2459F45E3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 1.2.1  </a:t>
            </a:r>
            <a:r>
              <a:rPr lang="zh-CN" altLang="en-US" sz="4800" dirty="0">
                <a:solidFill>
                  <a:srgbClr val="002060"/>
                </a:solidFill>
              </a:rPr>
              <a:t>两类数据模型</a:t>
            </a:r>
          </a:p>
        </p:txBody>
      </p:sp>
      <p:sp>
        <p:nvSpPr>
          <p:cNvPr id="56323" name="Rectangle 3"/>
          <p:cNvSpPr>
            <a:spLocks noGrp="1" noChangeArrowheads="1"/>
          </p:cNvSpPr>
          <p:nvPr>
            <p:ph type="body" idx="1"/>
          </p:nvPr>
        </p:nvSpPr>
        <p:spPr>
          <a:xfrm>
            <a:off x="991438" y="939433"/>
            <a:ext cx="8045058" cy="5570538"/>
          </a:xfrm>
        </p:spPr>
        <p:txBody>
          <a:bodyPr/>
          <a:lstStyle/>
          <a:p>
            <a:pPr eaLnBrk="1" hangingPunct="1">
              <a:lnSpc>
                <a:spcPct val="150000"/>
              </a:lnSpc>
              <a:spcBef>
                <a:spcPct val="0"/>
              </a:spcBef>
            </a:pPr>
            <a:r>
              <a:rPr lang="zh-CN" altLang="en-US" sz="2400" dirty="0">
                <a:latin typeface="微软雅黑" panose="020B0503020204020204" pitchFamily="34" charset="-122"/>
                <a:ea typeface="微软雅黑" panose="020B0503020204020204" pitchFamily="34" charset="-122"/>
              </a:rPr>
              <a:t>数据模型分为两类（两个不同的层次）</a:t>
            </a:r>
          </a:p>
          <a:p>
            <a:pPr lvl="1" eaLnBrk="1" hangingPunct="1">
              <a:lnSpc>
                <a:spcPct val="15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solidFill>
                  <a:schemeClr val="hlink"/>
                </a:solidFill>
                <a:latin typeface="微软雅黑" panose="020B0503020204020204" pitchFamily="34" charset="-122"/>
                <a:ea typeface="微软雅黑" panose="020B0503020204020204" pitchFamily="34" charset="-122"/>
              </a:rPr>
              <a:t>概念模型</a:t>
            </a:r>
            <a:r>
              <a:rPr lang="zh-CN" altLang="en-US" dirty="0">
                <a:latin typeface="微软雅黑" panose="020B0503020204020204" pitchFamily="34" charset="-122"/>
                <a:ea typeface="微软雅黑" panose="020B0503020204020204" pitchFamily="34" charset="-122"/>
              </a:rPr>
              <a:t>   也称信息模型，它是按用户的观点来对数据和信息建模，用于数据库设计。 </a:t>
            </a:r>
          </a:p>
          <a:p>
            <a:pPr lvl="1" eaLnBrk="1" hangingPunct="1">
              <a:lnSpc>
                <a:spcPct val="150000"/>
              </a:lnSpc>
              <a:spcBef>
                <a:spcPct val="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solidFill>
                  <a:schemeClr val="hlink"/>
                </a:solidFill>
                <a:latin typeface="微软雅黑" panose="020B0503020204020204" pitchFamily="34" charset="-122"/>
                <a:ea typeface="微软雅黑" panose="020B0503020204020204" pitchFamily="34" charset="-122"/>
              </a:rPr>
              <a:t>逻辑模型和物理模型</a:t>
            </a:r>
            <a:r>
              <a:rPr lang="zh-CN" altLang="en-US" dirty="0">
                <a:latin typeface="微软雅黑" panose="020B0503020204020204" pitchFamily="34" charset="-122"/>
                <a:ea typeface="微软雅黑" panose="020B0503020204020204" pitchFamily="34" charset="-122"/>
              </a:rPr>
              <a:t>   </a:t>
            </a:r>
          </a:p>
          <a:p>
            <a:pPr lvl="2"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逻辑模型主要包括网状模型、层次模型、关系模型、面向对象数据模型、对象关系数据模型、半结构化数据模型等。按计算机系统的观点对数据建模，用于</a:t>
            </a:r>
            <a:r>
              <a:rPr lang="en-US" altLang="zh-CN" dirty="0">
                <a:latin typeface="微软雅黑" panose="020B0503020204020204" pitchFamily="34" charset="-122"/>
                <a:ea typeface="微软雅黑" panose="020B0503020204020204" pitchFamily="34" charset="-122"/>
              </a:rPr>
              <a:t>DBMS</a:t>
            </a:r>
            <a:r>
              <a:rPr lang="zh-CN" altLang="en-US" dirty="0">
                <a:latin typeface="微软雅黑" panose="020B0503020204020204" pitchFamily="34" charset="-122"/>
                <a:ea typeface="微软雅黑" panose="020B0503020204020204" pitchFamily="34" charset="-122"/>
              </a:rPr>
              <a:t>实现。</a:t>
            </a:r>
          </a:p>
          <a:p>
            <a:pPr lvl="2" algn="just">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物理模型是对数据最底层的抽象，描述数据在系统内部的表示方式和存取方法，在磁盘或磁带上的存储方式和存取方法</a:t>
            </a:r>
          </a:p>
        </p:txBody>
      </p:sp>
      <p:sp>
        <p:nvSpPr>
          <p:cNvPr id="2" name="日期占位符 1"/>
          <p:cNvSpPr>
            <a:spLocks noGrp="1"/>
          </p:cNvSpPr>
          <p:nvPr>
            <p:ph type="dt" sz="half" idx="10"/>
          </p:nvPr>
        </p:nvSpPr>
        <p:spPr/>
        <p:txBody>
          <a:bodyPr/>
          <a:lstStyle/>
          <a:p>
            <a:pPr>
              <a:defRPr/>
            </a:pPr>
            <a:fld id="{A6B0D91D-0767-470E-94FE-CD5E42432BB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两类数据模型（续）</a:t>
            </a:r>
            <a:endParaRPr lang="en-US" altLang="zh-CN" sz="4800" dirty="0">
              <a:solidFill>
                <a:srgbClr val="002060"/>
              </a:solidFill>
            </a:endParaRPr>
          </a:p>
        </p:txBody>
      </p:sp>
      <p:sp>
        <p:nvSpPr>
          <p:cNvPr id="57347" name="Rectangle 3"/>
          <p:cNvSpPr>
            <a:spLocks noGrp="1" noChangeArrowheads="1"/>
          </p:cNvSpPr>
          <p:nvPr>
            <p:ph type="body" idx="1"/>
          </p:nvPr>
        </p:nvSpPr>
        <p:spPr/>
        <p:txBody>
          <a:bodyPr/>
          <a:lstStyle/>
          <a:p>
            <a:pPr eaLnBrk="1" hangingPunct="1">
              <a:lnSpc>
                <a:spcPct val="200000"/>
              </a:lnSpc>
            </a:pPr>
            <a:r>
              <a:rPr lang="zh-CN" altLang="en-US" sz="2400" dirty="0">
                <a:latin typeface="微软雅黑" panose="020B0503020204020204" pitchFamily="34" charset="-122"/>
                <a:ea typeface="微软雅黑" panose="020B0503020204020204" pitchFamily="34" charset="-122"/>
              </a:rPr>
              <a:t>客观对象的抽象过程</a:t>
            </a:r>
            <a:r>
              <a:rPr lang="en-US" altLang="zh-CN" sz="2400" dirty="0">
                <a:latin typeface="微软雅黑" panose="020B0503020204020204" pitchFamily="34" charset="-122"/>
                <a:ea typeface="微软雅黑" panose="020B0503020204020204" pitchFamily="34" charset="-122"/>
              </a:rPr>
              <a:t>---</a:t>
            </a:r>
            <a:r>
              <a:rPr lang="zh-CN" altLang="en-US" sz="2400" dirty="0">
                <a:solidFill>
                  <a:srgbClr val="5F9F25"/>
                </a:solidFill>
                <a:latin typeface="微软雅黑" panose="020B0503020204020204" pitchFamily="34" charset="-122"/>
                <a:ea typeface="微软雅黑" panose="020B0503020204020204" pitchFamily="34" charset="-122"/>
              </a:rPr>
              <a:t>两步抽象</a:t>
            </a:r>
          </a:p>
          <a:p>
            <a:pPr lvl="1" algn="just" eaLnBrk="1" hangingPunct="1">
              <a:lnSpc>
                <a:spcPct val="200000"/>
              </a:lnSpc>
            </a:pPr>
            <a:r>
              <a:rPr lang="zh-CN" altLang="en-US" sz="2000" dirty="0">
                <a:latin typeface="微软雅黑" panose="020B0503020204020204" pitchFamily="34" charset="-122"/>
                <a:ea typeface="微软雅黑" panose="020B0503020204020204" pitchFamily="34" charset="-122"/>
              </a:rPr>
              <a:t>现实世界中的客观对象抽象为概念模型；</a:t>
            </a:r>
            <a:endParaRPr lang="en-US" altLang="zh-CN" sz="2000" dirty="0">
              <a:latin typeface="微软雅黑" panose="020B0503020204020204" pitchFamily="34" charset="-122"/>
              <a:ea typeface="微软雅黑" panose="020B0503020204020204" pitchFamily="34" charset="-122"/>
            </a:endParaRPr>
          </a:p>
          <a:p>
            <a:pPr lvl="2" algn="just" eaLnBrk="1" hangingPunct="1">
              <a:lnSpc>
                <a:spcPct val="200000"/>
              </a:lnSpc>
              <a:spcBef>
                <a:spcPct val="0"/>
              </a:spcBef>
              <a:buClr>
                <a:schemeClr val="tx1"/>
              </a:buClr>
              <a:buSzPct val="87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将现实世界抽象为信息世界</a:t>
            </a:r>
          </a:p>
          <a:p>
            <a:pPr lvl="1" algn="just" eaLnBrk="1" hangingPunct="1">
              <a:lnSpc>
                <a:spcPct val="200000"/>
              </a:lnSpc>
            </a:pPr>
            <a:r>
              <a:rPr lang="zh-CN" altLang="en-US" sz="2000" dirty="0">
                <a:latin typeface="微软雅黑" panose="020B0503020204020204" pitchFamily="34" charset="-122"/>
                <a:ea typeface="微软雅黑" panose="020B0503020204020204" pitchFamily="34" charset="-122"/>
              </a:rPr>
              <a:t>把概念模型转换为某一数据库管理系统支持的数据模型。</a:t>
            </a:r>
            <a:endParaRPr lang="en-US" altLang="zh-CN" sz="2000" dirty="0">
              <a:latin typeface="微软雅黑" panose="020B0503020204020204" pitchFamily="34" charset="-122"/>
              <a:ea typeface="微软雅黑" panose="020B0503020204020204" pitchFamily="34" charset="-122"/>
            </a:endParaRPr>
          </a:p>
          <a:p>
            <a:pPr lvl="2" algn="just" eaLnBrk="1" hangingPunct="1">
              <a:lnSpc>
                <a:spcPct val="200000"/>
              </a:lnSpc>
              <a:spcBef>
                <a:spcPct val="0"/>
              </a:spcBef>
              <a:buClr>
                <a:schemeClr val="tx1"/>
              </a:buClr>
              <a:buSzPct val="87000"/>
              <a:buFont typeface="Wingdings" panose="05000000000000000000" pitchFamily="2" charset="2"/>
              <a:buChar char="l"/>
            </a:pPr>
            <a:r>
              <a:rPr lang="zh-CN" altLang="zh-CN" dirty="0">
                <a:latin typeface="微软雅黑" panose="020B0503020204020204" pitchFamily="34" charset="-122"/>
                <a:ea typeface="微软雅黑" panose="020B0503020204020204" pitchFamily="34" charset="-122"/>
              </a:rPr>
              <a:t>将信息世界转换为机器世界</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AFA2A359-DAAB-4771-8D48-7E498E40C7F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两类数据模型（续）</a:t>
            </a:r>
            <a:endParaRPr lang="en-US" altLang="zh-CN" sz="4800" dirty="0">
              <a:solidFill>
                <a:srgbClr val="002060"/>
              </a:solidFill>
            </a:endParaRPr>
          </a:p>
        </p:txBody>
      </p:sp>
      <p:sp>
        <p:nvSpPr>
          <p:cNvPr id="382980" name="Rectangle 4"/>
          <p:cNvSpPr>
            <a:spLocks noChangeArrowheads="1"/>
          </p:cNvSpPr>
          <p:nvPr/>
        </p:nvSpPr>
        <p:spPr bwMode="auto">
          <a:xfrm>
            <a:off x="2771775" y="4294188"/>
            <a:ext cx="3313113" cy="720725"/>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数据库管理系统支持的数据模型</a:t>
            </a:r>
          </a:p>
        </p:txBody>
      </p:sp>
      <p:sp>
        <p:nvSpPr>
          <p:cNvPr id="382981" name="Rectangle 5"/>
          <p:cNvSpPr>
            <a:spLocks noChangeArrowheads="1"/>
          </p:cNvSpPr>
          <p:nvPr/>
        </p:nvSpPr>
        <p:spPr bwMode="auto">
          <a:xfrm>
            <a:off x="3435350" y="3286125"/>
            <a:ext cx="1943100" cy="576263"/>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微软雅黑" panose="020B0503020204020204" pitchFamily="34" charset="-122"/>
                <a:ea typeface="微软雅黑" panose="020B0503020204020204" pitchFamily="34" charset="-122"/>
              </a:rPr>
              <a:t>概念模型</a:t>
            </a:r>
          </a:p>
        </p:txBody>
      </p:sp>
      <p:sp>
        <p:nvSpPr>
          <p:cNvPr id="382982" name="AutoShape 6"/>
          <p:cNvSpPr>
            <a:spLocks noChangeArrowheads="1"/>
          </p:cNvSpPr>
          <p:nvPr/>
        </p:nvSpPr>
        <p:spPr bwMode="auto">
          <a:xfrm>
            <a:off x="3873500" y="2205038"/>
            <a:ext cx="914400" cy="792162"/>
          </a:xfrm>
          <a:prstGeom prst="smileyFace">
            <a:avLst>
              <a:gd name="adj" fmla="val 4653"/>
            </a:avLst>
          </a:prstGeom>
          <a:gradFill rotWithShape="0">
            <a:gsLst>
              <a:gs pos="0">
                <a:srgbClr val="FFFFFF"/>
              </a:gs>
              <a:gs pos="100000">
                <a:srgbClr val="BBBBBB"/>
              </a:gs>
            </a:gsLst>
            <a:lin ang="5400000" scaled="1"/>
          </a:gradFill>
          <a:ln w="254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382985" name="AutoShape 9"/>
          <p:cNvSpPr>
            <a:spLocks noChangeArrowheads="1"/>
          </p:cNvSpPr>
          <p:nvPr/>
        </p:nvSpPr>
        <p:spPr bwMode="auto">
          <a:xfrm flipH="1">
            <a:off x="5508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gradFill>
          <a:ln w="25400" algn="ctr">
            <a:solidFill>
              <a:schemeClr val="tx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认识</a:t>
            </a:r>
          </a:p>
          <a:p>
            <a:pPr eaLnBrk="1" hangingPunct="1"/>
            <a:r>
              <a:rPr lang="zh-CN" altLang="en-US" b="1">
                <a:latin typeface="微软雅黑" panose="020B0503020204020204" pitchFamily="34" charset="-122"/>
                <a:ea typeface="微软雅黑" panose="020B0503020204020204" pitchFamily="34" charset="-122"/>
              </a:rPr>
              <a:t>抽象</a:t>
            </a:r>
          </a:p>
        </p:txBody>
      </p:sp>
      <p:sp>
        <p:nvSpPr>
          <p:cNvPr id="382986" name="Text Box 10"/>
          <p:cNvSpPr txBox="1">
            <a:spLocks noChangeArrowheads="1"/>
          </p:cNvSpPr>
          <p:nvPr/>
        </p:nvSpPr>
        <p:spPr bwMode="auto">
          <a:xfrm>
            <a:off x="1258888" y="342265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信息世界</a:t>
            </a:r>
          </a:p>
        </p:txBody>
      </p:sp>
      <p:sp>
        <p:nvSpPr>
          <p:cNvPr id="382987" name="Text Box 11"/>
          <p:cNvSpPr txBox="1">
            <a:spLocks noChangeArrowheads="1"/>
          </p:cNvSpPr>
          <p:nvPr/>
        </p:nvSpPr>
        <p:spPr bwMode="auto">
          <a:xfrm>
            <a:off x="1258888" y="4508500"/>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机器世界</a:t>
            </a:r>
          </a:p>
        </p:txBody>
      </p:sp>
      <p:sp>
        <p:nvSpPr>
          <p:cNvPr id="58377" name="Text Box 12"/>
          <p:cNvSpPr txBox="1">
            <a:spLocks noChangeArrowheads="1"/>
          </p:cNvSpPr>
          <p:nvPr/>
        </p:nvSpPr>
        <p:spPr bwMode="auto">
          <a:xfrm>
            <a:off x="2843213" y="5538788"/>
            <a:ext cx="3438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现实世界中客观对象的抽象过程</a:t>
            </a:r>
          </a:p>
        </p:txBody>
      </p:sp>
      <p:sp>
        <p:nvSpPr>
          <p:cNvPr id="382989" name="Cloud"/>
          <p:cNvSpPr>
            <a:spLocks noChangeAspect="1" noEditPoints="1" noChangeArrowheads="1"/>
          </p:cNvSpPr>
          <p:nvPr/>
        </p:nvSpPr>
        <p:spPr bwMode="auto">
          <a:xfrm>
            <a:off x="3419475" y="981075"/>
            <a:ext cx="1800225" cy="917575"/>
          </a:xfrm>
          <a:custGeom>
            <a:avLst/>
            <a:gdLst>
              <a:gd name="T0" fmla="*/ 5584 w 21600"/>
              <a:gd name="T1" fmla="*/ 458788 h 21600"/>
              <a:gd name="T2" fmla="*/ 900113 w 21600"/>
              <a:gd name="T3" fmla="*/ 916598 h 21600"/>
              <a:gd name="T4" fmla="*/ 1798725 w 21600"/>
              <a:gd name="T5" fmla="*/ 458788 h 21600"/>
              <a:gd name="T6" fmla="*/ 900113 w 21600"/>
              <a:gd name="T7" fmla="*/ 5246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marL="342900" indent="-342900">
              <a:defRPr/>
            </a:pPr>
            <a:r>
              <a:rPr lang="zh-CN" altLang="en-US" b="1">
                <a:latin typeface="微软雅黑" panose="020B0503020204020204" pitchFamily="34" charset="-122"/>
                <a:ea typeface="微软雅黑" panose="020B0503020204020204" pitchFamily="34" charset="-122"/>
              </a:rPr>
              <a:t>现实世界</a:t>
            </a:r>
          </a:p>
        </p:txBody>
      </p:sp>
      <p:sp>
        <p:nvSpPr>
          <p:cNvPr id="382992" name="Line 16"/>
          <p:cNvSpPr>
            <a:spLocks noChangeShapeType="1"/>
          </p:cNvSpPr>
          <p:nvPr/>
        </p:nvSpPr>
        <p:spPr bwMode="auto">
          <a:xfrm>
            <a:off x="4284663" y="1917700"/>
            <a:ext cx="0" cy="287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2993" name="Line 17"/>
          <p:cNvSpPr>
            <a:spLocks noChangeShapeType="1"/>
          </p:cNvSpPr>
          <p:nvPr/>
        </p:nvSpPr>
        <p:spPr bwMode="auto">
          <a:xfrm>
            <a:off x="4284663" y="2997200"/>
            <a:ext cx="0" cy="2873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2994" name="Line 18"/>
          <p:cNvSpPr>
            <a:spLocks noChangeShapeType="1"/>
          </p:cNvSpPr>
          <p:nvPr/>
        </p:nvSpPr>
        <p:spPr bwMode="auto">
          <a:xfrm>
            <a:off x="4356100" y="3862388"/>
            <a:ext cx="0" cy="431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 name="Group 30"/>
          <p:cNvGrpSpPr>
            <a:grpSpLocks/>
          </p:cNvGrpSpPr>
          <p:nvPr/>
        </p:nvGrpSpPr>
        <p:grpSpPr bwMode="auto">
          <a:xfrm>
            <a:off x="6400800" y="2709863"/>
            <a:ext cx="2514600" cy="606425"/>
            <a:chOff x="3782" y="2568"/>
            <a:chExt cx="1769" cy="382"/>
          </a:xfrm>
        </p:grpSpPr>
        <p:sp>
          <p:nvSpPr>
            <p:cNvPr id="58389" name="Text Box 22"/>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现实世界       概念模型</a:t>
              </a:r>
            </a:p>
            <a:p>
              <a:pPr eaLnBrk="1" hangingPunct="1"/>
              <a:r>
                <a:rPr lang="zh-CN" altLang="en-US" sz="1600" b="1">
                  <a:latin typeface="微软雅黑" panose="020B0503020204020204" pitchFamily="34" charset="-122"/>
                  <a:ea typeface="微软雅黑" panose="020B0503020204020204" pitchFamily="34" charset="-122"/>
                </a:rPr>
                <a:t>数据库设计人员完成</a:t>
              </a:r>
            </a:p>
          </p:txBody>
        </p:sp>
        <p:sp>
          <p:nvSpPr>
            <p:cNvPr id="58390" name="AutoShape 24"/>
            <p:cNvSpPr>
              <a:spLocks noChangeArrowheads="1"/>
            </p:cNvSpPr>
            <p:nvPr/>
          </p:nvSpPr>
          <p:spPr bwMode="auto">
            <a:xfrm>
              <a:off x="4506"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grpSp>
      <p:grpSp>
        <p:nvGrpSpPr>
          <p:cNvPr id="3" name="Group 31"/>
          <p:cNvGrpSpPr>
            <a:grpSpLocks/>
          </p:cNvGrpSpPr>
          <p:nvPr/>
        </p:nvGrpSpPr>
        <p:grpSpPr bwMode="auto">
          <a:xfrm>
            <a:off x="6389688" y="4573588"/>
            <a:ext cx="2252662" cy="584200"/>
            <a:chOff x="3787" y="3218"/>
            <a:chExt cx="1499" cy="368"/>
          </a:xfrm>
        </p:grpSpPr>
        <p:sp>
          <p:nvSpPr>
            <p:cNvPr id="58387" name="Text Box 20"/>
            <p:cNvSpPr txBox="1">
              <a:spLocks noChangeArrowheads="1"/>
            </p:cNvSpPr>
            <p:nvPr/>
          </p:nvSpPr>
          <p:spPr bwMode="auto">
            <a:xfrm>
              <a:off x="3787" y="3218"/>
              <a:ext cx="1499" cy="368"/>
            </a:xfrm>
            <a:prstGeom prst="rect">
              <a:avLst/>
            </a:prstGeom>
            <a:noFill/>
            <a:ln w="25400"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逻辑模型       物理模型</a:t>
              </a:r>
            </a:p>
            <a:p>
              <a:pPr eaLnBrk="1" hangingPunct="1"/>
              <a:r>
                <a:rPr lang="zh-CN" altLang="en-US" sz="1600" b="1">
                  <a:latin typeface="微软雅黑" panose="020B0503020204020204" pitchFamily="34" charset="-122"/>
                  <a:ea typeface="微软雅黑" panose="020B0503020204020204" pitchFamily="34" charset="-122"/>
                </a:rPr>
                <a:t>由</a:t>
              </a:r>
              <a:r>
                <a:rPr lang="en-US" altLang="zh-CN" sz="1600" b="1">
                  <a:latin typeface="微软雅黑" panose="020B0503020204020204" pitchFamily="34" charset="-122"/>
                  <a:ea typeface="微软雅黑" panose="020B0503020204020204" pitchFamily="34" charset="-122"/>
                </a:rPr>
                <a:t>DBMS</a:t>
              </a:r>
              <a:r>
                <a:rPr lang="zh-CN" altLang="en-US" sz="1600" b="1">
                  <a:latin typeface="微软雅黑" panose="020B0503020204020204" pitchFamily="34" charset="-122"/>
                  <a:ea typeface="微软雅黑" panose="020B0503020204020204" pitchFamily="34" charset="-122"/>
                </a:rPr>
                <a:t>完成</a:t>
              </a:r>
            </a:p>
          </p:txBody>
        </p:sp>
        <p:sp>
          <p:nvSpPr>
            <p:cNvPr id="58388" name="AutoShape 27"/>
            <p:cNvSpPr>
              <a:spLocks noChangeArrowheads="1"/>
            </p:cNvSpPr>
            <p:nvPr/>
          </p:nvSpPr>
          <p:spPr bwMode="auto">
            <a:xfrm>
              <a:off x="4431" y="3284"/>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grpSp>
      <p:grpSp>
        <p:nvGrpSpPr>
          <p:cNvPr id="4" name="Group 32"/>
          <p:cNvGrpSpPr>
            <a:grpSpLocks/>
          </p:cNvGrpSpPr>
          <p:nvPr/>
        </p:nvGrpSpPr>
        <p:grpSpPr bwMode="auto">
          <a:xfrm>
            <a:off x="6400800" y="3502025"/>
            <a:ext cx="2563813" cy="830263"/>
            <a:chOff x="3782" y="2568"/>
            <a:chExt cx="1769" cy="523"/>
          </a:xfrm>
        </p:grpSpPr>
        <p:sp>
          <p:nvSpPr>
            <p:cNvPr id="58385" name="Text Box 33"/>
            <p:cNvSpPr txBox="1">
              <a:spLocks noChangeArrowheads="1"/>
            </p:cNvSpPr>
            <p:nvPr/>
          </p:nvSpPr>
          <p:spPr bwMode="auto">
            <a:xfrm>
              <a:off x="3782" y="2568"/>
              <a:ext cx="1769" cy="523"/>
            </a:xfrm>
            <a:prstGeom prst="rect">
              <a:avLst/>
            </a:prstGeom>
            <a:noFill/>
            <a:ln w="25400" algn="ctr">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概念模型       逻辑模型</a:t>
              </a:r>
            </a:p>
            <a:p>
              <a:pPr eaLnBrk="1" hangingPunct="1"/>
              <a:r>
                <a:rPr lang="zh-CN" altLang="en-US" sz="1600" b="1">
                  <a:latin typeface="微软雅黑" panose="020B0503020204020204" pitchFamily="34" charset="-122"/>
                  <a:ea typeface="微软雅黑" panose="020B0503020204020204" pitchFamily="34" charset="-122"/>
                </a:rPr>
                <a:t>数据库设计人员完成</a:t>
              </a:r>
              <a:endParaRPr lang="en-US" altLang="zh-CN" sz="1600" b="1">
                <a:latin typeface="微软雅黑" panose="020B0503020204020204" pitchFamily="34" charset="-122"/>
                <a:ea typeface="微软雅黑" panose="020B0503020204020204" pitchFamily="34" charset="-122"/>
              </a:endParaRPr>
            </a:p>
            <a:p>
              <a:pPr eaLnBrk="1" hangingPunct="1"/>
              <a:r>
                <a:rPr lang="zh-CN" altLang="en-US" sz="1600" b="1">
                  <a:latin typeface="微软雅黑" panose="020B0503020204020204" pitchFamily="34" charset="-122"/>
                  <a:ea typeface="微软雅黑" panose="020B0503020204020204" pitchFamily="34" charset="-122"/>
                </a:rPr>
                <a:t>数据库设计工具协助完成</a:t>
              </a:r>
            </a:p>
          </p:txBody>
        </p:sp>
        <p:sp>
          <p:nvSpPr>
            <p:cNvPr id="58386" name="AutoShape 34"/>
            <p:cNvSpPr>
              <a:spLocks noChangeArrowheads="1"/>
            </p:cNvSpPr>
            <p:nvPr/>
          </p:nvSpPr>
          <p:spPr bwMode="auto">
            <a:xfrm>
              <a:off x="4458"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grpSp>
      <p:sp>
        <p:nvSpPr>
          <p:cNvPr id="5" name="日期占位符 4"/>
          <p:cNvSpPr>
            <a:spLocks noGrp="1"/>
          </p:cNvSpPr>
          <p:nvPr>
            <p:ph type="dt" sz="half" idx="10"/>
          </p:nvPr>
        </p:nvSpPr>
        <p:spPr/>
        <p:txBody>
          <a:bodyPr/>
          <a:lstStyle/>
          <a:p>
            <a:pPr>
              <a:defRPr/>
            </a:pPr>
            <a:fld id="{F21290DA-50C3-49D0-879F-9C7D7E85209F}"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991438" y="188640"/>
            <a:ext cx="7695361" cy="683164"/>
          </a:xfrm>
        </p:spPr>
        <p:txBody>
          <a:bodyPr/>
          <a:lstStyle/>
          <a:p>
            <a:pPr eaLnBrk="1" hangingPunct="1"/>
            <a:r>
              <a:rPr lang="en-US" altLang="zh-CN" sz="4800">
                <a:solidFill>
                  <a:srgbClr val="002060"/>
                </a:solidFill>
              </a:rPr>
              <a:t> 1.2  </a:t>
            </a:r>
            <a:r>
              <a:rPr lang="zh-CN" altLang="en-US" sz="4800">
                <a:solidFill>
                  <a:srgbClr val="002060"/>
                </a:solidFill>
              </a:rPr>
              <a:t>数据模型</a:t>
            </a:r>
          </a:p>
        </p:txBody>
      </p:sp>
      <p:sp>
        <p:nvSpPr>
          <p:cNvPr id="59395" name="Rectangle 1027"/>
          <p:cNvSpPr>
            <a:spLocks noGrp="1" noChangeArrowheads="1"/>
          </p:cNvSpPr>
          <p:nvPr>
            <p:ph type="body" idx="1"/>
          </p:nvPr>
        </p:nvSpPr>
        <p:spPr>
          <a:xfrm>
            <a:off x="2357437" y="1125538"/>
            <a:ext cx="6329362" cy="5029200"/>
          </a:xfrm>
        </p:spPr>
        <p:txBody>
          <a:bodyPr/>
          <a:lstStyle/>
          <a:p>
            <a:pPr eaLnBrk="1" hangingPunct="1">
              <a:lnSpc>
                <a:spcPct val="130000"/>
              </a:lnSpc>
              <a:buFont typeface="Wingdings" panose="05000000000000000000" pitchFamily="2" charset="2"/>
              <a:buNone/>
            </a:pPr>
            <a:r>
              <a:rPr lang="en-US" altLang="zh-CN" sz="3200" dirty="0">
                <a:solidFill>
                  <a:srgbClr val="70BB2B"/>
                </a:solidFill>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1.2.1  </a:t>
            </a:r>
            <a:r>
              <a:rPr lang="zh-CN" altLang="en-US" sz="3200" dirty="0">
                <a:latin typeface="微软雅黑" panose="020B0503020204020204" pitchFamily="34" charset="-122"/>
                <a:ea typeface="微软雅黑" panose="020B0503020204020204" pitchFamily="34" charset="-122"/>
              </a:rPr>
              <a:t>两大类数据模型</a:t>
            </a:r>
          </a:p>
          <a:p>
            <a:pPr eaLnBrk="1" hangingPunct="1">
              <a:lnSpc>
                <a:spcPct val="130000"/>
              </a:lnSpc>
              <a:buFont typeface="Wingdings" panose="05000000000000000000" pitchFamily="2" charset="2"/>
              <a:buNone/>
            </a:pPr>
            <a:r>
              <a:rPr lang="zh-CN" altLang="en-US" sz="3200" dirty="0">
                <a:solidFill>
                  <a:srgbClr val="00B050"/>
                </a:solidFill>
                <a:latin typeface="微软雅黑" panose="020B0503020204020204" pitchFamily="34" charset="-122"/>
                <a:ea typeface="微软雅黑" panose="020B0503020204020204" pitchFamily="34" charset="-122"/>
              </a:rPr>
              <a:t>  </a:t>
            </a:r>
            <a:r>
              <a:rPr lang="en-US" altLang="zh-CN" sz="3200" dirty="0">
                <a:solidFill>
                  <a:srgbClr val="00B050"/>
                </a:solidFill>
                <a:latin typeface="微软雅黑" panose="020B0503020204020204" pitchFamily="34" charset="-122"/>
                <a:ea typeface="微软雅黑" panose="020B0503020204020204" pitchFamily="34" charset="-122"/>
              </a:rPr>
              <a:t>1.2.2  </a:t>
            </a:r>
            <a:r>
              <a:rPr lang="zh-CN" altLang="en-US" sz="3200" dirty="0">
                <a:solidFill>
                  <a:srgbClr val="00B050"/>
                </a:solidFill>
                <a:latin typeface="微软雅黑" panose="020B0503020204020204" pitchFamily="34" charset="-122"/>
                <a:ea typeface="微软雅黑" panose="020B0503020204020204" pitchFamily="34" charset="-122"/>
              </a:rPr>
              <a:t>概念模型</a:t>
            </a:r>
          </a:p>
          <a:p>
            <a:pPr eaLnBrk="1" hangingPunct="1">
              <a:lnSpc>
                <a:spcPct val="130000"/>
              </a:lnSpc>
              <a:buFont typeface="Wingdings" panose="05000000000000000000" pitchFamily="2" charset="2"/>
              <a:buNone/>
            </a:pPr>
            <a:r>
              <a:rPr lang="zh-CN" altLang="en-US" sz="3200" dirty="0">
                <a:solidFill>
                  <a:schemeClr val="hlink"/>
                </a:solidFill>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1.2.3  </a:t>
            </a:r>
            <a:r>
              <a:rPr lang="zh-CN" altLang="en-US" sz="3200" dirty="0">
                <a:latin typeface="微软雅黑" panose="020B0503020204020204" pitchFamily="34" charset="-122"/>
                <a:ea typeface="微软雅黑" panose="020B0503020204020204" pitchFamily="34" charset="-122"/>
              </a:rPr>
              <a:t>数据模型的组成要素</a:t>
            </a:r>
          </a:p>
          <a:p>
            <a:pPr eaLnBrk="1" hangingPunct="1">
              <a:lnSpc>
                <a:spcPct val="13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1.2.4  </a:t>
            </a:r>
            <a:r>
              <a:rPr lang="zh-CN" altLang="en-US" sz="3200" dirty="0">
                <a:latin typeface="微软雅黑" panose="020B0503020204020204" pitchFamily="34" charset="-122"/>
                <a:ea typeface="微软雅黑" panose="020B0503020204020204" pitchFamily="34" charset="-122"/>
              </a:rPr>
              <a:t>最常用的数据模型</a:t>
            </a:r>
          </a:p>
          <a:p>
            <a:pPr eaLnBrk="1" hangingPunct="1">
              <a:lnSpc>
                <a:spcPct val="13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1.2.5  </a:t>
            </a:r>
            <a:r>
              <a:rPr lang="zh-CN" altLang="en-US" sz="3200" dirty="0">
                <a:latin typeface="微软雅黑" panose="020B0503020204020204" pitchFamily="34" charset="-122"/>
                <a:ea typeface="微软雅黑" panose="020B0503020204020204" pitchFamily="34" charset="-122"/>
              </a:rPr>
              <a:t>层次模型</a:t>
            </a:r>
          </a:p>
          <a:p>
            <a:pPr eaLnBrk="1" hangingPunct="1">
              <a:lnSpc>
                <a:spcPct val="13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1.2.6  </a:t>
            </a:r>
            <a:r>
              <a:rPr lang="zh-CN" altLang="en-US" sz="3200" dirty="0">
                <a:latin typeface="微软雅黑" panose="020B0503020204020204" pitchFamily="34" charset="-122"/>
                <a:ea typeface="微软雅黑" panose="020B0503020204020204" pitchFamily="34" charset="-122"/>
              </a:rPr>
              <a:t>网状模型</a:t>
            </a:r>
          </a:p>
          <a:p>
            <a:pPr eaLnBrk="1" hangingPunct="1">
              <a:lnSpc>
                <a:spcPct val="130000"/>
              </a:lnSpc>
              <a:buFont typeface="Wingdings" panose="05000000000000000000" pitchFamily="2" charset="2"/>
              <a:buNone/>
            </a:pP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1.2.7  </a:t>
            </a:r>
            <a:r>
              <a:rPr lang="zh-CN" altLang="en-US" sz="3200" dirty="0">
                <a:latin typeface="微软雅黑" panose="020B0503020204020204" pitchFamily="34" charset="-122"/>
                <a:ea typeface="微软雅黑" panose="020B0503020204020204" pitchFamily="34" charset="-122"/>
              </a:rPr>
              <a:t>关系模型</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1242152F-7A7B-4A6F-844E-EB6F57DCED0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91438" y="116632"/>
            <a:ext cx="7695361" cy="755172"/>
          </a:xfrm>
        </p:spPr>
        <p:txBody>
          <a:bodyPr/>
          <a:lstStyle/>
          <a:p>
            <a:pPr eaLnBrk="1" hangingPunct="1"/>
            <a:r>
              <a:rPr lang="en-US" altLang="zh-CN" sz="4800">
                <a:solidFill>
                  <a:srgbClr val="002060"/>
                </a:solidFill>
              </a:rPr>
              <a:t>1.2.2  </a:t>
            </a:r>
            <a:r>
              <a:rPr lang="zh-CN" altLang="en-US" sz="4800">
                <a:solidFill>
                  <a:srgbClr val="002060"/>
                </a:solidFill>
              </a:rPr>
              <a:t>概念模型</a:t>
            </a:r>
          </a:p>
        </p:txBody>
      </p:sp>
      <p:sp>
        <p:nvSpPr>
          <p:cNvPr id="60419" name="Rectangle 3"/>
          <p:cNvSpPr>
            <a:spLocks noGrp="1" noChangeArrowheads="1"/>
          </p:cNvSpPr>
          <p:nvPr>
            <p:ph type="body" idx="1"/>
          </p:nvPr>
        </p:nvSpPr>
        <p:spPr>
          <a:xfrm>
            <a:off x="971550" y="980728"/>
            <a:ext cx="8064946" cy="5616624"/>
          </a:xfrm>
        </p:spPr>
        <p:txBody>
          <a:bodyPr/>
          <a:lstStyle/>
          <a:p>
            <a:pPr algn="just" eaLnBrk="1" hangingPunct="1">
              <a:lnSpc>
                <a:spcPct val="150000"/>
              </a:lnSpc>
            </a:pPr>
            <a:r>
              <a:rPr lang="zh-CN" altLang="en-US" dirty="0">
                <a:latin typeface="微软雅黑" panose="020B0503020204020204" pitchFamily="34" charset="-122"/>
                <a:ea typeface="微软雅黑" panose="020B0503020204020204" pitchFamily="34" charset="-122"/>
              </a:rPr>
              <a:t>概念模型的用途</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概念模型用于信息世界的建模</a:t>
            </a:r>
          </a:p>
          <a:p>
            <a:pPr lvl="1" eaLnBrk="1" hangingPunct="1">
              <a:lnSpc>
                <a:spcPct val="150000"/>
              </a:lnSpc>
            </a:pPr>
            <a:r>
              <a:rPr lang="zh-CN" altLang="en-US" dirty="0">
                <a:latin typeface="微软雅黑" panose="020B0503020204020204" pitchFamily="34" charset="-122"/>
                <a:ea typeface="微软雅黑" panose="020B0503020204020204" pitchFamily="34" charset="-122"/>
              </a:rPr>
              <a:t>是现实世界到机器世界的一个中间层次</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是数据库设计的有力工具</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数据库设计人员和用户之间进行交流的语言</a:t>
            </a:r>
            <a:endParaRPr lang="zh-CN" altLang="en-US" sz="2800" dirty="0">
              <a:latin typeface="微软雅黑" panose="020B0503020204020204" pitchFamily="34" charset="-122"/>
              <a:ea typeface="微软雅黑" panose="020B0503020204020204" pitchFamily="34" charset="-122"/>
            </a:endParaRPr>
          </a:p>
          <a:p>
            <a:pPr algn="just" eaLnBrk="1" hangingPunct="1">
              <a:lnSpc>
                <a:spcPct val="150000"/>
              </a:lnSpc>
            </a:pPr>
            <a:r>
              <a:rPr lang="zh-CN" altLang="en-US" dirty="0">
                <a:latin typeface="微软雅黑" panose="020B0503020204020204" pitchFamily="34" charset="-122"/>
                <a:ea typeface="微软雅黑" panose="020B0503020204020204" pitchFamily="34" charset="-122"/>
              </a:rPr>
              <a:t>对概念模型的基本要求</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较强的语义表达能力</a:t>
            </a:r>
          </a:p>
          <a:p>
            <a:pPr lvl="1" algn="just" eaLnBrk="1" hangingPunct="1">
              <a:lnSpc>
                <a:spcPct val="150000"/>
              </a:lnSpc>
            </a:pPr>
            <a:r>
              <a:rPr lang="zh-CN" altLang="en-US" dirty="0">
                <a:latin typeface="微软雅黑" panose="020B0503020204020204" pitchFamily="34" charset="-122"/>
                <a:ea typeface="微软雅黑" panose="020B0503020204020204" pitchFamily="34" charset="-122"/>
              </a:rPr>
              <a:t>简单、清晰、易于用户理解</a:t>
            </a:r>
            <a:endParaRPr lang="zh-CN" altLang="en-US" sz="28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CB5325C2-DCEB-4EA1-AD68-0408B61EE41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1.2.2  </a:t>
            </a:r>
            <a:r>
              <a:rPr lang="zh-CN" altLang="en-US" sz="4800" dirty="0">
                <a:solidFill>
                  <a:srgbClr val="002060"/>
                </a:solidFill>
              </a:rPr>
              <a:t>概念模型</a:t>
            </a:r>
          </a:p>
        </p:txBody>
      </p:sp>
      <p:sp>
        <p:nvSpPr>
          <p:cNvPr id="61443" name="Rectangle 3"/>
          <p:cNvSpPr>
            <a:spLocks noGrp="1" noChangeArrowheads="1"/>
          </p:cNvSpPr>
          <p:nvPr>
            <p:ph type="body" idx="1"/>
          </p:nvPr>
        </p:nvSpPr>
        <p:spPr>
          <a:xfrm>
            <a:off x="990600" y="980728"/>
            <a:ext cx="7931150" cy="4495800"/>
          </a:xfrm>
        </p:spPr>
        <p:txBody>
          <a:bodyPr/>
          <a:lstStyle/>
          <a:p>
            <a:pPr eaLnBrk="1" hangingPunct="1">
              <a:lnSpc>
                <a:spcPct val="20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信息世界中的基本概念</a:t>
            </a:r>
          </a:p>
          <a:p>
            <a:pPr eaLnBrk="1" hangingPunct="1">
              <a:lnSpc>
                <a:spcPct val="20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概念模型的一种表示方法：实体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联系方法</a:t>
            </a:r>
          </a:p>
        </p:txBody>
      </p:sp>
      <p:sp>
        <p:nvSpPr>
          <p:cNvPr id="2" name="日期占位符 1"/>
          <p:cNvSpPr>
            <a:spLocks noGrp="1"/>
          </p:cNvSpPr>
          <p:nvPr>
            <p:ph type="dt" sz="half" idx="10"/>
          </p:nvPr>
        </p:nvSpPr>
        <p:spPr/>
        <p:txBody>
          <a:bodyPr/>
          <a:lstStyle/>
          <a:p>
            <a:pPr>
              <a:defRPr/>
            </a:pPr>
            <a:fld id="{C3651AA1-DAF6-4C74-BC83-B963104A2BB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8"/>
          <p:cNvSpPr>
            <a:spLocks noChangeArrowheads="1"/>
          </p:cNvSpPr>
          <p:nvPr/>
        </p:nvSpPr>
        <p:spPr bwMode="auto">
          <a:xfrm>
            <a:off x="6756400" y="4403725"/>
            <a:ext cx="1017588" cy="8937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15" name="AutoShape 29"/>
          <p:cNvSpPr>
            <a:spLocks noChangeArrowheads="1"/>
          </p:cNvSpPr>
          <p:nvPr/>
        </p:nvSpPr>
        <p:spPr bwMode="auto">
          <a:xfrm>
            <a:off x="6475413" y="4675188"/>
            <a:ext cx="1017587" cy="8953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16" name="AutoShape 30"/>
          <p:cNvSpPr>
            <a:spLocks noChangeArrowheads="1"/>
          </p:cNvSpPr>
          <p:nvPr/>
        </p:nvSpPr>
        <p:spPr bwMode="auto">
          <a:xfrm>
            <a:off x="6192838" y="4948238"/>
            <a:ext cx="1017587" cy="893762"/>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17" name="AutoShape 31"/>
          <p:cNvSpPr>
            <a:spLocks noChangeArrowheads="1"/>
          </p:cNvSpPr>
          <p:nvPr/>
        </p:nvSpPr>
        <p:spPr bwMode="auto">
          <a:xfrm>
            <a:off x="6754813" y="3675063"/>
            <a:ext cx="1017587" cy="893762"/>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18" name="AutoShape 32"/>
          <p:cNvSpPr>
            <a:spLocks noChangeArrowheads="1"/>
          </p:cNvSpPr>
          <p:nvPr/>
        </p:nvSpPr>
        <p:spPr bwMode="auto">
          <a:xfrm>
            <a:off x="6475413" y="3946525"/>
            <a:ext cx="1014412" cy="8953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19" name="AutoShape 33"/>
          <p:cNvSpPr>
            <a:spLocks noChangeArrowheads="1"/>
          </p:cNvSpPr>
          <p:nvPr/>
        </p:nvSpPr>
        <p:spPr bwMode="auto">
          <a:xfrm>
            <a:off x="6192838" y="4219575"/>
            <a:ext cx="1014412" cy="8937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0" name="Rectangle 2"/>
          <p:cNvSpPr>
            <a:spLocks noGrp="1" noChangeArrowheads="1"/>
          </p:cNvSpPr>
          <p:nvPr>
            <p:ph type="title"/>
          </p:nvPr>
        </p:nvSpPr>
        <p:spPr/>
        <p:txBody>
          <a:bodyPr/>
          <a:lstStyle/>
          <a:p>
            <a:r>
              <a:rPr lang="zh-CN" altLang="en-US" b="1" dirty="0">
                <a:solidFill>
                  <a:srgbClr val="C00000"/>
                </a:solidFill>
                <a:ea typeface="隶书" panose="02010509060101010101" pitchFamily="49" charset="-122"/>
              </a:rPr>
              <a:t>数据管理技术的体系</a:t>
            </a:r>
          </a:p>
        </p:txBody>
      </p:sp>
      <p:sp>
        <p:nvSpPr>
          <p:cNvPr id="13377"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CC9D6687-F7D5-4309-841C-29251FF8C235}"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sp>
        <p:nvSpPr>
          <p:cNvPr id="13321" name="Rectangle 5"/>
          <p:cNvSpPr>
            <a:spLocks noChangeArrowheads="1"/>
          </p:cNvSpPr>
          <p:nvPr/>
        </p:nvSpPr>
        <p:spPr bwMode="auto">
          <a:xfrm>
            <a:off x="8048625" y="2611438"/>
            <a:ext cx="112077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3300"/>
                </a:solidFill>
                <a:latin typeface="微软雅黑" panose="020B0503020204020204" pitchFamily="34" charset="-122"/>
                <a:ea typeface="微软雅黑" panose="020B0503020204020204" pitchFamily="34" charset="-122"/>
              </a:rPr>
              <a:t>知识点</a:t>
            </a:r>
          </a:p>
        </p:txBody>
      </p:sp>
      <p:sp>
        <p:nvSpPr>
          <p:cNvPr id="13322" name="AutoShape 11"/>
          <p:cNvSpPr>
            <a:spLocks noChangeArrowheads="1"/>
          </p:cNvSpPr>
          <p:nvPr/>
        </p:nvSpPr>
        <p:spPr bwMode="auto">
          <a:xfrm>
            <a:off x="3360738" y="2184400"/>
            <a:ext cx="1016000" cy="8937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3" name="AutoShape 14"/>
          <p:cNvSpPr>
            <a:spLocks noChangeArrowheads="1"/>
          </p:cNvSpPr>
          <p:nvPr/>
        </p:nvSpPr>
        <p:spPr bwMode="auto">
          <a:xfrm>
            <a:off x="3079750" y="2455863"/>
            <a:ext cx="1016000" cy="895350"/>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4" name="AutoShape 17"/>
          <p:cNvSpPr>
            <a:spLocks noChangeArrowheads="1"/>
          </p:cNvSpPr>
          <p:nvPr/>
        </p:nvSpPr>
        <p:spPr bwMode="auto">
          <a:xfrm>
            <a:off x="2797175" y="2728913"/>
            <a:ext cx="1017588" cy="893762"/>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5" name="AutoShape 22"/>
          <p:cNvSpPr>
            <a:spLocks noChangeArrowheads="1"/>
          </p:cNvSpPr>
          <p:nvPr/>
        </p:nvSpPr>
        <p:spPr bwMode="auto">
          <a:xfrm>
            <a:off x="6750050" y="2933700"/>
            <a:ext cx="1017588" cy="8937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6" name="AutoShape 23"/>
          <p:cNvSpPr>
            <a:spLocks noChangeArrowheads="1"/>
          </p:cNvSpPr>
          <p:nvPr/>
        </p:nvSpPr>
        <p:spPr bwMode="auto">
          <a:xfrm>
            <a:off x="6470650" y="3205163"/>
            <a:ext cx="1014413" cy="895350"/>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7" name="AutoShape 24"/>
          <p:cNvSpPr>
            <a:spLocks noChangeArrowheads="1"/>
          </p:cNvSpPr>
          <p:nvPr/>
        </p:nvSpPr>
        <p:spPr bwMode="auto">
          <a:xfrm>
            <a:off x="6188075" y="3478213"/>
            <a:ext cx="1016000" cy="893762"/>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8" name="AutoShape 34"/>
          <p:cNvSpPr>
            <a:spLocks noChangeArrowheads="1"/>
          </p:cNvSpPr>
          <p:nvPr/>
        </p:nvSpPr>
        <p:spPr bwMode="auto">
          <a:xfrm>
            <a:off x="4191000" y="2190750"/>
            <a:ext cx="1014413" cy="8937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29" name="AutoShape 35"/>
          <p:cNvSpPr>
            <a:spLocks noChangeArrowheads="1"/>
          </p:cNvSpPr>
          <p:nvPr/>
        </p:nvSpPr>
        <p:spPr bwMode="auto">
          <a:xfrm>
            <a:off x="3908425" y="2462213"/>
            <a:ext cx="1014413" cy="895350"/>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0" name="AutoShape 36"/>
          <p:cNvSpPr>
            <a:spLocks noChangeArrowheads="1"/>
          </p:cNvSpPr>
          <p:nvPr/>
        </p:nvSpPr>
        <p:spPr bwMode="auto">
          <a:xfrm>
            <a:off x="3625850" y="2735263"/>
            <a:ext cx="1017588" cy="8937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1" name="AutoShape 57"/>
          <p:cNvSpPr>
            <a:spLocks noChangeArrowheads="1"/>
          </p:cNvSpPr>
          <p:nvPr/>
        </p:nvSpPr>
        <p:spPr bwMode="auto">
          <a:xfrm>
            <a:off x="2551113" y="5162550"/>
            <a:ext cx="1014412" cy="893763"/>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400" b="1">
              <a:latin typeface="微软雅黑" panose="020B0503020204020204" pitchFamily="34" charset="-122"/>
              <a:ea typeface="微软雅黑" panose="020B0503020204020204" pitchFamily="34" charset="-122"/>
            </a:endParaRPr>
          </a:p>
        </p:txBody>
      </p:sp>
      <p:sp>
        <p:nvSpPr>
          <p:cNvPr id="13332" name="AutoShape 54"/>
          <p:cNvSpPr>
            <a:spLocks noChangeArrowheads="1"/>
          </p:cNvSpPr>
          <p:nvPr/>
        </p:nvSpPr>
        <p:spPr bwMode="auto">
          <a:xfrm>
            <a:off x="3400425" y="5157788"/>
            <a:ext cx="1016000"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3" name="AutoShape 55"/>
          <p:cNvSpPr>
            <a:spLocks noChangeArrowheads="1"/>
          </p:cNvSpPr>
          <p:nvPr/>
        </p:nvSpPr>
        <p:spPr bwMode="auto">
          <a:xfrm>
            <a:off x="4244975" y="5157788"/>
            <a:ext cx="1016000"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4" name="AutoShape 56"/>
          <p:cNvSpPr>
            <a:spLocks noChangeArrowheads="1"/>
          </p:cNvSpPr>
          <p:nvPr/>
        </p:nvSpPr>
        <p:spPr bwMode="auto">
          <a:xfrm>
            <a:off x="5087938" y="5157788"/>
            <a:ext cx="1017587"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5" name="AutoShape 53"/>
          <p:cNvSpPr>
            <a:spLocks noChangeArrowheads="1"/>
          </p:cNvSpPr>
          <p:nvPr/>
        </p:nvSpPr>
        <p:spPr bwMode="auto">
          <a:xfrm>
            <a:off x="5919788" y="5154613"/>
            <a:ext cx="1017587"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6" name="AutoShape 51"/>
          <p:cNvSpPr>
            <a:spLocks noChangeArrowheads="1"/>
          </p:cNvSpPr>
          <p:nvPr/>
        </p:nvSpPr>
        <p:spPr bwMode="auto">
          <a:xfrm>
            <a:off x="2559050" y="4448175"/>
            <a:ext cx="1014413" cy="893763"/>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7" name="AutoShape 52"/>
          <p:cNvSpPr>
            <a:spLocks noChangeArrowheads="1"/>
          </p:cNvSpPr>
          <p:nvPr/>
        </p:nvSpPr>
        <p:spPr bwMode="auto">
          <a:xfrm>
            <a:off x="2559050" y="3719513"/>
            <a:ext cx="1014413" cy="895350"/>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8" name="AutoShape 42"/>
          <p:cNvSpPr>
            <a:spLocks noChangeArrowheads="1"/>
          </p:cNvSpPr>
          <p:nvPr/>
        </p:nvSpPr>
        <p:spPr bwMode="auto">
          <a:xfrm>
            <a:off x="3397250" y="4437063"/>
            <a:ext cx="1014413" cy="893762"/>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39" name="AutoShape 43"/>
          <p:cNvSpPr>
            <a:spLocks noChangeArrowheads="1"/>
          </p:cNvSpPr>
          <p:nvPr/>
        </p:nvSpPr>
        <p:spPr bwMode="auto">
          <a:xfrm>
            <a:off x="3397250" y="3708400"/>
            <a:ext cx="1014413"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0" name="AutoShape 45"/>
          <p:cNvSpPr>
            <a:spLocks noChangeArrowheads="1"/>
          </p:cNvSpPr>
          <p:nvPr/>
        </p:nvSpPr>
        <p:spPr bwMode="auto">
          <a:xfrm>
            <a:off x="4240213" y="4437063"/>
            <a:ext cx="1017587" cy="893762"/>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1" name="AutoShape 46"/>
          <p:cNvSpPr>
            <a:spLocks noChangeArrowheads="1"/>
          </p:cNvSpPr>
          <p:nvPr/>
        </p:nvSpPr>
        <p:spPr bwMode="auto">
          <a:xfrm>
            <a:off x="4240213" y="3708400"/>
            <a:ext cx="1017587"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2" name="AutoShape 48"/>
          <p:cNvSpPr>
            <a:spLocks noChangeArrowheads="1"/>
          </p:cNvSpPr>
          <p:nvPr/>
        </p:nvSpPr>
        <p:spPr bwMode="auto">
          <a:xfrm>
            <a:off x="5084763" y="4437063"/>
            <a:ext cx="1017587" cy="893762"/>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3" name="AutoShape 49"/>
          <p:cNvSpPr>
            <a:spLocks noChangeArrowheads="1"/>
          </p:cNvSpPr>
          <p:nvPr/>
        </p:nvSpPr>
        <p:spPr bwMode="auto">
          <a:xfrm>
            <a:off x="5084763" y="3708400"/>
            <a:ext cx="1017587" cy="89535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4" name="AutoShape 40"/>
          <p:cNvSpPr>
            <a:spLocks noChangeArrowheads="1"/>
          </p:cNvSpPr>
          <p:nvPr/>
        </p:nvSpPr>
        <p:spPr bwMode="auto">
          <a:xfrm>
            <a:off x="5916613" y="4433888"/>
            <a:ext cx="1017587" cy="893762"/>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5" name="AutoShape 41"/>
          <p:cNvSpPr>
            <a:spLocks noChangeArrowheads="1"/>
          </p:cNvSpPr>
          <p:nvPr/>
        </p:nvSpPr>
        <p:spPr bwMode="auto">
          <a:xfrm>
            <a:off x="5918200" y="3717925"/>
            <a:ext cx="1017588" cy="892175"/>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6" name="AutoShape 50"/>
          <p:cNvSpPr>
            <a:spLocks noChangeArrowheads="1"/>
          </p:cNvSpPr>
          <p:nvPr/>
        </p:nvSpPr>
        <p:spPr bwMode="auto">
          <a:xfrm>
            <a:off x="2554288" y="2987675"/>
            <a:ext cx="1014412" cy="892175"/>
          </a:xfrm>
          <a:prstGeom prst="cube">
            <a:avLst>
              <a:gd name="adj" fmla="val 24995"/>
            </a:avLst>
          </a:prstGeom>
          <a:solidFill>
            <a:srgbClr val="00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7" name="AutoShape 70"/>
          <p:cNvSpPr>
            <a:spLocks noChangeArrowheads="1"/>
          </p:cNvSpPr>
          <p:nvPr/>
        </p:nvSpPr>
        <p:spPr bwMode="auto">
          <a:xfrm>
            <a:off x="5040313" y="2185988"/>
            <a:ext cx="1014412" cy="8937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8" name="AutoShape 71"/>
          <p:cNvSpPr>
            <a:spLocks noChangeArrowheads="1"/>
          </p:cNvSpPr>
          <p:nvPr/>
        </p:nvSpPr>
        <p:spPr bwMode="auto">
          <a:xfrm>
            <a:off x="4757738" y="2457450"/>
            <a:ext cx="1014412" cy="895350"/>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49" name="AutoShape 72"/>
          <p:cNvSpPr>
            <a:spLocks noChangeArrowheads="1"/>
          </p:cNvSpPr>
          <p:nvPr/>
        </p:nvSpPr>
        <p:spPr bwMode="auto">
          <a:xfrm>
            <a:off x="4475163" y="2730500"/>
            <a:ext cx="1017587" cy="8937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0" name="AutoShape 13"/>
          <p:cNvSpPr>
            <a:spLocks noChangeArrowheads="1"/>
          </p:cNvSpPr>
          <p:nvPr/>
        </p:nvSpPr>
        <p:spPr bwMode="auto">
          <a:xfrm>
            <a:off x="5902325" y="2182813"/>
            <a:ext cx="1016000" cy="8937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1" name="AutoShape 16"/>
          <p:cNvSpPr>
            <a:spLocks noChangeArrowheads="1"/>
          </p:cNvSpPr>
          <p:nvPr/>
        </p:nvSpPr>
        <p:spPr bwMode="auto">
          <a:xfrm>
            <a:off x="5621338" y="2457450"/>
            <a:ext cx="1016000" cy="892175"/>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2" name="AutoShape 19"/>
          <p:cNvSpPr>
            <a:spLocks noChangeArrowheads="1"/>
          </p:cNvSpPr>
          <p:nvPr/>
        </p:nvSpPr>
        <p:spPr bwMode="auto">
          <a:xfrm>
            <a:off x="5338763" y="2728913"/>
            <a:ext cx="1017587" cy="895350"/>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3" name="AutoShape 12"/>
          <p:cNvSpPr>
            <a:spLocks noChangeArrowheads="1"/>
          </p:cNvSpPr>
          <p:nvPr/>
        </p:nvSpPr>
        <p:spPr bwMode="auto">
          <a:xfrm>
            <a:off x="6778625" y="2174875"/>
            <a:ext cx="1016000" cy="895350"/>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4" name="AutoShape 15"/>
          <p:cNvSpPr>
            <a:spLocks noChangeArrowheads="1"/>
          </p:cNvSpPr>
          <p:nvPr/>
        </p:nvSpPr>
        <p:spPr bwMode="auto">
          <a:xfrm>
            <a:off x="6497638" y="2447925"/>
            <a:ext cx="1016000" cy="8937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5" name="AutoShape 18"/>
          <p:cNvSpPr>
            <a:spLocks noChangeArrowheads="1"/>
          </p:cNvSpPr>
          <p:nvPr/>
        </p:nvSpPr>
        <p:spPr bwMode="auto">
          <a:xfrm>
            <a:off x="6215063" y="2722563"/>
            <a:ext cx="1017587" cy="892175"/>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6" name="AutoShape 39"/>
          <p:cNvSpPr>
            <a:spLocks noChangeArrowheads="1"/>
          </p:cNvSpPr>
          <p:nvPr/>
        </p:nvSpPr>
        <p:spPr bwMode="auto">
          <a:xfrm>
            <a:off x="3406775" y="2990850"/>
            <a:ext cx="1014413" cy="892175"/>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7" name="AutoShape 44"/>
          <p:cNvSpPr>
            <a:spLocks noChangeArrowheads="1"/>
          </p:cNvSpPr>
          <p:nvPr/>
        </p:nvSpPr>
        <p:spPr bwMode="auto">
          <a:xfrm>
            <a:off x="4249738" y="2990850"/>
            <a:ext cx="1017587" cy="892175"/>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8" name="AutoShape 47"/>
          <p:cNvSpPr>
            <a:spLocks noChangeArrowheads="1"/>
          </p:cNvSpPr>
          <p:nvPr/>
        </p:nvSpPr>
        <p:spPr bwMode="auto">
          <a:xfrm>
            <a:off x="5094288" y="2990850"/>
            <a:ext cx="1017587" cy="892175"/>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59" name="AutoShape 38"/>
          <p:cNvSpPr>
            <a:spLocks noChangeArrowheads="1"/>
          </p:cNvSpPr>
          <p:nvPr/>
        </p:nvSpPr>
        <p:spPr bwMode="auto">
          <a:xfrm>
            <a:off x="5927725" y="2992438"/>
            <a:ext cx="1017588" cy="892175"/>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13360" name="Text Box 77"/>
          <p:cNvSpPr txBox="1">
            <a:spLocks noChangeArrowheads="1"/>
          </p:cNvSpPr>
          <p:nvPr/>
        </p:nvSpPr>
        <p:spPr bwMode="auto">
          <a:xfrm>
            <a:off x="1527175" y="3429000"/>
            <a:ext cx="695325" cy="396875"/>
          </a:xfrm>
          <a:prstGeom prst="rect">
            <a:avLst/>
          </a:prstGeom>
          <a:gradFill rotWithShape="1">
            <a:gsLst>
              <a:gs pos="0">
                <a:srgbClr val="99CCFF"/>
              </a:gs>
              <a:gs pos="100000">
                <a:srgbClr val="6B8EB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理论</a:t>
            </a:r>
            <a:endParaRPr lang="en-US" altLang="zh-CN" sz="2400" b="1">
              <a:latin typeface="微软雅黑" panose="020B0503020204020204" pitchFamily="34" charset="-122"/>
              <a:ea typeface="微软雅黑" panose="020B0503020204020204" pitchFamily="34" charset="-122"/>
            </a:endParaRPr>
          </a:p>
        </p:txBody>
      </p:sp>
      <p:sp>
        <p:nvSpPr>
          <p:cNvPr id="13361" name="Text Box 78"/>
          <p:cNvSpPr txBox="1">
            <a:spLocks noChangeArrowheads="1"/>
          </p:cNvSpPr>
          <p:nvPr/>
        </p:nvSpPr>
        <p:spPr bwMode="auto">
          <a:xfrm>
            <a:off x="1524000" y="4143375"/>
            <a:ext cx="685800" cy="396875"/>
          </a:xfrm>
          <a:prstGeom prst="rect">
            <a:avLst/>
          </a:prstGeom>
          <a:gradFill rotWithShape="1">
            <a:gsLst>
              <a:gs pos="0">
                <a:srgbClr val="99CCFF"/>
              </a:gs>
              <a:gs pos="100000">
                <a:srgbClr val="6B8EB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方法</a:t>
            </a:r>
            <a:endParaRPr lang="en-US" altLang="zh-CN" sz="2400" b="1">
              <a:latin typeface="微软雅黑" panose="020B0503020204020204" pitchFamily="34" charset="-122"/>
              <a:ea typeface="微软雅黑" panose="020B0503020204020204" pitchFamily="34" charset="-122"/>
            </a:endParaRPr>
          </a:p>
        </p:txBody>
      </p:sp>
      <p:sp>
        <p:nvSpPr>
          <p:cNvPr id="13362" name="Text Box 79"/>
          <p:cNvSpPr txBox="1">
            <a:spLocks noChangeArrowheads="1"/>
          </p:cNvSpPr>
          <p:nvPr/>
        </p:nvSpPr>
        <p:spPr bwMode="auto">
          <a:xfrm>
            <a:off x="1524000" y="4870450"/>
            <a:ext cx="698500" cy="396875"/>
          </a:xfrm>
          <a:prstGeom prst="rect">
            <a:avLst/>
          </a:prstGeom>
          <a:gradFill rotWithShape="1">
            <a:gsLst>
              <a:gs pos="0">
                <a:srgbClr val="99CCFF"/>
              </a:gs>
              <a:gs pos="100000">
                <a:srgbClr val="6B8EB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技术</a:t>
            </a:r>
            <a:endParaRPr lang="en-US" altLang="zh-CN" sz="2400" b="1">
              <a:latin typeface="微软雅黑" panose="020B0503020204020204" pitchFamily="34" charset="-122"/>
              <a:ea typeface="微软雅黑" panose="020B0503020204020204" pitchFamily="34" charset="-122"/>
            </a:endParaRPr>
          </a:p>
        </p:txBody>
      </p:sp>
      <p:sp>
        <p:nvSpPr>
          <p:cNvPr id="13363" name="Text Box 80"/>
          <p:cNvSpPr txBox="1">
            <a:spLocks noChangeArrowheads="1"/>
          </p:cNvSpPr>
          <p:nvPr/>
        </p:nvSpPr>
        <p:spPr bwMode="auto">
          <a:xfrm>
            <a:off x="1522413" y="5572125"/>
            <a:ext cx="687387" cy="396875"/>
          </a:xfrm>
          <a:prstGeom prst="rect">
            <a:avLst/>
          </a:prstGeom>
          <a:gradFill rotWithShape="1">
            <a:gsLst>
              <a:gs pos="0">
                <a:srgbClr val="99CCFF"/>
              </a:gs>
              <a:gs pos="100000">
                <a:srgbClr val="6B8EB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应用</a:t>
            </a:r>
            <a:endParaRPr lang="en-US" altLang="zh-CN" sz="2400" b="1">
              <a:latin typeface="微软雅黑" panose="020B0503020204020204" pitchFamily="34" charset="-122"/>
              <a:ea typeface="微软雅黑" panose="020B0503020204020204" pitchFamily="34" charset="-122"/>
            </a:endParaRPr>
          </a:p>
        </p:txBody>
      </p:sp>
      <p:sp>
        <p:nvSpPr>
          <p:cNvPr id="13364" name="Text Box 62"/>
          <p:cNvSpPr txBox="1">
            <a:spLocks noChangeArrowheads="1"/>
          </p:cNvSpPr>
          <p:nvPr/>
        </p:nvSpPr>
        <p:spPr bwMode="auto">
          <a:xfrm>
            <a:off x="2590800" y="3262313"/>
            <a:ext cx="762000" cy="609600"/>
          </a:xfrm>
          <a:prstGeom prst="rect">
            <a:avLst/>
          </a:prstGeom>
          <a:gradFill rotWithShape="1">
            <a:gsLst>
              <a:gs pos="0">
                <a:srgbClr val="FFFFCC"/>
              </a:gs>
              <a:gs pos="100000">
                <a:srgbClr val="82826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7030A0"/>
                </a:solidFill>
                <a:latin typeface="微软雅黑" panose="020B0503020204020204" pitchFamily="34" charset="-122"/>
                <a:ea typeface="微软雅黑" panose="020B0503020204020204" pitchFamily="34" charset="-122"/>
              </a:rPr>
              <a:t>基础</a:t>
            </a:r>
          </a:p>
          <a:p>
            <a:pPr algn="ctr"/>
            <a:r>
              <a:rPr lang="zh-CN" altLang="en-US" sz="2000" b="1">
                <a:solidFill>
                  <a:srgbClr val="7030A0"/>
                </a:solidFill>
                <a:latin typeface="微软雅黑" panose="020B0503020204020204" pitchFamily="34" charset="-122"/>
                <a:ea typeface="微软雅黑" panose="020B0503020204020204" pitchFamily="34" charset="-122"/>
              </a:rPr>
              <a:t>知识</a:t>
            </a:r>
            <a:endParaRPr lang="en-US" altLang="zh-CN" sz="2000" b="1">
              <a:solidFill>
                <a:srgbClr val="7030A0"/>
              </a:solidFill>
              <a:latin typeface="微软雅黑" panose="020B0503020204020204" pitchFamily="34" charset="-122"/>
              <a:ea typeface="微软雅黑" panose="020B0503020204020204" pitchFamily="34" charset="-122"/>
            </a:endParaRPr>
          </a:p>
        </p:txBody>
      </p:sp>
      <p:sp>
        <p:nvSpPr>
          <p:cNvPr id="13365" name="Text Box 73"/>
          <p:cNvSpPr txBox="1">
            <a:spLocks noChangeArrowheads="1"/>
          </p:cNvSpPr>
          <p:nvPr/>
        </p:nvSpPr>
        <p:spPr bwMode="auto">
          <a:xfrm>
            <a:off x="3411538" y="3249613"/>
            <a:ext cx="779462" cy="609600"/>
          </a:xfrm>
          <a:prstGeom prst="rect">
            <a:avLst/>
          </a:prstGeom>
          <a:gradFill rotWithShape="1">
            <a:gsLst>
              <a:gs pos="0">
                <a:srgbClr val="FFFFCC"/>
              </a:gs>
              <a:gs pos="100000">
                <a:srgbClr val="82826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7030A0"/>
                </a:solidFill>
                <a:latin typeface="微软雅黑" panose="020B0503020204020204" pitchFamily="34" charset="-122"/>
                <a:ea typeface="微软雅黑" panose="020B0503020204020204" pitchFamily="34" charset="-122"/>
              </a:rPr>
              <a:t>关系</a:t>
            </a:r>
          </a:p>
          <a:p>
            <a:pPr algn="ctr"/>
            <a:r>
              <a:rPr lang="zh-CN" altLang="en-US" sz="2000" b="1">
                <a:solidFill>
                  <a:srgbClr val="7030A0"/>
                </a:solidFill>
                <a:latin typeface="微软雅黑" panose="020B0503020204020204" pitchFamily="34" charset="-122"/>
                <a:ea typeface="微软雅黑" panose="020B0503020204020204" pitchFamily="34" charset="-122"/>
              </a:rPr>
              <a:t>数据库</a:t>
            </a:r>
            <a:endParaRPr lang="en-US" altLang="zh-CN" sz="2000" b="1">
              <a:solidFill>
                <a:srgbClr val="7030A0"/>
              </a:solidFill>
              <a:latin typeface="微软雅黑" panose="020B0503020204020204" pitchFamily="34" charset="-122"/>
              <a:ea typeface="微软雅黑" panose="020B0503020204020204" pitchFamily="34" charset="-122"/>
            </a:endParaRPr>
          </a:p>
        </p:txBody>
      </p:sp>
      <p:sp>
        <p:nvSpPr>
          <p:cNvPr id="13366" name="Text Box 74"/>
          <p:cNvSpPr txBox="1">
            <a:spLocks noChangeArrowheads="1"/>
          </p:cNvSpPr>
          <p:nvPr/>
        </p:nvSpPr>
        <p:spPr bwMode="auto">
          <a:xfrm>
            <a:off x="4252913" y="3248025"/>
            <a:ext cx="795337" cy="609600"/>
          </a:xfrm>
          <a:prstGeom prst="rect">
            <a:avLst/>
          </a:prstGeom>
          <a:gradFill rotWithShape="1">
            <a:gsLst>
              <a:gs pos="0">
                <a:srgbClr val="FFFFCC"/>
              </a:gs>
              <a:gs pos="100000">
                <a:srgbClr val="82826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7030A0"/>
                </a:solidFill>
                <a:latin typeface="微软雅黑" panose="020B0503020204020204" pitchFamily="34" charset="-122"/>
                <a:ea typeface="微软雅黑" panose="020B0503020204020204" pitchFamily="34" charset="-122"/>
              </a:rPr>
              <a:t>数据库</a:t>
            </a:r>
          </a:p>
          <a:p>
            <a:pPr algn="ctr"/>
            <a:r>
              <a:rPr lang="zh-CN" altLang="en-US" sz="2000" b="1">
                <a:solidFill>
                  <a:srgbClr val="7030A0"/>
                </a:solidFill>
                <a:latin typeface="微软雅黑" panose="020B0503020204020204" pitchFamily="34" charset="-122"/>
                <a:ea typeface="微软雅黑" panose="020B0503020204020204" pitchFamily="34" charset="-122"/>
              </a:rPr>
              <a:t>设计</a:t>
            </a:r>
            <a:endParaRPr lang="en-US" altLang="zh-CN" sz="2000" b="1">
              <a:solidFill>
                <a:srgbClr val="7030A0"/>
              </a:solidFill>
              <a:latin typeface="微软雅黑" panose="020B0503020204020204" pitchFamily="34" charset="-122"/>
              <a:ea typeface="微软雅黑" panose="020B0503020204020204" pitchFamily="34" charset="-122"/>
            </a:endParaRPr>
          </a:p>
        </p:txBody>
      </p:sp>
      <p:sp>
        <p:nvSpPr>
          <p:cNvPr id="13367" name="Text Box 75"/>
          <p:cNvSpPr txBox="1">
            <a:spLocks noChangeArrowheads="1"/>
          </p:cNvSpPr>
          <p:nvPr/>
        </p:nvSpPr>
        <p:spPr bwMode="auto">
          <a:xfrm>
            <a:off x="5105400" y="3248025"/>
            <a:ext cx="762000" cy="609600"/>
          </a:xfrm>
          <a:prstGeom prst="rect">
            <a:avLst/>
          </a:prstGeom>
          <a:gradFill rotWithShape="1">
            <a:gsLst>
              <a:gs pos="0">
                <a:srgbClr val="FFFFCC"/>
              </a:gs>
              <a:gs pos="100000">
                <a:srgbClr val="82826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7030A0"/>
                </a:solidFill>
                <a:latin typeface="微软雅黑" panose="020B0503020204020204" pitchFamily="34" charset="-122"/>
                <a:ea typeface="微软雅黑" panose="020B0503020204020204" pitchFamily="34" charset="-122"/>
              </a:rPr>
              <a:t>系统</a:t>
            </a:r>
          </a:p>
          <a:p>
            <a:pPr algn="ctr"/>
            <a:r>
              <a:rPr lang="zh-CN" altLang="en-US" sz="2000" b="1">
                <a:solidFill>
                  <a:srgbClr val="7030A0"/>
                </a:solidFill>
                <a:latin typeface="微软雅黑" panose="020B0503020204020204" pitchFamily="34" charset="-122"/>
                <a:ea typeface="微软雅黑" panose="020B0503020204020204" pitchFamily="34" charset="-122"/>
              </a:rPr>
              <a:t>管理</a:t>
            </a:r>
            <a:endParaRPr lang="en-US" altLang="zh-CN" sz="2000" b="1">
              <a:solidFill>
                <a:srgbClr val="7030A0"/>
              </a:solidFill>
              <a:latin typeface="微软雅黑" panose="020B0503020204020204" pitchFamily="34" charset="-122"/>
              <a:ea typeface="微软雅黑" panose="020B0503020204020204" pitchFamily="34" charset="-122"/>
            </a:endParaRPr>
          </a:p>
        </p:txBody>
      </p:sp>
      <p:sp>
        <p:nvSpPr>
          <p:cNvPr id="13368" name="Text Box 76"/>
          <p:cNvSpPr txBox="1">
            <a:spLocks noChangeArrowheads="1"/>
          </p:cNvSpPr>
          <p:nvPr/>
        </p:nvSpPr>
        <p:spPr bwMode="auto">
          <a:xfrm>
            <a:off x="5916613" y="3248025"/>
            <a:ext cx="777875" cy="609600"/>
          </a:xfrm>
          <a:prstGeom prst="rect">
            <a:avLst/>
          </a:prstGeom>
          <a:gradFill rotWithShape="1">
            <a:gsLst>
              <a:gs pos="0">
                <a:srgbClr val="FFFFCC"/>
              </a:gs>
              <a:gs pos="100000">
                <a:srgbClr val="82826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7030A0"/>
                </a:solidFill>
                <a:latin typeface="微软雅黑" panose="020B0503020204020204" pitchFamily="34" charset="-122"/>
                <a:ea typeface="微软雅黑" panose="020B0503020204020204" pitchFamily="34" charset="-122"/>
              </a:rPr>
              <a:t>数据库</a:t>
            </a:r>
          </a:p>
          <a:p>
            <a:pPr algn="ctr"/>
            <a:r>
              <a:rPr lang="zh-CN" altLang="en-US" sz="2000" b="1">
                <a:solidFill>
                  <a:srgbClr val="7030A0"/>
                </a:solidFill>
                <a:latin typeface="微软雅黑" panose="020B0503020204020204" pitchFamily="34" charset="-122"/>
                <a:ea typeface="微软雅黑" panose="020B0503020204020204" pitchFamily="34" charset="-122"/>
              </a:rPr>
              <a:t>新技术</a:t>
            </a:r>
            <a:endParaRPr lang="en-US" altLang="zh-CN" sz="2400" b="1">
              <a:solidFill>
                <a:srgbClr val="7030A0"/>
              </a:solidFill>
              <a:latin typeface="微软雅黑" panose="020B0503020204020204" pitchFamily="34" charset="-122"/>
              <a:ea typeface="微软雅黑" panose="020B0503020204020204" pitchFamily="34" charset="-122"/>
            </a:endParaRPr>
          </a:p>
        </p:txBody>
      </p:sp>
      <p:sp>
        <p:nvSpPr>
          <p:cNvPr id="13369" name="Text Box 84"/>
          <p:cNvSpPr txBox="1">
            <a:spLocks noChangeArrowheads="1"/>
          </p:cNvSpPr>
          <p:nvPr/>
        </p:nvSpPr>
        <p:spPr bwMode="auto">
          <a:xfrm>
            <a:off x="1871663" y="2733675"/>
            <a:ext cx="695325" cy="396875"/>
          </a:xfrm>
          <a:prstGeom prst="rect">
            <a:avLst/>
          </a:prstGeom>
          <a:gradFill rotWithShape="1">
            <a:gsLst>
              <a:gs pos="0">
                <a:srgbClr val="FFCCFF"/>
              </a:gs>
              <a:gs pos="100000">
                <a:srgbClr val="A282A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使用</a:t>
            </a:r>
            <a:endParaRPr lang="en-US" altLang="zh-CN" sz="2400" b="1">
              <a:latin typeface="微软雅黑" panose="020B0503020204020204" pitchFamily="34" charset="-122"/>
              <a:ea typeface="微软雅黑" panose="020B0503020204020204" pitchFamily="34" charset="-122"/>
            </a:endParaRPr>
          </a:p>
        </p:txBody>
      </p:sp>
      <p:sp>
        <p:nvSpPr>
          <p:cNvPr id="13370" name="Text Box 85"/>
          <p:cNvSpPr txBox="1">
            <a:spLocks noChangeArrowheads="1"/>
          </p:cNvSpPr>
          <p:nvPr/>
        </p:nvSpPr>
        <p:spPr bwMode="auto">
          <a:xfrm>
            <a:off x="2309813" y="2317750"/>
            <a:ext cx="695325" cy="396875"/>
          </a:xfrm>
          <a:prstGeom prst="rect">
            <a:avLst/>
          </a:prstGeom>
          <a:gradFill rotWithShape="1">
            <a:gsLst>
              <a:gs pos="0">
                <a:srgbClr val="FFCCFF"/>
              </a:gs>
              <a:gs pos="100000">
                <a:srgbClr val="A282A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管理</a:t>
            </a:r>
            <a:endParaRPr lang="en-US" altLang="zh-CN" sz="2400" b="1">
              <a:latin typeface="微软雅黑" panose="020B0503020204020204" pitchFamily="34" charset="-122"/>
              <a:ea typeface="微软雅黑" panose="020B0503020204020204" pitchFamily="34" charset="-122"/>
            </a:endParaRPr>
          </a:p>
        </p:txBody>
      </p:sp>
      <p:sp>
        <p:nvSpPr>
          <p:cNvPr id="13371" name="Text Box 86"/>
          <p:cNvSpPr txBox="1">
            <a:spLocks noChangeArrowheads="1"/>
          </p:cNvSpPr>
          <p:nvPr/>
        </p:nvSpPr>
        <p:spPr bwMode="auto">
          <a:xfrm>
            <a:off x="2686050" y="1900238"/>
            <a:ext cx="695325" cy="396875"/>
          </a:xfrm>
          <a:prstGeom prst="rect">
            <a:avLst/>
          </a:prstGeom>
          <a:gradFill rotWithShape="1">
            <a:gsLst>
              <a:gs pos="0">
                <a:srgbClr val="FFCCFF"/>
              </a:gs>
              <a:gs pos="100000">
                <a:srgbClr val="A282A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开发</a:t>
            </a:r>
            <a:endParaRPr lang="en-US" altLang="zh-CN" sz="2400" b="1">
              <a:latin typeface="微软雅黑" panose="020B0503020204020204" pitchFamily="34" charset="-122"/>
              <a:ea typeface="微软雅黑" panose="020B0503020204020204" pitchFamily="34" charset="-122"/>
            </a:endParaRPr>
          </a:p>
        </p:txBody>
      </p:sp>
      <p:sp>
        <p:nvSpPr>
          <p:cNvPr id="13372" name="Text Box 87"/>
          <p:cNvSpPr txBox="1">
            <a:spLocks noChangeArrowheads="1"/>
          </p:cNvSpPr>
          <p:nvPr/>
        </p:nvSpPr>
        <p:spPr bwMode="auto">
          <a:xfrm>
            <a:off x="914400" y="6102350"/>
            <a:ext cx="1676400" cy="609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40000"/>
              </a:lnSpc>
            </a:pPr>
            <a:r>
              <a:rPr lang="zh-CN" altLang="en-US" sz="2400" b="1">
                <a:solidFill>
                  <a:srgbClr val="0033CC"/>
                </a:solidFill>
                <a:latin typeface="微软雅黑" panose="020B0503020204020204" pitchFamily="34" charset="-122"/>
                <a:ea typeface="微软雅黑" panose="020B0503020204020204" pitchFamily="34" charset="-122"/>
              </a:rPr>
              <a:t>研究范畴</a:t>
            </a:r>
            <a:endParaRPr lang="en-US" altLang="zh-CN" sz="2400" b="1">
              <a:solidFill>
                <a:srgbClr val="0033CC"/>
              </a:solidFill>
              <a:latin typeface="微软雅黑" panose="020B0503020204020204" pitchFamily="34" charset="-122"/>
              <a:ea typeface="微软雅黑" panose="020B0503020204020204" pitchFamily="34" charset="-122"/>
            </a:endParaRPr>
          </a:p>
        </p:txBody>
      </p:sp>
      <p:sp>
        <p:nvSpPr>
          <p:cNvPr id="13373" name="Line 90"/>
          <p:cNvSpPr>
            <a:spLocks noChangeShapeType="1"/>
          </p:cNvSpPr>
          <p:nvPr/>
        </p:nvSpPr>
        <p:spPr bwMode="auto">
          <a:xfrm flipV="1">
            <a:off x="2536825" y="1524000"/>
            <a:ext cx="1654175" cy="1676400"/>
          </a:xfrm>
          <a:prstGeom prst="line">
            <a:avLst/>
          </a:prstGeom>
          <a:noFill/>
          <a:ln w="1016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4" name="Line 88"/>
          <p:cNvSpPr>
            <a:spLocks noChangeShapeType="1"/>
          </p:cNvSpPr>
          <p:nvPr/>
        </p:nvSpPr>
        <p:spPr bwMode="auto">
          <a:xfrm>
            <a:off x="2551113" y="3171825"/>
            <a:ext cx="0" cy="3346450"/>
          </a:xfrm>
          <a:prstGeom prst="line">
            <a:avLst/>
          </a:prstGeom>
          <a:noFill/>
          <a:ln w="1016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75" name="Rectangle 91"/>
          <p:cNvSpPr>
            <a:spLocks noChangeArrowheads="1"/>
          </p:cNvSpPr>
          <p:nvPr/>
        </p:nvSpPr>
        <p:spPr bwMode="auto">
          <a:xfrm>
            <a:off x="4171950" y="1371600"/>
            <a:ext cx="34290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3399"/>
                </a:solidFill>
                <a:latin typeface="微软雅黑" panose="020B0503020204020204" pitchFamily="34" charset="-122"/>
                <a:ea typeface="微软雅黑" panose="020B0503020204020204" pitchFamily="34" charset="-122"/>
              </a:rPr>
              <a:t>学习深度与广度</a:t>
            </a:r>
          </a:p>
        </p:txBody>
      </p:sp>
      <p:sp>
        <p:nvSpPr>
          <p:cNvPr id="13376" name="Line 89"/>
          <p:cNvSpPr>
            <a:spLocks noChangeShapeType="1"/>
          </p:cNvSpPr>
          <p:nvPr/>
        </p:nvSpPr>
        <p:spPr bwMode="auto">
          <a:xfrm>
            <a:off x="2493963" y="3200400"/>
            <a:ext cx="6040437" cy="0"/>
          </a:xfrm>
          <a:prstGeom prst="line">
            <a:avLst/>
          </a:prstGeom>
          <a:noFill/>
          <a:ln w="1016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72968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1.  </a:t>
            </a:r>
            <a:r>
              <a:rPr lang="zh-CN" altLang="en-US" sz="4800" dirty="0">
                <a:solidFill>
                  <a:srgbClr val="002060"/>
                </a:solidFill>
              </a:rPr>
              <a:t>信息世界中的基本概念</a:t>
            </a:r>
          </a:p>
        </p:txBody>
      </p:sp>
      <p:sp>
        <p:nvSpPr>
          <p:cNvPr id="62467" name="Rectangle 3"/>
          <p:cNvSpPr>
            <a:spLocks noGrp="1" noChangeArrowheads="1"/>
          </p:cNvSpPr>
          <p:nvPr>
            <p:ph type="body" idx="1"/>
          </p:nvPr>
        </p:nvSpPr>
        <p:spPr>
          <a:xfrm>
            <a:off x="991438" y="980728"/>
            <a:ext cx="8045058" cy="5184576"/>
          </a:xfrm>
        </p:spPr>
        <p:txBody>
          <a:bodyPr/>
          <a:lstStyle/>
          <a:p>
            <a:pPr algn="just" eaLnBrk="1" hangingPunct="1">
              <a:lnSpc>
                <a:spcPct val="150000"/>
              </a:lnSpc>
              <a:spcBef>
                <a:spcPct val="0"/>
              </a:spcBef>
              <a:buFont typeface="Wingdings" panose="05000000000000000000" pitchFamily="2" charset="2"/>
              <a:buNone/>
            </a:pPr>
            <a:r>
              <a:rPr lang="zh-CN" altLang="en-US" dirty="0">
                <a:solidFill>
                  <a:srgbClr val="004821"/>
                </a:solidFill>
                <a:latin typeface="微软雅黑" panose="020B0503020204020204" pitchFamily="34" charset="-122"/>
                <a:ea typeface="微软雅黑" panose="020B0503020204020204" pitchFamily="34" charset="-122"/>
              </a:rPr>
              <a:t>（</a:t>
            </a:r>
            <a:r>
              <a:rPr lang="en-US" altLang="zh-CN" dirty="0">
                <a:solidFill>
                  <a:srgbClr val="004821"/>
                </a:solidFill>
                <a:latin typeface="微软雅黑" panose="020B0503020204020204" pitchFamily="34" charset="-122"/>
                <a:ea typeface="微软雅黑" panose="020B0503020204020204" pitchFamily="34" charset="-122"/>
              </a:rPr>
              <a:t>1</a:t>
            </a:r>
            <a:r>
              <a:rPr lang="zh-CN" altLang="en-US" dirty="0">
                <a:solidFill>
                  <a:srgbClr val="004821"/>
                </a:solidFill>
                <a:latin typeface="微软雅黑" panose="020B0503020204020204" pitchFamily="34" charset="-122"/>
                <a:ea typeface="微软雅黑" panose="020B0503020204020204" pitchFamily="34" charset="-122"/>
              </a:rPr>
              <a:t>）实体（</a:t>
            </a:r>
            <a:r>
              <a:rPr lang="en-US" altLang="zh-CN" dirty="0">
                <a:solidFill>
                  <a:srgbClr val="004821"/>
                </a:solidFill>
                <a:latin typeface="微软雅黑" panose="020B0503020204020204" pitchFamily="34" charset="-122"/>
                <a:ea typeface="微软雅黑" panose="020B0503020204020204" pitchFamily="34" charset="-122"/>
              </a:rPr>
              <a:t>Entity</a:t>
            </a:r>
            <a:r>
              <a:rPr lang="zh-CN" altLang="en-US" dirty="0">
                <a:solidFill>
                  <a:srgbClr val="004821"/>
                </a:solidFill>
                <a:latin typeface="微软雅黑" panose="020B0503020204020204" pitchFamily="34" charset="-122"/>
                <a:ea typeface="微软雅黑" panose="020B0503020204020204" pitchFamily="34" charset="-122"/>
              </a:rPr>
              <a:t>）</a:t>
            </a:r>
            <a:r>
              <a:rPr lang="zh-CN" altLang="en-US" sz="2600" dirty="0">
                <a:solidFill>
                  <a:srgbClr val="004821"/>
                </a:solidFill>
                <a:latin typeface="微软雅黑" panose="020B0503020204020204" pitchFamily="34" charset="-122"/>
                <a:ea typeface="微软雅黑" panose="020B0503020204020204" pitchFamily="34" charset="-122"/>
              </a:rPr>
              <a:t> </a:t>
            </a:r>
          </a:p>
          <a:p>
            <a:pPr lvl="1" algn="just" eaLnBrk="1" hangingPunct="1">
              <a:lnSpc>
                <a:spcPct val="150000"/>
              </a:lnSpc>
              <a:spcBef>
                <a:spcPct val="0"/>
              </a:spcBef>
              <a:buFont typeface="Wingdings" panose="05000000000000000000" pitchFamily="2" charset="2"/>
              <a:buNone/>
            </a:pPr>
            <a:r>
              <a:rPr lang="zh-CN" altLang="en-US" dirty="0">
                <a:latin typeface="+mn-ea"/>
              </a:rPr>
              <a:t>客观存在并可相互区别的事物称为实体。</a:t>
            </a:r>
          </a:p>
          <a:p>
            <a:pPr lvl="1" algn="just" eaLnBrk="1" hangingPunct="1">
              <a:lnSpc>
                <a:spcPct val="150000"/>
              </a:lnSpc>
              <a:spcBef>
                <a:spcPct val="0"/>
              </a:spcBef>
              <a:buFont typeface="Wingdings" panose="05000000000000000000" pitchFamily="2" charset="2"/>
              <a:buNone/>
            </a:pPr>
            <a:r>
              <a:rPr lang="zh-CN" altLang="en-US" dirty="0">
                <a:latin typeface="+mn-ea"/>
              </a:rPr>
              <a:t>可以是具体的人、事、物或抽象的概念。</a:t>
            </a:r>
          </a:p>
          <a:p>
            <a:pPr algn="just" eaLnBrk="1" hangingPunct="1">
              <a:lnSpc>
                <a:spcPct val="150000"/>
              </a:lnSpc>
              <a:spcBef>
                <a:spcPct val="0"/>
              </a:spcBef>
              <a:buFont typeface="Wingdings" panose="05000000000000000000" pitchFamily="2" charset="2"/>
              <a:buNone/>
            </a:pPr>
            <a:r>
              <a:rPr lang="zh-CN" altLang="en-US" dirty="0">
                <a:solidFill>
                  <a:srgbClr val="004821"/>
                </a:solidFill>
                <a:latin typeface="微软雅黑" panose="020B0503020204020204" pitchFamily="34" charset="-122"/>
                <a:ea typeface="微软雅黑" panose="020B0503020204020204" pitchFamily="34" charset="-122"/>
              </a:rPr>
              <a:t>（</a:t>
            </a:r>
            <a:r>
              <a:rPr lang="en-US" altLang="zh-CN" dirty="0">
                <a:solidFill>
                  <a:srgbClr val="004821"/>
                </a:solidFill>
                <a:latin typeface="微软雅黑" panose="020B0503020204020204" pitchFamily="34" charset="-122"/>
                <a:ea typeface="微软雅黑" panose="020B0503020204020204" pitchFamily="34" charset="-122"/>
              </a:rPr>
              <a:t>2</a:t>
            </a:r>
            <a:r>
              <a:rPr lang="zh-CN" altLang="en-US" dirty="0">
                <a:solidFill>
                  <a:srgbClr val="004821"/>
                </a:solidFill>
                <a:latin typeface="微软雅黑" panose="020B0503020204020204" pitchFamily="34" charset="-122"/>
                <a:ea typeface="微软雅黑" panose="020B0503020204020204" pitchFamily="34" charset="-122"/>
              </a:rPr>
              <a:t>）属性（</a:t>
            </a:r>
            <a:r>
              <a:rPr lang="en-US" altLang="zh-CN" dirty="0">
                <a:solidFill>
                  <a:srgbClr val="004821"/>
                </a:solidFill>
                <a:latin typeface="微软雅黑" panose="020B0503020204020204" pitchFamily="34" charset="-122"/>
                <a:ea typeface="微软雅黑" panose="020B0503020204020204" pitchFamily="34" charset="-122"/>
              </a:rPr>
              <a:t>Attribute</a:t>
            </a:r>
            <a:r>
              <a:rPr lang="zh-CN" altLang="en-US" dirty="0">
                <a:solidFill>
                  <a:srgbClr val="004821"/>
                </a:solidFill>
                <a:latin typeface="微软雅黑" panose="020B0503020204020204" pitchFamily="34" charset="-122"/>
                <a:ea typeface="微软雅黑" panose="020B0503020204020204" pitchFamily="34" charset="-122"/>
              </a:rPr>
              <a:t>） </a:t>
            </a:r>
          </a:p>
          <a:p>
            <a:pPr lvl="1" algn="just" eaLnBrk="1" hangingPunct="1">
              <a:lnSpc>
                <a:spcPct val="150000"/>
              </a:lnSpc>
              <a:spcBef>
                <a:spcPct val="0"/>
              </a:spcBef>
              <a:buFont typeface="Wingdings" panose="05000000000000000000" pitchFamily="2" charset="2"/>
              <a:buNone/>
            </a:pPr>
            <a:r>
              <a:rPr lang="zh-CN" altLang="en-US" dirty="0">
                <a:latin typeface="+mn-ea"/>
              </a:rPr>
              <a:t>实体所具有的某一特性称为属性。</a:t>
            </a:r>
          </a:p>
          <a:p>
            <a:pPr lvl="1" algn="just" eaLnBrk="1" hangingPunct="1">
              <a:lnSpc>
                <a:spcPct val="150000"/>
              </a:lnSpc>
              <a:spcBef>
                <a:spcPct val="0"/>
              </a:spcBef>
              <a:buFont typeface="Wingdings" panose="05000000000000000000" pitchFamily="2" charset="2"/>
              <a:buNone/>
            </a:pPr>
            <a:r>
              <a:rPr lang="zh-CN" altLang="en-US" dirty="0">
                <a:latin typeface="+mn-ea"/>
              </a:rPr>
              <a:t>一个实体可以由若干个属性来刻画</a:t>
            </a:r>
            <a:r>
              <a:rPr lang="zh-CN" altLang="en-US" dirty="0">
                <a:latin typeface="微软雅黑" panose="020B0503020204020204" pitchFamily="34" charset="-122"/>
                <a:ea typeface="微软雅黑" panose="020B0503020204020204" pitchFamily="34" charset="-122"/>
              </a:rPr>
              <a:t>。  </a:t>
            </a:r>
          </a:p>
          <a:p>
            <a:pPr algn="just" eaLnBrk="1" hangingPunct="1">
              <a:lnSpc>
                <a:spcPct val="150000"/>
              </a:lnSpc>
              <a:spcBef>
                <a:spcPct val="0"/>
              </a:spcBef>
              <a:buFont typeface="Wingdings" panose="05000000000000000000" pitchFamily="2" charset="2"/>
              <a:buNone/>
            </a:pPr>
            <a:r>
              <a:rPr lang="zh-CN" altLang="en-US" dirty="0">
                <a:solidFill>
                  <a:srgbClr val="004821"/>
                </a:solidFill>
                <a:latin typeface="微软雅黑" panose="020B0503020204020204" pitchFamily="34" charset="-122"/>
                <a:ea typeface="微软雅黑" panose="020B0503020204020204" pitchFamily="34" charset="-122"/>
              </a:rPr>
              <a:t>（</a:t>
            </a:r>
            <a:r>
              <a:rPr lang="en-US" altLang="zh-CN" dirty="0">
                <a:solidFill>
                  <a:srgbClr val="004821"/>
                </a:solidFill>
                <a:latin typeface="微软雅黑" panose="020B0503020204020204" pitchFamily="34" charset="-122"/>
                <a:ea typeface="微软雅黑" panose="020B0503020204020204" pitchFamily="34" charset="-122"/>
              </a:rPr>
              <a:t>3</a:t>
            </a:r>
            <a:r>
              <a:rPr lang="zh-CN" altLang="en-US" dirty="0">
                <a:solidFill>
                  <a:srgbClr val="004821"/>
                </a:solidFill>
                <a:latin typeface="微软雅黑" panose="020B0503020204020204" pitchFamily="34" charset="-122"/>
                <a:ea typeface="微软雅黑" panose="020B0503020204020204" pitchFamily="34" charset="-122"/>
              </a:rPr>
              <a:t>）码（</a:t>
            </a:r>
            <a:r>
              <a:rPr lang="en-US" altLang="zh-CN" dirty="0">
                <a:solidFill>
                  <a:srgbClr val="004821"/>
                </a:solidFill>
                <a:latin typeface="微软雅黑" panose="020B0503020204020204" pitchFamily="34" charset="-122"/>
                <a:ea typeface="微软雅黑" panose="020B0503020204020204" pitchFamily="34" charset="-122"/>
              </a:rPr>
              <a:t>Key</a:t>
            </a:r>
            <a:r>
              <a:rPr lang="zh-CN" altLang="en-US" dirty="0">
                <a:solidFill>
                  <a:srgbClr val="004821"/>
                </a:solidFill>
                <a:latin typeface="微软雅黑" panose="020B0503020204020204" pitchFamily="34" charset="-122"/>
                <a:ea typeface="微软雅黑" panose="020B0503020204020204" pitchFamily="34" charset="-122"/>
              </a:rPr>
              <a:t>） </a:t>
            </a:r>
          </a:p>
          <a:p>
            <a:pPr lvl="1" algn="just" eaLnBrk="1" hangingPunct="1">
              <a:lnSpc>
                <a:spcPct val="150000"/>
              </a:lnSpc>
              <a:spcBef>
                <a:spcPct val="0"/>
              </a:spcBef>
              <a:buFont typeface="Wingdings" panose="05000000000000000000" pitchFamily="2" charset="2"/>
              <a:buNone/>
            </a:pPr>
            <a:r>
              <a:rPr lang="zh-CN" altLang="en-US" dirty="0">
                <a:latin typeface="+mn-ea"/>
              </a:rPr>
              <a:t>唯一标识实体的属性集称为码</a:t>
            </a:r>
            <a:r>
              <a:rPr lang="zh-CN" altLang="en-US" dirty="0">
                <a:latin typeface="微软雅黑" panose="020B0503020204020204" pitchFamily="34" charset="-122"/>
                <a:ea typeface="微软雅黑" panose="020B0503020204020204" pitchFamily="34" charset="-122"/>
              </a:rPr>
              <a:t>。</a:t>
            </a:r>
          </a:p>
        </p:txBody>
      </p:sp>
      <p:sp>
        <p:nvSpPr>
          <p:cNvPr id="2" name="日期占位符 1"/>
          <p:cNvSpPr>
            <a:spLocks noGrp="1"/>
          </p:cNvSpPr>
          <p:nvPr>
            <p:ph type="dt" sz="half" idx="10"/>
          </p:nvPr>
        </p:nvSpPr>
        <p:spPr/>
        <p:txBody>
          <a:bodyPr/>
          <a:lstStyle/>
          <a:p>
            <a:pPr>
              <a:defRPr/>
            </a:pPr>
            <a:fld id="{4F2C43A6-5FD6-435A-A21A-0D2A6B40A248}"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87624" y="158751"/>
            <a:ext cx="7695361" cy="713053"/>
          </a:xfrm>
        </p:spPr>
        <p:txBody>
          <a:bodyPr/>
          <a:lstStyle/>
          <a:p>
            <a:pPr eaLnBrk="1" hangingPunct="1"/>
            <a:r>
              <a:rPr lang="zh-CN" altLang="en-US" sz="4800" dirty="0">
                <a:solidFill>
                  <a:srgbClr val="002060"/>
                </a:solidFill>
              </a:rPr>
              <a:t>信息世界中的基本概念（续）</a:t>
            </a:r>
            <a:endParaRPr lang="en-US" altLang="zh-CN" sz="4800" dirty="0">
              <a:solidFill>
                <a:srgbClr val="002060"/>
              </a:solidFill>
            </a:endParaRPr>
          </a:p>
        </p:txBody>
      </p:sp>
      <p:sp>
        <p:nvSpPr>
          <p:cNvPr id="63491" name="Rectangle 3"/>
          <p:cNvSpPr>
            <a:spLocks noGrp="1" noChangeArrowheads="1"/>
          </p:cNvSpPr>
          <p:nvPr>
            <p:ph type="body" idx="1"/>
          </p:nvPr>
        </p:nvSpPr>
        <p:spPr>
          <a:xfrm>
            <a:off x="999946" y="980728"/>
            <a:ext cx="7696200" cy="4114800"/>
          </a:xfrm>
        </p:spPr>
        <p:txBody>
          <a:bodyPr/>
          <a:lstStyle/>
          <a:p>
            <a:pPr algn="just" eaLnBrk="1" hangingPunct="1">
              <a:lnSpc>
                <a:spcPct val="150000"/>
              </a:lnSpc>
              <a:buFont typeface="Wingdings" panose="05000000000000000000" pitchFamily="2" charset="2"/>
              <a:buNone/>
            </a:pPr>
            <a:r>
              <a:rPr lang="zh-CN" altLang="en-US" dirty="0">
                <a:solidFill>
                  <a:srgbClr val="004821"/>
                </a:solidFill>
                <a:latin typeface="微软雅黑" panose="020B0503020204020204" pitchFamily="34" charset="-122"/>
                <a:ea typeface="微软雅黑" panose="020B0503020204020204" pitchFamily="34" charset="-122"/>
              </a:rPr>
              <a:t>（</a:t>
            </a:r>
            <a:r>
              <a:rPr lang="en-US" altLang="zh-CN" dirty="0">
                <a:solidFill>
                  <a:srgbClr val="004821"/>
                </a:solidFill>
                <a:latin typeface="微软雅黑" panose="020B0503020204020204" pitchFamily="34" charset="-122"/>
                <a:ea typeface="微软雅黑" panose="020B0503020204020204" pitchFamily="34" charset="-122"/>
              </a:rPr>
              <a:t>4</a:t>
            </a:r>
            <a:r>
              <a:rPr lang="zh-CN" altLang="en-US" dirty="0">
                <a:solidFill>
                  <a:srgbClr val="004821"/>
                </a:solidFill>
                <a:latin typeface="微软雅黑" panose="020B0503020204020204" pitchFamily="34" charset="-122"/>
                <a:ea typeface="微软雅黑" panose="020B0503020204020204" pitchFamily="34" charset="-122"/>
              </a:rPr>
              <a:t>）实体型（</a:t>
            </a:r>
            <a:r>
              <a:rPr lang="en-US" altLang="zh-CN" dirty="0">
                <a:solidFill>
                  <a:srgbClr val="004821"/>
                </a:solidFill>
                <a:latin typeface="微软雅黑" panose="020B0503020204020204" pitchFamily="34" charset="-122"/>
                <a:ea typeface="微软雅黑" panose="020B0503020204020204" pitchFamily="34" charset="-122"/>
              </a:rPr>
              <a:t>Entity Type</a:t>
            </a:r>
            <a:r>
              <a:rPr lang="zh-CN" altLang="en-US" dirty="0">
                <a:solidFill>
                  <a:srgbClr val="004821"/>
                </a:solidFill>
                <a:latin typeface="微软雅黑" panose="020B0503020204020204" pitchFamily="34" charset="-122"/>
                <a:ea typeface="微软雅黑" panose="020B0503020204020204" pitchFamily="34" charset="-122"/>
              </a:rPr>
              <a:t>） </a:t>
            </a:r>
          </a:p>
          <a:p>
            <a:pPr lvl="1" algn="just" eaLnBrk="1" hangingPunct="1">
              <a:lnSpc>
                <a:spcPct val="150000"/>
              </a:lnSpc>
              <a:buFont typeface="Wingdings" panose="05000000000000000000" pitchFamily="2" charset="2"/>
              <a:buNone/>
            </a:pPr>
            <a:r>
              <a:rPr lang="zh-CN" altLang="en-US" dirty="0"/>
              <a:t>用实体名及其属性名集合来抽象和刻画同类实体称为</a:t>
            </a:r>
            <a:endParaRPr lang="en-US" altLang="zh-CN" dirty="0"/>
          </a:p>
          <a:p>
            <a:pPr lvl="1" algn="just" eaLnBrk="1" hangingPunct="1">
              <a:lnSpc>
                <a:spcPct val="150000"/>
              </a:lnSpc>
              <a:buFont typeface="Wingdings" panose="05000000000000000000" pitchFamily="2" charset="2"/>
              <a:buNone/>
            </a:pPr>
            <a:r>
              <a:rPr lang="zh-CN" altLang="en-US" dirty="0"/>
              <a:t>实体型</a:t>
            </a:r>
            <a:endParaRPr lang="zh-CN" altLang="en-US" sz="2800" dirty="0"/>
          </a:p>
          <a:p>
            <a:pPr algn="just" eaLnBrk="1" hangingPunct="1">
              <a:lnSpc>
                <a:spcPct val="150000"/>
              </a:lnSpc>
              <a:buFont typeface="Wingdings" panose="05000000000000000000" pitchFamily="2" charset="2"/>
              <a:buNone/>
            </a:pPr>
            <a:r>
              <a:rPr lang="zh-CN" altLang="en-US" dirty="0">
                <a:solidFill>
                  <a:srgbClr val="004821"/>
                </a:solidFill>
                <a:latin typeface="微软雅黑" panose="020B0503020204020204" pitchFamily="34" charset="-122"/>
                <a:ea typeface="微软雅黑" panose="020B0503020204020204" pitchFamily="34" charset="-122"/>
              </a:rPr>
              <a:t>（</a:t>
            </a:r>
            <a:r>
              <a:rPr lang="en-US" altLang="zh-CN" dirty="0">
                <a:solidFill>
                  <a:srgbClr val="004821"/>
                </a:solidFill>
                <a:latin typeface="微软雅黑" panose="020B0503020204020204" pitchFamily="34" charset="-122"/>
                <a:ea typeface="微软雅黑" panose="020B0503020204020204" pitchFamily="34" charset="-122"/>
              </a:rPr>
              <a:t>5</a:t>
            </a:r>
            <a:r>
              <a:rPr lang="zh-CN" altLang="en-US" dirty="0">
                <a:solidFill>
                  <a:srgbClr val="004821"/>
                </a:solidFill>
                <a:latin typeface="微软雅黑" panose="020B0503020204020204" pitchFamily="34" charset="-122"/>
                <a:ea typeface="微软雅黑" panose="020B0503020204020204" pitchFamily="34" charset="-122"/>
              </a:rPr>
              <a:t>）实体集（</a:t>
            </a:r>
            <a:r>
              <a:rPr lang="en-US" altLang="zh-CN" dirty="0">
                <a:solidFill>
                  <a:srgbClr val="004821"/>
                </a:solidFill>
                <a:latin typeface="微软雅黑" panose="020B0503020204020204" pitchFamily="34" charset="-122"/>
                <a:ea typeface="微软雅黑" panose="020B0503020204020204" pitchFamily="34" charset="-122"/>
              </a:rPr>
              <a:t>Entity Set</a:t>
            </a:r>
            <a:r>
              <a:rPr lang="zh-CN" altLang="en-US" dirty="0">
                <a:solidFill>
                  <a:srgbClr val="004821"/>
                </a:solidFill>
                <a:latin typeface="微软雅黑" panose="020B0503020204020204" pitchFamily="34" charset="-122"/>
                <a:ea typeface="微软雅黑" panose="020B0503020204020204" pitchFamily="34" charset="-122"/>
              </a:rPr>
              <a:t>） </a:t>
            </a:r>
          </a:p>
          <a:p>
            <a:pPr lvl="1" algn="just" eaLnBrk="1" hangingPunct="1">
              <a:lnSpc>
                <a:spcPct val="150000"/>
              </a:lnSpc>
              <a:buFont typeface="Wingdings" panose="05000000000000000000" pitchFamily="2" charset="2"/>
              <a:buNone/>
            </a:pPr>
            <a:r>
              <a:rPr lang="zh-CN" altLang="en-US" dirty="0"/>
              <a:t>同一类型实体的集合称为实体集</a:t>
            </a:r>
            <a:endParaRPr lang="zh-CN" altLang="en-US" sz="2800" dirty="0"/>
          </a:p>
        </p:txBody>
      </p:sp>
      <p:sp>
        <p:nvSpPr>
          <p:cNvPr id="2" name="日期占位符 1"/>
          <p:cNvSpPr>
            <a:spLocks noGrp="1"/>
          </p:cNvSpPr>
          <p:nvPr>
            <p:ph type="dt" sz="half" idx="10"/>
          </p:nvPr>
        </p:nvSpPr>
        <p:spPr/>
        <p:txBody>
          <a:bodyPr/>
          <a:lstStyle/>
          <a:p>
            <a:pPr>
              <a:defRPr/>
            </a:pPr>
            <a:fld id="{57E63F2A-485F-49B1-A276-ACCB922A20A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97814" y="-22103"/>
            <a:ext cx="7695361" cy="911492"/>
          </a:xfrm>
        </p:spPr>
        <p:txBody>
          <a:bodyPr/>
          <a:lstStyle/>
          <a:p>
            <a:pPr eaLnBrk="1" hangingPunct="1"/>
            <a:r>
              <a:rPr lang="zh-CN" altLang="en-US" sz="4800" dirty="0">
                <a:solidFill>
                  <a:srgbClr val="002060"/>
                </a:solidFill>
              </a:rPr>
              <a:t>信息世界中的基本概念（续）</a:t>
            </a:r>
            <a:endParaRPr lang="en-US" altLang="zh-CN" sz="4800" dirty="0">
              <a:solidFill>
                <a:srgbClr val="002060"/>
              </a:solidFill>
            </a:endParaRPr>
          </a:p>
        </p:txBody>
      </p:sp>
      <p:sp>
        <p:nvSpPr>
          <p:cNvPr id="64515" name="Rectangle 3"/>
          <p:cNvSpPr>
            <a:spLocks noGrp="1" noChangeArrowheads="1"/>
          </p:cNvSpPr>
          <p:nvPr>
            <p:ph type="body" idx="1"/>
          </p:nvPr>
        </p:nvSpPr>
        <p:spPr>
          <a:xfrm>
            <a:off x="952098" y="765554"/>
            <a:ext cx="8186791" cy="5763956"/>
          </a:xfrm>
        </p:spPr>
        <p:txBody>
          <a:bodyPr/>
          <a:lstStyle/>
          <a:p>
            <a:pPr algn="just" eaLnBrk="1" hangingPunct="1">
              <a:lnSpc>
                <a:spcPct val="200000"/>
              </a:lnSpc>
              <a:buFont typeface="Wingdings" panose="05000000000000000000" pitchFamily="2" charset="2"/>
              <a:buNone/>
            </a:pPr>
            <a:r>
              <a:rPr lang="zh-CN" altLang="en-US" sz="2600" dirty="0">
                <a:solidFill>
                  <a:srgbClr val="004821"/>
                </a:solidFill>
                <a:latin typeface="微软雅黑" panose="020B0503020204020204" pitchFamily="34" charset="-122"/>
                <a:ea typeface="微软雅黑" panose="020B0503020204020204" pitchFamily="34" charset="-122"/>
              </a:rPr>
              <a:t>（</a:t>
            </a:r>
            <a:r>
              <a:rPr lang="en-US" altLang="zh-CN" sz="2600" dirty="0">
                <a:solidFill>
                  <a:srgbClr val="004821"/>
                </a:solidFill>
                <a:latin typeface="微软雅黑" panose="020B0503020204020204" pitchFamily="34" charset="-122"/>
                <a:ea typeface="微软雅黑" panose="020B0503020204020204" pitchFamily="34" charset="-122"/>
              </a:rPr>
              <a:t>6</a:t>
            </a:r>
            <a:r>
              <a:rPr lang="zh-CN" altLang="en-US" sz="2600" dirty="0">
                <a:solidFill>
                  <a:srgbClr val="004821"/>
                </a:solidFill>
                <a:latin typeface="微软雅黑" panose="020B0503020204020204" pitchFamily="34" charset="-122"/>
                <a:ea typeface="微软雅黑" panose="020B0503020204020204" pitchFamily="34" charset="-122"/>
              </a:rPr>
              <a:t>）联系（</a:t>
            </a:r>
            <a:r>
              <a:rPr lang="en-US" altLang="zh-CN" sz="2600" dirty="0">
                <a:solidFill>
                  <a:srgbClr val="004821"/>
                </a:solidFill>
                <a:latin typeface="微软雅黑" panose="020B0503020204020204" pitchFamily="34" charset="-122"/>
                <a:ea typeface="微软雅黑" panose="020B0503020204020204" pitchFamily="34" charset="-122"/>
              </a:rPr>
              <a:t>Relationship</a:t>
            </a:r>
            <a:r>
              <a:rPr lang="zh-CN" altLang="en-US" sz="2600" dirty="0">
                <a:solidFill>
                  <a:srgbClr val="004821"/>
                </a:solidFill>
                <a:latin typeface="微软雅黑" panose="020B0503020204020204" pitchFamily="34" charset="-122"/>
                <a:ea typeface="微软雅黑" panose="020B0503020204020204" pitchFamily="34" charset="-122"/>
              </a:rPr>
              <a:t>）</a:t>
            </a:r>
            <a:r>
              <a:rPr lang="zh-CN" altLang="en-US" sz="3600" dirty="0">
                <a:solidFill>
                  <a:srgbClr val="004821"/>
                </a:solidFill>
                <a:latin typeface="微软雅黑" panose="020B0503020204020204" pitchFamily="34" charset="-122"/>
                <a:ea typeface="微软雅黑" panose="020B0503020204020204" pitchFamily="34" charset="-122"/>
              </a:rPr>
              <a:t>  </a:t>
            </a:r>
          </a:p>
          <a:p>
            <a:pPr lvl="1" algn="just" eaLnBrk="1" hangingPunct="1">
              <a:lnSpc>
                <a:spcPct val="200000"/>
              </a:lnSpc>
              <a:spcBef>
                <a:spcPct val="0"/>
              </a:spcBef>
            </a:pPr>
            <a:r>
              <a:rPr lang="zh-CN" altLang="en-US" sz="2000" dirty="0"/>
              <a:t>现实世界中事物内部以及事物之间的联系在信息世界</a:t>
            </a:r>
          </a:p>
          <a:p>
            <a:pPr lvl="1" algn="just" eaLnBrk="1" hangingPunct="1">
              <a:lnSpc>
                <a:spcPct val="200000"/>
              </a:lnSpc>
              <a:spcBef>
                <a:spcPct val="0"/>
              </a:spcBef>
              <a:buFont typeface="Wingdings" panose="05000000000000000000" pitchFamily="2" charset="2"/>
              <a:buNone/>
            </a:pPr>
            <a:r>
              <a:rPr lang="zh-CN" altLang="en-US" sz="2000" dirty="0"/>
              <a:t>   中反映为实体（型）内部的联系和实体（型）之间的联系。</a:t>
            </a:r>
          </a:p>
          <a:p>
            <a:pPr lvl="1" algn="just" eaLnBrk="1" hangingPunct="1">
              <a:lnSpc>
                <a:spcPct val="200000"/>
              </a:lnSpc>
              <a:spcBef>
                <a:spcPct val="0"/>
              </a:spcBef>
            </a:pPr>
            <a:r>
              <a:rPr lang="zh-CN" altLang="en-US" dirty="0">
                <a:solidFill>
                  <a:srgbClr val="C00000"/>
                </a:solidFill>
              </a:rPr>
              <a:t>实体内部的联系</a:t>
            </a:r>
            <a:r>
              <a:rPr lang="zh-CN" altLang="en-US" sz="2000" dirty="0"/>
              <a:t>通常是指组成实体的各属性之间的联系</a:t>
            </a:r>
            <a:endParaRPr lang="zh-CN" altLang="en-US" dirty="0"/>
          </a:p>
          <a:p>
            <a:pPr lvl="1" algn="just" eaLnBrk="1" hangingPunct="1">
              <a:lnSpc>
                <a:spcPct val="200000"/>
              </a:lnSpc>
              <a:spcBef>
                <a:spcPct val="0"/>
              </a:spcBef>
            </a:pPr>
            <a:r>
              <a:rPr lang="zh-CN" altLang="en-US" dirty="0">
                <a:solidFill>
                  <a:srgbClr val="C00000"/>
                </a:solidFill>
              </a:rPr>
              <a:t>实体之间的联系</a:t>
            </a:r>
            <a:r>
              <a:rPr lang="zh-CN" altLang="en-US" sz="2000" dirty="0"/>
              <a:t>通常是指不同实体集之间的联系</a:t>
            </a:r>
            <a:endParaRPr lang="en-US" altLang="zh-CN" dirty="0"/>
          </a:p>
          <a:p>
            <a:pPr lvl="1" algn="just" eaLnBrk="1" hangingPunct="1">
              <a:lnSpc>
                <a:spcPct val="200000"/>
              </a:lnSpc>
              <a:spcBef>
                <a:spcPct val="0"/>
              </a:spcBef>
            </a:pPr>
            <a:r>
              <a:rPr lang="zh-CN" altLang="en-US" dirty="0"/>
              <a:t>实体之间的联系有</a:t>
            </a:r>
            <a:r>
              <a:rPr lang="zh-CN" altLang="en-US" dirty="0">
                <a:solidFill>
                  <a:srgbClr val="C00000"/>
                </a:solidFill>
              </a:rPr>
              <a:t>一对一、一对多和多对多</a:t>
            </a:r>
            <a:r>
              <a:rPr lang="zh-CN" altLang="en-US" dirty="0"/>
              <a:t>等多种类型</a:t>
            </a:r>
          </a:p>
        </p:txBody>
      </p:sp>
      <p:sp>
        <p:nvSpPr>
          <p:cNvPr id="2" name="日期占位符 1"/>
          <p:cNvSpPr>
            <a:spLocks noGrp="1"/>
          </p:cNvSpPr>
          <p:nvPr>
            <p:ph type="dt" sz="half" idx="10"/>
          </p:nvPr>
        </p:nvSpPr>
        <p:spPr/>
        <p:txBody>
          <a:bodyPr/>
          <a:lstStyle/>
          <a:p>
            <a:pPr>
              <a:defRPr/>
            </a:pPr>
            <a:fld id="{BA895BDF-8635-4BC2-9BD4-721DC97A5B0F}"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395288" y="0"/>
            <a:ext cx="8748712" cy="908719"/>
          </a:xfrm>
        </p:spPr>
        <p:txBody>
          <a:bodyPr/>
          <a:lstStyle/>
          <a:p>
            <a:pPr eaLnBrk="1" hangingPunct="1"/>
            <a:r>
              <a:rPr lang="zh-CN" altLang="zh-CN" sz="4800">
                <a:solidFill>
                  <a:srgbClr val="002060"/>
                </a:solidFill>
              </a:rPr>
              <a:t>实体</a:t>
            </a:r>
            <a:r>
              <a:rPr lang="en-US" altLang="zh-CN" sz="4800">
                <a:solidFill>
                  <a:srgbClr val="002060"/>
                </a:solidFill>
              </a:rPr>
              <a:t>-</a:t>
            </a:r>
            <a:r>
              <a:rPr lang="zh-CN" altLang="zh-CN" sz="4800">
                <a:solidFill>
                  <a:srgbClr val="002060"/>
                </a:solidFill>
              </a:rPr>
              <a:t>联系方法</a:t>
            </a:r>
            <a:endParaRPr lang="zh-CN" altLang="en-US" sz="4800">
              <a:solidFill>
                <a:srgbClr val="002060"/>
              </a:solidFill>
            </a:endParaRPr>
          </a:p>
        </p:txBody>
      </p:sp>
      <p:sp>
        <p:nvSpPr>
          <p:cNvPr id="65539" name="内容占位符 2"/>
          <p:cNvSpPr>
            <a:spLocks noGrp="1"/>
          </p:cNvSpPr>
          <p:nvPr>
            <p:ph idx="1"/>
          </p:nvPr>
        </p:nvSpPr>
        <p:spPr>
          <a:xfrm>
            <a:off x="990600" y="909819"/>
            <a:ext cx="8153400" cy="2803525"/>
          </a:xfrm>
        </p:spPr>
        <p:txBody>
          <a:bodyPr/>
          <a:lstStyle/>
          <a:p>
            <a:pPr eaLnBrk="1" hangingPunct="1">
              <a:lnSpc>
                <a:spcPct val="150000"/>
              </a:lnSpc>
            </a:pPr>
            <a:r>
              <a:rPr lang="zh-CN" altLang="zh-CN" dirty="0">
                <a:latin typeface="微软雅黑" panose="020B0503020204020204" pitchFamily="34" charset="-122"/>
                <a:ea typeface="微软雅黑" panose="020B0503020204020204" pitchFamily="34" charset="-122"/>
              </a:rPr>
              <a:t>实体</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联系方法</a:t>
            </a:r>
            <a:endParaRPr lang="en-US" altLang="zh-CN"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Entity-Relationship Approach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eaLnBrk="1" hangingPunct="1">
              <a:lnSpc>
                <a:spcPct val="150000"/>
              </a:lnSpc>
            </a:pPr>
            <a:r>
              <a:rPr lang="zh-CN" altLang="zh-CN" dirty="0"/>
              <a:t>用</a:t>
            </a:r>
            <a:r>
              <a:rPr lang="en-US" altLang="zh-CN" dirty="0"/>
              <a:t>E-R</a:t>
            </a:r>
            <a:r>
              <a:rPr lang="zh-CN" altLang="zh-CN" dirty="0"/>
              <a:t>图来描述现实世界的概念模型</a:t>
            </a:r>
            <a:endParaRPr lang="en-US" altLang="zh-CN" dirty="0"/>
          </a:p>
          <a:p>
            <a:pPr lvl="1">
              <a:lnSpc>
                <a:spcPct val="150000"/>
              </a:lnSpc>
            </a:pPr>
            <a:r>
              <a:rPr lang="en-US" altLang="zh-CN" dirty="0"/>
              <a:t>E-R</a:t>
            </a:r>
            <a:r>
              <a:rPr lang="zh-CN" altLang="zh-CN" dirty="0"/>
              <a:t>方法也称为</a:t>
            </a:r>
            <a:r>
              <a:rPr lang="en-US" altLang="zh-CN" dirty="0"/>
              <a:t>E-R</a:t>
            </a:r>
            <a:r>
              <a:rPr lang="zh-CN" altLang="zh-CN" dirty="0"/>
              <a:t>模型</a:t>
            </a:r>
            <a:endParaRPr lang="zh-CN" altLang="en-US" dirty="0"/>
          </a:p>
        </p:txBody>
      </p:sp>
      <p:sp>
        <p:nvSpPr>
          <p:cNvPr id="2" name="日期占位符 1"/>
          <p:cNvSpPr>
            <a:spLocks noGrp="1"/>
          </p:cNvSpPr>
          <p:nvPr>
            <p:ph type="dt" sz="half" idx="10"/>
          </p:nvPr>
        </p:nvSpPr>
        <p:spPr/>
        <p:txBody>
          <a:bodyPr/>
          <a:lstStyle/>
          <a:p>
            <a:pPr>
              <a:defRPr/>
            </a:pPr>
            <a:fld id="{3466688D-005E-4746-A899-8D7F9790655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pPr eaLnBrk="1" hangingPunct="1"/>
            <a:r>
              <a:rPr lang="en-US" altLang="zh-CN" sz="5400" dirty="0">
                <a:solidFill>
                  <a:srgbClr val="002060"/>
                </a:solidFill>
              </a:rPr>
              <a:t> </a:t>
            </a:r>
            <a:r>
              <a:rPr lang="en-US" altLang="zh-CN" sz="4800" dirty="0">
                <a:solidFill>
                  <a:srgbClr val="002060"/>
                </a:solidFill>
              </a:rPr>
              <a:t>1.2  </a:t>
            </a:r>
            <a:r>
              <a:rPr lang="zh-CN" altLang="en-US" sz="4800" dirty="0">
                <a:solidFill>
                  <a:srgbClr val="002060"/>
                </a:solidFill>
              </a:rPr>
              <a:t>数据模型</a:t>
            </a:r>
          </a:p>
        </p:txBody>
      </p:sp>
      <p:sp>
        <p:nvSpPr>
          <p:cNvPr id="66563" name="Rectangle 1027"/>
          <p:cNvSpPr>
            <a:spLocks noGrp="1" noChangeArrowheads="1"/>
          </p:cNvSpPr>
          <p:nvPr>
            <p:ph type="body" idx="1"/>
          </p:nvPr>
        </p:nvSpPr>
        <p:spPr>
          <a:xfrm>
            <a:off x="2123728" y="1125538"/>
            <a:ext cx="6329362" cy="4625975"/>
          </a:xfrm>
        </p:spPr>
        <p:txBody>
          <a:bodyPr/>
          <a:lstStyle/>
          <a:p>
            <a:pPr eaLnBrk="1" hangingPunct="1">
              <a:lnSpc>
                <a:spcPct val="150000"/>
              </a:lnSpc>
              <a:buFont typeface="Wingdings" panose="05000000000000000000" pitchFamily="2" charset="2"/>
              <a:buNone/>
            </a:pPr>
            <a:r>
              <a:rPr lang="en-US" altLang="zh-CN" dirty="0">
                <a:solidFill>
                  <a:srgbClr val="70BB2B"/>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1.2.1  </a:t>
            </a:r>
            <a:r>
              <a:rPr lang="zh-CN" altLang="en-US" dirty="0">
                <a:latin typeface="微软雅黑" panose="020B0503020204020204" pitchFamily="34" charset="-122"/>
                <a:ea typeface="微软雅黑" panose="020B0503020204020204" pitchFamily="34" charset="-122"/>
              </a:rPr>
              <a:t>两大类数据模型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1.2.2  </a:t>
            </a:r>
            <a:r>
              <a:rPr lang="zh-CN" altLang="en-US" dirty="0">
                <a:latin typeface="微软雅黑" panose="020B0503020204020204" pitchFamily="34" charset="-122"/>
                <a:ea typeface="微软雅黑" panose="020B0503020204020204" pitchFamily="34" charset="-122"/>
              </a:rPr>
              <a:t>概念模型</a:t>
            </a:r>
          </a:p>
          <a:p>
            <a:pPr eaLnBrk="1" hangingPunct="1">
              <a:lnSpc>
                <a:spcPct val="150000"/>
              </a:lnSpc>
              <a:buFont typeface="Wingdings" panose="05000000000000000000" pitchFamily="2" charset="2"/>
              <a:buNone/>
            </a:pPr>
            <a:r>
              <a:rPr lang="zh-CN" altLang="en-US" dirty="0">
                <a:solidFill>
                  <a:srgbClr val="00B050"/>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1.2.3  </a:t>
            </a:r>
            <a:r>
              <a:rPr lang="zh-CN" altLang="en-US" dirty="0">
                <a:solidFill>
                  <a:srgbClr val="00B050"/>
                </a:solidFill>
                <a:latin typeface="微软雅黑" panose="020B0503020204020204" pitchFamily="34" charset="-122"/>
                <a:ea typeface="微软雅黑" panose="020B0503020204020204" pitchFamily="34" charset="-122"/>
              </a:rPr>
              <a:t>数据模型的组成要素</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1.2.4  </a:t>
            </a:r>
            <a:r>
              <a:rPr lang="zh-CN" altLang="en-US" dirty="0">
                <a:latin typeface="微软雅黑" panose="020B0503020204020204" pitchFamily="34" charset="-122"/>
                <a:ea typeface="微软雅黑" panose="020B0503020204020204" pitchFamily="34" charset="-122"/>
              </a:rPr>
              <a:t>最常用的数据模型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1.2.5  </a:t>
            </a:r>
            <a:r>
              <a:rPr lang="zh-CN" altLang="en-US" dirty="0">
                <a:latin typeface="微软雅黑" panose="020B0503020204020204" pitchFamily="34" charset="-122"/>
                <a:ea typeface="微软雅黑" panose="020B0503020204020204" pitchFamily="34" charset="-122"/>
              </a:rPr>
              <a:t>层次模型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1.2.6  </a:t>
            </a:r>
            <a:r>
              <a:rPr lang="zh-CN" altLang="en-US" dirty="0">
                <a:latin typeface="微软雅黑" panose="020B0503020204020204" pitchFamily="34" charset="-122"/>
                <a:ea typeface="微软雅黑" panose="020B0503020204020204" pitchFamily="34" charset="-122"/>
              </a:rPr>
              <a:t>网状模型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1.2.7  </a:t>
            </a:r>
            <a:r>
              <a:rPr lang="zh-CN" altLang="en-US" dirty="0">
                <a:latin typeface="微软雅黑" panose="020B0503020204020204" pitchFamily="34" charset="-122"/>
                <a:ea typeface="微软雅黑" panose="020B0503020204020204" pitchFamily="34" charset="-122"/>
              </a:rPr>
              <a:t>关系模型</a:t>
            </a:r>
            <a:endParaRPr lang="zh-CN" altLang="en-US" sz="24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CCBC7BC4-ACA0-49AE-BBF0-6B138BACE1A0}"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1.2.3  </a:t>
            </a:r>
            <a:r>
              <a:rPr lang="zh-CN" altLang="en-US" sz="4800" dirty="0">
                <a:solidFill>
                  <a:srgbClr val="002060"/>
                </a:solidFill>
              </a:rPr>
              <a:t>数据模型的组成要素</a:t>
            </a:r>
          </a:p>
        </p:txBody>
      </p:sp>
      <p:sp>
        <p:nvSpPr>
          <p:cNvPr id="67587" name="Rectangle 1027"/>
          <p:cNvSpPr>
            <a:spLocks noGrp="1" noChangeArrowheads="1"/>
          </p:cNvSpPr>
          <p:nvPr>
            <p:ph type="body" idx="1"/>
          </p:nvPr>
        </p:nvSpPr>
        <p:spPr>
          <a:xfrm>
            <a:off x="1005012" y="1052736"/>
            <a:ext cx="7772400" cy="4114800"/>
          </a:xfrm>
        </p:spPr>
        <p:txBody>
          <a:bodyPr/>
          <a:lstStyle/>
          <a:p>
            <a:pPr eaLnBrk="1" hangingPunct="1">
              <a:lnSpc>
                <a:spcPct val="200000"/>
              </a:lnSpc>
            </a:pPr>
            <a:r>
              <a:rPr lang="zh-CN" altLang="en-US" sz="3600" dirty="0">
                <a:solidFill>
                  <a:srgbClr val="FF0000"/>
                </a:solidFill>
                <a:latin typeface="微软雅黑" panose="020B0503020204020204" pitchFamily="34" charset="-122"/>
                <a:ea typeface="微软雅黑" panose="020B0503020204020204" pitchFamily="34" charset="-122"/>
              </a:rPr>
              <a:t>数据结构 </a:t>
            </a:r>
          </a:p>
          <a:p>
            <a:pPr eaLnBrk="1" hangingPunct="1">
              <a:lnSpc>
                <a:spcPct val="200000"/>
              </a:lnSpc>
            </a:pPr>
            <a:r>
              <a:rPr lang="zh-CN" altLang="en-US" sz="3600" dirty="0">
                <a:solidFill>
                  <a:srgbClr val="FF0000"/>
                </a:solidFill>
                <a:latin typeface="微软雅黑" panose="020B0503020204020204" pitchFamily="34" charset="-122"/>
                <a:ea typeface="微软雅黑" panose="020B0503020204020204" pitchFamily="34" charset="-122"/>
              </a:rPr>
              <a:t>数据操作 </a:t>
            </a:r>
          </a:p>
          <a:p>
            <a:pPr eaLnBrk="1" hangingPunct="1">
              <a:lnSpc>
                <a:spcPct val="200000"/>
              </a:lnSpc>
            </a:pPr>
            <a:r>
              <a:rPr lang="zh-CN" altLang="en-US" sz="3600" dirty="0">
                <a:solidFill>
                  <a:srgbClr val="FF0000"/>
                </a:solidFill>
                <a:latin typeface="微软雅黑" panose="020B0503020204020204" pitchFamily="34" charset="-122"/>
                <a:ea typeface="微软雅黑" panose="020B0503020204020204" pitchFamily="34" charset="-122"/>
              </a:rPr>
              <a:t>数据的完整性约束条件</a:t>
            </a:r>
          </a:p>
        </p:txBody>
      </p:sp>
      <p:sp>
        <p:nvSpPr>
          <p:cNvPr id="2" name="日期占位符 1"/>
          <p:cNvSpPr>
            <a:spLocks noGrp="1"/>
          </p:cNvSpPr>
          <p:nvPr>
            <p:ph type="dt" sz="half" idx="10"/>
          </p:nvPr>
        </p:nvSpPr>
        <p:spPr/>
        <p:txBody>
          <a:bodyPr/>
          <a:lstStyle/>
          <a:p>
            <a:pPr>
              <a:defRPr/>
            </a:pPr>
            <a:fld id="{C99C7100-7C0D-4916-9492-7CFBA85F7B1B}"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91438" y="116632"/>
            <a:ext cx="7695361" cy="755172"/>
          </a:xfrm>
        </p:spPr>
        <p:txBody>
          <a:bodyPr/>
          <a:lstStyle/>
          <a:p>
            <a:pPr eaLnBrk="1" hangingPunct="1"/>
            <a:r>
              <a:rPr lang="en-US" altLang="zh-CN" sz="4800">
                <a:solidFill>
                  <a:srgbClr val="002060"/>
                </a:solidFill>
              </a:rPr>
              <a:t> 1. </a:t>
            </a:r>
            <a:r>
              <a:rPr lang="zh-CN" altLang="en-US" sz="4800">
                <a:solidFill>
                  <a:srgbClr val="002060"/>
                </a:solidFill>
              </a:rPr>
              <a:t> 数据结构</a:t>
            </a:r>
          </a:p>
        </p:txBody>
      </p:sp>
      <p:sp>
        <p:nvSpPr>
          <p:cNvPr id="68611" name="Rectangle 3"/>
          <p:cNvSpPr>
            <a:spLocks noGrp="1" noChangeArrowheads="1"/>
          </p:cNvSpPr>
          <p:nvPr>
            <p:ph type="body" idx="1"/>
          </p:nvPr>
        </p:nvSpPr>
        <p:spPr/>
        <p:txBody>
          <a:bodyPr/>
          <a:lstStyle/>
          <a:p>
            <a:pPr algn="just" eaLnBrk="1" hangingPunct="1">
              <a:lnSpc>
                <a:spcPct val="150000"/>
              </a:lnSpc>
            </a:pPr>
            <a:r>
              <a:rPr lang="zh-CN" altLang="en-US" dirty="0">
                <a:latin typeface="微软雅黑" panose="020B0503020204020204" pitchFamily="34" charset="-122"/>
                <a:ea typeface="微软雅黑" panose="020B0503020204020204" pitchFamily="34" charset="-122"/>
              </a:rPr>
              <a:t>数据模型的数据结构</a:t>
            </a:r>
          </a:p>
          <a:p>
            <a:pPr lvl="1" algn="just" eaLnBrk="1" hangingPunct="1">
              <a:lnSpc>
                <a:spcPct val="150000"/>
              </a:lnSpc>
            </a:pPr>
            <a:r>
              <a:rPr lang="zh-CN" altLang="en-US" dirty="0"/>
              <a:t>描述数据库的组成对象，以及对象之间的联系</a:t>
            </a:r>
          </a:p>
          <a:p>
            <a:pPr lvl="1" algn="just" eaLnBrk="1" hangingPunct="1">
              <a:lnSpc>
                <a:spcPct val="60000"/>
              </a:lnSpc>
            </a:pPr>
            <a:endParaRPr lang="zh-CN" altLang="en-US" sz="2800" dirty="0"/>
          </a:p>
          <a:p>
            <a:pPr algn="just" eaLnBrk="1" hangingPunct="1">
              <a:lnSpc>
                <a:spcPct val="150000"/>
              </a:lnSpc>
            </a:pPr>
            <a:r>
              <a:rPr lang="zh-CN" altLang="en-US" dirty="0">
                <a:latin typeface="微软雅黑" panose="020B0503020204020204" pitchFamily="34" charset="-122"/>
                <a:ea typeface="微软雅黑" panose="020B0503020204020204" pitchFamily="34" charset="-122"/>
              </a:rPr>
              <a:t>描述的内容</a:t>
            </a:r>
          </a:p>
          <a:p>
            <a:pPr lvl="1" algn="just" eaLnBrk="1" hangingPunct="1">
              <a:lnSpc>
                <a:spcPct val="150000"/>
              </a:lnSpc>
              <a:buFont typeface="Wingdings" panose="05000000000000000000" pitchFamily="2" charset="2"/>
              <a:buNone/>
            </a:pPr>
            <a:r>
              <a:rPr lang="en-US" altLang="zh-CN" dirty="0"/>
              <a:t>1. </a:t>
            </a:r>
            <a:r>
              <a:rPr lang="zh-CN" altLang="en-US" dirty="0"/>
              <a:t>与对象的类型、内容、性质有关</a:t>
            </a:r>
          </a:p>
          <a:p>
            <a:pPr lvl="1" algn="just" eaLnBrk="1" hangingPunct="1">
              <a:lnSpc>
                <a:spcPct val="150000"/>
              </a:lnSpc>
              <a:buFont typeface="Wingdings" panose="05000000000000000000" pitchFamily="2" charset="2"/>
              <a:buNone/>
            </a:pPr>
            <a:r>
              <a:rPr lang="en-US" altLang="zh-CN" dirty="0"/>
              <a:t>2. </a:t>
            </a:r>
            <a:r>
              <a:rPr lang="zh-CN" altLang="en-US" dirty="0"/>
              <a:t>与数据之间联系有关</a:t>
            </a:r>
          </a:p>
          <a:p>
            <a:pPr lvl="1" algn="just" eaLnBrk="1" hangingPunct="1">
              <a:lnSpc>
                <a:spcPct val="60000"/>
              </a:lnSpc>
              <a:buFont typeface="Wingdings" panose="05000000000000000000" pitchFamily="2" charset="2"/>
              <a:buNone/>
            </a:pPr>
            <a:endParaRPr lang="zh-CN" altLang="en-US" sz="2800" dirty="0"/>
          </a:p>
          <a:p>
            <a:pPr algn="just" eaLnBrk="1" hangingPunct="1"/>
            <a:r>
              <a:rPr lang="zh-CN" altLang="en-US" dirty="0">
                <a:latin typeface="微软雅黑" panose="020B0503020204020204" pitchFamily="34" charset="-122"/>
                <a:ea typeface="微软雅黑" panose="020B0503020204020204" pitchFamily="34" charset="-122"/>
              </a:rPr>
              <a:t>数据结构是对系统静态特性的描述</a:t>
            </a:r>
          </a:p>
          <a:p>
            <a:pPr eaLnBrk="1" hangingPunct="1"/>
            <a:endParaRPr lang="en-US" altLang="zh-CN" sz="3200" dirty="0"/>
          </a:p>
        </p:txBody>
      </p:sp>
      <p:sp>
        <p:nvSpPr>
          <p:cNvPr id="2" name="日期占位符 1"/>
          <p:cNvSpPr>
            <a:spLocks noGrp="1"/>
          </p:cNvSpPr>
          <p:nvPr>
            <p:ph type="dt" sz="half" idx="10"/>
          </p:nvPr>
        </p:nvSpPr>
        <p:spPr/>
        <p:txBody>
          <a:bodyPr/>
          <a:lstStyle/>
          <a:p>
            <a:pPr>
              <a:defRPr/>
            </a:pPr>
            <a:fld id="{9BCAB456-5F71-426E-8D00-80AD7D03191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2.  </a:t>
            </a:r>
            <a:r>
              <a:rPr lang="zh-CN" altLang="en-US" sz="4800" dirty="0">
                <a:solidFill>
                  <a:srgbClr val="002060"/>
                </a:solidFill>
              </a:rPr>
              <a:t>数据操作 </a:t>
            </a:r>
          </a:p>
        </p:txBody>
      </p:sp>
      <p:sp>
        <p:nvSpPr>
          <p:cNvPr id="69635" name="Rectangle 3"/>
          <p:cNvSpPr>
            <a:spLocks noGrp="1" noChangeArrowheads="1"/>
          </p:cNvSpPr>
          <p:nvPr>
            <p:ph type="body" idx="1"/>
          </p:nvPr>
        </p:nvSpPr>
        <p:spPr>
          <a:xfrm>
            <a:off x="991438" y="1052736"/>
            <a:ext cx="8002587" cy="4005263"/>
          </a:xfrm>
        </p:spPr>
        <p:txBody>
          <a:bodyPr/>
          <a:lstStyle/>
          <a:p>
            <a:pPr algn="just" eaLnBrk="1" hangingPunct="1">
              <a:lnSpc>
                <a:spcPct val="150000"/>
              </a:lnSpc>
            </a:pPr>
            <a:r>
              <a:rPr lang="zh-CN" altLang="en-US" dirty="0">
                <a:latin typeface="微软雅黑" panose="020B0503020204020204" pitchFamily="34" charset="-122"/>
                <a:ea typeface="微软雅黑" panose="020B0503020204020204" pitchFamily="34" charset="-122"/>
              </a:rPr>
              <a:t>数据操作</a:t>
            </a:r>
          </a:p>
          <a:p>
            <a:pPr lvl="1" algn="just" eaLnBrk="1" hangingPunct="1">
              <a:lnSpc>
                <a:spcPct val="150000"/>
              </a:lnSpc>
            </a:pPr>
            <a:r>
              <a:rPr lang="zh-CN" altLang="en-US" dirty="0"/>
              <a:t>对数据库中各种对象（型）的实例（值）允许执行的</a:t>
            </a:r>
          </a:p>
          <a:p>
            <a:pPr lvl="1" algn="just" eaLnBrk="1" hangingPunct="1">
              <a:lnSpc>
                <a:spcPct val="150000"/>
              </a:lnSpc>
              <a:buFont typeface="Wingdings" panose="05000000000000000000" pitchFamily="2" charset="2"/>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p>
          <a:p>
            <a:pPr algn="just" eaLnBrk="1" hangingPunct="1">
              <a:lnSpc>
                <a:spcPct val="150000"/>
              </a:lnSpc>
            </a:pPr>
            <a:r>
              <a:rPr lang="zh-CN" altLang="en-US" dirty="0">
                <a:latin typeface="微软雅黑" panose="020B0503020204020204" pitchFamily="34" charset="-122"/>
                <a:ea typeface="微软雅黑" panose="020B0503020204020204" pitchFamily="34" charset="-122"/>
              </a:rPr>
              <a:t>数据操作的类型</a:t>
            </a:r>
          </a:p>
          <a:p>
            <a:pPr lvl="1" algn="just" eaLnBrk="1" hangingPunct="1">
              <a:lnSpc>
                <a:spcPct val="150000"/>
              </a:lnSpc>
            </a:pPr>
            <a:r>
              <a:rPr lang="zh-CN" altLang="en-US" dirty="0"/>
              <a:t>查询</a:t>
            </a:r>
          </a:p>
          <a:p>
            <a:pPr lvl="1" algn="just" eaLnBrk="1" hangingPunct="1">
              <a:lnSpc>
                <a:spcPct val="150000"/>
              </a:lnSpc>
            </a:pPr>
            <a:r>
              <a:rPr lang="zh-CN" altLang="en-US" dirty="0"/>
              <a:t>更新（包括插入、删除、修改）</a:t>
            </a:r>
            <a:endParaRPr lang="en-US" altLang="zh-CN" dirty="0"/>
          </a:p>
        </p:txBody>
      </p:sp>
      <p:sp>
        <p:nvSpPr>
          <p:cNvPr id="2" name="日期占位符 1"/>
          <p:cNvSpPr>
            <a:spLocks noGrp="1"/>
          </p:cNvSpPr>
          <p:nvPr>
            <p:ph type="dt" sz="half" idx="10"/>
          </p:nvPr>
        </p:nvSpPr>
        <p:spPr/>
        <p:txBody>
          <a:bodyPr/>
          <a:lstStyle/>
          <a:p>
            <a:pPr>
              <a:defRPr/>
            </a:pPr>
            <a:fld id="{C8F606C5-84CF-4EB6-8238-D922B034B18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数据操作（续）</a:t>
            </a:r>
            <a:r>
              <a:rPr lang="en-US" altLang="zh-CN" sz="4800" dirty="0">
                <a:solidFill>
                  <a:srgbClr val="002060"/>
                </a:solidFill>
              </a:rPr>
              <a:t> </a:t>
            </a:r>
          </a:p>
        </p:txBody>
      </p:sp>
      <p:sp>
        <p:nvSpPr>
          <p:cNvPr id="70659" name="Rectangle 3"/>
          <p:cNvSpPr>
            <a:spLocks noGrp="1" noChangeArrowheads="1"/>
          </p:cNvSpPr>
          <p:nvPr>
            <p:ph type="body" idx="1"/>
          </p:nvPr>
        </p:nvSpPr>
        <p:spPr/>
        <p:txBody>
          <a:bodyPr/>
          <a:lstStyle/>
          <a:p>
            <a:pPr algn="just" eaLnBrk="1" hangingPunct="1">
              <a:lnSpc>
                <a:spcPct val="150000"/>
              </a:lnSpc>
            </a:pPr>
            <a:r>
              <a:rPr lang="zh-CN" altLang="en-US" dirty="0">
                <a:latin typeface="微软雅黑" panose="020B0503020204020204" pitchFamily="34" charset="-122"/>
                <a:ea typeface="微软雅黑" panose="020B0503020204020204" pitchFamily="34" charset="-122"/>
              </a:rPr>
              <a:t>数据模型对操作的定义</a:t>
            </a:r>
          </a:p>
          <a:p>
            <a:pPr lvl="1" algn="just" eaLnBrk="1" hangingPunct="1">
              <a:lnSpc>
                <a:spcPct val="150000"/>
              </a:lnSpc>
            </a:pPr>
            <a:r>
              <a:rPr lang="zh-CN" altLang="en-US" sz="2600" dirty="0"/>
              <a:t>操作的确切含义</a:t>
            </a:r>
          </a:p>
          <a:p>
            <a:pPr lvl="1" algn="just" eaLnBrk="1" hangingPunct="1">
              <a:lnSpc>
                <a:spcPct val="150000"/>
              </a:lnSpc>
            </a:pPr>
            <a:r>
              <a:rPr lang="zh-CN" altLang="en-US" sz="2600" dirty="0"/>
              <a:t>操作符号</a:t>
            </a:r>
          </a:p>
          <a:p>
            <a:pPr lvl="1" algn="just" eaLnBrk="1" hangingPunct="1">
              <a:lnSpc>
                <a:spcPct val="150000"/>
              </a:lnSpc>
            </a:pPr>
            <a:r>
              <a:rPr lang="zh-CN" altLang="en-US" sz="2600" dirty="0"/>
              <a:t>操作规则（如优先级）</a:t>
            </a:r>
          </a:p>
          <a:p>
            <a:pPr lvl="1" algn="just" eaLnBrk="1" hangingPunct="1">
              <a:lnSpc>
                <a:spcPct val="150000"/>
              </a:lnSpc>
            </a:pPr>
            <a:r>
              <a:rPr lang="zh-CN" altLang="en-US" sz="2600" dirty="0"/>
              <a:t>实现操作的语言</a:t>
            </a:r>
          </a:p>
          <a:p>
            <a:pPr algn="just" eaLnBrk="1" hangingPunct="1">
              <a:lnSpc>
                <a:spcPct val="150000"/>
              </a:lnSpc>
            </a:pPr>
            <a:r>
              <a:rPr lang="zh-CN" altLang="en-US" dirty="0">
                <a:latin typeface="微软雅黑" panose="020B0503020204020204" pitchFamily="34" charset="-122"/>
                <a:ea typeface="微软雅黑" panose="020B0503020204020204" pitchFamily="34" charset="-122"/>
              </a:rPr>
              <a:t>数据操作是对系统动态特性的描述</a:t>
            </a:r>
          </a:p>
        </p:txBody>
      </p:sp>
      <p:sp>
        <p:nvSpPr>
          <p:cNvPr id="2" name="日期占位符 1"/>
          <p:cNvSpPr>
            <a:spLocks noGrp="1"/>
          </p:cNvSpPr>
          <p:nvPr>
            <p:ph type="dt" sz="half" idx="10"/>
          </p:nvPr>
        </p:nvSpPr>
        <p:spPr/>
        <p:txBody>
          <a:bodyPr/>
          <a:lstStyle/>
          <a:p>
            <a:pPr>
              <a:defRPr/>
            </a:pPr>
            <a:fld id="{FB1D4BD9-D140-49B3-B168-3DA8B1678DE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3.  </a:t>
            </a:r>
            <a:r>
              <a:rPr lang="zh-CN" altLang="en-US" sz="4800" dirty="0">
                <a:solidFill>
                  <a:srgbClr val="002060"/>
                </a:solidFill>
              </a:rPr>
              <a:t>数据的完整性约束条件 </a:t>
            </a:r>
          </a:p>
        </p:txBody>
      </p:sp>
      <p:sp>
        <p:nvSpPr>
          <p:cNvPr id="71683" name="Rectangle 3"/>
          <p:cNvSpPr>
            <a:spLocks noGrp="1" noChangeArrowheads="1"/>
          </p:cNvSpPr>
          <p:nvPr>
            <p:ph type="body" idx="1"/>
          </p:nvPr>
        </p:nvSpPr>
        <p:spPr/>
        <p:txBody>
          <a:bodyPr/>
          <a:lstStyle/>
          <a:p>
            <a:pPr eaLnBrk="1" hangingPunct="1"/>
            <a:r>
              <a:rPr lang="zh-CN" altLang="en-US" dirty="0">
                <a:latin typeface="微软雅黑" panose="020B0503020204020204" pitchFamily="34" charset="-122"/>
                <a:ea typeface="微软雅黑" panose="020B0503020204020204" pitchFamily="34" charset="-122"/>
              </a:rPr>
              <a:t>数据的完整性约束条件</a:t>
            </a:r>
          </a:p>
          <a:p>
            <a:pPr lvl="1" eaLnBrk="1" hangingPunct="1">
              <a:lnSpc>
                <a:spcPct val="160000"/>
              </a:lnSpc>
            </a:pPr>
            <a:r>
              <a:rPr lang="zh-CN" altLang="en-US" dirty="0"/>
              <a:t>一组完整性规则的集合</a:t>
            </a:r>
          </a:p>
          <a:p>
            <a:pPr lvl="1" eaLnBrk="1" hangingPunct="1">
              <a:lnSpc>
                <a:spcPct val="160000"/>
              </a:lnSpc>
            </a:pPr>
            <a:r>
              <a:rPr lang="zh-CN" altLang="en-US" dirty="0"/>
              <a:t>完整性规则：给定的数据模型中数据及其联系所具有的制约和依存规则</a:t>
            </a:r>
          </a:p>
          <a:p>
            <a:pPr lvl="1" eaLnBrk="1" hangingPunct="1">
              <a:lnSpc>
                <a:spcPct val="160000"/>
              </a:lnSpc>
            </a:pPr>
            <a:r>
              <a:rPr lang="zh-CN" altLang="en-US" dirty="0"/>
              <a:t>用以限定符合数据模型的数据库状态以及状态的变化，以保证数据的正确、有效和相容</a:t>
            </a:r>
            <a:endParaRPr lang="zh-CN" altLang="en-US" sz="2000" dirty="0"/>
          </a:p>
        </p:txBody>
      </p:sp>
      <p:sp>
        <p:nvSpPr>
          <p:cNvPr id="2" name="日期占位符 1"/>
          <p:cNvSpPr>
            <a:spLocks noGrp="1"/>
          </p:cNvSpPr>
          <p:nvPr>
            <p:ph type="dt" sz="half" idx="10"/>
          </p:nvPr>
        </p:nvSpPr>
        <p:spPr/>
        <p:txBody>
          <a:bodyPr/>
          <a:lstStyle/>
          <a:p>
            <a:pPr>
              <a:defRPr/>
            </a:pPr>
            <a:fld id="{E6C2F824-66F3-446A-84F3-32470D865756}"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p:cTn id="7" dur="500" fill="hold"/>
                                        <p:tgtEl>
                                          <p:spTgt spid="7168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168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168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1683">
                                            <p:txEl>
                                              <p:pRg st="2" end="2"/>
                                            </p:txEl>
                                          </p:spTgt>
                                        </p:tgtEl>
                                        <p:attrNameLst>
                                          <p:attrName>style.visibility</p:attrName>
                                        </p:attrNameLst>
                                      </p:cBhvr>
                                      <p:to>
                                        <p:strVal val="visible"/>
                                      </p:to>
                                    </p:set>
                                    <p:anim calcmode="lin" valueType="num">
                                      <p:cBhvr>
                                        <p:cTn id="14" dur="500" fill="hold"/>
                                        <p:tgtEl>
                                          <p:spTgt spid="7168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168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168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1683">
                                            <p:txEl>
                                              <p:pRg st="3" end="3"/>
                                            </p:txEl>
                                          </p:spTgt>
                                        </p:tgtEl>
                                        <p:attrNameLst>
                                          <p:attrName>style.visibility</p:attrName>
                                        </p:attrNameLst>
                                      </p:cBhvr>
                                      <p:to>
                                        <p:strVal val="visible"/>
                                      </p:to>
                                    </p:set>
                                    <p:anim calcmode="lin" valueType="num">
                                      <p:cBhvr>
                                        <p:cTn id="21" dur="500" fill="hold"/>
                                        <p:tgtEl>
                                          <p:spTgt spid="7168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168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b="1" dirty="0">
                <a:solidFill>
                  <a:srgbClr val="C00000"/>
                </a:solidFill>
                <a:ea typeface="隶书" panose="02010509060101010101" pitchFamily="49" charset="-122"/>
              </a:rPr>
              <a:t>数据管理技术的体系</a:t>
            </a:r>
          </a:p>
        </p:txBody>
      </p:sp>
      <p:sp>
        <p:nvSpPr>
          <p:cNvPr id="110595" name="Rectangle 3"/>
          <p:cNvSpPr>
            <a:spLocks noGrp="1" noChangeArrowheads="1"/>
          </p:cNvSpPr>
          <p:nvPr>
            <p:ph idx="1"/>
          </p:nvPr>
        </p:nvSpPr>
        <p:spPr/>
        <p:txBody>
          <a:bodyPr/>
          <a:lstStyle/>
          <a:p>
            <a:pPr>
              <a:lnSpc>
                <a:spcPct val="150000"/>
              </a:lnSpc>
              <a:spcBef>
                <a:spcPct val="15000"/>
              </a:spcBef>
            </a:pPr>
            <a:r>
              <a:rPr lang="zh-CN" altLang="en-US" sz="1800" b="1">
                <a:solidFill>
                  <a:srgbClr val="0033CC"/>
                </a:solidFill>
                <a:latin typeface="微软雅黑" panose="020B0503020204020204" pitchFamily="34" charset="-122"/>
                <a:ea typeface="微软雅黑" panose="020B0503020204020204" pitchFamily="34" charset="-122"/>
              </a:rPr>
              <a:t>数据库管理系统</a:t>
            </a:r>
            <a:r>
              <a:rPr lang="en-US" altLang="zh-CN" sz="1800" b="1">
                <a:latin typeface="微软雅黑" panose="020B0503020204020204" pitchFamily="34" charset="-122"/>
                <a:ea typeface="微软雅黑" panose="020B0503020204020204" pitchFamily="34" charset="-122"/>
              </a:rPr>
              <a:t>(database management system, DBMS)</a:t>
            </a:r>
            <a:r>
              <a:rPr lang="zh-CN" altLang="en-US" sz="1800" b="1">
                <a:latin typeface="微软雅黑" panose="020B0503020204020204" pitchFamily="34" charset="-122"/>
                <a:ea typeface="微软雅黑" panose="020B0503020204020204" pitchFamily="34" charset="-122"/>
              </a:rPr>
              <a:t>是由一个</a:t>
            </a:r>
            <a:r>
              <a:rPr lang="zh-CN" altLang="en-US" sz="1800" b="1">
                <a:solidFill>
                  <a:srgbClr val="FF3300"/>
                </a:solidFill>
                <a:latin typeface="微软雅黑" panose="020B0503020204020204" pitchFamily="34" charset="-122"/>
                <a:ea typeface="微软雅黑" panose="020B0503020204020204" pitchFamily="34" charset="-122"/>
              </a:rPr>
              <a:t>相互关联的数据的集合</a:t>
            </a:r>
            <a:r>
              <a:rPr lang="zh-CN" altLang="en-US" sz="1800" b="1">
                <a:latin typeface="微软雅黑" panose="020B0503020204020204" pitchFamily="34" charset="-122"/>
                <a:ea typeface="微软雅黑" panose="020B0503020204020204" pitchFamily="34" charset="-122"/>
              </a:rPr>
              <a:t>和一组</a:t>
            </a:r>
            <a:r>
              <a:rPr lang="zh-CN" altLang="en-US" sz="1800" b="1">
                <a:solidFill>
                  <a:srgbClr val="CC0099"/>
                </a:solidFill>
                <a:latin typeface="微软雅黑" panose="020B0503020204020204" pitchFamily="34" charset="-122"/>
                <a:ea typeface="微软雅黑" panose="020B0503020204020204" pitchFamily="34" charset="-122"/>
              </a:rPr>
              <a:t>用以访问、管理和控制这些数据的程序</a:t>
            </a:r>
            <a:r>
              <a:rPr lang="zh-CN" altLang="en-US" sz="1800" b="1">
                <a:latin typeface="微软雅黑" panose="020B0503020204020204" pitchFamily="34" charset="-122"/>
                <a:ea typeface="微软雅黑" panose="020B0503020204020204" pitchFamily="34" charset="-122"/>
              </a:rPr>
              <a:t>组成。</a:t>
            </a:r>
          </a:p>
          <a:p>
            <a:pPr>
              <a:lnSpc>
                <a:spcPct val="150000"/>
              </a:lnSpc>
              <a:spcBef>
                <a:spcPct val="15000"/>
              </a:spcBef>
            </a:pPr>
            <a:r>
              <a:rPr lang="zh-CN" altLang="en-US" sz="1800" b="1">
                <a:latin typeface="微软雅黑" panose="020B0503020204020204" pitchFamily="34" charset="-122"/>
                <a:ea typeface="微软雅黑" panose="020B0503020204020204" pitchFamily="34" charset="-122"/>
              </a:rPr>
              <a:t>这个</a:t>
            </a:r>
            <a:r>
              <a:rPr lang="zh-CN" altLang="en-US" sz="1800" b="1">
                <a:solidFill>
                  <a:srgbClr val="FF3300"/>
                </a:solidFill>
                <a:latin typeface="微软雅黑" panose="020B0503020204020204" pitchFamily="34" charset="-122"/>
                <a:ea typeface="微软雅黑" panose="020B0503020204020204" pitchFamily="34" charset="-122"/>
              </a:rPr>
              <a:t>数据集合</a:t>
            </a:r>
            <a:r>
              <a:rPr lang="zh-CN" altLang="en-US" sz="1800" b="1">
                <a:latin typeface="微软雅黑" panose="020B0503020204020204" pitchFamily="34" charset="-122"/>
                <a:ea typeface="微软雅黑" panose="020B0503020204020204" pitchFamily="34" charset="-122"/>
              </a:rPr>
              <a:t>通常称为</a:t>
            </a:r>
            <a:r>
              <a:rPr lang="zh-CN" altLang="en-US" sz="1800" b="1">
                <a:solidFill>
                  <a:srgbClr val="0033CC"/>
                </a:solidFill>
                <a:latin typeface="微软雅黑" panose="020B0503020204020204" pitchFamily="34" charset="-122"/>
                <a:ea typeface="微软雅黑" panose="020B0503020204020204" pitchFamily="34" charset="-122"/>
              </a:rPr>
              <a:t>数据库</a:t>
            </a:r>
            <a:r>
              <a:rPr lang="en-US" altLang="zh-CN" sz="1800" b="1">
                <a:latin typeface="微软雅黑" panose="020B0503020204020204" pitchFamily="34" charset="-122"/>
                <a:ea typeface="微软雅黑" panose="020B0503020204020204" pitchFamily="34" charset="-122"/>
              </a:rPr>
              <a:t>(database, DB)</a:t>
            </a:r>
            <a:r>
              <a:rPr lang="zh-CN" altLang="en-US" sz="1800" b="1">
                <a:latin typeface="微软雅黑" panose="020B0503020204020204" pitchFamily="34" charset="-122"/>
                <a:ea typeface="微软雅黑" panose="020B0503020204020204" pitchFamily="34" charset="-122"/>
              </a:rPr>
              <a:t>，其中包含了关于某个企业信息系统的所有信息。 </a:t>
            </a:r>
          </a:p>
          <a:p>
            <a:pPr>
              <a:lnSpc>
                <a:spcPct val="150000"/>
              </a:lnSpc>
              <a:spcBef>
                <a:spcPct val="15000"/>
              </a:spcBef>
            </a:pPr>
            <a:r>
              <a:rPr lang="zh-CN" altLang="en-US" sz="1800" b="1">
                <a:latin typeface="微软雅黑" panose="020B0503020204020204" pitchFamily="34" charset="-122"/>
                <a:ea typeface="微软雅黑" panose="020B0503020204020204" pitchFamily="34" charset="-122"/>
              </a:rPr>
              <a:t>设计</a:t>
            </a:r>
            <a:r>
              <a:rPr lang="en-US" altLang="zh-CN" sz="1800" b="1">
                <a:latin typeface="微软雅黑" panose="020B0503020204020204" pitchFamily="34" charset="-122"/>
                <a:ea typeface="微软雅黑" panose="020B0503020204020204" pitchFamily="34" charset="-122"/>
              </a:rPr>
              <a:t>DBMS</a:t>
            </a:r>
            <a:r>
              <a:rPr lang="zh-CN" altLang="en-US" sz="1800" b="1">
                <a:latin typeface="微软雅黑" panose="020B0503020204020204" pitchFamily="34" charset="-122"/>
                <a:ea typeface="微软雅黑" panose="020B0503020204020204" pitchFamily="34" charset="-122"/>
              </a:rPr>
              <a:t>的目的是为了</a:t>
            </a:r>
            <a:r>
              <a:rPr lang="zh-CN" altLang="en-US" sz="1800" b="1">
                <a:solidFill>
                  <a:srgbClr val="FF3300"/>
                </a:solidFill>
                <a:latin typeface="微软雅黑" panose="020B0503020204020204" pitchFamily="34" charset="-122"/>
                <a:ea typeface="微软雅黑" panose="020B0503020204020204" pitchFamily="34" charset="-122"/>
              </a:rPr>
              <a:t>有效地管理大量的数据</a:t>
            </a:r>
            <a:r>
              <a:rPr lang="zh-CN" altLang="en-US" sz="1800" b="1">
                <a:latin typeface="微软雅黑" panose="020B0503020204020204" pitchFamily="34" charset="-122"/>
                <a:ea typeface="微软雅黑" panose="020B0503020204020204" pitchFamily="34" charset="-122"/>
              </a:rPr>
              <a:t>，并解决文件处理系统中存在的问题。</a:t>
            </a:r>
          </a:p>
          <a:p>
            <a:pPr>
              <a:lnSpc>
                <a:spcPct val="150000"/>
              </a:lnSpc>
              <a:spcBef>
                <a:spcPct val="15000"/>
              </a:spcBef>
            </a:pPr>
            <a:r>
              <a:rPr lang="zh-CN" altLang="en-US" sz="1800" b="1">
                <a:solidFill>
                  <a:srgbClr val="0033CC"/>
                </a:solidFill>
                <a:latin typeface="微软雅黑" panose="020B0503020204020204" pitchFamily="34" charset="-122"/>
                <a:ea typeface="微软雅黑" panose="020B0503020204020204" pitchFamily="34" charset="-122"/>
              </a:rPr>
              <a:t>数据的有效管理</a:t>
            </a:r>
            <a:r>
              <a:rPr lang="zh-CN" altLang="en-US" sz="1800" b="1">
                <a:latin typeface="微软雅黑" panose="020B0503020204020204" pitchFamily="34" charset="-122"/>
                <a:ea typeface="微软雅黑" panose="020B0503020204020204" pitchFamily="34" charset="-122"/>
              </a:rPr>
              <a:t>，包括</a:t>
            </a:r>
            <a:r>
              <a:rPr lang="zh-CN" altLang="en-US" sz="1800" b="1">
                <a:solidFill>
                  <a:srgbClr val="FF3300"/>
                </a:solidFill>
                <a:latin typeface="微软雅黑" panose="020B0503020204020204" pitchFamily="34" charset="-122"/>
                <a:ea typeface="微软雅黑" panose="020B0503020204020204" pitchFamily="34" charset="-122"/>
              </a:rPr>
              <a:t>定义数据存储结构</a:t>
            </a:r>
            <a:r>
              <a:rPr lang="zh-CN" altLang="en-US" sz="1800" b="1">
                <a:latin typeface="微软雅黑" panose="020B0503020204020204" pitchFamily="34" charset="-122"/>
                <a:ea typeface="微软雅黑" panose="020B0503020204020204" pitchFamily="34" charset="-122"/>
              </a:rPr>
              <a:t>、</a:t>
            </a:r>
            <a:r>
              <a:rPr lang="zh-CN" altLang="en-US" sz="1800" b="1">
                <a:solidFill>
                  <a:srgbClr val="CC0099"/>
                </a:solidFill>
                <a:latin typeface="微软雅黑" panose="020B0503020204020204" pitchFamily="34" charset="-122"/>
                <a:ea typeface="微软雅黑" panose="020B0503020204020204" pitchFamily="34" charset="-122"/>
              </a:rPr>
              <a:t>提供数据操作机制</a:t>
            </a:r>
            <a:r>
              <a:rPr lang="zh-CN" altLang="en-US" sz="1800" b="1">
                <a:latin typeface="微软雅黑" panose="020B0503020204020204" pitchFamily="34" charset="-122"/>
                <a:ea typeface="微软雅黑" panose="020B0503020204020204" pitchFamily="34" charset="-122"/>
              </a:rPr>
              <a:t>；不仅需要解决数据的</a:t>
            </a:r>
            <a:r>
              <a:rPr lang="zh-CN" altLang="en-US" sz="1800" b="1">
                <a:solidFill>
                  <a:srgbClr val="FF0066"/>
                </a:solidFill>
                <a:latin typeface="微软雅黑" panose="020B0503020204020204" pitchFamily="34" charset="-122"/>
                <a:ea typeface="微软雅黑" panose="020B0503020204020204" pitchFamily="34" charset="-122"/>
              </a:rPr>
              <a:t>共享性</a:t>
            </a:r>
            <a:r>
              <a:rPr lang="zh-CN" altLang="en-US" sz="1800" b="1">
                <a:latin typeface="微软雅黑" panose="020B0503020204020204" pitchFamily="34" charset="-122"/>
                <a:ea typeface="微软雅黑" panose="020B0503020204020204" pitchFamily="34" charset="-122"/>
              </a:rPr>
              <a:t>、</a:t>
            </a:r>
            <a:r>
              <a:rPr lang="zh-CN" altLang="en-US" sz="1800" b="1">
                <a:solidFill>
                  <a:srgbClr val="FF0066"/>
                </a:solidFill>
                <a:latin typeface="微软雅黑" panose="020B0503020204020204" pitchFamily="34" charset="-122"/>
                <a:ea typeface="微软雅黑" panose="020B0503020204020204" pitchFamily="34" charset="-122"/>
              </a:rPr>
              <a:t>独立性</a:t>
            </a:r>
            <a:r>
              <a:rPr lang="zh-CN" altLang="en-US" sz="1800" b="1">
                <a:latin typeface="微软雅黑" panose="020B0503020204020204" pitchFamily="34" charset="-122"/>
                <a:ea typeface="微软雅黑" panose="020B0503020204020204" pitchFamily="34" charset="-122"/>
              </a:rPr>
              <a:t>和</a:t>
            </a:r>
            <a:r>
              <a:rPr lang="zh-CN" altLang="en-US" sz="1800" b="1">
                <a:solidFill>
                  <a:srgbClr val="FF0066"/>
                </a:solidFill>
                <a:latin typeface="微软雅黑" panose="020B0503020204020204" pitchFamily="34" charset="-122"/>
                <a:ea typeface="微软雅黑" panose="020B0503020204020204" pitchFamily="34" charset="-122"/>
              </a:rPr>
              <a:t>数据之间的联系</a:t>
            </a:r>
            <a:r>
              <a:rPr lang="zh-CN" altLang="en-US" sz="1800" b="1">
                <a:latin typeface="微软雅黑" panose="020B0503020204020204" pitchFamily="34" charset="-122"/>
                <a:ea typeface="微软雅黑" panose="020B0503020204020204" pitchFamily="34" charset="-122"/>
              </a:rPr>
              <a:t>问题，还需要解决数据的</a:t>
            </a:r>
            <a:r>
              <a:rPr lang="zh-CN" altLang="en-US" sz="1800" b="1">
                <a:solidFill>
                  <a:srgbClr val="FF0066"/>
                </a:solidFill>
                <a:latin typeface="微软雅黑" panose="020B0503020204020204" pitchFamily="34" charset="-122"/>
                <a:ea typeface="微软雅黑" panose="020B0503020204020204" pitchFamily="34" charset="-122"/>
              </a:rPr>
              <a:t>完整性</a:t>
            </a:r>
            <a:r>
              <a:rPr lang="zh-CN" altLang="en-US" sz="1800" b="1">
                <a:latin typeface="微软雅黑" panose="020B0503020204020204" pitchFamily="34" charset="-122"/>
                <a:ea typeface="微软雅黑" panose="020B0503020204020204" pitchFamily="34" charset="-122"/>
              </a:rPr>
              <a:t>、</a:t>
            </a:r>
            <a:r>
              <a:rPr lang="zh-CN" altLang="en-US" sz="1800" b="1">
                <a:solidFill>
                  <a:srgbClr val="FF0066"/>
                </a:solidFill>
                <a:latin typeface="微软雅黑" panose="020B0503020204020204" pitchFamily="34" charset="-122"/>
                <a:ea typeface="微软雅黑" panose="020B0503020204020204" pitchFamily="34" charset="-122"/>
              </a:rPr>
              <a:t>原子性</a:t>
            </a:r>
            <a:r>
              <a:rPr lang="zh-CN" altLang="en-US" sz="1800" b="1">
                <a:latin typeface="微软雅黑" panose="020B0503020204020204" pitchFamily="34" charset="-122"/>
                <a:ea typeface="微软雅黑" panose="020B0503020204020204" pitchFamily="34" charset="-122"/>
              </a:rPr>
              <a:t>、</a:t>
            </a:r>
            <a:r>
              <a:rPr lang="zh-CN" altLang="en-US" sz="1800" b="1">
                <a:solidFill>
                  <a:srgbClr val="FF0066"/>
                </a:solidFill>
                <a:latin typeface="微软雅黑" panose="020B0503020204020204" pitchFamily="34" charset="-122"/>
                <a:ea typeface="微软雅黑" panose="020B0503020204020204" pitchFamily="34" charset="-122"/>
              </a:rPr>
              <a:t>并发控制</a:t>
            </a:r>
            <a:r>
              <a:rPr lang="zh-CN" altLang="en-US" sz="1800" b="1">
                <a:latin typeface="微软雅黑" panose="020B0503020204020204" pitchFamily="34" charset="-122"/>
                <a:ea typeface="微软雅黑" panose="020B0503020204020204" pitchFamily="34" charset="-122"/>
              </a:rPr>
              <a:t>和</a:t>
            </a:r>
            <a:r>
              <a:rPr lang="zh-CN" altLang="en-US" sz="1800" b="1">
                <a:solidFill>
                  <a:srgbClr val="FF0066"/>
                </a:solidFill>
                <a:latin typeface="微软雅黑" panose="020B0503020204020204" pitchFamily="34" charset="-122"/>
                <a:ea typeface="微软雅黑" panose="020B0503020204020204" pitchFamily="34" charset="-122"/>
              </a:rPr>
              <a:t>安全性</a:t>
            </a:r>
            <a:r>
              <a:rPr lang="zh-CN" altLang="en-US" sz="1800" b="1">
                <a:latin typeface="微软雅黑" panose="020B0503020204020204" pitchFamily="34" charset="-122"/>
                <a:ea typeface="微软雅黑" panose="020B0503020204020204" pitchFamily="34" charset="-122"/>
              </a:rPr>
              <a:t>问题。</a:t>
            </a:r>
          </a:p>
          <a:p>
            <a:pPr>
              <a:lnSpc>
                <a:spcPct val="150000"/>
              </a:lnSpc>
              <a:spcBef>
                <a:spcPct val="15000"/>
              </a:spcBef>
            </a:pPr>
            <a:r>
              <a:rPr lang="zh-CN" altLang="en-US" sz="1800" b="1">
                <a:solidFill>
                  <a:srgbClr val="0033CC"/>
                </a:solidFill>
                <a:latin typeface="微软雅黑" panose="020B0503020204020204" pitchFamily="34" charset="-122"/>
                <a:ea typeface="微软雅黑" panose="020B0503020204020204" pitchFamily="34" charset="-122"/>
              </a:rPr>
              <a:t>数据库系统</a:t>
            </a:r>
            <a:r>
              <a:rPr lang="en-US" altLang="zh-CN" sz="1800" b="1">
                <a:latin typeface="微软雅黑" panose="020B0503020204020204" pitchFamily="34" charset="-122"/>
                <a:ea typeface="微软雅黑" panose="020B0503020204020204" pitchFamily="34" charset="-122"/>
              </a:rPr>
              <a:t>(database system, DBS)</a:t>
            </a:r>
            <a:r>
              <a:rPr lang="zh-CN" altLang="en-US" sz="1800" b="1">
                <a:latin typeface="微软雅黑" panose="020B0503020204020204" pitchFamily="34" charset="-122"/>
                <a:ea typeface="微软雅黑" panose="020B0503020204020204" pitchFamily="34" charset="-122"/>
              </a:rPr>
              <a:t>，是指在计算机系统中引入数据库后的系统，一般由</a:t>
            </a:r>
            <a:r>
              <a:rPr lang="zh-CN" altLang="en-US" sz="1800" b="1">
                <a:solidFill>
                  <a:srgbClr val="CC0099"/>
                </a:solidFill>
                <a:latin typeface="微软雅黑" panose="020B0503020204020204" pitchFamily="34" charset="-122"/>
                <a:ea typeface="微软雅黑" panose="020B0503020204020204" pitchFamily="34" charset="-122"/>
              </a:rPr>
              <a:t>数据库</a:t>
            </a:r>
            <a:r>
              <a:rPr lang="zh-CN" altLang="en-US" sz="1800" b="1">
                <a:latin typeface="微软雅黑" panose="020B0503020204020204" pitchFamily="34" charset="-122"/>
                <a:ea typeface="微软雅黑" panose="020B0503020204020204" pitchFamily="34" charset="-122"/>
              </a:rPr>
              <a:t>、</a:t>
            </a:r>
            <a:r>
              <a:rPr lang="zh-CN" altLang="en-US" sz="1800" b="1">
                <a:solidFill>
                  <a:srgbClr val="CC0099"/>
                </a:solidFill>
                <a:latin typeface="微软雅黑" panose="020B0503020204020204" pitchFamily="34" charset="-122"/>
                <a:ea typeface="微软雅黑" panose="020B0503020204020204" pitchFamily="34" charset="-122"/>
              </a:rPr>
              <a:t>数据库管理系统</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及其应用开发工具</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a:t>
            </a:r>
            <a:r>
              <a:rPr lang="zh-CN" altLang="en-US" sz="1800" b="1">
                <a:solidFill>
                  <a:srgbClr val="CC0099"/>
                </a:solidFill>
                <a:latin typeface="微软雅黑" panose="020B0503020204020204" pitchFamily="34" charset="-122"/>
                <a:ea typeface="微软雅黑" panose="020B0503020204020204" pitchFamily="34" charset="-122"/>
              </a:rPr>
              <a:t>应用系统</a:t>
            </a:r>
            <a:r>
              <a:rPr lang="zh-CN" altLang="en-US" sz="1800" b="1">
                <a:latin typeface="微软雅黑" panose="020B0503020204020204" pitchFamily="34" charset="-122"/>
                <a:ea typeface="微软雅黑" panose="020B0503020204020204" pitchFamily="34" charset="-122"/>
              </a:rPr>
              <a:t>、</a:t>
            </a:r>
            <a:r>
              <a:rPr lang="zh-CN" altLang="en-US" sz="1800" b="1">
                <a:solidFill>
                  <a:srgbClr val="CC0099"/>
                </a:solidFill>
                <a:latin typeface="微软雅黑" panose="020B0503020204020204" pitchFamily="34" charset="-122"/>
                <a:ea typeface="微软雅黑" panose="020B0503020204020204" pitchFamily="34" charset="-122"/>
              </a:rPr>
              <a:t>数据库管理员</a:t>
            </a:r>
            <a:r>
              <a:rPr lang="zh-CN" altLang="en-US" sz="1800" b="1">
                <a:latin typeface="微软雅黑" panose="020B0503020204020204" pitchFamily="34" charset="-122"/>
                <a:ea typeface="微软雅黑" panose="020B0503020204020204" pitchFamily="34" charset="-122"/>
              </a:rPr>
              <a:t>和</a:t>
            </a:r>
            <a:r>
              <a:rPr lang="zh-CN" altLang="en-US" sz="1800" b="1">
                <a:solidFill>
                  <a:srgbClr val="CC0099"/>
                </a:solidFill>
                <a:latin typeface="微软雅黑" panose="020B0503020204020204" pitchFamily="34" charset="-122"/>
                <a:ea typeface="微软雅黑" panose="020B0503020204020204" pitchFamily="34" charset="-122"/>
              </a:rPr>
              <a:t>最终用户</a:t>
            </a:r>
            <a:r>
              <a:rPr lang="zh-CN" altLang="en-US" sz="1800" b="1">
                <a:latin typeface="微软雅黑" panose="020B0503020204020204" pitchFamily="34" charset="-122"/>
                <a:ea typeface="微软雅黑" panose="020B0503020204020204" pitchFamily="34" charset="-122"/>
              </a:rPr>
              <a:t>构成。  </a:t>
            </a:r>
            <a:endParaRPr lang="en-US" altLang="zh-CN" sz="1800" b="1">
              <a:latin typeface="微软雅黑" panose="020B0503020204020204" pitchFamily="34" charset="-122"/>
              <a:ea typeface="微软雅黑" panose="020B0503020204020204" pitchFamily="34" charset="-122"/>
            </a:endParaRPr>
          </a:p>
        </p:txBody>
      </p:sp>
      <p:sp>
        <p:nvSpPr>
          <p:cNvPr id="14340" name="日期占位符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E29C8329-0B94-48A9-9AE0-416811F7BAC4}"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spTree>
    <p:extLst>
      <p:ext uri="{BB962C8B-B14F-4D97-AF65-F5344CB8AC3E}">
        <p14:creationId xmlns:p14="http://schemas.microsoft.com/office/powerpoint/2010/main" val="2842384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wipe(left)">
                                      <p:cBhvr>
                                        <p:cTn id="7" dur="500"/>
                                        <p:tgtEl>
                                          <p:spTgt spid="11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5">
                                            <p:txEl>
                                              <p:pRg st="2" end="2"/>
                                            </p:txEl>
                                          </p:spTgt>
                                        </p:tgtEl>
                                        <p:attrNameLst>
                                          <p:attrName>style.visibility</p:attrName>
                                        </p:attrNameLst>
                                      </p:cBhvr>
                                      <p:to>
                                        <p:strVal val="visible"/>
                                      </p:to>
                                    </p:set>
                                    <p:animEffect transition="in" filter="wipe(left)">
                                      <p:cBhvr>
                                        <p:cTn id="12" dur="500"/>
                                        <p:tgtEl>
                                          <p:spTgt spid="11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5">
                                            <p:txEl>
                                              <p:pRg st="3" end="3"/>
                                            </p:txEl>
                                          </p:spTgt>
                                        </p:tgtEl>
                                        <p:attrNameLst>
                                          <p:attrName>style.visibility</p:attrName>
                                        </p:attrNameLst>
                                      </p:cBhvr>
                                      <p:to>
                                        <p:strVal val="visible"/>
                                      </p:to>
                                    </p:set>
                                    <p:animEffect transition="in" filter="wipe(left)">
                                      <p:cBhvr>
                                        <p:cTn id="17" dur="500"/>
                                        <p:tgtEl>
                                          <p:spTgt spid="110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0595">
                                            <p:txEl>
                                              <p:pRg st="4" end="4"/>
                                            </p:txEl>
                                          </p:spTgt>
                                        </p:tgtEl>
                                        <p:attrNameLst>
                                          <p:attrName>style.visibility</p:attrName>
                                        </p:attrNameLst>
                                      </p:cBhvr>
                                      <p:to>
                                        <p:strVal val="visible"/>
                                      </p:to>
                                    </p:set>
                                    <p:animEffect transition="in" filter="wipe(left)">
                                      <p:cBhvr>
                                        <p:cTn id="22" dur="500"/>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435065" y="129908"/>
            <a:ext cx="7695361" cy="911492"/>
          </a:xfrm>
        </p:spPr>
        <p:txBody>
          <a:bodyPr/>
          <a:lstStyle/>
          <a:p>
            <a:pPr eaLnBrk="1" hangingPunct="1"/>
            <a:r>
              <a:rPr lang="zh-CN" altLang="en-US" sz="4800" dirty="0">
                <a:solidFill>
                  <a:srgbClr val="002060"/>
                </a:solidFill>
              </a:rPr>
              <a:t>数据的完整性约束条件（续）</a:t>
            </a:r>
            <a:endParaRPr lang="en-US" altLang="zh-CN" sz="4800" dirty="0">
              <a:solidFill>
                <a:srgbClr val="002060"/>
              </a:solidFill>
            </a:endParaRPr>
          </a:p>
        </p:txBody>
      </p:sp>
      <p:sp>
        <p:nvSpPr>
          <p:cNvPr id="72707" name="Rectangle 3"/>
          <p:cNvSpPr>
            <a:spLocks noGrp="1" noChangeArrowheads="1"/>
          </p:cNvSpPr>
          <p:nvPr>
            <p:ph type="body" idx="1"/>
          </p:nvPr>
        </p:nvSpPr>
        <p:spPr>
          <a:xfrm>
            <a:off x="1012077" y="1063766"/>
            <a:ext cx="8024419" cy="4854575"/>
          </a:xfrm>
        </p:spPr>
        <p:txBody>
          <a:bodyPr/>
          <a:lstStyle/>
          <a:p>
            <a:pPr eaLnBrk="1" hangingPunct="1">
              <a:lnSpc>
                <a:spcPct val="90000"/>
              </a:lnSpc>
            </a:pPr>
            <a:r>
              <a:rPr lang="zh-CN" altLang="en-US" dirty="0">
                <a:latin typeface="微软雅黑" panose="020B0503020204020204" pitchFamily="34" charset="-122"/>
                <a:ea typeface="微软雅黑" panose="020B0503020204020204" pitchFamily="34" charset="-122"/>
              </a:rPr>
              <a:t>数据模型对完整性约束条件的定义</a:t>
            </a:r>
          </a:p>
          <a:p>
            <a:pPr lvl="1" eaLnBrk="1" hangingPunct="1">
              <a:lnSpc>
                <a:spcPct val="180000"/>
              </a:lnSpc>
            </a:pPr>
            <a:r>
              <a:rPr lang="zh-CN" altLang="en-US" dirty="0"/>
              <a:t>反映和规定必须遵守的</a:t>
            </a:r>
            <a:r>
              <a:rPr lang="zh-CN" altLang="en-US" dirty="0">
                <a:solidFill>
                  <a:srgbClr val="5F9F25"/>
                </a:solidFill>
              </a:rPr>
              <a:t>基本的通用的</a:t>
            </a:r>
            <a:r>
              <a:rPr lang="zh-CN" altLang="en-US" dirty="0"/>
              <a:t>完整性约束条件。</a:t>
            </a:r>
          </a:p>
          <a:p>
            <a:pPr lvl="1" algn="just" eaLnBrk="1" hangingPunct="1">
              <a:lnSpc>
                <a:spcPct val="180000"/>
              </a:lnSpc>
            </a:pPr>
            <a:r>
              <a:rPr lang="zh-CN" altLang="en-US" dirty="0"/>
              <a:t>提供定义完整性约束条件的机制，以反映</a:t>
            </a:r>
            <a:r>
              <a:rPr lang="zh-CN" altLang="en-US" dirty="0">
                <a:solidFill>
                  <a:srgbClr val="5F9F25"/>
                </a:solidFill>
              </a:rPr>
              <a:t>具体应用</a:t>
            </a:r>
            <a:r>
              <a:rPr lang="zh-CN" altLang="en-US" dirty="0"/>
              <a:t>所涉及的数据必须遵守的特定的语义约束条件。</a:t>
            </a:r>
          </a:p>
          <a:p>
            <a:pPr eaLnBrk="1" hangingPunct="1">
              <a:lnSpc>
                <a:spcPct val="90000"/>
              </a:lnSpc>
            </a:pPr>
            <a:endParaRPr lang="en-US" altLang="zh-CN" sz="3200" dirty="0"/>
          </a:p>
        </p:txBody>
      </p:sp>
      <p:sp>
        <p:nvSpPr>
          <p:cNvPr id="2" name="日期占位符 1"/>
          <p:cNvSpPr>
            <a:spLocks noGrp="1"/>
          </p:cNvSpPr>
          <p:nvPr>
            <p:ph type="dt" sz="half" idx="10"/>
          </p:nvPr>
        </p:nvSpPr>
        <p:spPr/>
        <p:txBody>
          <a:bodyPr/>
          <a:lstStyle/>
          <a:p>
            <a:pPr>
              <a:defRPr/>
            </a:pPr>
            <a:fld id="{93FE5544-8775-4B90-84F3-63CAE69266C9}"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p:cTn id="7" dur="500" fill="hold"/>
                                        <p:tgtEl>
                                          <p:spTgt spid="7270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270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270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2707">
                                            <p:txEl>
                                              <p:pRg st="2" end="2"/>
                                            </p:txEl>
                                          </p:spTgt>
                                        </p:tgtEl>
                                        <p:attrNameLst>
                                          <p:attrName>style.visibility</p:attrName>
                                        </p:attrNameLst>
                                      </p:cBhvr>
                                      <p:to>
                                        <p:strVal val="visible"/>
                                      </p:to>
                                    </p:set>
                                    <p:anim calcmode="lin" valueType="num">
                                      <p:cBhvr>
                                        <p:cTn id="14" dur="500" fill="hold"/>
                                        <p:tgtEl>
                                          <p:spTgt spid="7270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270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2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1438" y="188640"/>
            <a:ext cx="7695361" cy="683164"/>
          </a:xfrm>
        </p:spPr>
        <p:txBody>
          <a:bodyPr/>
          <a:lstStyle/>
          <a:p>
            <a:pPr eaLnBrk="1" hangingPunct="1"/>
            <a:r>
              <a:rPr lang="en-US" altLang="zh-CN" sz="4800">
                <a:solidFill>
                  <a:srgbClr val="002060"/>
                </a:solidFill>
              </a:rPr>
              <a:t> 1.2  </a:t>
            </a:r>
            <a:r>
              <a:rPr lang="zh-CN" altLang="en-US" sz="4800">
                <a:solidFill>
                  <a:srgbClr val="002060"/>
                </a:solidFill>
              </a:rPr>
              <a:t>数据模型</a:t>
            </a:r>
          </a:p>
        </p:txBody>
      </p:sp>
      <p:sp>
        <p:nvSpPr>
          <p:cNvPr id="73731" name="Rectangle 3"/>
          <p:cNvSpPr>
            <a:spLocks noGrp="1" noChangeArrowheads="1"/>
          </p:cNvSpPr>
          <p:nvPr>
            <p:ph type="body" idx="1"/>
          </p:nvPr>
        </p:nvSpPr>
        <p:spPr>
          <a:xfrm>
            <a:off x="2555776" y="1125538"/>
            <a:ext cx="6329362" cy="5029200"/>
          </a:xfrm>
        </p:spPr>
        <p:txBody>
          <a:bodyPr/>
          <a:lstStyle/>
          <a:p>
            <a:pPr eaLnBrk="1" hangingPunct="1">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1.2.1  </a:t>
            </a:r>
            <a:r>
              <a:rPr lang="zh-CN" altLang="en-US" dirty="0">
                <a:latin typeface="微软雅黑" panose="020B0503020204020204" pitchFamily="34" charset="-122"/>
                <a:ea typeface="微软雅黑" panose="020B0503020204020204" pitchFamily="34" charset="-122"/>
              </a:rPr>
              <a:t>两大类数据模型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1.2.2  </a:t>
            </a:r>
            <a:r>
              <a:rPr lang="zh-CN" altLang="en-US" dirty="0">
                <a:latin typeface="微软雅黑" panose="020B0503020204020204" pitchFamily="34" charset="-122"/>
                <a:ea typeface="微软雅黑" panose="020B0503020204020204" pitchFamily="34" charset="-122"/>
              </a:rPr>
              <a:t>数据模型的组成要素</a:t>
            </a:r>
          </a:p>
          <a:p>
            <a:pPr eaLnBrk="1" hangingPunct="1">
              <a:lnSpc>
                <a:spcPct val="150000"/>
              </a:lnSpc>
              <a:buFont typeface="Wingdings" panose="05000000000000000000" pitchFamily="2" charset="2"/>
              <a:buNone/>
            </a:pPr>
            <a:r>
              <a:rPr lang="zh-CN" altLang="en-US" dirty="0">
                <a:solidFill>
                  <a:schemeClr val="hlink"/>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1.2.3  </a:t>
            </a:r>
            <a:r>
              <a:rPr lang="zh-CN" altLang="en-US" dirty="0">
                <a:latin typeface="微软雅黑" panose="020B0503020204020204" pitchFamily="34" charset="-122"/>
                <a:ea typeface="微软雅黑" panose="020B0503020204020204" pitchFamily="34" charset="-122"/>
              </a:rPr>
              <a:t>概念模型</a:t>
            </a:r>
          </a:p>
          <a:p>
            <a:pPr eaLnBrk="1" hangingPunct="1">
              <a:lnSpc>
                <a:spcPct val="150000"/>
              </a:lnSpc>
              <a:buFont typeface="Wingdings" panose="05000000000000000000" pitchFamily="2" charset="2"/>
              <a:buNone/>
            </a:pPr>
            <a:r>
              <a:rPr lang="zh-CN" altLang="en-US" dirty="0">
                <a:solidFill>
                  <a:srgbClr val="00B050"/>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1.2.4  </a:t>
            </a:r>
            <a:r>
              <a:rPr lang="zh-CN" altLang="en-US" dirty="0">
                <a:solidFill>
                  <a:srgbClr val="00B050"/>
                </a:solidFill>
                <a:latin typeface="微软雅黑" panose="020B0503020204020204" pitchFamily="34" charset="-122"/>
                <a:ea typeface="微软雅黑" panose="020B0503020204020204" pitchFamily="34" charset="-122"/>
              </a:rPr>
              <a:t>常用的数据模型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1.2.5  </a:t>
            </a:r>
            <a:r>
              <a:rPr lang="zh-CN" altLang="en-US" dirty="0">
                <a:latin typeface="微软雅黑" panose="020B0503020204020204" pitchFamily="34" charset="-122"/>
                <a:ea typeface="微软雅黑" panose="020B0503020204020204" pitchFamily="34" charset="-122"/>
              </a:rPr>
              <a:t>层次模型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1.2.6  </a:t>
            </a:r>
            <a:r>
              <a:rPr lang="zh-CN" altLang="en-US" dirty="0">
                <a:latin typeface="微软雅黑" panose="020B0503020204020204" pitchFamily="34" charset="-122"/>
                <a:ea typeface="微软雅黑" panose="020B0503020204020204" pitchFamily="34" charset="-122"/>
              </a:rPr>
              <a:t>网状模型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1.2.7  </a:t>
            </a:r>
            <a:r>
              <a:rPr lang="zh-CN" altLang="en-US" dirty="0">
                <a:latin typeface="微软雅黑" panose="020B0503020204020204" pitchFamily="34" charset="-122"/>
                <a:ea typeface="微软雅黑" panose="020B0503020204020204" pitchFamily="34" charset="-122"/>
              </a:rPr>
              <a:t>关系模型</a:t>
            </a:r>
            <a:endParaRPr lang="zh-CN" altLang="en-US" sz="24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ABABEA07-BD5F-4800-954E-1043DC11AD2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1.2.4 </a:t>
            </a:r>
            <a:r>
              <a:rPr lang="zh-CN" altLang="en-US" sz="4800" dirty="0">
                <a:solidFill>
                  <a:srgbClr val="002060"/>
                </a:solidFill>
              </a:rPr>
              <a:t>常用的数据模型</a:t>
            </a:r>
          </a:p>
        </p:txBody>
      </p:sp>
      <p:sp>
        <p:nvSpPr>
          <p:cNvPr id="74755" name="Rectangle 1027"/>
          <p:cNvSpPr>
            <a:spLocks noGrp="1" noChangeArrowheads="1"/>
          </p:cNvSpPr>
          <p:nvPr>
            <p:ph type="body" idx="1"/>
          </p:nvPr>
        </p:nvSpPr>
        <p:spPr>
          <a:xfrm>
            <a:off x="1009576" y="1052736"/>
            <a:ext cx="8229600" cy="4854575"/>
          </a:xfrm>
        </p:spPr>
        <p:txBody>
          <a:bodyPr/>
          <a:lstStyle/>
          <a:p>
            <a:pPr eaLnBrk="1" hangingPunct="1">
              <a:lnSpc>
                <a:spcPct val="200000"/>
              </a:lnSpc>
            </a:pPr>
            <a:r>
              <a:rPr lang="zh-CN" altLang="en-US" sz="2400" dirty="0">
                <a:latin typeface="微软雅黑" panose="020B0503020204020204" pitchFamily="34" charset="-122"/>
                <a:ea typeface="微软雅黑" panose="020B0503020204020204" pitchFamily="34" charset="-122"/>
              </a:rPr>
              <a:t>层次模型（</a:t>
            </a:r>
            <a:r>
              <a:rPr lang="en-US" altLang="zh-CN" sz="2400" dirty="0">
                <a:latin typeface="微软雅黑" panose="020B0503020204020204" pitchFamily="34" charset="-122"/>
                <a:ea typeface="微软雅黑" panose="020B0503020204020204" pitchFamily="34" charset="-122"/>
              </a:rPr>
              <a:t>Hierarchical Model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200000"/>
              </a:lnSpc>
            </a:pPr>
            <a:r>
              <a:rPr lang="zh-CN" altLang="en-US" sz="2400" dirty="0">
                <a:latin typeface="微软雅黑" panose="020B0503020204020204" pitchFamily="34" charset="-122"/>
                <a:ea typeface="微软雅黑" panose="020B0503020204020204" pitchFamily="34" charset="-122"/>
              </a:rPr>
              <a:t>网状模型（</a:t>
            </a:r>
            <a:r>
              <a:rPr lang="en-US" altLang="zh-CN" sz="2400" dirty="0">
                <a:latin typeface="微软雅黑" panose="020B0503020204020204" pitchFamily="34" charset="-122"/>
                <a:ea typeface="微软雅黑" panose="020B0503020204020204" pitchFamily="34" charset="-122"/>
              </a:rPr>
              <a:t>Network Model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200000"/>
              </a:lnSpc>
            </a:pPr>
            <a:r>
              <a:rPr lang="zh-CN" altLang="en-US" sz="2400" dirty="0">
                <a:solidFill>
                  <a:srgbClr val="C00000"/>
                </a:solidFill>
                <a:latin typeface="微软雅黑" panose="020B0503020204020204" pitchFamily="34" charset="-122"/>
                <a:ea typeface="微软雅黑" panose="020B0503020204020204" pitchFamily="34" charset="-122"/>
              </a:rPr>
              <a:t>关系模型（</a:t>
            </a:r>
            <a:r>
              <a:rPr lang="en-US" altLang="zh-CN" sz="2400" dirty="0">
                <a:solidFill>
                  <a:srgbClr val="C00000"/>
                </a:solidFill>
                <a:latin typeface="微软雅黑" panose="020B0503020204020204" pitchFamily="34" charset="-122"/>
                <a:ea typeface="微软雅黑" panose="020B0503020204020204" pitchFamily="34" charset="-122"/>
              </a:rPr>
              <a:t>Relational Model)</a:t>
            </a:r>
            <a:r>
              <a:rPr lang="zh-CN" altLang="en-US" sz="2400" dirty="0">
                <a:solidFill>
                  <a:srgbClr val="C00000"/>
                </a:solidFill>
                <a:latin typeface="微软雅黑" panose="020B0503020204020204" pitchFamily="34" charset="-122"/>
                <a:ea typeface="微软雅黑" panose="020B0503020204020204" pitchFamily="34" charset="-122"/>
              </a:rPr>
              <a:t>）</a:t>
            </a:r>
            <a:endParaRPr lang="en-US" altLang="zh-CN" sz="2400" dirty="0">
              <a:solidFill>
                <a:srgbClr val="C00000"/>
              </a:solidFill>
              <a:latin typeface="微软雅黑" panose="020B0503020204020204" pitchFamily="34" charset="-122"/>
              <a:ea typeface="微软雅黑" panose="020B0503020204020204" pitchFamily="34" charset="-122"/>
            </a:endParaRPr>
          </a:p>
          <a:p>
            <a:pPr algn="just" eaLnBrk="1" hangingPunct="1">
              <a:lnSpc>
                <a:spcPct val="200000"/>
              </a:lnSpc>
            </a:pPr>
            <a:r>
              <a:rPr lang="zh-CN" altLang="en-US" sz="2400" dirty="0">
                <a:latin typeface="微软雅黑" panose="020B0503020204020204" pitchFamily="34" charset="-122"/>
                <a:ea typeface="微软雅黑" panose="020B0503020204020204" pitchFamily="34" charset="-122"/>
              </a:rPr>
              <a:t>面向对象数据模型（</a:t>
            </a:r>
            <a:r>
              <a:rPr lang="en-US" altLang="zh-CN" sz="2400" dirty="0">
                <a:latin typeface="微软雅黑" panose="020B0503020204020204" pitchFamily="34" charset="-122"/>
                <a:ea typeface="微软雅黑" panose="020B0503020204020204" pitchFamily="34" charset="-122"/>
              </a:rPr>
              <a:t>Object Oriented Data Model</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200000"/>
              </a:lnSpc>
            </a:pPr>
            <a:r>
              <a:rPr lang="zh-CN" altLang="en-US" sz="2400" dirty="0">
                <a:latin typeface="微软雅黑" panose="020B0503020204020204" pitchFamily="34" charset="-122"/>
                <a:ea typeface="微软雅黑" panose="020B0503020204020204" pitchFamily="34" charset="-122"/>
              </a:rPr>
              <a:t>对象关系数据模型（</a:t>
            </a:r>
            <a:r>
              <a:rPr lang="en-US" altLang="zh-CN" sz="2400" dirty="0">
                <a:latin typeface="微软雅黑" panose="020B0503020204020204" pitchFamily="34" charset="-122"/>
                <a:ea typeface="微软雅黑" panose="020B0503020204020204" pitchFamily="34" charset="-122"/>
              </a:rPr>
              <a:t>Object Relational Data Model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200000"/>
              </a:lnSpc>
            </a:pPr>
            <a:r>
              <a:rPr lang="zh-CN" altLang="en-US" sz="2400" dirty="0">
                <a:latin typeface="微软雅黑" panose="020B0503020204020204" pitchFamily="34" charset="-122"/>
                <a:ea typeface="微软雅黑" panose="020B0503020204020204" pitchFamily="34" charset="-122"/>
              </a:rPr>
              <a:t>半结构化数据模型（</a:t>
            </a:r>
            <a:r>
              <a:rPr lang="en-US" altLang="zh-CN" sz="2400" dirty="0" err="1">
                <a:latin typeface="微软雅黑" panose="020B0503020204020204" pitchFamily="34" charset="-122"/>
                <a:ea typeface="微软雅黑" panose="020B0503020204020204" pitchFamily="34" charset="-122"/>
              </a:rPr>
              <a:t>Semistruture</a:t>
            </a:r>
            <a:r>
              <a:rPr lang="en-US" altLang="zh-CN" sz="2400" dirty="0">
                <a:latin typeface="微软雅黑" panose="020B0503020204020204" pitchFamily="34" charset="-122"/>
                <a:ea typeface="微软雅黑" panose="020B0503020204020204" pitchFamily="34" charset="-122"/>
              </a:rPr>
              <a:t> Data Model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200000"/>
              </a:lnSpc>
              <a:buFont typeface="Wingdings" panose="05000000000000000000" pitchFamily="2" charset="2"/>
              <a:buNone/>
            </a:pPr>
            <a:endParaRPr lang="en-US" altLang="zh-CN"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1E583C42-4766-4AA0-9854-A9844655B8C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1.2  </a:t>
            </a:r>
            <a:r>
              <a:rPr lang="zh-CN" altLang="en-US" sz="4800" dirty="0">
                <a:solidFill>
                  <a:srgbClr val="002060"/>
                </a:solidFill>
              </a:rPr>
              <a:t>数据模型</a:t>
            </a:r>
          </a:p>
        </p:txBody>
      </p:sp>
      <p:sp>
        <p:nvSpPr>
          <p:cNvPr id="75779" name="Rectangle 3"/>
          <p:cNvSpPr>
            <a:spLocks noGrp="1" noChangeArrowheads="1"/>
          </p:cNvSpPr>
          <p:nvPr>
            <p:ph type="body" idx="1"/>
          </p:nvPr>
        </p:nvSpPr>
        <p:spPr>
          <a:xfrm>
            <a:off x="2627784" y="1124744"/>
            <a:ext cx="6329362" cy="4625975"/>
          </a:xfrm>
        </p:spPr>
        <p:txBody>
          <a:bodyPr/>
          <a:lstStyle/>
          <a:p>
            <a:pPr eaLnBrk="1" hangingPunct="1">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1.2.1  </a:t>
            </a:r>
            <a:r>
              <a:rPr lang="zh-CN" altLang="en-US" dirty="0">
                <a:latin typeface="微软雅黑" panose="020B0503020204020204" pitchFamily="34" charset="-122"/>
                <a:ea typeface="微软雅黑" panose="020B0503020204020204" pitchFamily="34" charset="-122"/>
              </a:rPr>
              <a:t>两大类数据模型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1.2.2  </a:t>
            </a:r>
            <a:r>
              <a:rPr lang="zh-CN" altLang="en-US" dirty="0">
                <a:latin typeface="微软雅黑" panose="020B0503020204020204" pitchFamily="34" charset="-122"/>
                <a:ea typeface="微软雅黑" panose="020B0503020204020204" pitchFamily="34" charset="-122"/>
              </a:rPr>
              <a:t>数据模型的组成要素</a:t>
            </a:r>
          </a:p>
          <a:p>
            <a:pPr eaLnBrk="1" hangingPunct="1">
              <a:lnSpc>
                <a:spcPct val="150000"/>
              </a:lnSpc>
              <a:buFont typeface="Wingdings" panose="05000000000000000000" pitchFamily="2" charset="2"/>
              <a:buNone/>
            </a:pPr>
            <a:r>
              <a:rPr lang="zh-CN" altLang="en-US" dirty="0">
                <a:solidFill>
                  <a:schemeClr val="hlink"/>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1.2.3  </a:t>
            </a:r>
            <a:r>
              <a:rPr lang="zh-CN" altLang="en-US" dirty="0">
                <a:latin typeface="微软雅黑" panose="020B0503020204020204" pitchFamily="34" charset="-122"/>
                <a:ea typeface="微软雅黑" panose="020B0503020204020204" pitchFamily="34" charset="-122"/>
              </a:rPr>
              <a:t>概念模型</a:t>
            </a:r>
          </a:p>
          <a:p>
            <a:pPr eaLnBrk="1" hangingPunct="1">
              <a:lnSpc>
                <a:spcPct val="150000"/>
              </a:lnSpc>
              <a:buFont typeface="Wingdings" panose="05000000000000000000" pitchFamily="2" charset="2"/>
              <a:buNone/>
            </a:pPr>
            <a:r>
              <a:rPr lang="zh-CN" altLang="en-US" dirty="0">
                <a:solidFill>
                  <a:schemeClr val="hlink"/>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1.2.4  </a:t>
            </a:r>
            <a:r>
              <a:rPr lang="zh-CN" altLang="en-US" dirty="0">
                <a:latin typeface="微软雅黑" panose="020B0503020204020204" pitchFamily="34" charset="-122"/>
                <a:ea typeface="微软雅黑" panose="020B0503020204020204" pitchFamily="34" charset="-122"/>
              </a:rPr>
              <a:t>常用的数据模型</a:t>
            </a:r>
          </a:p>
          <a:p>
            <a:pPr eaLnBrk="1" hangingPunct="1">
              <a:lnSpc>
                <a:spcPct val="150000"/>
              </a:lnSpc>
              <a:buFont typeface="Wingdings" panose="05000000000000000000" pitchFamily="2" charset="2"/>
              <a:buNone/>
            </a:pPr>
            <a:r>
              <a:rPr lang="zh-CN" altLang="en-US" dirty="0">
                <a:solidFill>
                  <a:srgbClr val="00B050"/>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1.2.5  </a:t>
            </a:r>
            <a:r>
              <a:rPr lang="zh-CN" altLang="en-US" dirty="0">
                <a:solidFill>
                  <a:srgbClr val="00B050"/>
                </a:solidFill>
                <a:latin typeface="微软雅黑" panose="020B0503020204020204" pitchFamily="34" charset="-122"/>
                <a:ea typeface="微软雅黑" panose="020B0503020204020204" pitchFamily="34" charset="-122"/>
              </a:rPr>
              <a:t>层次模型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1.2.6  </a:t>
            </a:r>
            <a:r>
              <a:rPr lang="zh-CN" altLang="en-US" dirty="0">
                <a:latin typeface="微软雅黑" panose="020B0503020204020204" pitchFamily="34" charset="-122"/>
                <a:ea typeface="微软雅黑" panose="020B0503020204020204" pitchFamily="34" charset="-122"/>
              </a:rPr>
              <a:t>网状模型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1.2.7  </a:t>
            </a:r>
            <a:r>
              <a:rPr lang="zh-CN" altLang="en-US" dirty="0">
                <a:latin typeface="微软雅黑" panose="020B0503020204020204" pitchFamily="34" charset="-122"/>
                <a:ea typeface="微软雅黑" panose="020B0503020204020204" pitchFamily="34" charset="-122"/>
              </a:rPr>
              <a:t>关系模型</a:t>
            </a:r>
            <a:endParaRPr lang="zh-CN" altLang="en-US" sz="24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91DCC25C-59DC-4583-BA8F-B5FB10C7B97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1.2.5  </a:t>
            </a:r>
            <a:r>
              <a:rPr lang="zh-CN" altLang="en-US" sz="4800" dirty="0">
                <a:solidFill>
                  <a:srgbClr val="002060"/>
                </a:solidFill>
              </a:rPr>
              <a:t>层次模型</a:t>
            </a:r>
          </a:p>
        </p:txBody>
      </p:sp>
      <p:sp>
        <p:nvSpPr>
          <p:cNvPr id="76803" name="Rectangle 3"/>
          <p:cNvSpPr>
            <a:spLocks noGrp="1" noChangeArrowheads="1"/>
          </p:cNvSpPr>
          <p:nvPr>
            <p:ph type="body" idx="1"/>
          </p:nvPr>
        </p:nvSpPr>
        <p:spPr/>
        <p:txBody>
          <a:bodyPr/>
          <a:lstStyle/>
          <a:p>
            <a:pPr eaLnBrk="1" hangingPunct="1">
              <a:lnSpc>
                <a:spcPct val="150000"/>
              </a:lnSpc>
            </a:pPr>
            <a:r>
              <a:rPr lang="zh-CN" altLang="en-US" dirty="0"/>
              <a:t>层次模型是数据库系统中最早出现的数据模型 </a:t>
            </a:r>
          </a:p>
          <a:p>
            <a:pPr eaLnBrk="1" hangingPunct="1">
              <a:lnSpc>
                <a:spcPct val="150000"/>
              </a:lnSpc>
            </a:pPr>
            <a:r>
              <a:rPr lang="zh-CN" altLang="en-US" dirty="0"/>
              <a:t>层次数据库系统的典型代表是</a:t>
            </a:r>
            <a:r>
              <a:rPr lang="en-US" altLang="zh-CN" dirty="0"/>
              <a:t>IBM</a:t>
            </a:r>
            <a:r>
              <a:rPr lang="zh-CN" altLang="en-US" dirty="0"/>
              <a:t>公司的</a:t>
            </a:r>
            <a:r>
              <a:rPr lang="en-US" altLang="zh-CN" dirty="0"/>
              <a:t>IMS</a:t>
            </a:r>
            <a:r>
              <a:rPr lang="zh-CN" altLang="en-US" dirty="0"/>
              <a:t>（</a:t>
            </a:r>
            <a:r>
              <a:rPr lang="en-US" altLang="zh-CN" dirty="0"/>
              <a:t>Information Management System</a:t>
            </a:r>
            <a:r>
              <a:rPr lang="zh-CN" altLang="en-US" dirty="0"/>
              <a:t>）数据库管理系统</a:t>
            </a:r>
          </a:p>
          <a:p>
            <a:pPr eaLnBrk="1" hangingPunct="1">
              <a:lnSpc>
                <a:spcPct val="150000"/>
              </a:lnSpc>
            </a:pPr>
            <a:r>
              <a:rPr lang="zh-CN" altLang="en-US" dirty="0"/>
              <a:t>层次模型用</a:t>
            </a:r>
            <a:r>
              <a:rPr lang="zh-CN" altLang="en-US" dirty="0">
                <a:solidFill>
                  <a:srgbClr val="FB33F1"/>
                </a:solidFill>
              </a:rPr>
              <a:t>树形结构</a:t>
            </a:r>
            <a:r>
              <a:rPr lang="zh-CN" altLang="en-US" dirty="0"/>
              <a:t>来表示各类实体以及实体间的联系</a:t>
            </a:r>
            <a:r>
              <a:rPr lang="zh-CN" altLang="en-US" sz="2000" dirty="0"/>
              <a:t>  </a:t>
            </a:r>
          </a:p>
        </p:txBody>
      </p:sp>
      <p:sp>
        <p:nvSpPr>
          <p:cNvPr id="2" name="日期占位符 1"/>
          <p:cNvSpPr>
            <a:spLocks noGrp="1"/>
          </p:cNvSpPr>
          <p:nvPr>
            <p:ph type="dt" sz="half" idx="10"/>
          </p:nvPr>
        </p:nvSpPr>
        <p:spPr/>
        <p:txBody>
          <a:bodyPr/>
          <a:lstStyle/>
          <a:p>
            <a:pPr>
              <a:defRPr/>
            </a:pPr>
            <a:fld id="{8F4AD366-00A4-4E2F-96AF-985AC1E88C4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991438" y="44624"/>
            <a:ext cx="7695361" cy="827180"/>
          </a:xfrm>
        </p:spPr>
        <p:txBody>
          <a:bodyPr/>
          <a:lstStyle/>
          <a:p>
            <a:pPr eaLnBrk="1" hangingPunct="1"/>
            <a:r>
              <a:rPr lang="en-US" altLang="zh-CN" sz="4800" dirty="0">
                <a:solidFill>
                  <a:srgbClr val="002060"/>
                </a:solidFill>
              </a:rPr>
              <a:t>1.  </a:t>
            </a:r>
            <a:r>
              <a:rPr lang="zh-CN" altLang="en-US" sz="4800" dirty="0">
                <a:solidFill>
                  <a:srgbClr val="002060"/>
                </a:solidFill>
              </a:rPr>
              <a:t>层次模型的数据结构</a:t>
            </a:r>
          </a:p>
        </p:txBody>
      </p:sp>
      <p:sp>
        <p:nvSpPr>
          <p:cNvPr id="77827" name="Rectangle 3"/>
          <p:cNvSpPr>
            <a:spLocks noGrp="1" noChangeArrowheads="1"/>
          </p:cNvSpPr>
          <p:nvPr>
            <p:ph type="body" idx="1"/>
          </p:nvPr>
        </p:nvSpPr>
        <p:spPr>
          <a:xfrm>
            <a:off x="995440" y="980728"/>
            <a:ext cx="8041056" cy="4114800"/>
          </a:xfrm>
        </p:spPr>
        <p:txBody>
          <a:bodyPr/>
          <a:lstStyle/>
          <a:p>
            <a:pPr eaLnBrk="1" hangingPunct="1">
              <a:lnSpc>
                <a:spcPct val="150000"/>
              </a:lnSpc>
            </a:pPr>
            <a:r>
              <a:rPr lang="zh-CN" altLang="en-US" dirty="0"/>
              <a:t>层次模型</a:t>
            </a:r>
          </a:p>
          <a:p>
            <a:pPr lvl="1" algn="just" eaLnBrk="1" hangingPunct="1">
              <a:lnSpc>
                <a:spcPct val="150000"/>
              </a:lnSpc>
              <a:buFont typeface="Wingdings" panose="05000000000000000000" pitchFamily="2" charset="2"/>
              <a:buNone/>
            </a:pPr>
            <a:r>
              <a:rPr lang="zh-CN" altLang="en-US" sz="2800" dirty="0"/>
              <a:t> </a:t>
            </a:r>
            <a:r>
              <a:rPr lang="zh-CN" altLang="en-US" dirty="0"/>
              <a:t>满足下面两个条件的基本层次联系的集合为层次模型</a:t>
            </a:r>
          </a:p>
          <a:p>
            <a:pPr lvl="1" algn="just" eaLnBrk="1" hangingPunct="1">
              <a:lnSpc>
                <a:spcPct val="150000"/>
              </a:lnSpc>
              <a:buFont typeface="Wingdings" panose="05000000000000000000" pitchFamily="2" charset="2"/>
              <a:buNone/>
            </a:pPr>
            <a:r>
              <a:rPr lang="en-US" altLang="zh-CN" dirty="0"/>
              <a:t>1. </a:t>
            </a:r>
            <a:r>
              <a:rPr lang="zh-CN" altLang="en-US" dirty="0"/>
              <a:t>有且只有一个结点没有双亲结点，该结点称为根结点</a:t>
            </a:r>
          </a:p>
          <a:p>
            <a:pPr lvl="1" algn="just" eaLnBrk="1" hangingPunct="1">
              <a:lnSpc>
                <a:spcPct val="150000"/>
              </a:lnSpc>
              <a:buFont typeface="Wingdings" panose="05000000000000000000" pitchFamily="2" charset="2"/>
              <a:buNone/>
            </a:pPr>
            <a:r>
              <a:rPr lang="en-US" altLang="zh-CN" dirty="0"/>
              <a:t>2. </a:t>
            </a:r>
            <a:r>
              <a:rPr lang="zh-CN" altLang="en-US" dirty="0"/>
              <a:t>根以外的其它结点有且只有一个双亲结点</a:t>
            </a:r>
            <a:endParaRPr lang="en-US" altLang="zh-CN" dirty="0"/>
          </a:p>
          <a:p>
            <a:pPr algn="just" eaLnBrk="1" hangingPunct="1">
              <a:lnSpc>
                <a:spcPct val="150000"/>
              </a:lnSpc>
            </a:pPr>
            <a:r>
              <a:rPr lang="zh-CN" altLang="en-US" dirty="0"/>
              <a:t>层次模型中的几个术语</a:t>
            </a:r>
          </a:p>
          <a:p>
            <a:pPr lvl="1" algn="just" eaLnBrk="1" hangingPunct="1">
              <a:lnSpc>
                <a:spcPct val="150000"/>
              </a:lnSpc>
            </a:pPr>
            <a:r>
              <a:rPr lang="zh-CN" altLang="en-US" dirty="0"/>
              <a:t>根结点，双亲结点，兄弟结点，叶结点</a:t>
            </a:r>
            <a:endParaRPr lang="zh-CN" altLang="en-US" sz="2800" dirty="0"/>
          </a:p>
          <a:p>
            <a:pPr lvl="1" eaLnBrk="1" hangingPunct="1">
              <a:lnSpc>
                <a:spcPct val="150000"/>
              </a:lnSpc>
            </a:pPr>
            <a:endParaRPr lang="en-US" altLang="zh-CN" sz="2800" dirty="0"/>
          </a:p>
        </p:txBody>
      </p:sp>
      <p:sp>
        <p:nvSpPr>
          <p:cNvPr id="2" name="日期占位符 1"/>
          <p:cNvSpPr>
            <a:spLocks noGrp="1"/>
          </p:cNvSpPr>
          <p:nvPr>
            <p:ph type="dt" sz="half" idx="10"/>
          </p:nvPr>
        </p:nvSpPr>
        <p:spPr/>
        <p:txBody>
          <a:bodyPr/>
          <a:lstStyle/>
          <a:p>
            <a:pPr>
              <a:defRPr/>
            </a:pPr>
            <a:fld id="{F30529B5-EB58-4EAC-B311-C270D1335BA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991438" y="96548"/>
            <a:ext cx="7695361" cy="775256"/>
          </a:xfrm>
        </p:spPr>
        <p:txBody>
          <a:bodyPr/>
          <a:lstStyle/>
          <a:p>
            <a:pPr eaLnBrk="1" hangingPunct="1"/>
            <a:r>
              <a:rPr lang="zh-CN" altLang="en-US" sz="4800" dirty="0">
                <a:solidFill>
                  <a:srgbClr val="002060"/>
                </a:solidFill>
              </a:rPr>
              <a:t>层次模型的数据结构（续）</a:t>
            </a:r>
            <a:endParaRPr lang="en-US" altLang="zh-CN" sz="4800" dirty="0">
              <a:solidFill>
                <a:srgbClr val="002060"/>
              </a:solidFill>
            </a:endParaRPr>
          </a:p>
        </p:txBody>
      </p:sp>
      <p:sp>
        <p:nvSpPr>
          <p:cNvPr id="7885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a:t> </a:t>
            </a:r>
          </a:p>
        </p:txBody>
      </p:sp>
      <p:grpSp>
        <p:nvGrpSpPr>
          <p:cNvPr id="78852" name="Group 223"/>
          <p:cNvGrpSpPr>
            <a:grpSpLocks/>
          </p:cNvGrpSpPr>
          <p:nvPr/>
        </p:nvGrpSpPr>
        <p:grpSpPr bwMode="auto">
          <a:xfrm>
            <a:off x="1763713" y="1341438"/>
            <a:ext cx="5353050" cy="4679950"/>
            <a:chOff x="1524" y="1285"/>
            <a:chExt cx="2692" cy="2327"/>
          </a:xfrm>
        </p:grpSpPr>
        <p:grpSp>
          <p:nvGrpSpPr>
            <p:cNvPr id="78854" name="Group 205"/>
            <p:cNvGrpSpPr>
              <a:grpSpLocks/>
            </p:cNvGrpSpPr>
            <p:nvPr/>
          </p:nvGrpSpPr>
          <p:grpSpPr bwMode="auto">
            <a:xfrm>
              <a:off x="1524" y="1285"/>
              <a:ext cx="2692" cy="1877"/>
              <a:chOff x="1524" y="1285"/>
              <a:chExt cx="2692" cy="1877"/>
            </a:xfrm>
          </p:grpSpPr>
          <p:sp>
            <p:nvSpPr>
              <p:cNvPr id="78872" name="Rectangle 5"/>
              <p:cNvSpPr>
                <a:spLocks noChangeArrowheads="1"/>
              </p:cNvSpPr>
              <p:nvPr/>
            </p:nvSpPr>
            <p:spPr bwMode="auto">
              <a:xfrm>
                <a:off x="1524" y="1314"/>
                <a:ext cx="50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latin typeface="黑体" panose="02010609060101010101" pitchFamily="49" charset="-122"/>
                    <a:ea typeface="黑体" panose="02010609060101010101" pitchFamily="49" charset="-122"/>
                  </a:rPr>
                  <a:t>         </a:t>
                </a:r>
                <a:endParaRPr kumimoji="1" lang="en-US" altLang="zh-CN" sz="2400" b="1"/>
              </a:p>
            </p:txBody>
          </p:sp>
          <p:sp>
            <p:nvSpPr>
              <p:cNvPr id="78873" name="Rectangle 6"/>
              <p:cNvSpPr>
                <a:spLocks noChangeArrowheads="1"/>
              </p:cNvSpPr>
              <p:nvPr/>
            </p:nvSpPr>
            <p:spPr bwMode="auto">
              <a:xfrm>
                <a:off x="2134" y="1306"/>
                <a:ext cx="30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874" name="Rectangle 7"/>
              <p:cNvSpPr>
                <a:spLocks noChangeArrowheads="1"/>
              </p:cNvSpPr>
              <p:nvPr/>
            </p:nvSpPr>
            <p:spPr bwMode="auto">
              <a:xfrm>
                <a:off x="2814" y="130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875" name="Rectangle 8"/>
              <p:cNvSpPr>
                <a:spLocks noChangeArrowheads="1"/>
              </p:cNvSpPr>
              <p:nvPr/>
            </p:nvSpPr>
            <p:spPr bwMode="auto">
              <a:xfrm>
                <a:off x="2898" y="130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876" name="Rectangle 9"/>
              <p:cNvSpPr>
                <a:spLocks noChangeArrowheads="1"/>
              </p:cNvSpPr>
              <p:nvPr/>
            </p:nvSpPr>
            <p:spPr bwMode="auto">
              <a:xfrm>
                <a:off x="2960" y="1314"/>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1</a:t>
                </a:r>
                <a:endParaRPr kumimoji="1" lang="zh-CN" altLang="en-US" sz="2400" b="1"/>
              </a:p>
            </p:txBody>
          </p:sp>
          <p:sp>
            <p:nvSpPr>
              <p:cNvPr id="78877" name="Rectangle 11"/>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78" name="Line 12"/>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9" name="Line 13"/>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0" name="Rectangle 14"/>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81" name="Line 15"/>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2" name="Line 16"/>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3" name="Rectangle 17"/>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84" name="Line 18"/>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5" name="Rectangle 19"/>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86" name="Line 20"/>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7" name="Line 21"/>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8" name="Rectangle 22"/>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89" name="Line 23"/>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0" name="Line 24"/>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1" name="Rectangle 25"/>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92" name="Line 26"/>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3" name="Rectangle 27"/>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94" name="Line 28"/>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5" name="Rectangle 29"/>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96" name="Line 30"/>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7" name="Line 31"/>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8" name="Rectangle 32"/>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899" name="Line 33"/>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Line 34"/>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1" name="Rectangle 35"/>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02" name="Line 36"/>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3" name="Rectangle 37"/>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04" name="Line 38"/>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5" name="Line 39"/>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6" name="Rectangle 40"/>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07" name="Line 41"/>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8" name="Line 42"/>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9" name="Rectangle 43"/>
              <p:cNvSpPr>
                <a:spLocks noChangeArrowheads="1"/>
              </p:cNvSpPr>
              <p:nvPr/>
            </p:nvSpPr>
            <p:spPr bwMode="auto">
              <a:xfrm>
                <a:off x="3312" y="130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10" name="Rectangle 44"/>
              <p:cNvSpPr>
                <a:spLocks noChangeArrowheads="1"/>
              </p:cNvSpPr>
              <p:nvPr/>
            </p:nvSpPr>
            <p:spPr bwMode="auto">
              <a:xfrm>
                <a:off x="3439" y="1314"/>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根结点</a:t>
                </a:r>
                <a:endParaRPr kumimoji="1" lang="zh-CN" altLang="en-US" sz="3200" b="1"/>
              </a:p>
            </p:txBody>
          </p:sp>
          <p:sp>
            <p:nvSpPr>
              <p:cNvPr id="78911" name="Rectangle 45"/>
              <p:cNvSpPr>
                <a:spLocks noChangeArrowheads="1"/>
              </p:cNvSpPr>
              <p:nvPr/>
            </p:nvSpPr>
            <p:spPr bwMode="auto">
              <a:xfrm>
                <a:off x="1524" y="1806"/>
                <a:ext cx="12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12" name="Rectangle 46"/>
              <p:cNvSpPr>
                <a:spLocks noChangeArrowheads="1"/>
              </p:cNvSpPr>
              <p:nvPr/>
            </p:nvSpPr>
            <p:spPr bwMode="auto">
              <a:xfrm>
                <a:off x="1524" y="2026"/>
                <a:ext cx="24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13" name="Rectangle 47"/>
              <p:cNvSpPr>
                <a:spLocks noChangeArrowheads="1"/>
              </p:cNvSpPr>
              <p:nvPr/>
            </p:nvSpPr>
            <p:spPr bwMode="auto">
              <a:xfrm>
                <a:off x="2072"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14" name="Rectangle 48"/>
              <p:cNvSpPr>
                <a:spLocks noChangeArrowheads="1"/>
              </p:cNvSpPr>
              <p:nvPr/>
            </p:nvSpPr>
            <p:spPr bwMode="auto">
              <a:xfrm>
                <a:off x="2156"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15" name="Rectangle 49"/>
              <p:cNvSpPr>
                <a:spLocks noChangeArrowheads="1"/>
              </p:cNvSpPr>
              <p:nvPr/>
            </p:nvSpPr>
            <p:spPr bwMode="auto">
              <a:xfrm>
                <a:off x="2218" y="2033"/>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2</a:t>
                </a:r>
                <a:endParaRPr kumimoji="1" lang="zh-CN" altLang="en-US" sz="2400" b="1"/>
              </a:p>
            </p:txBody>
          </p:sp>
          <p:sp>
            <p:nvSpPr>
              <p:cNvPr id="78916" name="Rectangle 51"/>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17" name="Line 52"/>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8" name="Line 53"/>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Rectangle 54"/>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20" name="Line 55"/>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56"/>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2" name="Rectangle 57"/>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23" name="Line 58"/>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4" name="Rectangle 59"/>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25" name="Line 60"/>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6" name="Line 61"/>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7" name="Rectangle 62"/>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28" name="Line 63"/>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9" name="Line 64"/>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0" name="Rectangle 65"/>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31" name="Line 66"/>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2" name="Rectangle 67"/>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33" name="Line 68"/>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4" name="Rectangle 69"/>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35" name="Line 70"/>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6" name="Line 71"/>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7" name="Rectangle 72"/>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38" name="Line 73"/>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39" name="Line 74"/>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40" name="Rectangle 75"/>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41" name="Line 76"/>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42" name="Rectangle 77"/>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43" name="Line 78"/>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44" name="Line 79"/>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45" name="Rectangle 80"/>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46" name="Line 81"/>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47" name="Line 82"/>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48" name="Rectangle 83"/>
              <p:cNvSpPr>
                <a:spLocks noChangeArrowheads="1"/>
              </p:cNvSpPr>
              <p:nvPr/>
            </p:nvSpPr>
            <p:spPr bwMode="auto">
              <a:xfrm>
                <a:off x="2635" y="202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49" name="Rectangle 84"/>
              <p:cNvSpPr>
                <a:spLocks noChangeArrowheads="1"/>
              </p:cNvSpPr>
              <p:nvPr/>
            </p:nvSpPr>
            <p:spPr bwMode="auto">
              <a:xfrm>
                <a:off x="2770"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50" name="Rectangle 85"/>
              <p:cNvSpPr>
                <a:spLocks noChangeArrowheads="1"/>
              </p:cNvSpPr>
              <p:nvPr/>
            </p:nvSpPr>
            <p:spPr bwMode="auto">
              <a:xfrm>
                <a:off x="2683" y="2021"/>
                <a:ext cx="54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兄弟结点</a:t>
                </a:r>
                <a:endParaRPr kumimoji="1" lang="zh-CN" altLang="en-US" sz="3200" b="1"/>
              </a:p>
            </p:txBody>
          </p:sp>
          <p:sp>
            <p:nvSpPr>
              <p:cNvPr id="78951" name="Rectangle 86"/>
              <p:cNvSpPr>
                <a:spLocks noChangeArrowheads="1"/>
              </p:cNvSpPr>
              <p:nvPr/>
            </p:nvSpPr>
            <p:spPr bwMode="auto">
              <a:xfrm>
                <a:off x="3380" y="202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52" name="Rectangle 87"/>
              <p:cNvSpPr>
                <a:spLocks noChangeArrowheads="1"/>
              </p:cNvSpPr>
              <p:nvPr/>
            </p:nvSpPr>
            <p:spPr bwMode="auto">
              <a:xfrm>
                <a:off x="3508" y="2033"/>
                <a:ext cx="11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　</a:t>
                </a:r>
                <a:endParaRPr kumimoji="1" lang="zh-CN" altLang="en-US" sz="2400" b="1"/>
              </a:p>
            </p:txBody>
          </p:sp>
          <p:sp>
            <p:nvSpPr>
              <p:cNvPr id="78953" name="Rectangle 88"/>
              <p:cNvSpPr>
                <a:spLocks noChangeArrowheads="1"/>
              </p:cNvSpPr>
              <p:nvPr/>
            </p:nvSpPr>
            <p:spPr bwMode="auto">
              <a:xfrm>
                <a:off x="3658"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54" name="Rectangle 89"/>
              <p:cNvSpPr>
                <a:spLocks noChangeArrowheads="1"/>
              </p:cNvSpPr>
              <p:nvPr/>
            </p:nvSpPr>
            <p:spPr bwMode="auto">
              <a:xfrm>
                <a:off x="3742"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55" name="Rectangle 90"/>
              <p:cNvSpPr>
                <a:spLocks noChangeArrowheads="1"/>
              </p:cNvSpPr>
              <p:nvPr/>
            </p:nvSpPr>
            <p:spPr bwMode="auto">
              <a:xfrm>
                <a:off x="3804" y="2033"/>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3</a:t>
                </a:r>
                <a:endParaRPr kumimoji="1" lang="zh-CN" altLang="en-US" sz="2400" b="1"/>
              </a:p>
            </p:txBody>
          </p:sp>
          <p:sp>
            <p:nvSpPr>
              <p:cNvPr id="78956" name="Rectangle 92"/>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57" name="Line 93"/>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8" name="Line 94"/>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59" name="Rectangle 95"/>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60" name="Line 96"/>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1" name="Line 97"/>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2" name="Rectangle 98"/>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63" name="Line 99"/>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4" name="Rectangle 100"/>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65" name="Line 101"/>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6" name="Line 102"/>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7" name="Rectangle 103"/>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68" name="Line 104"/>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69" name="Line 105"/>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0" name="Rectangle 106"/>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71" name="Line 107"/>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2" name="Rectangle 108"/>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73" name="Line 109"/>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4" name="Rectangle 110"/>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75" name="Line 111"/>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6" name="Line 112"/>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7" name="Rectangle 113"/>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78" name="Line 114"/>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79" name="Line 115"/>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0" name="Rectangle 116"/>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81" name="Line 117"/>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2" name="Rectangle 118"/>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83" name="Line 119"/>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4" name="Line 120"/>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5" name="Rectangle 121"/>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86" name="Line 122"/>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7" name="Line 123"/>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88" name="Rectangle 124"/>
              <p:cNvSpPr>
                <a:spLocks noChangeArrowheads="1"/>
              </p:cNvSpPr>
              <p:nvPr/>
            </p:nvSpPr>
            <p:spPr bwMode="auto">
              <a:xfrm>
                <a:off x="4155" y="202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89" name="Rectangle 125"/>
              <p:cNvSpPr>
                <a:spLocks noChangeArrowheads="1"/>
              </p:cNvSpPr>
              <p:nvPr/>
            </p:nvSpPr>
            <p:spPr bwMode="auto">
              <a:xfrm>
                <a:off x="1524" y="2274"/>
                <a:ext cx="98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90" name="Rectangle 126"/>
              <p:cNvSpPr>
                <a:spLocks noChangeArrowheads="1"/>
              </p:cNvSpPr>
              <p:nvPr/>
            </p:nvSpPr>
            <p:spPr bwMode="auto">
              <a:xfrm>
                <a:off x="3680" y="2282"/>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叶结点</a:t>
                </a:r>
                <a:endParaRPr kumimoji="1" lang="zh-CN" altLang="en-US" sz="3200" b="1"/>
              </a:p>
            </p:txBody>
          </p:sp>
          <p:sp>
            <p:nvSpPr>
              <p:cNvPr id="78991" name="Rectangle 127"/>
              <p:cNvSpPr>
                <a:spLocks noChangeArrowheads="1"/>
              </p:cNvSpPr>
              <p:nvPr/>
            </p:nvSpPr>
            <p:spPr bwMode="auto">
              <a:xfrm>
                <a:off x="1531" y="2744"/>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8992" name="Rectangle 128"/>
              <p:cNvSpPr>
                <a:spLocks noChangeArrowheads="1"/>
              </p:cNvSpPr>
              <p:nvPr/>
            </p:nvSpPr>
            <p:spPr bwMode="auto">
              <a:xfrm>
                <a:off x="1612" y="2752"/>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4</a:t>
                </a:r>
                <a:endParaRPr kumimoji="1" lang="zh-CN" altLang="en-US" sz="2400" b="1"/>
              </a:p>
            </p:txBody>
          </p:sp>
          <p:sp>
            <p:nvSpPr>
              <p:cNvPr id="78993" name="Rectangle 130"/>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94" name="Line 131"/>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5" name="Line 132"/>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6" name="Rectangle 133"/>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997" name="Line 134"/>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8" name="Line 135"/>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99" name="Rectangle 136"/>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00" name="Line 137"/>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01" name="Rectangle 138"/>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02" name="Line 139"/>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03" name="Line 140"/>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04" name="Rectangle 141"/>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05" name="Line 142"/>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06" name="Line 143"/>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07" name="Rectangle 144"/>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08" name="Line 145"/>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09" name="Rectangle 146"/>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10" name="Line 147"/>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1" name="Rectangle 148"/>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12" name="Line 149"/>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3" name="Line 150"/>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4" name="Rectangle 151"/>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15" name="Line 152"/>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6" name="Line 153"/>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7" name="Rectangle 154"/>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18" name="Line 155"/>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19" name="Rectangle 156"/>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20" name="Line 157"/>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21" name="Line 158"/>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22" name="Rectangle 159"/>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23" name="Line 160"/>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24" name="Line 161"/>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25" name="Rectangle 162"/>
              <p:cNvSpPr>
                <a:spLocks noChangeArrowheads="1"/>
              </p:cNvSpPr>
              <p:nvPr/>
            </p:nvSpPr>
            <p:spPr bwMode="auto">
              <a:xfrm>
                <a:off x="1962" y="2744"/>
                <a:ext cx="9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9026" name="Rectangle 163"/>
              <p:cNvSpPr>
                <a:spLocks noChangeArrowheads="1"/>
              </p:cNvSpPr>
              <p:nvPr/>
            </p:nvSpPr>
            <p:spPr bwMode="auto">
              <a:xfrm>
                <a:off x="1995" y="2717"/>
                <a:ext cx="54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兄弟结点</a:t>
                </a:r>
                <a:endParaRPr kumimoji="1" lang="zh-CN" altLang="en-US" sz="3200" b="1"/>
              </a:p>
            </p:txBody>
          </p:sp>
          <p:sp>
            <p:nvSpPr>
              <p:cNvPr id="79027" name="Rectangle 164"/>
              <p:cNvSpPr>
                <a:spLocks noChangeArrowheads="1"/>
              </p:cNvSpPr>
              <p:nvPr/>
            </p:nvSpPr>
            <p:spPr bwMode="auto">
              <a:xfrm>
                <a:off x="2708" y="2744"/>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9028" name="Rectangle 165"/>
              <p:cNvSpPr>
                <a:spLocks noChangeArrowheads="1"/>
              </p:cNvSpPr>
              <p:nvPr/>
            </p:nvSpPr>
            <p:spPr bwMode="auto">
              <a:xfrm>
                <a:off x="2770" y="2752"/>
                <a:ext cx="11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　</a:t>
                </a:r>
                <a:endParaRPr kumimoji="1" lang="zh-CN" altLang="en-US" sz="2400" b="1"/>
              </a:p>
            </p:txBody>
          </p:sp>
          <p:sp>
            <p:nvSpPr>
              <p:cNvPr id="79029" name="Rectangle 166"/>
              <p:cNvSpPr>
                <a:spLocks noChangeArrowheads="1"/>
              </p:cNvSpPr>
              <p:nvPr/>
            </p:nvSpPr>
            <p:spPr bwMode="auto">
              <a:xfrm>
                <a:off x="2916" y="2744"/>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9030" name="Rectangle 167"/>
              <p:cNvSpPr>
                <a:spLocks noChangeArrowheads="1"/>
              </p:cNvSpPr>
              <p:nvPr/>
            </p:nvSpPr>
            <p:spPr bwMode="auto">
              <a:xfrm>
                <a:off x="2993" y="2752"/>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5</a:t>
                </a:r>
                <a:endParaRPr kumimoji="1" lang="zh-CN" altLang="en-US" sz="2400" b="1"/>
              </a:p>
            </p:txBody>
          </p:sp>
          <p:sp>
            <p:nvSpPr>
              <p:cNvPr id="79031" name="Rectangle 169"/>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32" name="Line 170"/>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3" name="Line 171"/>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4" name="Rectangle 172"/>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35" name="Line 173"/>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6" name="Line 174"/>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7" name="Rectangle 175"/>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38" name="Line 176"/>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39" name="Rectangle 177"/>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40" name="Line 178"/>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41" name="Line 179"/>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42" name="Rectangle 180"/>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43" name="Line 181"/>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44" name="Line 182"/>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45" name="Rectangle 183"/>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46" name="Line 184"/>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47" name="Rectangle 185"/>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48" name="Line 186"/>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49" name="Rectangle 187"/>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50" name="Line 188"/>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51" name="Line 189"/>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52" name="Rectangle 190"/>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53" name="Line 191"/>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54" name="Line 192"/>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55" name="Rectangle 193"/>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56" name="Line 194"/>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57" name="Rectangle 195"/>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58" name="Line 196"/>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59" name="Line 197"/>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60" name="Rectangle 198"/>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9061" name="Line 199"/>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62" name="Line 200"/>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063" name="Rectangle 201"/>
              <p:cNvSpPr>
                <a:spLocks noChangeArrowheads="1"/>
              </p:cNvSpPr>
              <p:nvPr/>
            </p:nvSpPr>
            <p:spPr bwMode="auto">
              <a:xfrm>
                <a:off x="1524" y="2992"/>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9064" name="Rectangle 202"/>
              <p:cNvSpPr>
                <a:spLocks noChangeArrowheads="1"/>
              </p:cNvSpPr>
              <p:nvPr/>
            </p:nvSpPr>
            <p:spPr bwMode="auto">
              <a:xfrm>
                <a:off x="1586" y="3001"/>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叶结点</a:t>
                </a:r>
                <a:endParaRPr kumimoji="1" lang="zh-CN" altLang="en-US" sz="3200" b="1"/>
              </a:p>
            </p:txBody>
          </p:sp>
          <p:sp>
            <p:nvSpPr>
              <p:cNvPr id="79065" name="Rectangle 203"/>
              <p:cNvSpPr>
                <a:spLocks noChangeArrowheads="1"/>
              </p:cNvSpPr>
              <p:nvPr/>
            </p:nvSpPr>
            <p:spPr bwMode="auto">
              <a:xfrm>
                <a:off x="2003" y="2992"/>
                <a:ext cx="39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79066" name="Rectangle 204"/>
              <p:cNvSpPr>
                <a:spLocks noChangeArrowheads="1"/>
              </p:cNvSpPr>
              <p:nvPr/>
            </p:nvSpPr>
            <p:spPr bwMode="auto">
              <a:xfrm>
                <a:off x="2868" y="3001"/>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叶结点</a:t>
                </a:r>
                <a:endParaRPr kumimoji="1" lang="zh-CN" altLang="en-US" sz="3200" b="1"/>
              </a:p>
            </p:txBody>
          </p:sp>
        </p:grpSp>
        <p:sp>
          <p:nvSpPr>
            <p:cNvPr id="78855" name="Rectangle 206"/>
            <p:cNvSpPr>
              <a:spLocks noChangeArrowheads="1"/>
            </p:cNvSpPr>
            <p:nvPr/>
          </p:nvSpPr>
          <p:spPr bwMode="auto">
            <a:xfrm>
              <a:off x="2445" y="3428"/>
              <a:ext cx="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b="1"/>
            </a:p>
          </p:txBody>
        </p:sp>
        <p:sp>
          <p:nvSpPr>
            <p:cNvPr id="78856"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 name="T6" fmla="*/ 0 w 1534"/>
                <a:gd name="T7" fmla="*/ 0 h 6"/>
                <a:gd name="T8" fmla="*/ 1534 w 1534"/>
                <a:gd name="T9" fmla="*/ 6 h 6"/>
              </a:gdLst>
              <a:ahLst/>
              <a:cxnLst>
                <a:cxn ang="T4">
                  <a:pos x="T0" y="T1"/>
                </a:cxn>
                <a:cxn ang="T5">
                  <a:pos x="T2" y="T3"/>
                </a:cxn>
              </a:cxnLst>
              <a:rect l="T6" t="T7" r="T8" b="T9"/>
              <a:pathLst>
                <a:path w="1534" h="6">
                  <a:moveTo>
                    <a:pt x="0" y="6"/>
                  </a:moveTo>
                  <a:lnTo>
                    <a:pt x="1534" y="0"/>
                  </a:lnTo>
                </a:path>
              </a:pathLst>
            </a:custGeom>
            <a:solidFill>
              <a:srgbClr val="FFFFFF"/>
            </a:solidFill>
            <a:ln w="17463">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8858" name="Group 211"/>
            <p:cNvGrpSpPr>
              <a:grpSpLocks/>
            </p:cNvGrpSpPr>
            <p:nvPr/>
          </p:nvGrpSpPr>
          <p:grpSpPr bwMode="auto">
            <a:xfrm>
              <a:off x="3810" y="1728"/>
              <a:ext cx="121" cy="303"/>
              <a:chOff x="3866" y="1960"/>
              <a:chExt cx="121" cy="303"/>
            </a:xfrm>
          </p:grpSpPr>
          <p:sp>
            <p:nvSpPr>
              <p:cNvPr id="78870" name="Line 209"/>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1"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8859" name="Group 214"/>
            <p:cNvGrpSpPr>
              <a:grpSpLocks/>
            </p:cNvGrpSpPr>
            <p:nvPr/>
          </p:nvGrpSpPr>
          <p:grpSpPr bwMode="auto">
            <a:xfrm>
              <a:off x="2290" y="1728"/>
              <a:ext cx="121" cy="303"/>
              <a:chOff x="2346" y="1960"/>
              <a:chExt cx="121" cy="303"/>
            </a:xfrm>
          </p:grpSpPr>
          <p:sp>
            <p:nvSpPr>
              <p:cNvPr id="78868" name="Line 212"/>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9"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8860"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1"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8862" name="Group 219"/>
            <p:cNvGrpSpPr>
              <a:grpSpLocks/>
            </p:cNvGrpSpPr>
            <p:nvPr/>
          </p:nvGrpSpPr>
          <p:grpSpPr bwMode="auto">
            <a:xfrm>
              <a:off x="3138" y="2448"/>
              <a:ext cx="121" cy="303"/>
              <a:chOff x="3146" y="2676"/>
              <a:chExt cx="121" cy="303"/>
            </a:xfrm>
          </p:grpSpPr>
          <p:sp>
            <p:nvSpPr>
              <p:cNvPr id="78866" name="Line 217"/>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7"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8863" name="Group 222"/>
            <p:cNvGrpSpPr>
              <a:grpSpLocks/>
            </p:cNvGrpSpPr>
            <p:nvPr/>
          </p:nvGrpSpPr>
          <p:grpSpPr bwMode="auto">
            <a:xfrm>
              <a:off x="1618" y="2448"/>
              <a:ext cx="121" cy="303"/>
              <a:chOff x="1626" y="2676"/>
              <a:chExt cx="121" cy="303"/>
            </a:xfrm>
          </p:grpSpPr>
          <p:sp>
            <p:nvSpPr>
              <p:cNvPr id="78864" name="Line 220"/>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5"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78853" name="Text Box 224"/>
          <p:cNvSpPr txBox="1">
            <a:spLocks noChangeArrowheads="1"/>
          </p:cNvSpPr>
          <p:nvPr/>
        </p:nvSpPr>
        <p:spPr bwMode="auto">
          <a:xfrm>
            <a:off x="3203575" y="5589588"/>
            <a:ext cx="2957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图</a:t>
            </a:r>
            <a:r>
              <a:rPr lang="en-US" altLang="zh-CN" b="1"/>
              <a:t>1.9  </a:t>
            </a:r>
            <a:r>
              <a:rPr lang="zh-CN" altLang="en-US" b="1"/>
              <a:t>一个层次模型的示例</a:t>
            </a:r>
          </a:p>
        </p:txBody>
      </p:sp>
      <p:sp>
        <p:nvSpPr>
          <p:cNvPr id="2" name="日期占位符 1"/>
          <p:cNvSpPr>
            <a:spLocks noGrp="1"/>
          </p:cNvSpPr>
          <p:nvPr>
            <p:ph type="dt" sz="half" idx="10"/>
          </p:nvPr>
        </p:nvSpPr>
        <p:spPr/>
        <p:txBody>
          <a:bodyPr/>
          <a:lstStyle/>
          <a:p>
            <a:pPr>
              <a:defRPr/>
            </a:pPr>
            <a:fld id="{58421431-30A1-4A0F-9A2D-3417942C723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层次模型的数据结构（续）</a:t>
            </a:r>
            <a:endParaRPr lang="en-US" altLang="zh-CN" sz="4800" dirty="0">
              <a:solidFill>
                <a:srgbClr val="002060"/>
              </a:solidFill>
            </a:endParaRPr>
          </a:p>
        </p:txBody>
      </p:sp>
      <p:sp>
        <p:nvSpPr>
          <p:cNvPr id="79875" name="Rectangle 3"/>
          <p:cNvSpPr>
            <a:spLocks noGrp="1" noChangeArrowheads="1"/>
          </p:cNvSpPr>
          <p:nvPr>
            <p:ph type="body" idx="1"/>
          </p:nvPr>
        </p:nvSpPr>
        <p:spPr>
          <a:xfrm>
            <a:off x="991438" y="980728"/>
            <a:ext cx="8045058" cy="4824536"/>
          </a:xfrm>
        </p:spPr>
        <p:txBody>
          <a:bodyPr/>
          <a:lstStyle/>
          <a:p>
            <a:pPr algn="just" eaLnBrk="1" hangingPunct="1">
              <a:lnSpc>
                <a:spcPct val="150000"/>
              </a:lnSpc>
            </a:pPr>
            <a:r>
              <a:rPr lang="zh-CN" altLang="en-US" dirty="0"/>
              <a:t>层次模型的特点：</a:t>
            </a:r>
          </a:p>
          <a:p>
            <a:pPr lvl="1" algn="just" eaLnBrk="1" hangingPunct="1">
              <a:lnSpc>
                <a:spcPct val="150000"/>
              </a:lnSpc>
            </a:pPr>
            <a:r>
              <a:rPr lang="zh-CN" altLang="en-US" dirty="0"/>
              <a:t>结点的双亲是唯一的</a:t>
            </a:r>
          </a:p>
          <a:p>
            <a:pPr lvl="1" algn="just" eaLnBrk="1" hangingPunct="1">
              <a:lnSpc>
                <a:spcPct val="150000"/>
              </a:lnSpc>
            </a:pPr>
            <a:r>
              <a:rPr lang="zh-CN" altLang="en-US" dirty="0"/>
              <a:t>只能直接处理一对多的实体联系</a:t>
            </a:r>
          </a:p>
          <a:p>
            <a:pPr lvl="1" algn="just" eaLnBrk="1" hangingPunct="1">
              <a:lnSpc>
                <a:spcPct val="150000"/>
              </a:lnSpc>
            </a:pPr>
            <a:r>
              <a:rPr lang="zh-CN" altLang="en-US" dirty="0"/>
              <a:t>每个记录类型可以定义一个排序字段，也称为码字段</a:t>
            </a:r>
          </a:p>
          <a:p>
            <a:pPr lvl="1" algn="just" eaLnBrk="1" hangingPunct="1">
              <a:lnSpc>
                <a:spcPct val="150000"/>
              </a:lnSpc>
            </a:pPr>
            <a:r>
              <a:rPr lang="zh-CN" altLang="en-US" dirty="0"/>
              <a:t>任何记录值只有按其路径查看时，才能显出它的全部意义</a:t>
            </a:r>
          </a:p>
          <a:p>
            <a:pPr lvl="1" algn="just" eaLnBrk="1" hangingPunct="1">
              <a:lnSpc>
                <a:spcPct val="150000"/>
              </a:lnSpc>
            </a:pPr>
            <a:r>
              <a:rPr lang="zh-CN" altLang="en-US" dirty="0"/>
              <a:t>没有一个子女记录值能够脱离双亲记录值而独立存在</a:t>
            </a:r>
            <a:endParaRPr lang="zh-CN" altLang="en-US" sz="2800" dirty="0"/>
          </a:p>
        </p:txBody>
      </p:sp>
      <p:sp>
        <p:nvSpPr>
          <p:cNvPr id="2" name="日期占位符 1"/>
          <p:cNvSpPr>
            <a:spLocks noGrp="1"/>
          </p:cNvSpPr>
          <p:nvPr>
            <p:ph type="dt" sz="half" idx="10"/>
          </p:nvPr>
        </p:nvSpPr>
        <p:spPr/>
        <p:txBody>
          <a:bodyPr/>
          <a:lstStyle/>
          <a:p>
            <a:pPr>
              <a:defRPr/>
            </a:pPr>
            <a:fld id="{823A757F-4A5E-4385-8B5C-AE3D2E590C54}"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050"/>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层次模型的数据结构（续）</a:t>
            </a:r>
            <a:endParaRPr lang="en-US" altLang="zh-CN" sz="4800" dirty="0">
              <a:solidFill>
                <a:srgbClr val="002060"/>
              </a:solidFill>
            </a:endParaRPr>
          </a:p>
        </p:txBody>
      </p:sp>
      <p:sp>
        <p:nvSpPr>
          <p:cNvPr id="80899" name="Rectangle 2051"/>
          <p:cNvSpPr>
            <a:spLocks noGrp="1" noChangeArrowheads="1"/>
          </p:cNvSpPr>
          <p:nvPr>
            <p:ph type="body" idx="1"/>
          </p:nvPr>
        </p:nvSpPr>
        <p:spPr>
          <a:xfrm>
            <a:off x="2700338" y="5661025"/>
            <a:ext cx="4330700" cy="376238"/>
          </a:xfrm>
        </p:spPr>
        <p:txBody>
          <a:bodyPr/>
          <a:lstStyle/>
          <a:p>
            <a:pPr eaLnBrk="1" hangingPunct="1">
              <a:lnSpc>
                <a:spcPct val="90000"/>
              </a:lnSpc>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图</a:t>
            </a:r>
            <a:r>
              <a:rPr lang="en-US" altLang="zh-CN" sz="1800">
                <a:latin typeface="微软雅黑" panose="020B0503020204020204" pitchFamily="34" charset="-122"/>
                <a:ea typeface="微软雅黑" panose="020B0503020204020204" pitchFamily="34" charset="-122"/>
              </a:rPr>
              <a:t>1.10  </a:t>
            </a:r>
            <a:r>
              <a:rPr lang="zh-CN" altLang="en-US" sz="1800">
                <a:latin typeface="微软雅黑" panose="020B0503020204020204" pitchFamily="34" charset="-122"/>
                <a:ea typeface="微软雅黑" panose="020B0503020204020204" pitchFamily="34" charset="-122"/>
              </a:rPr>
              <a:t>教员学生层次数据库模型 </a:t>
            </a:r>
          </a:p>
        </p:txBody>
      </p:sp>
      <p:pic>
        <p:nvPicPr>
          <p:cNvPr id="80900" name="Picture 2052"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985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5" name="AutoShape 2055"/>
          <p:cNvSpPr>
            <a:spLocks noChangeArrowheads="1"/>
          </p:cNvSpPr>
          <p:nvPr/>
        </p:nvSpPr>
        <p:spPr bwMode="auto">
          <a:xfrm>
            <a:off x="6804025" y="1773238"/>
            <a:ext cx="1706563" cy="503237"/>
          </a:xfrm>
          <a:prstGeom prst="wedgeEllipseCallout">
            <a:avLst>
              <a:gd name="adj1" fmla="val -49347"/>
              <a:gd name="adj2" fmla="val 73028"/>
            </a:avLst>
          </a:prstGeom>
          <a:solidFill>
            <a:srgbClr val="FF9900"/>
          </a:solidFill>
          <a:ln w="25400" algn="ctr">
            <a:solidFill>
              <a:schemeClr val="tx1"/>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根结点</a:t>
            </a:r>
          </a:p>
        </p:txBody>
      </p:sp>
      <p:sp>
        <p:nvSpPr>
          <p:cNvPr id="416776" name="AutoShape 2056"/>
          <p:cNvSpPr>
            <a:spLocks noChangeArrowheads="1"/>
          </p:cNvSpPr>
          <p:nvPr/>
        </p:nvSpPr>
        <p:spPr bwMode="auto">
          <a:xfrm>
            <a:off x="-50740" y="1773238"/>
            <a:ext cx="3038564" cy="1582737"/>
          </a:xfrm>
          <a:prstGeom prst="cloudCallout">
            <a:avLst>
              <a:gd name="adj1" fmla="val 25486"/>
              <a:gd name="adj2" fmla="val 49597"/>
            </a:avLst>
          </a:prstGeom>
          <a:solidFill>
            <a:schemeClr val="folHlink"/>
          </a:soli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solidFill>
                  <a:srgbClr val="FFFF00"/>
                </a:solidFill>
                <a:latin typeface="微软雅黑" panose="020B0503020204020204" pitchFamily="34" charset="-122"/>
                <a:ea typeface="微软雅黑" panose="020B0503020204020204" pitchFamily="34" charset="-122"/>
              </a:rPr>
              <a:t>系的</a:t>
            </a:r>
            <a:r>
              <a:rPr lang="zh-CN" altLang="en-US" b="1" dirty="0">
                <a:solidFill>
                  <a:srgbClr val="FFC000"/>
                </a:solidFill>
                <a:latin typeface="微软雅黑" panose="020B0503020204020204" pitchFamily="34" charset="-122"/>
                <a:ea typeface="微软雅黑" panose="020B0503020204020204" pitchFamily="34" charset="-122"/>
              </a:rPr>
              <a:t>子女结点</a:t>
            </a:r>
          </a:p>
          <a:p>
            <a:pPr eaLnBrk="1" hangingPunct="1">
              <a:lnSpc>
                <a:spcPct val="150000"/>
              </a:lnSpc>
            </a:pPr>
            <a:r>
              <a:rPr lang="zh-CN" altLang="en-US" b="1" dirty="0">
                <a:solidFill>
                  <a:srgbClr val="FFFF00"/>
                </a:solidFill>
                <a:latin typeface="微软雅黑" panose="020B0503020204020204" pitchFamily="34" charset="-122"/>
                <a:ea typeface="微软雅黑" panose="020B0503020204020204" pitchFamily="34" charset="-122"/>
              </a:rPr>
              <a:t>教员的</a:t>
            </a:r>
            <a:r>
              <a:rPr lang="zh-CN" altLang="en-US" b="1" dirty="0">
                <a:solidFill>
                  <a:srgbClr val="FFC000"/>
                </a:solidFill>
                <a:latin typeface="微软雅黑" panose="020B0503020204020204" pitchFamily="34" charset="-122"/>
                <a:ea typeface="微软雅黑" panose="020B0503020204020204" pitchFamily="34" charset="-122"/>
              </a:rPr>
              <a:t>双亲结点</a:t>
            </a:r>
          </a:p>
        </p:txBody>
      </p:sp>
      <p:sp>
        <p:nvSpPr>
          <p:cNvPr id="416777" name="AutoShape 2057"/>
          <p:cNvSpPr>
            <a:spLocks noChangeArrowheads="1"/>
          </p:cNvSpPr>
          <p:nvPr/>
        </p:nvSpPr>
        <p:spPr bwMode="auto">
          <a:xfrm>
            <a:off x="7812088" y="3068638"/>
            <a:ext cx="1331912" cy="576262"/>
          </a:xfrm>
          <a:prstGeom prst="cloudCallout">
            <a:avLst>
              <a:gd name="adj1" fmla="val -38083"/>
              <a:gd name="adj2" fmla="val 61296"/>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叶结点</a:t>
            </a:r>
          </a:p>
        </p:txBody>
      </p:sp>
      <p:sp>
        <p:nvSpPr>
          <p:cNvPr id="416778" name="AutoShape 2058"/>
          <p:cNvSpPr>
            <a:spLocks noChangeArrowheads="1"/>
          </p:cNvSpPr>
          <p:nvPr/>
        </p:nvSpPr>
        <p:spPr bwMode="auto">
          <a:xfrm>
            <a:off x="5867400" y="4581525"/>
            <a:ext cx="1331913" cy="576263"/>
          </a:xfrm>
          <a:prstGeom prst="cloudCallout">
            <a:avLst>
              <a:gd name="adj1" fmla="val -84685"/>
              <a:gd name="adj2" fmla="val 4819"/>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微软雅黑" panose="020B0503020204020204" pitchFamily="34" charset="-122"/>
                <a:ea typeface="微软雅黑" panose="020B0503020204020204" pitchFamily="34" charset="-122"/>
              </a:rPr>
              <a:t>叶结点</a:t>
            </a:r>
          </a:p>
        </p:txBody>
      </p:sp>
      <p:sp>
        <p:nvSpPr>
          <p:cNvPr id="416779" name="AutoShape 2059"/>
          <p:cNvSpPr>
            <a:spLocks noChangeArrowheads="1"/>
          </p:cNvSpPr>
          <p:nvPr/>
        </p:nvSpPr>
        <p:spPr bwMode="auto">
          <a:xfrm>
            <a:off x="3851275" y="1125538"/>
            <a:ext cx="914400" cy="914400"/>
          </a:xfrm>
          <a:prstGeom prst="irregularSeal1">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1005F5"/>
                </a:solidFill>
                <a:latin typeface="微软雅黑" panose="020B0503020204020204" pitchFamily="34" charset="-122"/>
                <a:ea typeface="微软雅黑" panose="020B0503020204020204" pitchFamily="34" charset="-122"/>
              </a:rPr>
              <a:t>字段</a:t>
            </a:r>
          </a:p>
        </p:txBody>
      </p:sp>
      <p:sp>
        <p:nvSpPr>
          <p:cNvPr id="2" name="日期占位符 1"/>
          <p:cNvSpPr>
            <a:spLocks noGrp="1"/>
          </p:cNvSpPr>
          <p:nvPr>
            <p:ph type="dt" sz="half" idx="10"/>
          </p:nvPr>
        </p:nvSpPr>
        <p:spPr/>
        <p:txBody>
          <a:bodyPr/>
          <a:lstStyle/>
          <a:p>
            <a:pPr>
              <a:defRPr/>
            </a:pPr>
            <a:fld id="{80D198D9-1C40-45BD-8EBB-3F2491F7841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层次模型的数据结构（续）</a:t>
            </a:r>
            <a:endParaRPr lang="en-US" altLang="zh-CN" sz="4800" dirty="0">
              <a:solidFill>
                <a:srgbClr val="002060"/>
              </a:solidFill>
            </a:endParaRPr>
          </a:p>
        </p:txBody>
      </p:sp>
      <p:sp>
        <p:nvSpPr>
          <p:cNvPr id="81923" name="Rectangle 3"/>
          <p:cNvSpPr>
            <a:spLocks noGrp="1" noChangeArrowheads="1"/>
          </p:cNvSpPr>
          <p:nvPr>
            <p:ph type="body" idx="1"/>
          </p:nvPr>
        </p:nvSpPr>
        <p:spPr>
          <a:xfrm>
            <a:off x="2987824" y="5688806"/>
            <a:ext cx="4968875" cy="376238"/>
          </a:xfrm>
        </p:spPr>
        <p:txBody>
          <a:bodyPr/>
          <a:lstStyle/>
          <a:p>
            <a:pPr eaLnBrk="1" hangingPunct="1">
              <a:lnSpc>
                <a:spcPct val="90000"/>
              </a:lnSpc>
              <a:buFont typeface="Wingdings" panose="05000000000000000000" pitchFamily="2" charset="2"/>
              <a:buNone/>
            </a:pPr>
            <a:r>
              <a:rPr lang="zh-CN" altLang="en-US" sz="1800" dirty="0"/>
              <a:t>图</a:t>
            </a:r>
            <a:r>
              <a:rPr lang="en-US" altLang="zh-CN" sz="1800" dirty="0"/>
              <a:t>1.11  </a:t>
            </a:r>
            <a:r>
              <a:rPr lang="zh-CN" altLang="en-US" sz="1800" dirty="0"/>
              <a:t>教员学生层次数据库的一个值 </a:t>
            </a:r>
          </a:p>
        </p:txBody>
      </p:sp>
      <p:pic>
        <p:nvPicPr>
          <p:cNvPr id="81924" name="图片 5" descr="jiaoming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1196752"/>
            <a:ext cx="786765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3C0256F1-C072-4B81-9193-FD6093F3F823}"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b="1" dirty="0">
                <a:solidFill>
                  <a:srgbClr val="C00000"/>
                </a:solidFill>
                <a:ea typeface="隶书" panose="02010509060101010101" pitchFamily="49" charset="-122"/>
              </a:rPr>
              <a:t>数据管理技术的体系</a:t>
            </a:r>
          </a:p>
        </p:txBody>
      </p:sp>
      <p:sp>
        <p:nvSpPr>
          <p:cNvPr id="215043" name="Rectangle 3"/>
          <p:cNvSpPr>
            <a:spLocks noGrp="1" noChangeArrowheads="1"/>
          </p:cNvSpPr>
          <p:nvPr>
            <p:ph idx="1"/>
          </p:nvPr>
        </p:nvSpPr>
        <p:spPr/>
        <p:txBody>
          <a:bodyPr/>
          <a:lstStyle/>
          <a:p>
            <a:pPr>
              <a:lnSpc>
                <a:spcPct val="110000"/>
              </a:lnSpc>
              <a:spcBef>
                <a:spcPct val="15000"/>
              </a:spcBef>
            </a:pPr>
            <a:r>
              <a:rPr lang="zh-CN" altLang="en-US" sz="2400" b="1">
                <a:latin typeface="微软雅黑" panose="020B0503020204020204" pitchFamily="34" charset="-122"/>
                <a:ea typeface="微软雅黑" panose="020B0503020204020204" pitchFamily="34" charset="-122"/>
              </a:rPr>
              <a:t>模型是主线</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概念模型：</a:t>
            </a:r>
            <a:r>
              <a:rPr lang="en-US" altLang="zh-CN" sz="1800" b="1">
                <a:solidFill>
                  <a:srgbClr val="0033CC"/>
                </a:solidFill>
                <a:latin typeface="微软雅黑" panose="020B0503020204020204" pitchFamily="34" charset="-122"/>
                <a:ea typeface="微软雅黑" panose="020B0503020204020204" pitchFamily="34" charset="-122"/>
              </a:rPr>
              <a:t>E-R</a:t>
            </a:r>
            <a:r>
              <a:rPr lang="zh-CN" altLang="en-US" sz="1800" b="1">
                <a:solidFill>
                  <a:srgbClr val="0033CC"/>
                </a:solidFill>
                <a:latin typeface="微软雅黑" panose="020B0503020204020204" pitchFamily="34" charset="-122"/>
                <a:ea typeface="微软雅黑" panose="020B0503020204020204" pitchFamily="34" charset="-122"/>
              </a:rPr>
              <a:t>模型</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逻辑模型：</a:t>
            </a:r>
            <a:r>
              <a:rPr lang="zh-CN" altLang="en-US" sz="1800" b="1">
                <a:solidFill>
                  <a:srgbClr val="0033CC"/>
                </a:solidFill>
                <a:latin typeface="微软雅黑" panose="020B0503020204020204" pitchFamily="34" charset="-122"/>
                <a:ea typeface="微软雅黑" panose="020B0503020204020204" pitchFamily="34" charset="-122"/>
              </a:rPr>
              <a:t>关系模型（数据结构、操作、约束）</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物理模型：</a:t>
            </a:r>
            <a:r>
              <a:rPr lang="zh-CN" altLang="en-US" sz="1800" b="1">
                <a:solidFill>
                  <a:srgbClr val="0033CC"/>
                </a:solidFill>
                <a:latin typeface="微软雅黑" panose="020B0503020204020204" pitchFamily="34" charset="-122"/>
                <a:ea typeface="微软雅黑" panose="020B0503020204020204" pitchFamily="34" charset="-122"/>
              </a:rPr>
              <a:t>存储结构、索引技术等</a:t>
            </a:r>
          </a:p>
          <a:p>
            <a:pPr>
              <a:lnSpc>
                <a:spcPct val="110000"/>
              </a:lnSpc>
              <a:spcBef>
                <a:spcPct val="15000"/>
              </a:spcBef>
            </a:pPr>
            <a:r>
              <a:rPr lang="zh-CN" altLang="en-US" sz="2400" b="1">
                <a:latin typeface="微软雅黑" panose="020B0503020204020204" pitchFamily="34" charset="-122"/>
                <a:ea typeface="微软雅黑" panose="020B0503020204020204" pitchFamily="34" charset="-122"/>
              </a:rPr>
              <a:t>系统是核心</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数据库管理系统</a:t>
            </a:r>
            <a:r>
              <a:rPr lang="en-US" altLang="zh-CN" sz="1800" b="1">
                <a:solidFill>
                  <a:srgbClr val="FF0066"/>
                </a:solidFill>
                <a:latin typeface="微软雅黑" panose="020B0503020204020204" pitchFamily="34" charset="-122"/>
                <a:ea typeface="微软雅黑" panose="020B0503020204020204" pitchFamily="34" charset="-122"/>
              </a:rPr>
              <a:t>DBMS</a:t>
            </a:r>
            <a:r>
              <a:rPr lang="zh-CN" altLang="en-US" sz="1800" b="1">
                <a:solidFill>
                  <a:srgbClr val="FF0066"/>
                </a:solidFill>
                <a:latin typeface="微软雅黑" panose="020B0503020204020204" pitchFamily="34" charset="-122"/>
                <a:ea typeface="微软雅黑" panose="020B0503020204020204" pitchFamily="34" charset="-122"/>
              </a:rPr>
              <a:t>：</a:t>
            </a:r>
            <a:r>
              <a:rPr lang="zh-CN" altLang="en-US" sz="1800" b="1">
                <a:solidFill>
                  <a:srgbClr val="0033CC"/>
                </a:solidFill>
                <a:latin typeface="微软雅黑" panose="020B0503020204020204" pitchFamily="34" charset="-122"/>
                <a:ea typeface="微软雅黑" panose="020B0503020204020204" pitchFamily="34" charset="-122"/>
              </a:rPr>
              <a:t>存储结构与索引、查询与优化、完整性与安全、事务与恢复等</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人员：</a:t>
            </a:r>
            <a:r>
              <a:rPr lang="zh-CN" altLang="en-US" sz="1800" b="1">
                <a:solidFill>
                  <a:srgbClr val="0033CC"/>
                </a:solidFill>
                <a:latin typeface="微软雅黑" panose="020B0503020204020204" pitchFamily="34" charset="-122"/>
                <a:ea typeface="微软雅黑" panose="020B0503020204020204" pitchFamily="34" charset="-122"/>
              </a:rPr>
              <a:t>数据库管理员、系统分析员和数据库设计人员、数据库应用程序员以及终端用户等</a:t>
            </a:r>
            <a:endParaRPr lang="en-US" altLang="zh-CN" sz="1800" b="1">
              <a:solidFill>
                <a:srgbClr val="0033CC"/>
              </a:solidFill>
              <a:latin typeface="微软雅黑" panose="020B0503020204020204" pitchFamily="34" charset="-122"/>
              <a:ea typeface="微软雅黑" panose="020B0503020204020204" pitchFamily="34" charset="-122"/>
            </a:endParaRP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支撑软件及硬件系统：</a:t>
            </a:r>
            <a:r>
              <a:rPr lang="zh-CN" altLang="en-US" sz="1800" b="1">
                <a:solidFill>
                  <a:srgbClr val="0033CC"/>
                </a:solidFill>
                <a:latin typeface="微软雅黑" panose="020B0503020204020204" pitchFamily="34" charset="-122"/>
                <a:ea typeface="微软雅黑" panose="020B0503020204020204" pitchFamily="34" charset="-122"/>
              </a:rPr>
              <a:t>操作系统及各种硬件资源 </a:t>
            </a:r>
          </a:p>
          <a:p>
            <a:pPr>
              <a:lnSpc>
                <a:spcPct val="110000"/>
              </a:lnSpc>
              <a:spcBef>
                <a:spcPct val="15000"/>
              </a:spcBef>
            </a:pPr>
            <a:r>
              <a:rPr lang="zh-CN" altLang="en-US" sz="2400" b="1">
                <a:latin typeface="微软雅黑" panose="020B0503020204020204" pitchFamily="34" charset="-122"/>
                <a:ea typeface="微软雅黑" panose="020B0503020204020204" pitchFamily="34" charset="-122"/>
              </a:rPr>
              <a:t>应用是动力</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需求分析：</a:t>
            </a:r>
            <a:r>
              <a:rPr lang="zh-CN" altLang="en-US" sz="1800" b="1">
                <a:solidFill>
                  <a:srgbClr val="0033CC"/>
                </a:solidFill>
                <a:latin typeface="微软雅黑" panose="020B0503020204020204" pitchFamily="34" charset="-122"/>
                <a:ea typeface="微软雅黑" panose="020B0503020204020204" pitchFamily="34" charset="-122"/>
              </a:rPr>
              <a:t>业务需求及处理流程、功能需求及数据需求分析、业务规则分析等</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数据库设计：</a:t>
            </a:r>
            <a:r>
              <a:rPr lang="zh-CN" altLang="en-US" sz="1800" b="1">
                <a:solidFill>
                  <a:srgbClr val="0033CC"/>
                </a:solidFill>
                <a:latin typeface="微软雅黑" panose="020B0503020204020204" pitchFamily="34" charset="-122"/>
                <a:ea typeface="微软雅黑" panose="020B0503020204020204" pitchFamily="34" charset="-122"/>
              </a:rPr>
              <a:t>数据库概念模型、逻辑模型和物理模型等</a:t>
            </a:r>
          </a:p>
          <a:p>
            <a:pPr lvl="1">
              <a:lnSpc>
                <a:spcPct val="110000"/>
              </a:lnSpc>
              <a:spcBef>
                <a:spcPct val="15000"/>
              </a:spcBef>
            </a:pPr>
            <a:r>
              <a:rPr lang="zh-CN" altLang="en-US" sz="1800" b="1">
                <a:solidFill>
                  <a:srgbClr val="FF0066"/>
                </a:solidFill>
                <a:latin typeface="微软雅黑" panose="020B0503020204020204" pitchFamily="34" charset="-122"/>
                <a:ea typeface="微软雅黑" panose="020B0503020204020204" pitchFamily="34" charset="-122"/>
              </a:rPr>
              <a:t>数据库应用开发：</a:t>
            </a:r>
            <a:r>
              <a:rPr lang="zh-CN" altLang="en-US" sz="1800" b="1">
                <a:solidFill>
                  <a:srgbClr val="0033CC"/>
                </a:solidFill>
                <a:latin typeface="微软雅黑" panose="020B0503020204020204" pitchFamily="34" charset="-122"/>
                <a:ea typeface="微软雅黑" panose="020B0503020204020204" pitchFamily="34" charset="-122"/>
              </a:rPr>
              <a:t>数据库应用系统的体系结构、常用数据库访问技术和数据库应用开发技术等</a:t>
            </a:r>
          </a:p>
        </p:txBody>
      </p:sp>
      <p:sp>
        <p:nvSpPr>
          <p:cNvPr id="15364" name="日期占位符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B28F6807-B5E6-4C2D-ABC5-3BEB84A9B5C9}"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spTree>
    <p:extLst>
      <p:ext uri="{BB962C8B-B14F-4D97-AF65-F5344CB8AC3E}">
        <p14:creationId xmlns:p14="http://schemas.microsoft.com/office/powerpoint/2010/main" val="2488643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randombar(horizontal)">
                                      <p:cBhvr>
                                        <p:cTn id="7" dur="500"/>
                                        <p:tgtEl>
                                          <p:spTgt spid="21504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43">
                                            <p:txEl>
                                              <p:pRg st="1" end="1"/>
                                            </p:txEl>
                                          </p:spTgt>
                                        </p:tgtEl>
                                        <p:attrNameLst>
                                          <p:attrName>style.visibility</p:attrName>
                                        </p:attrNameLst>
                                      </p:cBhvr>
                                      <p:to>
                                        <p:strVal val="visible"/>
                                      </p:to>
                                    </p:set>
                                    <p:animEffect transition="in" filter="randombar(horizontal)">
                                      <p:cBhvr>
                                        <p:cTn id="10" dur="500"/>
                                        <p:tgtEl>
                                          <p:spTgt spid="21504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Effect transition="in" filter="randombar(horizontal)">
                                      <p:cBhvr>
                                        <p:cTn id="13" dur="500"/>
                                        <p:tgtEl>
                                          <p:spTgt spid="21504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15043">
                                            <p:txEl>
                                              <p:pRg st="3" end="3"/>
                                            </p:txEl>
                                          </p:spTgt>
                                        </p:tgtEl>
                                        <p:attrNameLst>
                                          <p:attrName>style.visibility</p:attrName>
                                        </p:attrNameLst>
                                      </p:cBhvr>
                                      <p:to>
                                        <p:strVal val="visible"/>
                                      </p:to>
                                    </p:set>
                                    <p:animEffect transition="in" filter="randombar(horizontal)">
                                      <p:cBhvr>
                                        <p:cTn id="16" dur="500"/>
                                        <p:tgtEl>
                                          <p:spTgt spid="2150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5043">
                                            <p:txEl>
                                              <p:pRg st="4" end="4"/>
                                            </p:txEl>
                                          </p:spTgt>
                                        </p:tgtEl>
                                        <p:attrNameLst>
                                          <p:attrName>style.visibility</p:attrName>
                                        </p:attrNameLst>
                                      </p:cBhvr>
                                      <p:to>
                                        <p:strVal val="visible"/>
                                      </p:to>
                                    </p:set>
                                    <p:animEffect transition="in" filter="wipe(left)">
                                      <p:cBhvr>
                                        <p:cTn id="21" dur="500"/>
                                        <p:tgtEl>
                                          <p:spTgt spid="21504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15043">
                                            <p:txEl>
                                              <p:pRg st="5" end="5"/>
                                            </p:txEl>
                                          </p:spTgt>
                                        </p:tgtEl>
                                        <p:attrNameLst>
                                          <p:attrName>style.visibility</p:attrName>
                                        </p:attrNameLst>
                                      </p:cBhvr>
                                      <p:to>
                                        <p:strVal val="visible"/>
                                      </p:to>
                                    </p:set>
                                    <p:animEffect transition="in" filter="wipe(left)">
                                      <p:cBhvr>
                                        <p:cTn id="24" dur="500"/>
                                        <p:tgtEl>
                                          <p:spTgt spid="21504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15043">
                                            <p:txEl>
                                              <p:pRg st="6" end="6"/>
                                            </p:txEl>
                                          </p:spTgt>
                                        </p:tgtEl>
                                        <p:attrNameLst>
                                          <p:attrName>style.visibility</p:attrName>
                                        </p:attrNameLst>
                                      </p:cBhvr>
                                      <p:to>
                                        <p:strVal val="visible"/>
                                      </p:to>
                                    </p:set>
                                    <p:animEffect transition="in" filter="wipe(left)">
                                      <p:cBhvr>
                                        <p:cTn id="27" dur="500"/>
                                        <p:tgtEl>
                                          <p:spTgt spid="21504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15043">
                                            <p:txEl>
                                              <p:pRg st="7" end="7"/>
                                            </p:txEl>
                                          </p:spTgt>
                                        </p:tgtEl>
                                        <p:attrNameLst>
                                          <p:attrName>style.visibility</p:attrName>
                                        </p:attrNameLst>
                                      </p:cBhvr>
                                      <p:to>
                                        <p:strVal val="visible"/>
                                      </p:to>
                                    </p:set>
                                    <p:animEffect transition="in" filter="wipe(left)">
                                      <p:cBhvr>
                                        <p:cTn id="30" dur="500"/>
                                        <p:tgtEl>
                                          <p:spTgt spid="2150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15043">
                                            <p:txEl>
                                              <p:pRg st="8" end="8"/>
                                            </p:txEl>
                                          </p:spTgt>
                                        </p:tgtEl>
                                        <p:attrNameLst>
                                          <p:attrName>style.visibility</p:attrName>
                                        </p:attrNameLst>
                                      </p:cBhvr>
                                      <p:to>
                                        <p:strVal val="visible"/>
                                      </p:to>
                                    </p:set>
                                    <p:animEffect transition="in" filter="wipe(left)">
                                      <p:cBhvr>
                                        <p:cTn id="35" dur="500"/>
                                        <p:tgtEl>
                                          <p:spTgt spid="215043">
                                            <p:txEl>
                                              <p:pRg st="8" end="8"/>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215043">
                                            <p:txEl>
                                              <p:pRg st="9" end="9"/>
                                            </p:txEl>
                                          </p:spTgt>
                                        </p:tgtEl>
                                        <p:attrNameLst>
                                          <p:attrName>style.visibility</p:attrName>
                                        </p:attrNameLst>
                                      </p:cBhvr>
                                      <p:to>
                                        <p:strVal val="visible"/>
                                      </p:to>
                                    </p:set>
                                    <p:animEffect transition="in" filter="wipe(left)">
                                      <p:cBhvr>
                                        <p:cTn id="38" dur="500"/>
                                        <p:tgtEl>
                                          <p:spTgt spid="215043">
                                            <p:txEl>
                                              <p:pRg st="9" end="9"/>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215043">
                                            <p:txEl>
                                              <p:pRg st="10" end="10"/>
                                            </p:txEl>
                                          </p:spTgt>
                                        </p:tgtEl>
                                        <p:attrNameLst>
                                          <p:attrName>style.visibility</p:attrName>
                                        </p:attrNameLst>
                                      </p:cBhvr>
                                      <p:to>
                                        <p:strVal val="visible"/>
                                      </p:to>
                                    </p:set>
                                    <p:animEffect transition="in" filter="wipe(left)">
                                      <p:cBhvr>
                                        <p:cTn id="41" dur="500"/>
                                        <p:tgtEl>
                                          <p:spTgt spid="215043">
                                            <p:txEl>
                                              <p:pRg st="10" end="10"/>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215043">
                                            <p:txEl>
                                              <p:pRg st="11" end="11"/>
                                            </p:txEl>
                                          </p:spTgt>
                                        </p:tgtEl>
                                        <p:attrNameLst>
                                          <p:attrName>style.visibility</p:attrName>
                                        </p:attrNameLst>
                                      </p:cBhvr>
                                      <p:to>
                                        <p:strVal val="visible"/>
                                      </p:to>
                                    </p:set>
                                    <p:animEffect transition="in" filter="wipe(left)">
                                      <p:cBhvr>
                                        <p:cTn id="44" dur="500"/>
                                        <p:tgtEl>
                                          <p:spTgt spid="2150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991438" y="188640"/>
            <a:ext cx="8152562" cy="683164"/>
          </a:xfrm>
        </p:spPr>
        <p:txBody>
          <a:bodyPr/>
          <a:lstStyle/>
          <a:p>
            <a:pPr eaLnBrk="1" hangingPunct="1"/>
            <a:r>
              <a:rPr lang="en-US" altLang="zh-CN" sz="3600">
                <a:solidFill>
                  <a:srgbClr val="002060"/>
                </a:solidFill>
              </a:rPr>
              <a:t>2. </a:t>
            </a:r>
            <a:r>
              <a:rPr lang="zh-CN" altLang="en-US" sz="3600">
                <a:solidFill>
                  <a:srgbClr val="002060"/>
                </a:solidFill>
              </a:rPr>
              <a:t>层次模型的数据操纵与完整性约束 </a:t>
            </a:r>
          </a:p>
        </p:txBody>
      </p:sp>
      <p:sp>
        <p:nvSpPr>
          <p:cNvPr id="82947" name="Rectangle 1027"/>
          <p:cNvSpPr>
            <a:spLocks noGrp="1" noChangeArrowheads="1"/>
          </p:cNvSpPr>
          <p:nvPr>
            <p:ph type="body" idx="1"/>
          </p:nvPr>
        </p:nvSpPr>
        <p:spPr>
          <a:xfrm>
            <a:off x="1025936" y="1052736"/>
            <a:ext cx="7931150" cy="4856162"/>
          </a:xfrm>
        </p:spPr>
        <p:txBody>
          <a:bodyPr/>
          <a:lstStyle/>
          <a:p>
            <a:pPr eaLnBrk="1" hangingPunct="1">
              <a:lnSpc>
                <a:spcPct val="200000"/>
              </a:lnSpc>
            </a:pPr>
            <a:r>
              <a:rPr lang="zh-CN" altLang="en-US" dirty="0">
                <a:latin typeface="微软雅黑" panose="020B0503020204020204" pitchFamily="34" charset="-122"/>
                <a:ea typeface="微软雅黑" panose="020B0503020204020204" pitchFamily="34" charset="-122"/>
              </a:rPr>
              <a:t>层次模型的数据操纵</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查询</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插入</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删除</a:t>
            </a:r>
          </a:p>
          <a:p>
            <a:pPr lvl="1" eaLnBrk="1" hangingPunct="1">
              <a:lnSpc>
                <a:spcPct val="200000"/>
              </a:lnSpc>
            </a:pPr>
            <a:r>
              <a:rPr lang="zh-CN" altLang="en-US" dirty="0">
                <a:latin typeface="微软雅黑" panose="020B0503020204020204" pitchFamily="34" charset="-122"/>
                <a:ea typeface="微软雅黑" panose="020B0503020204020204" pitchFamily="34" charset="-122"/>
              </a:rPr>
              <a:t>更新 </a:t>
            </a:r>
          </a:p>
        </p:txBody>
      </p:sp>
      <p:sp>
        <p:nvSpPr>
          <p:cNvPr id="2" name="日期占位符 1"/>
          <p:cNvSpPr>
            <a:spLocks noGrp="1"/>
          </p:cNvSpPr>
          <p:nvPr>
            <p:ph type="dt" sz="half" idx="10"/>
          </p:nvPr>
        </p:nvSpPr>
        <p:spPr/>
        <p:txBody>
          <a:bodyPr/>
          <a:lstStyle/>
          <a:p>
            <a:pPr>
              <a:defRPr/>
            </a:pPr>
            <a:fld id="{D205284F-6D76-41D1-9AB2-1756AA5271EF}"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990600" y="283308"/>
            <a:ext cx="8045895" cy="563563"/>
          </a:xfrm>
        </p:spPr>
        <p:txBody>
          <a:bodyPr/>
          <a:lstStyle/>
          <a:p>
            <a:pPr eaLnBrk="1" hangingPunct="1"/>
            <a:r>
              <a:rPr lang="zh-CN" altLang="en-US" dirty="0">
                <a:solidFill>
                  <a:srgbClr val="002060"/>
                </a:solidFill>
              </a:rPr>
              <a:t>层次模型的完整性约束条件（续）</a:t>
            </a:r>
          </a:p>
        </p:txBody>
      </p:sp>
      <p:sp>
        <p:nvSpPr>
          <p:cNvPr id="83971" name="Rectangle 1027"/>
          <p:cNvSpPr>
            <a:spLocks noGrp="1" noChangeArrowheads="1"/>
          </p:cNvSpPr>
          <p:nvPr>
            <p:ph type="body" idx="1"/>
          </p:nvPr>
        </p:nvSpPr>
        <p:spPr/>
        <p:txBody>
          <a:bodyPr/>
          <a:lstStyle/>
          <a:p>
            <a:pPr eaLnBrk="1" hangingPunct="1">
              <a:lnSpc>
                <a:spcPct val="130000"/>
              </a:lnSpc>
            </a:pPr>
            <a:r>
              <a:rPr lang="zh-CN" altLang="en-US" dirty="0">
                <a:latin typeface="微软雅黑" panose="020B0503020204020204" pitchFamily="34" charset="-122"/>
                <a:ea typeface="微软雅黑" panose="020B0503020204020204" pitchFamily="34" charset="-122"/>
              </a:rPr>
              <a:t>层次模型的完整性约束条件 </a:t>
            </a:r>
          </a:p>
          <a:p>
            <a:pPr lvl="1" eaLnBrk="1" hangingPunct="1">
              <a:lnSpc>
                <a:spcPct val="160000"/>
              </a:lnSpc>
            </a:pPr>
            <a:r>
              <a:rPr lang="zh-CN" altLang="en-US" dirty="0"/>
              <a:t>无相应的双亲结点值就不能插入子女结点值</a:t>
            </a:r>
          </a:p>
          <a:p>
            <a:pPr lvl="1" eaLnBrk="1" hangingPunct="1">
              <a:lnSpc>
                <a:spcPct val="160000"/>
              </a:lnSpc>
            </a:pPr>
            <a:r>
              <a:rPr lang="zh-CN" altLang="en-US" dirty="0"/>
              <a:t>如果删除双亲结点值，则相应的子女结点值也被同时删除</a:t>
            </a:r>
          </a:p>
          <a:p>
            <a:pPr lvl="1" eaLnBrk="1" hangingPunct="1">
              <a:lnSpc>
                <a:spcPct val="160000"/>
              </a:lnSpc>
            </a:pPr>
            <a:r>
              <a:rPr lang="zh-CN" altLang="en-US" dirty="0"/>
              <a:t>更新操作时，应更新所有相应记录，以保证数据的一致性</a:t>
            </a:r>
          </a:p>
        </p:txBody>
      </p:sp>
      <p:sp>
        <p:nvSpPr>
          <p:cNvPr id="2" name="日期占位符 1"/>
          <p:cNvSpPr>
            <a:spLocks noGrp="1"/>
          </p:cNvSpPr>
          <p:nvPr>
            <p:ph type="dt" sz="half" idx="10"/>
          </p:nvPr>
        </p:nvSpPr>
        <p:spPr/>
        <p:txBody>
          <a:bodyPr/>
          <a:lstStyle/>
          <a:p>
            <a:pPr>
              <a:defRPr/>
            </a:pPr>
            <a:fld id="{4900A597-279A-47FF-8E74-A0EE82377C3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91438" y="44624"/>
            <a:ext cx="7695361" cy="827180"/>
          </a:xfrm>
        </p:spPr>
        <p:txBody>
          <a:bodyPr/>
          <a:lstStyle/>
          <a:p>
            <a:pPr eaLnBrk="1" hangingPunct="1"/>
            <a:r>
              <a:rPr lang="en-US" altLang="zh-CN" sz="4800" dirty="0">
                <a:solidFill>
                  <a:srgbClr val="002060"/>
                </a:solidFill>
              </a:rPr>
              <a:t>3.</a:t>
            </a:r>
            <a:r>
              <a:rPr lang="zh-CN" altLang="en-US" sz="4800" dirty="0">
                <a:solidFill>
                  <a:srgbClr val="002060"/>
                </a:solidFill>
              </a:rPr>
              <a:t>层次模型的优缺点</a:t>
            </a:r>
          </a:p>
        </p:txBody>
      </p:sp>
      <p:sp>
        <p:nvSpPr>
          <p:cNvPr id="84995" name="Rectangle 3"/>
          <p:cNvSpPr>
            <a:spLocks noGrp="1" noChangeArrowheads="1"/>
          </p:cNvSpPr>
          <p:nvPr>
            <p:ph type="body" idx="1"/>
          </p:nvPr>
        </p:nvSpPr>
        <p:spPr>
          <a:xfrm>
            <a:off x="991438" y="980728"/>
            <a:ext cx="8152562" cy="5877272"/>
          </a:xfrm>
        </p:spPr>
        <p:txBody>
          <a:bodyPr/>
          <a:lstStyle/>
          <a:p>
            <a:pPr algn="just" eaLnBrk="1" hangingPunct="1"/>
            <a:r>
              <a:rPr lang="zh-CN" altLang="en-US" dirty="0">
                <a:solidFill>
                  <a:srgbClr val="C00000"/>
                </a:solidFill>
                <a:latin typeface="微软雅黑" panose="020B0503020204020204" pitchFamily="34" charset="-122"/>
                <a:ea typeface="微软雅黑" panose="020B0503020204020204" pitchFamily="34" charset="-122"/>
              </a:rPr>
              <a:t>优点</a:t>
            </a:r>
          </a:p>
          <a:p>
            <a:pPr lvl="1" algn="just" eaLnBrk="1" hangingPunct="1">
              <a:lnSpc>
                <a:spcPct val="150000"/>
              </a:lnSpc>
            </a:pPr>
            <a:r>
              <a:rPr lang="zh-CN" altLang="en-US" dirty="0"/>
              <a:t>层次模型的数据结构比较简单清晰 </a:t>
            </a:r>
          </a:p>
          <a:p>
            <a:pPr lvl="1" algn="just" eaLnBrk="1" hangingPunct="1">
              <a:lnSpc>
                <a:spcPct val="150000"/>
              </a:lnSpc>
            </a:pPr>
            <a:r>
              <a:rPr lang="zh-CN" altLang="en-US" dirty="0"/>
              <a:t>查询效率高，性能优于关系模型，不低于网状模型</a:t>
            </a:r>
          </a:p>
          <a:p>
            <a:pPr lvl="1" algn="just" eaLnBrk="1" hangingPunct="1">
              <a:lnSpc>
                <a:spcPct val="150000"/>
              </a:lnSpc>
            </a:pPr>
            <a:r>
              <a:rPr lang="zh-CN" altLang="en-US" dirty="0"/>
              <a:t>层次数据模型提供了良好的完整性支持</a:t>
            </a:r>
            <a:endParaRPr lang="zh-CN" altLang="en-US" sz="2800" dirty="0"/>
          </a:p>
          <a:p>
            <a:pPr algn="just" eaLnBrk="1" hangingPunct="1"/>
            <a:r>
              <a:rPr lang="zh-CN" altLang="en-US" dirty="0">
                <a:solidFill>
                  <a:srgbClr val="C00000"/>
                </a:solidFill>
                <a:latin typeface="微软雅黑" panose="020B0503020204020204" pitchFamily="34" charset="-122"/>
                <a:ea typeface="微软雅黑" panose="020B0503020204020204" pitchFamily="34" charset="-122"/>
              </a:rPr>
              <a:t>缺点</a:t>
            </a:r>
          </a:p>
          <a:p>
            <a:pPr lvl="1" eaLnBrk="1" hangingPunct="1">
              <a:lnSpc>
                <a:spcPct val="150000"/>
              </a:lnSpc>
            </a:pPr>
            <a:r>
              <a:rPr lang="zh-CN" altLang="en-US" dirty="0"/>
              <a:t>结点之间的多对多联系表示不自然</a:t>
            </a:r>
          </a:p>
          <a:p>
            <a:pPr lvl="1" eaLnBrk="1" hangingPunct="1">
              <a:lnSpc>
                <a:spcPct val="150000"/>
              </a:lnSpc>
            </a:pPr>
            <a:r>
              <a:rPr lang="zh-CN" altLang="en-US" dirty="0"/>
              <a:t>插入和删除操作的限制多，应用程序的编写比较复杂 </a:t>
            </a:r>
          </a:p>
          <a:p>
            <a:pPr lvl="1" eaLnBrk="1" hangingPunct="1">
              <a:lnSpc>
                <a:spcPct val="150000"/>
              </a:lnSpc>
            </a:pPr>
            <a:r>
              <a:rPr lang="zh-CN" altLang="en-US" dirty="0"/>
              <a:t>查询子女结点必须通过双亲结点</a:t>
            </a:r>
          </a:p>
          <a:p>
            <a:pPr lvl="1" eaLnBrk="1" hangingPunct="1">
              <a:lnSpc>
                <a:spcPct val="150000"/>
              </a:lnSpc>
            </a:pPr>
            <a:r>
              <a:rPr lang="zh-CN" altLang="en-US" dirty="0"/>
              <a:t>层次命令趋于程序化 </a:t>
            </a:r>
          </a:p>
        </p:txBody>
      </p:sp>
      <p:sp>
        <p:nvSpPr>
          <p:cNvPr id="2" name="日期占位符 1"/>
          <p:cNvSpPr>
            <a:spLocks noGrp="1"/>
          </p:cNvSpPr>
          <p:nvPr>
            <p:ph type="dt" sz="half" idx="10"/>
          </p:nvPr>
        </p:nvSpPr>
        <p:spPr/>
        <p:txBody>
          <a:bodyPr/>
          <a:lstStyle/>
          <a:p>
            <a:pPr>
              <a:defRPr/>
            </a:pPr>
            <a:fld id="{C2D5749F-F0C3-4663-99DF-32EA581AE13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 1.2  </a:t>
            </a:r>
            <a:r>
              <a:rPr lang="zh-CN" altLang="en-US" sz="4800" dirty="0">
                <a:solidFill>
                  <a:srgbClr val="002060"/>
                </a:solidFill>
              </a:rPr>
              <a:t>数据模型</a:t>
            </a:r>
          </a:p>
        </p:txBody>
      </p:sp>
      <p:sp>
        <p:nvSpPr>
          <p:cNvPr id="86019" name="Rectangle 3"/>
          <p:cNvSpPr>
            <a:spLocks noGrp="1" noChangeArrowheads="1"/>
          </p:cNvSpPr>
          <p:nvPr>
            <p:ph type="body" idx="1"/>
          </p:nvPr>
        </p:nvSpPr>
        <p:spPr>
          <a:xfrm>
            <a:off x="2555776" y="1124744"/>
            <a:ext cx="6329362" cy="4697412"/>
          </a:xfrm>
        </p:spPr>
        <p:txBody>
          <a:bodyPr/>
          <a:lstStyle/>
          <a:p>
            <a:pPr eaLnBrk="1" hangingPunct="1">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1.2.1  </a:t>
            </a:r>
            <a:r>
              <a:rPr lang="zh-CN" altLang="en-US" dirty="0">
                <a:latin typeface="微软雅黑" panose="020B0503020204020204" pitchFamily="34" charset="-122"/>
                <a:ea typeface="微软雅黑" panose="020B0503020204020204" pitchFamily="34" charset="-122"/>
              </a:rPr>
              <a:t>两大类数据模型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1.2.2  </a:t>
            </a:r>
            <a:r>
              <a:rPr lang="zh-CN" altLang="en-US" dirty="0">
                <a:latin typeface="微软雅黑" panose="020B0503020204020204" pitchFamily="34" charset="-122"/>
                <a:ea typeface="微软雅黑" panose="020B0503020204020204" pitchFamily="34" charset="-122"/>
              </a:rPr>
              <a:t>数据模型的组成要素</a:t>
            </a:r>
          </a:p>
          <a:p>
            <a:pPr eaLnBrk="1" hangingPunct="1">
              <a:lnSpc>
                <a:spcPct val="150000"/>
              </a:lnSpc>
              <a:buFont typeface="Wingdings" panose="05000000000000000000" pitchFamily="2" charset="2"/>
              <a:buNone/>
            </a:pPr>
            <a:r>
              <a:rPr lang="zh-CN" altLang="en-US" dirty="0">
                <a:solidFill>
                  <a:schemeClr val="hlink"/>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1.2.3  </a:t>
            </a:r>
            <a:r>
              <a:rPr lang="zh-CN" altLang="en-US" dirty="0">
                <a:latin typeface="微软雅黑" panose="020B0503020204020204" pitchFamily="34" charset="-122"/>
                <a:ea typeface="微软雅黑" panose="020B0503020204020204" pitchFamily="34" charset="-122"/>
              </a:rPr>
              <a:t>概念模型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1.2.4  </a:t>
            </a:r>
            <a:r>
              <a:rPr lang="zh-CN" altLang="en-US" dirty="0">
                <a:latin typeface="微软雅黑" panose="020B0503020204020204" pitchFamily="34" charset="-122"/>
                <a:ea typeface="微软雅黑" panose="020B0503020204020204" pitchFamily="34" charset="-122"/>
              </a:rPr>
              <a:t>最常用的数据模型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1.2.5  </a:t>
            </a:r>
            <a:r>
              <a:rPr lang="zh-CN" altLang="en-US" dirty="0">
                <a:latin typeface="微软雅黑" panose="020B0503020204020204" pitchFamily="34" charset="-122"/>
                <a:ea typeface="微软雅黑" panose="020B0503020204020204" pitchFamily="34" charset="-122"/>
              </a:rPr>
              <a:t>层次模型</a:t>
            </a:r>
          </a:p>
          <a:p>
            <a:pPr eaLnBrk="1" hangingPunct="1">
              <a:lnSpc>
                <a:spcPct val="150000"/>
              </a:lnSpc>
              <a:buFont typeface="Wingdings" panose="05000000000000000000" pitchFamily="2" charset="2"/>
              <a:buNone/>
            </a:pPr>
            <a:r>
              <a:rPr lang="zh-CN" altLang="en-US" dirty="0">
                <a:solidFill>
                  <a:srgbClr val="00B050"/>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1.2.6  </a:t>
            </a:r>
            <a:r>
              <a:rPr lang="zh-CN" altLang="en-US" dirty="0">
                <a:solidFill>
                  <a:srgbClr val="00B050"/>
                </a:solidFill>
                <a:latin typeface="微软雅黑" panose="020B0503020204020204" pitchFamily="34" charset="-122"/>
                <a:ea typeface="微软雅黑" panose="020B0503020204020204" pitchFamily="34" charset="-122"/>
              </a:rPr>
              <a:t>网状模型</a:t>
            </a:r>
          </a:p>
          <a:p>
            <a:pPr eaLnBrk="1" hangingPunct="1">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1.2.7  </a:t>
            </a:r>
            <a:r>
              <a:rPr lang="zh-CN" altLang="en-US" dirty="0">
                <a:latin typeface="微软雅黑" panose="020B0503020204020204" pitchFamily="34" charset="-122"/>
                <a:ea typeface="微软雅黑" panose="020B0503020204020204" pitchFamily="34" charset="-122"/>
              </a:rPr>
              <a:t>关系模型</a:t>
            </a:r>
            <a:endParaRPr lang="zh-CN" altLang="en-US" sz="24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65C5A24A-CDD6-41D1-91EC-B32A865AB740}"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050"/>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1.2.6  </a:t>
            </a:r>
            <a:r>
              <a:rPr lang="zh-CN" altLang="en-US" sz="4800" dirty="0">
                <a:solidFill>
                  <a:srgbClr val="002060"/>
                </a:solidFill>
              </a:rPr>
              <a:t>网状模型</a:t>
            </a:r>
          </a:p>
        </p:txBody>
      </p:sp>
      <p:sp>
        <p:nvSpPr>
          <p:cNvPr id="87043" name="Rectangle 2051"/>
          <p:cNvSpPr>
            <a:spLocks noGrp="1" noChangeArrowheads="1"/>
          </p:cNvSpPr>
          <p:nvPr>
            <p:ph type="body" idx="1"/>
          </p:nvPr>
        </p:nvSpPr>
        <p:spPr>
          <a:xfrm>
            <a:off x="1004174" y="980728"/>
            <a:ext cx="8104330" cy="5832648"/>
          </a:xfrm>
        </p:spPr>
        <p:txBody>
          <a:bodyPr/>
          <a:lstStyle/>
          <a:p>
            <a:pPr eaLnBrk="1" hangingPunct="1">
              <a:lnSpc>
                <a:spcPct val="150000"/>
              </a:lnSpc>
            </a:pPr>
            <a:r>
              <a:rPr lang="zh-CN" altLang="en-US" sz="2600" dirty="0"/>
              <a:t>网状数据库系统采用</a:t>
            </a:r>
            <a:r>
              <a:rPr lang="zh-CN" altLang="en-US" sz="2600" dirty="0">
                <a:solidFill>
                  <a:srgbClr val="FB33F1"/>
                </a:solidFill>
              </a:rPr>
              <a:t>网状模型</a:t>
            </a:r>
            <a:r>
              <a:rPr lang="zh-CN" altLang="en-US" sz="2600" dirty="0"/>
              <a:t>作为数据的组织方式 </a:t>
            </a:r>
          </a:p>
          <a:p>
            <a:pPr eaLnBrk="1" hangingPunct="1">
              <a:lnSpc>
                <a:spcPct val="150000"/>
              </a:lnSpc>
            </a:pPr>
            <a:r>
              <a:rPr lang="zh-CN" altLang="en-US" sz="2600" dirty="0"/>
              <a:t>典型代表是</a:t>
            </a:r>
            <a:r>
              <a:rPr lang="en-US" altLang="zh-CN" sz="2600" dirty="0"/>
              <a:t>DBTG</a:t>
            </a:r>
            <a:r>
              <a:rPr lang="zh-CN" altLang="en-US" sz="2600" dirty="0"/>
              <a:t>系统：</a:t>
            </a:r>
          </a:p>
          <a:p>
            <a:pPr lvl="1" eaLnBrk="1" hangingPunct="1">
              <a:lnSpc>
                <a:spcPct val="150000"/>
              </a:lnSpc>
            </a:pPr>
            <a:r>
              <a:rPr lang="zh-CN" altLang="en-US" dirty="0"/>
              <a:t>亦称</a:t>
            </a:r>
            <a:r>
              <a:rPr lang="en-US" altLang="zh-CN" dirty="0"/>
              <a:t>CODASYL</a:t>
            </a:r>
            <a:r>
              <a:rPr lang="zh-CN" altLang="en-US" dirty="0"/>
              <a:t>系统</a:t>
            </a:r>
          </a:p>
          <a:p>
            <a:pPr lvl="1" algn="just" eaLnBrk="1" hangingPunct="1">
              <a:lnSpc>
                <a:spcPct val="150000"/>
              </a:lnSpc>
            </a:pPr>
            <a:r>
              <a:rPr lang="en-US" altLang="zh-CN" dirty="0"/>
              <a:t>20</a:t>
            </a:r>
            <a:r>
              <a:rPr lang="zh-CN" altLang="en-US" dirty="0"/>
              <a:t>世纪</a:t>
            </a:r>
            <a:r>
              <a:rPr lang="en-US" altLang="zh-CN" dirty="0"/>
              <a:t>70</a:t>
            </a:r>
            <a:r>
              <a:rPr lang="zh-CN" altLang="en-US" dirty="0"/>
              <a:t>年代由</a:t>
            </a:r>
            <a:r>
              <a:rPr lang="en-US" altLang="zh-CN" dirty="0"/>
              <a:t>DBTG</a:t>
            </a:r>
            <a:r>
              <a:rPr lang="zh-CN" altLang="en-US" dirty="0"/>
              <a:t>提出的一个系统方案</a:t>
            </a:r>
          </a:p>
          <a:p>
            <a:pPr algn="just" eaLnBrk="1" hangingPunct="1">
              <a:lnSpc>
                <a:spcPct val="150000"/>
              </a:lnSpc>
            </a:pPr>
            <a:r>
              <a:rPr lang="zh-CN" altLang="en-US" sz="2600" dirty="0"/>
              <a:t>实际系统</a:t>
            </a:r>
          </a:p>
          <a:p>
            <a:pPr lvl="1" algn="just" eaLnBrk="1" hangingPunct="1">
              <a:lnSpc>
                <a:spcPct val="150000"/>
              </a:lnSpc>
            </a:pPr>
            <a:r>
              <a:rPr lang="en-US" altLang="zh-CN" dirty="0" err="1"/>
              <a:t>Cullinet</a:t>
            </a:r>
            <a:r>
              <a:rPr lang="en-US" altLang="zh-CN" dirty="0"/>
              <a:t>  Software</a:t>
            </a:r>
            <a:r>
              <a:rPr lang="zh-CN" altLang="en-US" dirty="0"/>
              <a:t>公司的 </a:t>
            </a:r>
            <a:r>
              <a:rPr lang="en-US" altLang="zh-CN" dirty="0"/>
              <a:t>IDMS</a:t>
            </a:r>
          </a:p>
          <a:p>
            <a:pPr lvl="1" algn="just" eaLnBrk="1" hangingPunct="1">
              <a:lnSpc>
                <a:spcPct val="150000"/>
              </a:lnSpc>
            </a:pPr>
            <a:r>
              <a:rPr lang="en-US" altLang="zh-CN" dirty="0"/>
              <a:t>Univac</a:t>
            </a:r>
            <a:r>
              <a:rPr lang="zh-CN" altLang="en-US" dirty="0"/>
              <a:t>公司的 </a:t>
            </a:r>
            <a:r>
              <a:rPr lang="en-US" altLang="zh-CN" dirty="0"/>
              <a:t>DMS1100</a:t>
            </a:r>
          </a:p>
          <a:p>
            <a:pPr lvl="1" algn="just" eaLnBrk="1" hangingPunct="1">
              <a:lnSpc>
                <a:spcPct val="150000"/>
              </a:lnSpc>
            </a:pPr>
            <a:r>
              <a:rPr lang="en-US" altLang="zh-CN" dirty="0"/>
              <a:t>Honeywell</a:t>
            </a:r>
            <a:r>
              <a:rPr lang="zh-CN" altLang="en-US" dirty="0"/>
              <a:t>公司的</a:t>
            </a:r>
            <a:r>
              <a:rPr lang="en-US" altLang="zh-CN" dirty="0"/>
              <a:t>IDS/2</a:t>
            </a:r>
          </a:p>
          <a:p>
            <a:pPr lvl="1" algn="just" eaLnBrk="1" hangingPunct="1">
              <a:lnSpc>
                <a:spcPct val="150000"/>
              </a:lnSpc>
            </a:pPr>
            <a:r>
              <a:rPr lang="en-US" altLang="zh-CN" dirty="0"/>
              <a:t>HP</a:t>
            </a:r>
            <a:r>
              <a:rPr lang="zh-CN" altLang="en-US" dirty="0"/>
              <a:t>公司的</a:t>
            </a:r>
            <a:r>
              <a:rPr lang="en-US" altLang="zh-CN" dirty="0"/>
              <a:t>IMAGE</a:t>
            </a:r>
          </a:p>
        </p:txBody>
      </p:sp>
      <p:sp>
        <p:nvSpPr>
          <p:cNvPr id="2" name="日期占位符 1"/>
          <p:cNvSpPr>
            <a:spLocks noGrp="1"/>
          </p:cNvSpPr>
          <p:nvPr>
            <p:ph type="dt" sz="half" idx="10"/>
          </p:nvPr>
        </p:nvSpPr>
        <p:spPr/>
        <p:txBody>
          <a:bodyPr/>
          <a:lstStyle/>
          <a:p>
            <a:pPr>
              <a:defRPr/>
            </a:pPr>
            <a:fld id="{7AE0FECB-4FFE-4B3C-A810-2A9C7ABCBB1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91438" y="188640"/>
            <a:ext cx="7695361" cy="683164"/>
          </a:xfrm>
        </p:spPr>
        <p:txBody>
          <a:bodyPr/>
          <a:lstStyle/>
          <a:p>
            <a:pPr eaLnBrk="1" hangingPunct="1"/>
            <a:r>
              <a:rPr lang="en-US" altLang="zh-CN" sz="4800" dirty="0">
                <a:solidFill>
                  <a:srgbClr val="002060"/>
                </a:solidFill>
              </a:rPr>
              <a:t>1.  </a:t>
            </a:r>
            <a:r>
              <a:rPr lang="zh-CN" altLang="en-US" sz="4800" dirty="0">
                <a:solidFill>
                  <a:srgbClr val="002060"/>
                </a:solidFill>
              </a:rPr>
              <a:t>网状模型的数据结构</a:t>
            </a:r>
          </a:p>
        </p:txBody>
      </p:sp>
      <p:sp>
        <p:nvSpPr>
          <p:cNvPr id="88067" name="Rectangle 3"/>
          <p:cNvSpPr>
            <a:spLocks noGrp="1" noChangeArrowheads="1"/>
          </p:cNvSpPr>
          <p:nvPr>
            <p:ph type="body" idx="1"/>
          </p:nvPr>
        </p:nvSpPr>
        <p:spPr>
          <a:xfrm>
            <a:off x="1014249" y="980728"/>
            <a:ext cx="7543800" cy="4781550"/>
          </a:xfrm>
        </p:spPr>
        <p:txBody>
          <a:bodyPr/>
          <a:lstStyle/>
          <a:p>
            <a:pPr eaLnBrk="1" hangingPunct="1">
              <a:lnSpc>
                <a:spcPct val="150000"/>
              </a:lnSpc>
            </a:pPr>
            <a:r>
              <a:rPr lang="zh-CN" altLang="en-US" dirty="0"/>
              <a:t>网状模型</a:t>
            </a:r>
          </a:p>
          <a:p>
            <a:pPr lvl="1" algn="just" eaLnBrk="1" hangingPunct="1">
              <a:lnSpc>
                <a:spcPct val="150000"/>
              </a:lnSpc>
              <a:buFont typeface="Wingdings" panose="05000000000000000000" pitchFamily="2" charset="2"/>
              <a:buNone/>
            </a:pPr>
            <a:r>
              <a:rPr lang="zh-CN" altLang="en-US" sz="2800" dirty="0"/>
              <a:t>满足下面两个条件的基本层次联系的集合：</a:t>
            </a:r>
          </a:p>
          <a:p>
            <a:pPr lvl="1" algn="just" eaLnBrk="1" hangingPunct="1">
              <a:lnSpc>
                <a:spcPct val="150000"/>
              </a:lnSpc>
              <a:buFont typeface="Wingdings" panose="05000000000000000000" pitchFamily="2" charset="2"/>
              <a:buNone/>
            </a:pPr>
            <a:r>
              <a:rPr lang="en-US" altLang="zh-CN" sz="2800" dirty="0"/>
              <a:t>1. </a:t>
            </a:r>
            <a:r>
              <a:rPr lang="zh-CN" altLang="en-US" sz="2800" dirty="0"/>
              <a:t>允许一个以上的结点无双亲；</a:t>
            </a:r>
          </a:p>
          <a:p>
            <a:pPr lvl="1" algn="just" eaLnBrk="1" hangingPunct="1">
              <a:lnSpc>
                <a:spcPct val="150000"/>
              </a:lnSpc>
              <a:buFont typeface="Wingdings" panose="05000000000000000000" pitchFamily="2" charset="2"/>
              <a:buNone/>
            </a:pPr>
            <a:r>
              <a:rPr lang="en-US" altLang="zh-CN" sz="2800" dirty="0"/>
              <a:t>2. </a:t>
            </a:r>
            <a:r>
              <a:rPr lang="zh-CN" altLang="en-US" sz="2800" dirty="0"/>
              <a:t>一个结点可以有多于一个的双亲。</a:t>
            </a:r>
          </a:p>
          <a:p>
            <a:pPr lvl="1" eaLnBrk="1" hangingPunct="1">
              <a:lnSpc>
                <a:spcPct val="150000"/>
              </a:lnSpc>
            </a:pPr>
            <a:endParaRPr lang="en-US" altLang="zh-CN" dirty="0"/>
          </a:p>
        </p:txBody>
      </p:sp>
      <p:sp>
        <p:nvSpPr>
          <p:cNvPr id="2" name="日期占位符 1"/>
          <p:cNvSpPr>
            <a:spLocks noGrp="1"/>
          </p:cNvSpPr>
          <p:nvPr>
            <p:ph type="dt" sz="half" idx="10"/>
          </p:nvPr>
        </p:nvSpPr>
        <p:spPr/>
        <p:txBody>
          <a:bodyPr/>
          <a:lstStyle/>
          <a:p>
            <a:pPr>
              <a:defRPr/>
            </a:pPr>
            <a:fld id="{BBB9D50D-0B1A-4022-A37C-B3A100ACC7CF}"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91438" y="188640"/>
            <a:ext cx="7695361" cy="683164"/>
          </a:xfrm>
        </p:spPr>
        <p:txBody>
          <a:bodyPr/>
          <a:lstStyle/>
          <a:p>
            <a:pPr eaLnBrk="1" hangingPunct="1"/>
            <a:r>
              <a:rPr lang="zh-CN" altLang="en-US" sz="4800">
                <a:solidFill>
                  <a:srgbClr val="002060"/>
                </a:solidFill>
              </a:rPr>
              <a:t>网状模型的数据结构（续）</a:t>
            </a:r>
          </a:p>
        </p:txBody>
      </p:sp>
      <p:sp>
        <p:nvSpPr>
          <p:cNvPr id="89091" name="Rectangle 3"/>
          <p:cNvSpPr>
            <a:spLocks noGrp="1" noChangeArrowheads="1"/>
          </p:cNvSpPr>
          <p:nvPr>
            <p:ph type="body" idx="1"/>
          </p:nvPr>
        </p:nvSpPr>
        <p:spPr>
          <a:xfrm>
            <a:off x="1012915" y="980728"/>
            <a:ext cx="8229600" cy="5095875"/>
          </a:xfrm>
        </p:spPr>
        <p:txBody>
          <a:bodyPr/>
          <a:lstStyle/>
          <a:p>
            <a:pPr algn="just" eaLnBrk="1" hangingPunct="1">
              <a:lnSpc>
                <a:spcPct val="160000"/>
              </a:lnSpc>
            </a:pPr>
            <a:r>
              <a:rPr lang="zh-CN" altLang="en-US" dirty="0"/>
              <a:t>表示方法（与层次数据模型相同）</a:t>
            </a:r>
            <a:endParaRPr lang="en-US" altLang="zh-CN" dirty="0"/>
          </a:p>
          <a:p>
            <a:pPr lvl="1" algn="just" eaLnBrk="1" hangingPunct="1">
              <a:lnSpc>
                <a:spcPct val="150000"/>
              </a:lnSpc>
              <a:buFont typeface="Wingdings" panose="05000000000000000000" pitchFamily="2" charset="2"/>
              <a:buNone/>
            </a:pPr>
            <a:r>
              <a:rPr lang="zh-CN" altLang="en-US" dirty="0">
                <a:solidFill>
                  <a:schemeClr val="hlink"/>
                </a:solidFill>
              </a:rPr>
              <a:t>实体型</a:t>
            </a:r>
            <a:r>
              <a:rPr lang="zh-CN" altLang="en-US" dirty="0"/>
              <a:t>：用记录类型描述</a:t>
            </a:r>
          </a:p>
          <a:p>
            <a:pPr lvl="1" algn="just" eaLnBrk="1" hangingPunct="1">
              <a:lnSpc>
                <a:spcPct val="150000"/>
              </a:lnSpc>
              <a:buFont typeface="Wingdings" panose="05000000000000000000" pitchFamily="2" charset="2"/>
              <a:buNone/>
            </a:pPr>
            <a:r>
              <a:rPr lang="zh-CN" altLang="en-US" dirty="0"/>
              <a:t>               每个结点表示一个记录类型（实体）</a:t>
            </a:r>
          </a:p>
          <a:p>
            <a:pPr lvl="1" algn="just" eaLnBrk="1" hangingPunct="1">
              <a:lnSpc>
                <a:spcPct val="150000"/>
              </a:lnSpc>
              <a:buFont typeface="Wingdings" panose="05000000000000000000" pitchFamily="2" charset="2"/>
              <a:buNone/>
            </a:pPr>
            <a:r>
              <a:rPr lang="zh-CN" altLang="en-US" dirty="0">
                <a:solidFill>
                  <a:schemeClr val="hlink"/>
                </a:solidFill>
              </a:rPr>
              <a:t>属性</a:t>
            </a:r>
            <a:r>
              <a:rPr lang="zh-CN" altLang="en-US" dirty="0"/>
              <a:t>：用字段描述</a:t>
            </a:r>
          </a:p>
          <a:p>
            <a:pPr lvl="1" algn="just" eaLnBrk="1" hangingPunct="1">
              <a:lnSpc>
                <a:spcPct val="150000"/>
              </a:lnSpc>
              <a:buFont typeface="Wingdings" panose="05000000000000000000" pitchFamily="2" charset="2"/>
              <a:buNone/>
            </a:pPr>
            <a:r>
              <a:rPr lang="zh-CN" altLang="en-US" dirty="0"/>
              <a:t>            每个记录类型可包含若干个字段</a:t>
            </a:r>
          </a:p>
          <a:p>
            <a:pPr lvl="1" algn="just" eaLnBrk="1" hangingPunct="1">
              <a:lnSpc>
                <a:spcPct val="150000"/>
              </a:lnSpc>
              <a:buFont typeface="Wingdings" panose="05000000000000000000" pitchFamily="2" charset="2"/>
              <a:buNone/>
            </a:pPr>
            <a:r>
              <a:rPr lang="zh-CN" altLang="en-US" dirty="0">
                <a:solidFill>
                  <a:schemeClr val="hlink"/>
                </a:solidFill>
              </a:rPr>
              <a:t>联系</a:t>
            </a:r>
            <a:r>
              <a:rPr lang="zh-CN" altLang="en-US" dirty="0"/>
              <a:t>：用结点之间的连线表示记录类型（实体）之</a:t>
            </a:r>
          </a:p>
          <a:p>
            <a:pPr lvl="1" algn="just" eaLnBrk="1" hangingPunct="1">
              <a:lnSpc>
                <a:spcPct val="150000"/>
              </a:lnSpc>
              <a:buFont typeface="Wingdings" panose="05000000000000000000" pitchFamily="2" charset="2"/>
              <a:buNone/>
            </a:pPr>
            <a:r>
              <a:rPr lang="zh-CN" altLang="en-US" dirty="0"/>
              <a:t>            间的</a:t>
            </a:r>
            <a:r>
              <a:rPr lang="zh-CN" altLang="en-US" dirty="0">
                <a:solidFill>
                  <a:srgbClr val="5F9F25"/>
                </a:solidFill>
              </a:rPr>
              <a:t>一对多的父子联系</a:t>
            </a:r>
          </a:p>
        </p:txBody>
      </p:sp>
      <p:sp>
        <p:nvSpPr>
          <p:cNvPr id="2" name="日期占位符 1"/>
          <p:cNvSpPr>
            <a:spLocks noGrp="1"/>
          </p:cNvSpPr>
          <p:nvPr>
            <p:ph type="dt" sz="half" idx="10"/>
          </p:nvPr>
        </p:nvSpPr>
        <p:spPr/>
        <p:txBody>
          <a:bodyPr/>
          <a:lstStyle/>
          <a:p>
            <a:pPr>
              <a:defRPr/>
            </a:pPr>
            <a:fld id="{1C1AD9C7-78D6-4DDF-8608-2D393E4318D1}"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网状模型的数据结构（续）</a:t>
            </a:r>
          </a:p>
        </p:txBody>
      </p:sp>
      <p:sp>
        <p:nvSpPr>
          <p:cNvPr id="90115" name="Rectangle 3"/>
          <p:cNvSpPr>
            <a:spLocks noGrp="1" noChangeArrowheads="1"/>
          </p:cNvSpPr>
          <p:nvPr>
            <p:ph type="body" idx="1"/>
          </p:nvPr>
        </p:nvSpPr>
        <p:spPr>
          <a:xfrm>
            <a:off x="991438" y="764704"/>
            <a:ext cx="7901042" cy="5256584"/>
          </a:xfrm>
        </p:spPr>
        <p:txBody>
          <a:bodyPr/>
          <a:lstStyle/>
          <a:p>
            <a:pPr eaLnBrk="1" hangingPunct="1">
              <a:lnSpc>
                <a:spcPct val="200000"/>
              </a:lnSpc>
            </a:pPr>
            <a:r>
              <a:rPr lang="zh-CN" altLang="en-US" dirty="0">
                <a:latin typeface="微软雅黑" panose="020B0503020204020204" pitchFamily="34" charset="-122"/>
                <a:ea typeface="微软雅黑" panose="020B0503020204020204" pitchFamily="34" charset="-122"/>
              </a:rPr>
              <a:t>网状模型与层次模型的区别</a:t>
            </a:r>
          </a:p>
          <a:p>
            <a:pPr lvl="1" eaLnBrk="1" hangingPunct="1">
              <a:lnSpc>
                <a:spcPct val="200000"/>
              </a:lnSpc>
            </a:pPr>
            <a:r>
              <a:rPr lang="zh-CN" altLang="en-US" dirty="0"/>
              <a:t>网状模型允许多个结点没有双亲结点</a:t>
            </a:r>
          </a:p>
          <a:p>
            <a:pPr lvl="1" eaLnBrk="1" hangingPunct="1">
              <a:lnSpc>
                <a:spcPct val="200000"/>
              </a:lnSpc>
            </a:pPr>
            <a:r>
              <a:rPr lang="zh-CN" altLang="en-US" dirty="0"/>
              <a:t>网状模型允许结点有多个双亲结点</a:t>
            </a:r>
          </a:p>
          <a:p>
            <a:pPr lvl="1" eaLnBrk="1" hangingPunct="1">
              <a:lnSpc>
                <a:spcPct val="200000"/>
              </a:lnSpc>
            </a:pPr>
            <a:r>
              <a:rPr lang="zh-CN" altLang="en-US" dirty="0"/>
              <a:t>网状模型允许两个结点之间有多种联系（复合联系）</a:t>
            </a:r>
          </a:p>
          <a:p>
            <a:pPr lvl="1" eaLnBrk="1" hangingPunct="1">
              <a:lnSpc>
                <a:spcPct val="200000"/>
              </a:lnSpc>
            </a:pPr>
            <a:r>
              <a:rPr lang="zh-CN" altLang="en-US" dirty="0"/>
              <a:t>网状模型可以更直接地描述现实世界</a:t>
            </a:r>
          </a:p>
          <a:p>
            <a:pPr lvl="1" eaLnBrk="1" hangingPunct="1">
              <a:lnSpc>
                <a:spcPct val="200000"/>
              </a:lnSpc>
            </a:pPr>
            <a:r>
              <a:rPr lang="zh-CN" altLang="en-US" dirty="0"/>
              <a:t>层次模型实际上是网状模型的一个特例</a:t>
            </a:r>
          </a:p>
        </p:txBody>
      </p:sp>
      <p:sp>
        <p:nvSpPr>
          <p:cNvPr id="2" name="日期占位符 1"/>
          <p:cNvSpPr>
            <a:spLocks noGrp="1"/>
          </p:cNvSpPr>
          <p:nvPr>
            <p:ph type="dt" sz="half" idx="10"/>
          </p:nvPr>
        </p:nvSpPr>
        <p:spPr/>
        <p:txBody>
          <a:bodyPr/>
          <a:lstStyle/>
          <a:p>
            <a:pPr>
              <a:defRPr/>
            </a:pPr>
            <a:fld id="{6F2A7757-9FE9-4154-BC68-5B2B4AD44087}"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056" name="Object 1024"/>
          <p:cNvGraphicFramePr>
            <a:graphicFrameLocks noGrp="1" noChangeAspect="1"/>
          </p:cNvGraphicFramePr>
          <p:nvPr>
            <p:ph idx="1"/>
            <p:extLst>
              <p:ext uri="{D42A27DB-BD31-4B8C-83A1-F6EECF244321}">
                <p14:modId xmlns:p14="http://schemas.microsoft.com/office/powerpoint/2010/main" val="995502383"/>
              </p:ext>
            </p:extLst>
          </p:nvPr>
        </p:nvGraphicFramePr>
        <p:xfrm>
          <a:off x="3459856" y="2413198"/>
          <a:ext cx="3465824" cy="3680098"/>
        </p:xfrm>
        <a:graphic>
          <a:graphicData uri="http://schemas.openxmlformats.org/presentationml/2006/ole">
            <mc:AlternateContent xmlns:mc="http://schemas.openxmlformats.org/markup-compatibility/2006">
              <mc:Choice xmlns:v="urn:schemas-microsoft-com:vml" Requires="v">
                <p:oleObj spid="_x0000_s1053" name="Image" r:id="rId3" imgW="8203175" imgH="8711111" progId="Photoshop.Image.7">
                  <p:embed/>
                </p:oleObj>
              </mc:Choice>
              <mc:Fallback>
                <p:oleObj name="Image" r:id="rId3" imgW="8203175" imgH="8711111" progId="Photoshop.Image.7">
                  <p:embed/>
                  <p:pic>
                    <p:nvPicPr>
                      <p:cNvPr id="55705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856" y="2413198"/>
                        <a:ext cx="3465824" cy="3680098"/>
                      </a:xfrm>
                      <a:prstGeom prst="rect">
                        <a:avLst/>
                      </a:prstGeom>
                      <a:noFill/>
                      <a:ln>
                        <a:noFill/>
                      </a:ln>
                      <a:effectLst/>
                    </p:spPr>
                  </p:pic>
                </p:oleObj>
              </mc:Fallback>
            </mc:AlternateContent>
          </a:graphicData>
        </a:graphic>
      </p:graphicFrame>
      <p:sp>
        <p:nvSpPr>
          <p:cNvPr id="2" name="日期占位符 1"/>
          <p:cNvSpPr>
            <a:spLocks noGrp="1"/>
          </p:cNvSpPr>
          <p:nvPr>
            <p:ph type="dt" sz="half" idx="10"/>
          </p:nvPr>
        </p:nvSpPr>
        <p:spPr/>
        <p:txBody>
          <a:bodyPr/>
          <a:lstStyle/>
          <a:p>
            <a:pPr>
              <a:defRPr/>
            </a:pPr>
            <a:fld id="{87951C94-0901-421B-9817-CDFD05311325}" type="datetime5">
              <a:rPr lang="zh-CN" altLang="en-US" smtClean="0"/>
              <a:t>2021/9/16</a:t>
            </a:fld>
            <a:endParaRPr lang="en-US" altLang="zh-CN"/>
          </a:p>
        </p:txBody>
      </p:sp>
      <p:sp>
        <p:nvSpPr>
          <p:cNvPr id="1028" name="Rectangle 1337"/>
          <p:cNvSpPr>
            <a:spLocks noChangeArrowheads="1"/>
          </p:cNvSpPr>
          <p:nvPr/>
        </p:nvSpPr>
        <p:spPr bwMode="auto">
          <a:xfrm>
            <a:off x="1025936" y="1053864"/>
            <a:ext cx="7660863" cy="92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chemeClr val="tx1"/>
              </a:buClr>
              <a:buFont typeface="Wingdings" panose="05000000000000000000" pitchFamily="2" charset="2"/>
              <a:buChar char="v"/>
            </a:pPr>
            <a:r>
              <a:rPr kumimoji="1" lang="zh-CN" altLang="en-US" sz="2000" b="1" dirty="0">
                <a:latin typeface="微软雅黑" panose="020B0503020204020204" pitchFamily="34" charset="-122"/>
                <a:ea typeface="微软雅黑" panose="020B0503020204020204" pitchFamily="34" charset="-122"/>
              </a:rPr>
              <a:t>网状模型中子女结点与双亲结点的联系可以不唯一，</a:t>
            </a:r>
            <a:r>
              <a:rPr kumimoji="1" lang="zh-CN" altLang="en-US" b="1" dirty="0">
                <a:latin typeface="微软雅黑" panose="020B0503020204020204" pitchFamily="34" charset="-122"/>
                <a:ea typeface="微软雅黑" panose="020B0503020204020204" pitchFamily="34" charset="-122"/>
              </a:rPr>
              <a:t>要为每个联系命名，并指出与该联系有关的双亲记录和子女记录 </a:t>
            </a:r>
          </a:p>
        </p:txBody>
      </p:sp>
      <p:sp>
        <p:nvSpPr>
          <p:cNvPr id="295224" name="AutoShape 1336"/>
          <p:cNvSpPr>
            <a:spLocks noChangeArrowheads="1"/>
          </p:cNvSpPr>
          <p:nvPr/>
        </p:nvSpPr>
        <p:spPr bwMode="auto">
          <a:xfrm>
            <a:off x="1086544" y="4068960"/>
            <a:ext cx="2232025" cy="1152525"/>
          </a:xfrm>
          <a:prstGeom prst="cloudCallout">
            <a:avLst>
              <a:gd name="adj1" fmla="val 86083"/>
              <a:gd name="adj2" fmla="val 34505"/>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rgbClr val="FB33F1"/>
                </a:solidFill>
              </a:rPr>
              <a:t>R1</a:t>
            </a:r>
            <a:r>
              <a:rPr lang="zh-CN" altLang="en-US" sz="1600" b="1" dirty="0">
                <a:solidFill>
                  <a:srgbClr val="FB33F1"/>
                </a:solidFill>
              </a:rPr>
              <a:t>与</a:t>
            </a:r>
            <a:r>
              <a:rPr lang="en-US" altLang="zh-CN" sz="1600" b="1" dirty="0">
                <a:solidFill>
                  <a:srgbClr val="FB33F1"/>
                </a:solidFill>
              </a:rPr>
              <a:t>R3</a:t>
            </a:r>
            <a:r>
              <a:rPr lang="zh-CN" altLang="en-US" sz="1600" b="1" dirty="0">
                <a:solidFill>
                  <a:srgbClr val="FB33F1"/>
                </a:solidFill>
              </a:rPr>
              <a:t>之间的联系</a:t>
            </a:r>
            <a:r>
              <a:rPr lang="en-US" altLang="zh-CN" sz="1600" b="1" i="1" dirty="0">
                <a:solidFill>
                  <a:srgbClr val="FB33F1"/>
                </a:solidFill>
              </a:rPr>
              <a:t>L</a:t>
            </a:r>
            <a:r>
              <a:rPr lang="en-US" altLang="zh-CN" sz="1600" b="1" dirty="0">
                <a:solidFill>
                  <a:srgbClr val="FB33F1"/>
                </a:solidFill>
              </a:rPr>
              <a:t>1</a:t>
            </a:r>
          </a:p>
        </p:txBody>
      </p:sp>
      <p:sp>
        <p:nvSpPr>
          <p:cNvPr id="295226" name="AutoShape 1338"/>
          <p:cNvSpPr>
            <a:spLocks noChangeArrowheads="1"/>
          </p:cNvSpPr>
          <p:nvPr/>
        </p:nvSpPr>
        <p:spPr bwMode="auto">
          <a:xfrm>
            <a:off x="7242175" y="3573015"/>
            <a:ext cx="1901825" cy="1152525"/>
          </a:xfrm>
          <a:prstGeom prst="cloudCallout">
            <a:avLst>
              <a:gd name="adj1" fmla="val -120282"/>
              <a:gd name="adj2" fmla="val 94079"/>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rgbClr val="FB33F1"/>
                </a:solidFill>
              </a:rPr>
              <a:t>R2</a:t>
            </a:r>
            <a:r>
              <a:rPr lang="zh-CN" altLang="en-US" sz="1600" b="1" dirty="0">
                <a:solidFill>
                  <a:srgbClr val="FB33F1"/>
                </a:solidFill>
              </a:rPr>
              <a:t>与</a:t>
            </a:r>
            <a:r>
              <a:rPr lang="en-US" altLang="zh-CN" sz="1600" b="1" dirty="0">
                <a:solidFill>
                  <a:srgbClr val="FB33F1"/>
                </a:solidFill>
              </a:rPr>
              <a:t>R3</a:t>
            </a:r>
            <a:r>
              <a:rPr lang="zh-CN" altLang="en-US" sz="1600" b="1" dirty="0">
                <a:solidFill>
                  <a:srgbClr val="FB33F1"/>
                </a:solidFill>
              </a:rPr>
              <a:t>之间的联系</a:t>
            </a:r>
            <a:r>
              <a:rPr lang="en-US" altLang="zh-CN" sz="1600" b="1" i="1" dirty="0">
                <a:solidFill>
                  <a:srgbClr val="FB33F1"/>
                </a:solidFill>
              </a:rPr>
              <a:t>L</a:t>
            </a:r>
            <a:r>
              <a:rPr lang="en-US" altLang="zh-CN" sz="1600" b="1" dirty="0">
                <a:solidFill>
                  <a:srgbClr val="FB33F1"/>
                </a:solidFill>
              </a:rPr>
              <a:t>2</a:t>
            </a:r>
            <a:r>
              <a:rPr lang="en-US" altLang="zh-CN" sz="1600" b="1" dirty="0"/>
              <a:t> </a:t>
            </a:r>
            <a:endParaRPr lang="en-US" altLang="zh-CN" sz="1600" dirty="0"/>
          </a:p>
        </p:txBody>
      </p:sp>
      <p:sp>
        <p:nvSpPr>
          <p:cNvPr id="1031" name="Rectangle 1031"/>
          <p:cNvSpPr>
            <a:spLocks noChangeArrowheads="1"/>
          </p:cNvSpPr>
          <p:nvPr/>
        </p:nvSpPr>
        <p:spPr bwMode="auto">
          <a:xfrm>
            <a:off x="4182169" y="6371481"/>
            <a:ext cx="1876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网状模型的例子 </a:t>
            </a:r>
          </a:p>
        </p:txBody>
      </p:sp>
      <p:sp>
        <p:nvSpPr>
          <p:cNvPr id="11" name="Rectangle 2"/>
          <p:cNvSpPr txBox="1">
            <a:spLocks noChangeArrowheads="1"/>
          </p:cNvSpPr>
          <p:nvPr/>
        </p:nvSpPr>
        <p:spPr bwMode="auto">
          <a:xfrm>
            <a:off x="991438" y="116632"/>
            <a:ext cx="7695361" cy="75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0" cap="none" spc="0" normalizeH="0" baseline="0" noProof="0">
                <a:ln>
                  <a:noFill/>
                </a:ln>
                <a:solidFill>
                  <a:srgbClr val="002060"/>
                </a:solidFill>
                <a:effectLst/>
                <a:uLnTx/>
                <a:uFillTx/>
                <a:latin typeface="Franklin Gothic Medium" panose="020B0603020102020204"/>
                <a:ea typeface="隶书" panose="02010509060101010101" pitchFamily="49" charset="-122"/>
                <a:cs typeface="+mj-cs"/>
              </a:rPr>
              <a:t>网状模型的数据结构（续）</a:t>
            </a:r>
            <a:endParaRPr kumimoji="0" lang="zh-CN" altLang="en-US" sz="48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557056"/>
                                        </p:tgtEl>
                                        <p:attrNameLst>
                                          <p:attrName>style.visibility</p:attrName>
                                        </p:attrNameLst>
                                      </p:cBhvr>
                                      <p:to>
                                        <p:strVal val="visible"/>
                                      </p:to>
                                    </p:set>
                                    <p:animEffect transition="in" filter="diamond(in)">
                                      <p:cBhvr>
                                        <p:cTn id="13" dur="1000"/>
                                        <p:tgtEl>
                                          <p:spTgt spid="5570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5224"/>
                                        </p:tgtEl>
                                        <p:attrNameLst>
                                          <p:attrName>style.visibility</p:attrName>
                                        </p:attrNameLst>
                                      </p:cBhvr>
                                      <p:to>
                                        <p:strVal val="visible"/>
                                      </p:to>
                                    </p:set>
                                    <p:anim calcmode="lin" valueType="num">
                                      <p:cBhvr additive="base">
                                        <p:cTn id="18" dur="500" fill="hold"/>
                                        <p:tgtEl>
                                          <p:spTgt spid="295224"/>
                                        </p:tgtEl>
                                        <p:attrNameLst>
                                          <p:attrName>ppt_x</p:attrName>
                                        </p:attrNameLst>
                                      </p:cBhvr>
                                      <p:tavLst>
                                        <p:tav tm="0">
                                          <p:val>
                                            <p:strVal val="0-#ppt_w/2"/>
                                          </p:val>
                                        </p:tav>
                                        <p:tav tm="100000">
                                          <p:val>
                                            <p:strVal val="#ppt_x"/>
                                          </p:val>
                                        </p:tav>
                                      </p:tavLst>
                                    </p:anim>
                                    <p:anim calcmode="lin" valueType="num">
                                      <p:cBhvr additive="base">
                                        <p:cTn id="19" dur="500" fill="hold"/>
                                        <p:tgtEl>
                                          <p:spTgt spid="2952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5226"/>
                                        </p:tgtEl>
                                        <p:attrNameLst>
                                          <p:attrName>style.visibility</p:attrName>
                                        </p:attrNameLst>
                                      </p:cBhvr>
                                      <p:to>
                                        <p:strVal val="visible"/>
                                      </p:to>
                                    </p:set>
                                    <p:anim calcmode="lin" valueType="num">
                                      <p:cBhvr additive="base">
                                        <p:cTn id="24" dur="500" fill="hold"/>
                                        <p:tgtEl>
                                          <p:spTgt spid="295226"/>
                                        </p:tgtEl>
                                        <p:attrNameLst>
                                          <p:attrName>ppt_x</p:attrName>
                                        </p:attrNameLst>
                                      </p:cBhvr>
                                      <p:tavLst>
                                        <p:tav tm="0">
                                          <p:val>
                                            <p:strVal val="#ppt_x"/>
                                          </p:val>
                                        </p:tav>
                                        <p:tav tm="100000">
                                          <p:val>
                                            <p:strVal val="#ppt_x"/>
                                          </p:val>
                                        </p:tav>
                                      </p:tavLst>
                                    </p:anim>
                                    <p:anim calcmode="lin" valueType="num">
                                      <p:cBhvr additive="base">
                                        <p:cTn id="25"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4" grpId="0" animBg="1"/>
      <p:bldP spid="295226" grpId="0" animBg="1"/>
      <p:bldP spid="103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网状模型的数据结构（续）</a:t>
            </a:r>
          </a:p>
        </p:txBody>
      </p:sp>
      <p:sp>
        <p:nvSpPr>
          <p:cNvPr id="91140" name="Rectangle 3"/>
          <p:cNvSpPr>
            <a:spLocks noGrp="1" noChangeArrowheads="1"/>
          </p:cNvSpPr>
          <p:nvPr>
            <p:ph type="body" idx="1"/>
          </p:nvPr>
        </p:nvSpPr>
        <p:spPr/>
        <p:txBody>
          <a:bodyPr/>
          <a:lstStyle/>
          <a:p>
            <a:pPr algn="just" eaLnBrk="1" hangingPunct="1">
              <a:lnSpc>
                <a:spcPct val="200000"/>
              </a:lnSpc>
              <a:buFont typeface="Wingdings" panose="05000000000000000000" pitchFamily="2" charset="2"/>
              <a:buNone/>
            </a:pPr>
            <a:r>
              <a:rPr lang="zh-CN" altLang="en-US" dirty="0"/>
              <a:t>多对多联系在网状模型中的表示</a:t>
            </a:r>
          </a:p>
          <a:p>
            <a:pPr lvl="1" algn="just" eaLnBrk="1" hangingPunct="1">
              <a:lnSpc>
                <a:spcPct val="200000"/>
              </a:lnSpc>
            </a:pPr>
            <a:r>
              <a:rPr lang="zh-CN" altLang="en-US" dirty="0"/>
              <a:t>用网状模型</a:t>
            </a:r>
            <a:r>
              <a:rPr lang="zh-CN" altLang="en-US" dirty="0">
                <a:solidFill>
                  <a:srgbClr val="5F9F25"/>
                </a:solidFill>
              </a:rPr>
              <a:t>间接</a:t>
            </a:r>
            <a:r>
              <a:rPr lang="zh-CN" altLang="en-US" dirty="0"/>
              <a:t>表示多对多联系</a:t>
            </a:r>
          </a:p>
          <a:p>
            <a:pPr lvl="1" algn="just" eaLnBrk="1" hangingPunct="1">
              <a:lnSpc>
                <a:spcPct val="200000"/>
              </a:lnSpc>
            </a:pPr>
            <a:r>
              <a:rPr lang="zh-CN" altLang="en-US" dirty="0"/>
              <a:t>方法：</a:t>
            </a:r>
          </a:p>
          <a:p>
            <a:pPr lvl="1" algn="just" eaLnBrk="1" hangingPunct="1">
              <a:lnSpc>
                <a:spcPct val="200000"/>
              </a:lnSpc>
              <a:buFont typeface="Wingdings" panose="05000000000000000000" pitchFamily="2" charset="2"/>
              <a:buNone/>
            </a:pPr>
            <a:r>
              <a:rPr lang="zh-CN" altLang="en-US" dirty="0"/>
              <a:t>    将多对多联系</a:t>
            </a:r>
            <a:r>
              <a:rPr lang="zh-CN" altLang="en-US" dirty="0">
                <a:solidFill>
                  <a:srgbClr val="5F9F25"/>
                </a:solidFill>
              </a:rPr>
              <a:t>直接</a:t>
            </a:r>
            <a:r>
              <a:rPr lang="zh-CN" altLang="en-US" dirty="0"/>
              <a:t>分解成一对多联系</a:t>
            </a:r>
          </a:p>
        </p:txBody>
      </p:sp>
      <p:sp>
        <p:nvSpPr>
          <p:cNvPr id="2" name="日期占位符 1"/>
          <p:cNvSpPr>
            <a:spLocks noGrp="1"/>
          </p:cNvSpPr>
          <p:nvPr>
            <p:ph type="dt" sz="half" idx="10"/>
          </p:nvPr>
        </p:nvSpPr>
        <p:spPr/>
        <p:txBody>
          <a:bodyPr/>
          <a:lstStyle/>
          <a:p>
            <a:pPr>
              <a:defRPr/>
            </a:pPr>
            <a:fld id="{D6AB9D97-22C4-4E32-9224-F33CDB33330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b="1">
                <a:solidFill>
                  <a:srgbClr val="C00000"/>
                </a:solidFill>
                <a:ea typeface="隶书" panose="02010509060101010101" pitchFamily="49" charset="-122"/>
              </a:rPr>
              <a:t>课程目标定位</a:t>
            </a:r>
          </a:p>
        </p:txBody>
      </p:sp>
      <p:sp>
        <p:nvSpPr>
          <p:cNvPr id="16388" name="日期占位符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fld id="{5A9421CF-C20A-4BC5-8630-29953528482D}" type="datetime5">
              <a:rPr lang="zh-CN" altLang="en-US" smtClean="0">
                <a:solidFill>
                  <a:srgbClr val="002060"/>
                </a:solidFill>
                <a:latin typeface="Calibri" panose="020F0502020204030204" pitchFamily="34" charset="0"/>
              </a:rPr>
              <a:t>2021/9/16</a:t>
            </a:fld>
            <a:endParaRPr lang="zh-CN" altLang="en-US">
              <a:solidFill>
                <a:srgbClr val="002060"/>
              </a:solidFill>
              <a:latin typeface="Calibri" panose="020F0502020204030204" pitchFamily="34" charset="0"/>
            </a:endParaRPr>
          </a:p>
        </p:txBody>
      </p:sp>
      <p:sp>
        <p:nvSpPr>
          <p:cNvPr id="166916" name="Rectangle 4"/>
          <p:cNvSpPr>
            <a:spLocks noChangeArrowheads="1"/>
          </p:cNvSpPr>
          <p:nvPr/>
        </p:nvSpPr>
        <p:spPr bwMode="auto">
          <a:xfrm>
            <a:off x="947835" y="836712"/>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15000"/>
              </a:spcBef>
              <a:buFont typeface="Wingdings" panose="05000000000000000000" pitchFamily="2" charset="2"/>
              <a:buChar char="q"/>
            </a:pPr>
            <a:r>
              <a:rPr lang="zh-CN" altLang="en-US" sz="2000" b="1" dirty="0">
                <a:solidFill>
                  <a:srgbClr val="002060"/>
                </a:solidFill>
                <a:latin typeface="微软雅黑" panose="020B0503020204020204" pitchFamily="34" charset="-122"/>
                <a:ea typeface="微软雅黑" panose="020B0503020204020204" pitchFamily="34" charset="-122"/>
              </a:rPr>
              <a:t>学会“</a:t>
            </a:r>
            <a:r>
              <a:rPr lang="zh-CN" altLang="en-US" sz="2000" b="1" dirty="0">
                <a:solidFill>
                  <a:srgbClr val="FF0066"/>
                </a:solidFill>
                <a:latin typeface="微软雅黑" panose="020B0503020204020204" pitchFamily="34" charset="-122"/>
                <a:ea typeface="微软雅黑" panose="020B0503020204020204" pitchFamily="34" charset="-122"/>
              </a:rPr>
              <a:t>用</a:t>
            </a:r>
            <a:r>
              <a:rPr lang="zh-CN" altLang="en-US" sz="2000" b="1" dirty="0">
                <a:solidFill>
                  <a:srgbClr val="002060"/>
                </a:solidFill>
                <a:latin typeface="微软雅黑" panose="020B0503020204020204" pitchFamily="34" charset="-122"/>
                <a:ea typeface="微软雅黑" panose="020B0503020204020204" pitchFamily="34" charset="-122"/>
              </a:rPr>
              <a:t>”数据库 </a:t>
            </a:r>
          </a:p>
          <a:p>
            <a:pPr lvl="1" eaLnBrk="1" hangingPunct="1">
              <a:lnSpc>
                <a:spcPct val="150000"/>
              </a:lnSpc>
              <a:spcBef>
                <a:spcPct val="15000"/>
              </a:spcBef>
              <a:buClr>
                <a:schemeClr val="accent2"/>
              </a:buClr>
              <a:buFont typeface="Wingdings" panose="05000000000000000000" pitchFamily="2" charset="2"/>
              <a:buChar char="l"/>
            </a:pPr>
            <a:r>
              <a:rPr lang="zh-CN" altLang="en-US" sz="1800" b="1" dirty="0">
                <a:solidFill>
                  <a:schemeClr val="accent2"/>
                </a:solidFill>
                <a:latin typeface="微软雅黑" panose="020B0503020204020204" pitchFamily="34" charset="-122"/>
                <a:ea typeface="微软雅黑" panose="020B0503020204020204" pitchFamily="34" charset="-122"/>
              </a:rPr>
              <a:t>系统分析员</a:t>
            </a:r>
          </a:p>
          <a:p>
            <a:pPr lvl="1" eaLnBrk="1" hangingPunct="1">
              <a:lnSpc>
                <a:spcPct val="150000"/>
              </a:lnSpc>
              <a:spcBef>
                <a:spcPct val="15000"/>
              </a:spcBef>
              <a:buClr>
                <a:schemeClr val="accent2"/>
              </a:buClr>
              <a:buFont typeface="Wingdings" panose="05000000000000000000" pitchFamily="2" charset="2"/>
              <a:buChar char="l"/>
            </a:pPr>
            <a:r>
              <a:rPr lang="zh-CN" altLang="en-US" sz="1800" b="1" dirty="0">
                <a:solidFill>
                  <a:schemeClr val="accent2"/>
                </a:solidFill>
                <a:latin typeface="微软雅黑" panose="020B0503020204020204" pitchFamily="34" charset="-122"/>
                <a:ea typeface="微软雅黑" panose="020B0503020204020204" pitchFamily="34" charset="-122"/>
              </a:rPr>
              <a:t>数据库设计员</a:t>
            </a:r>
          </a:p>
          <a:p>
            <a:pPr lvl="1" eaLnBrk="1" hangingPunct="1">
              <a:lnSpc>
                <a:spcPct val="150000"/>
              </a:lnSpc>
              <a:spcBef>
                <a:spcPct val="15000"/>
              </a:spcBef>
              <a:buClr>
                <a:schemeClr val="accent2"/>
              </a:buClr>
              <a:buFont typeface="Wingdings" panose="05000000000000000000" pitchFamily="2" charset="2"/>
              <a:buChar char="l"/>
            </a:pPr>
            <a:r>
              <a:rPr lang="zh-CN" altLang="en-US" sz="1800" b="1" dirty="0">
                <a:solidFill>
                  <a:schemeClr val="accent2"/>
                </a:solidFill>
                <a:latin typeface="微软雅黑" panose="020B0503020204020204" pitchFamily="34" charset="-122"/>
                <a:ea typeface="微软雅黑" panose="020B0503020204020204" pitchFamily="34" charset="-122"/>
              </a:rPr>
              <a:t>数据库应用程序员</a:t>
            </a:r>
          </a:p>
          <a:p>
            <a:pPr lvl="1" eaLnBrk="1" hangingPunct="1">
              <a:lnSpc>
                <a:spcPct val="150000"/>
              </a:lnSpc>
              <a:spcBef>
                <a:spcPct val="15000"/>
              </a:spcBef>
              <a:buClr>
                <a:schemeClr val="accent2"/>
              </a:buClr>
              <a:buFont typeface="Wingdings" panose="05000000000000000000" pitchFamily="2" charset="2"/>
              <a:buChar char="l"/>
            </a:pPr>
            <a:r>
              <a:rPr lang="zh-CN" altLang="en-US" sz="1800" b="1" dirty="0">
                <a:solidFill>
                  <a:schemeClr val="accent2"/>
                </a:solidFill>
                <a:latin typeface="微软雅黑" panose="020B0503020204020204" pitchFamily="34" charset="-122"/>
                <a:ea typeface="微软雅黑" panose="020B0503020204020204" pitchFamily="34" charset="-122"/>
              </a:rPr>
              <a:t>数据库管理员</a:t>
            </a:r>
          </a:p>
          <a:p>
            <a:pPr eaLnBrk="1" hangingPunct="1">
              <a:lnSpc>
                <a:spcPct val="150000"/>
              </a:lnSpc>
              <a:spcBef>
                <a:spcPct val="15000"/>
              </a:spcBef>
              <a:buClr>
                <a:schemeClr val="tx2"/>
              </a:buClr>
              <a:buFont typeface="Wingdings" panose="05000000000000000000" pitchFamily="2" charset="2"/>
              <a:buChar char="q"/>
            </a:pPr>
            <a:r>
              <a:rPr lang="zh-CN" altLang="en-US" sz="2000" b="1" dirty="0">
                <a:solidFill>
                  <a:srgbClr val="002060"/>
                </a:solidFill>
                <a:latin typeface="微软雅黑" panose="020B0503020204020204" pitchFamily="34" charset="-122"/>
                <a:ea typeface="微软雅黑" panose="020B0503020204020204" pitchFamily="34" charset="-122"/>
              </a:rPr>
              <a:t>具体来说</a:t>
            </a:r>
          </a:p>
          <a:p>
            <a:pPr lvl="1" eaLnBrk="1" hangingPunct="1">
              <a:lnSpc>
                <a:spcPct val="150000"/>
              </a:lnSpc>
              <a:spcBef>
                <a:spcPct val="15000"/>
              </a:spcBef>
              <a:buClr>
                <a:srgbClr val="0033CC"/>
              </a:buClr>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rPr>
              <a:t>掌握数据库的基本知识、基本理论和基本方法 </a:t>
            </a:r>
            <a:r>
              <a:rPr lang="en-US" altLang="zh-CN" sz="1800" b="1" dirty="0">
                <a:solidFill>
                  <a:schemeClr val="accent2"/>
                </a:solidFill>
                <a:latin typeface="微软雅黑" panose="020B0503020204020204" pitchFamily="34" charset="-122"/>
                <a:ea typeface="微软雅黑" panose="020B0503020204020204" pitchFamily="34" charset="-122"/>
              </a:rPr>
              <a:t>(</a:t>
            </a:r>
            <a:r>
              <a:rPr lang="zh-CN" altLang="en-US" sz="1800" b="1" dirty="0">
                <a:solidFill>
                  <a:schemeClr val="accent2"/>
                </a:solidFill>
                <a:latin typeface="微软雅黑" panose="020B0503020204020204" pitchFamily="34" charset="-122"/>
                <a:ea typeface="微软雅黑" panose="020B0503020204020204" pitchFamily="34" charset="-122"/>
              </a:rPr>
              <a:t>三基</a:t>
            </a:r>
            <a:r>
              <a:rPr lang="en-US" altLang="zh-CN" sz="1800" b="1" dirty="0">
                <a:solidFill>
                  <a:schemeClr val="accent2"/>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a:t>
            </a:r>
          </a:p>
          <a:p>
            <a:pPr lvl="1" eaLnBrk="1" hangingPunct="1">
              <a:lnSpc>
                <a:spcPct val="150000"/>
              </a:lnSpc>
              <a:spcBef>
                <a:spcPct val="15000"/>
              </a:spcBef>
              <a:buClr>
                <a:srgbClr val="0033CC"/>
              </a:buClr>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rPr>
              <a:t>具有较强的</a:t>
            </a:r>
            <a:r>
              <a:rPr lang="zh-CN" altLang="en-US" sz="1800" b="1" dirty="0">
                <a:solidFill>
                  <a:srgbClr val="FF0066"/>
                </a:solidFill>
                <a:latin typeface="微软雅黑" panose="020B0503020204020204" pitchFamily="34" charset="-122"/>
                <a:ea typeface="微软雅黑" panose="020B0503020204020204" pitchFamily="34" charset="-122"/>
              </a:rPr>
              <a:t>数据库设计</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0066"/>
                </a:solidFill>
                <a:latin typeface="微软雅黑" panose="020B0503020204020204" pitchFamily="34" charset="-122"/>
                <a:ea typeface="微软雅黑" panose="020B0503020204020204" pitchFamily="34" charset="-122"/>
              </a:rPr>
              <a:t>数据库系统管理</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0066"/>
                </a:solidFill>
                <a:latin typeface="微软雅黑" panose="020B0503020204020204" pitchFamily="34" charset="-122"/>
                <a:ea typeface="微软雅黑" panose="020B0503020204020204" pitchFamily="34" charset="-122"/>
              </a:rPr>
              <a:t>数据库应用开发等</a:t>
            </a:r>
            <a:r>
              <a:rPr lang="zh-CN" altLang="en-US" sz="1800" b="1" dirty="0">
                <a:solidFill>
                  <a:schemeClr val="accent2"/>
                </a:solidFill>
                <a:latin typeface="微软雅黑" panose="020B0503020204020204" pitchFamily="34" charset="-122"/>
                <a:ea typeface="微软雅黑" panose="020B0503020204020204" pitchFamily="34" charset="-122"/>
              </a:rPr>
              <a:t> 数据库应用能力</a:t>
            </a:r>
            <a:r>
              <a:rPr lang="zh-CN" altLang="en-US" sz="1800" b="1" dirty="0">
                <a:latin typeface="微软雅黑" panose="020B0503020204020204" pitchFamily="34" charset="-122"/>
                <a:ea typeface="微软雅黑" panose="020B0503020204020204" pitchFamily="34" charset="-122"/>
              </a:rPr>
              <a:t>；</a:t>
            </a:r>
          </a:p>
          <a:p>
            <a:pPr lvl="1" eaLnBrk="1" hangingPunct="1">
              <a:lnSpc>
                <a:spcPct val="150000"/>
              </a:lnSpc>
              <a:spcBef>
                <a:spcPct val="15000"/>
              </a:spcBef>
              <a:buClr>
                <a:srgbClr val="0033CC"/>
              </a:buClr>
              <a:buFont typeface="Wingdings" panose="05000000000000000000" pitchFamily="2" charset="2"/>
              <a:buChar char="l"/>
            </a:pPr>
            <a:r>
              <a:rPr lang="zh-CN" altLang="en-US" sz="1800" b="1" dirty="0">
                <a:latin typeface="微软雅黑" panose="020B0503020204020204" pitchFamily="34" charset="-122"/>
                <a:ea typeface="微软雅黑" panose="020B0503020204020204" pitchFamily="34" charset="-122"/>
              </a:rPr>
              <a:t>培养</a:t>
            </a:r>
            <a:r>
              <a:rPr lang="zh-CN" altLang="en-US" sz="1800" b="1" dirty="0">
                <a:solidFill>
                  <a:srgbClr val="FF0066"/>
                </a:solidFill>
                <a:latin typeface="微软雅黑" panose="020B0503020204020204" pitchFamily="34" charset="-122"/>
                <a:ea typeface="微软雅黑" panose="020B0503020204020204" pitchFamily="34" charset="-122"/>
              </a:rPr>
              <a:t>自主学习能力</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0066"/>
                </a:solidFill>
                <a:latin typeface="微软雅黑" panose="020B0503020204020204" pitchFamily="34" charset="-122"/>
                <a:ea typeface="微软雅黑" panose="020B0503020204020204" pitchFamily="34" charset="-122"/>
              </a:rPr>
              <a:t>创新意识</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0066"/>
                </a:solidFill>
                <a:latin typeface="微软雅黑" panose="020B0503020204020204" pitchFamily="34" charset="-122"/>
                <a:ea typeface="微软雅黑" panose="020B0503020204020204" pitchFamily="34" charset="-122"/>
              </a:rPr>
              <a:t>团队协作精神</a:t>
            </a:r>
            <a:r>
              <a:rPr lang="zh-CN" altLang="en-US" sz="1800" b="1" dirty="0">
                <a:latin typeface="微软雅黑" panose="020B0503020204020204" pitchFamily="34" charset="-122"/>
                <a:ea typeface="微软雅黑" panose="020B0503020204020204" pitchFamily="34" charset="-122"/>
              </a:rPr>
              <a:t>、</a:t>
            </a:r>
            <a:r>
              <a:rPr lang="zh-CN" altLang="en-US" sz="1800" b="1" dirty="0">
                <a:solidFill>
                  <a:srgbClr val="FF0066"/>
                </a:solidFill>
                <a:latin typeface="微软雅黑" panose="020B0503020204020204" pitchFamily="34" charset="-122"/>
                <a:ea typeface="微软雅黑" panose="020B0503020204020204" pitchFamily="34" charset="-122"/>
              </a:rPr>
              <a:t>写作表达能力等</a:t>
            </a:r>
            <a:r>
              <a:rPr lang="zh-CN" altLang="en-US" sz="1800" b="1" dirty="0">
                <a:solidFill>
                  <a:srgbClr val="CC0099"/>
                </a:solidFill>
                <a:latin typeface="微软雅黑" panose="020B0503020204020204" pitchFamily="34" charset="-122"/>
                <a:ea typeface="微软雅黑" panose="020B0503020204020204" pitchFamily="34" charset="-122"/>
              </a:rPr>
              <a:t>综合素质</a:t>
            </a:r>
            <a:r>
              <a:rPr lang="zh-CN" altLang="en-US" sz="1800" b="1" dirty="0">
                <a:latin typeface="微软雅黑" panose="020B0503020204020204" pitchFamily="34" charset="-122"/>
                <a:ea typeface="微软雅黑" panose="020B0503020204020204" pitchFamily="34" charset="-122"/>
              </a:rPr>
              <a:t>；以及从应用中发现问题、提出问题、分析问题和解决问题的能力</a:t>
            </a:r>
            <a:r>
              <a:rPr lang="en-US" altLang="zh-CN" sz="1800" b="1" dirty="0">
                <a:latin typeface="微软雅黑" panose="020B0503020204020204" pitchFamily="34" charset="-122"/>
                <a:ea typeface="微软雅黑" panose="020B0503020204020204" pitchFamily="34" charset="-122"/>
              </a:rPr>
              <a:t>——</a:t>
            </a:r>
            <a:r>
              <a:rPr lang="zh-CN" altLang="en-US" sz="1800" b="1" dirty="0">
                <a:solidFill>
                  <a:srgbClr val="CC0099"/>
                </a:solidFill>
                <a:latin typeface="微软雅黑" panose="020B0503020204020204" pitchFamily="34" charset="-122"/>
                <a:ea typeface="微软雅黑" panose="020B0503020204020204" pitchFamily="34" charset="-122"/>
              </a:rPr>
              <a:t>问题求解能力</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267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6916">
                                            <p:txEl>
                                              <p:pRg st="0" end="0"/>
                                            </p:txEl>
                                          </p:spTgt>
                                        </p:tgtEl>
                                        <p:attrNameLst>
                                          <p:attrName>style.visibility</p:attrName>
                                        </p:attrNameLst>
                                      </p:cBhvr>
                                      <p:to>
                                        <p:strVal val="visible"/>
                                      </p:to>
                                    </p:set>
                                    <p:animEffect transition="in" filter="randombar(horizontal)">
                                      <p:cBhvr>
                                        <p:cTn id="7" dur="500"/>
                                        <p:tgtEl>
                                          <p:spTgt spid="16691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6916">
                                            <p:txEl>
                                              <p:pRg st="1" end="1"/>
                                            </p:txEl>
                                          </p:spTgt>
                                        </p:tgtEl>
                                        <p:attrNameLst>
                                          <p:attrName>style.visibility</p:attrName>
                                        </p:attrNameLst>
                                      </p:cBhvr>
                                      <p:to>
                                        <p:strVal val="visible"/>
                                      </p:to>
                                    </p:set>
                                    <p:animEffect transition="in" filter="randombar(horizontal)">
                                      <p:cBhvr>
                                        <p:cTn id="10" dur="500"/>
                                        <p:tgtEl>
                                          <p:spTgt spid="166916">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66916">
                                            <p:txEl>
                                              <p:pRg st="2" end="2"/>
                                            </p:txEl>
                                          </p:spTgt>
                                        </p:tgtEl>
                                        <p:attrNameLst>
                                          <p:attrName>style.visibility</p:attrName>
                                        </p:attrNameLst>
                                      </p:cBhvr>
                                      <p:to>
                                        <p:strVal val="visible"/>
                                      </p:to>
                                    </p:set>
                                    <p:animEffect transition="in" filter="randombar(horizontal)">
                                      <p:cBhvr>
                                        <p:cTn id="13" dur="500"/>
                                        <p:tgtEl>
                                          <p:spTgt spid="166916">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66916">
                                            <p:txEl>
                                              <p:pRg st="3" end="3"/>
                                            </p:txEl>
                                          </p:spTgt>
                                        </p:tgtEl>
                                        <p:attrNameLst>
                                          <p:attrName>style.visibility</p:attrName>
                                        </p:attrNameLst>
                                      </p:cBhvr>
                                      <p:to>
                                        <p:strVal val="visible"/>
                                      </p:to>
                                    </p:set>
                                    <p:animEffect transition="in" filter="randombar(horizontal)">
                                      <p:cBhvr>
                                        <p:cTn id="16" dur="500"/>
                                        <p:tgtEl>
                                          <p:spTgt spid="166916">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66916">
                                            <p:txEl>
                                              <p:pRg st="4" end="4"/>
                                            </p:txEl>
                                          </p:spTgt>
                                        </p:tgtEl>
                                        <p:attrNameLst>
                                          <p:attrName>style.visibility</p:attrName>
                                        </p:attrNameLst>
                                      </p:cBhvr>
                                      <p:to>
                                        <p:strVal val="visible"/>
                                      </p:to>
                                    </p:set>
                                    <p:animEffect transition="in" filter="randombar(horizontal)">
                                      <p:cBhvr>
                                        <p:cTn id="19" dur="500"/>
                                        <p:tgtEl>
                                          <p:spTgt spid="16691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66916">
                                            <p:txEl>
                                              <p:pRg st="5" end="5"/>
                                            </p:txEl>
                                          </p:spTgt>
                                        </p:tgtEl>
                                        <p:attrNameLst>
                                          <p:attrName>style.visibility</p:attrName>
                                        </p:attrNameLst>
                                      </p:cBhvr>
                                      <p:to>
                                        <p:strVal val="visible"/>
                                      </p:to>
                                    </p:set>
                                    <p:animEffect transition="in" filter="wipe(left)">
                                      <p:cBhvr>
                                        <p:cTn id="24" dur="500"/>
                                        <p:tgtEl>
                                          <p:spTgt spid="166916">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66916">
                                            <p:txEl>
                                              <p:pRg st="6" end="6"/>
                                            </p:txEl>
                                          </p:spTgt>
                                        </p:tgtEl>
                                        <p:attrNameLst>
                                          <p:attrName>style.visibility</p:attrName>
                                        </p:attrNameLst>
                                      </p:cBhvr>
                                      <p:to>
                                        <p:strVal val="visible"/>
                                      </p:to>
                                    </p:set>
                                    <p:animEffect transition="in" filter="wipe(left)">
                                      <p:cBhvr>
                                        <p:cTn id="27" dur="500"/>
                                        <p:tgtEl>
                                          <p:spTgt spid="166916">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6916">
                                            <p:txEl>
                                              <p:pRg st="7" end="7"/>
                                            </p:txEl>
                                          </p:spTgt>
                                        </p:tgtEl>
                                        <p:attrNameLst>
                                          <p:attrName>style.visibility</p:attrName>
                                        </p:attrNameLst>
                                      </p:cBhvr>
                                      <p:to>
                                        <p:strVal val="visible"/>
                                      </p:to>
                                    </p:set>
                                    <p:animEffect transition="in" filter="wipe(left)">
                                      <p:cBhvr>
                                        <p:cTn id="32" dur="500"/>
                                        <p:tgtEl>
                                          <p:spTgt spid="166916">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6916">
                                            <p:txEl>
                                              <p:pRg st="8" end="8"/>
                                            </p:txEl>
                                          </p:spTgt>
                                        </p:tgtEl>
                                        <p:attrNameLst>
                                          <p:attrName>style.visibility</p:attrName>
                                        </p:attrNameLst>
                                      </p:cBhvr>
                                      <p:to>
                                        <p:strVal val="visible"/>
                                      </p:to>
                                    </p:set>
                                    <p:animEffect transition="in" filter="wipe(left)">
                                      <p:cBhvr>
                                        <p:cTn id="37" dur="500"/>
                                        <p:tgtEl>
                                          <p:spTgt spid="1669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网状模型的数据结构（续）</a:t>
            </a:r>
          </a:p>
        </p:txBody>
      </p:sp>
      <p:sp>
        <p:nvSpPr>
          <p:cNvPr id="92163" name="Rectangle 1027"/>
          <p:cNvSpPr>
            <a:spLocks noGrp="1" noChangeArrowheads="1"/>
          </p:cNvSpPr>
          <p:nvPr>
            <p:ph type="body" idx="1"/>
          </p:nvPr>
        </p:nvSpPr>
        <p:spPr/>
        <p:txBody>
          <a:bodyPr/>
          <a:lstStyle/>
          <a:p>
            <a:pPr lvl="1" eaLnBrk="1" hangingPunct="1">
              <a:lnSpc>
                <a:spcPct val="120000"/>
              </a:lnSpc>
              <a:buFont typeface="Wingdings" panose="05000000000000000000" pitchFamily="2" charset="2"/>
              <a:buNone/>
            </a:pPr>
            <a:r>
              <a:rPr lang="zh-CN" altLang="en-US" dirty="0"/>
              <a:t>例如：一个学生可以选修若干门课程，某一课程可以被多个学生选修，学生与课程之间是多对多联系 </a:t>
            </a:r>
          </a:p>
          <a:p>
            <a:pPr lvl="1" eaLnBrk="1" hangingPunct="1">
              <a:lnSpc>
                <a:spcPct val="120000"/>
              </a:lnSpc>
              <a:buSzPct val="75000"/>
            </a:pPr>
            <a:r>
              <a:rPr lang="zh-CN" altLang="en-US" dirty="0"/>
              <a:t>引进一个学生选课的联结记录，由</a:t>
            </a:r>
            <a:r>
              <a:rPr lang="en-US" altLang="zh-CN" dirty="0"/>
              <a:t>3</a:t>
            </a:r>
            <a:r>
              <a:rPr lang="zh-CN" altLang="en-US" dirty="0"/>
              <a:t>个数据项组成</a:t>
            </a:r>
          </a:p>
          <a:p>
            <a:pPr lvl="2" eaLnBrk="1" hangingPunct="1">
              <a:lnSpc>
                <a:spcPct val="120000"/>
              </a:lnSpc>
              <a:buSzPct val="87000"/>
              <a:buFont typeface="Wingdings" panose="05000000000000000000" pitchFamily="2" charset="2"/>
              <a:buChar char="l"/>
            </a:pPr>
            <a:r>
              <a:rPr lang="zh-CN" altLang="en-US" sz="2200" dirty="0"/>
              <a:t>学号</a:t>
            </a:r>
          </a:p>
          <a:p>
            <a:pPr lvl="2" eaLnBrk="1" hangingPunct="1">
              <a:lnSpc>
                <a:spcPct val="120000"/>
              </a:lnSpc>
              <a:buSzPct val="87000"/>
              <a:buFont typeface="Wingdings" panose="05000000000000000000" pitchFamily="2" charset="2"/>
              <a:buChar char="l"/>
            </a:pPr>
            <a:r>
              <a:rPr lang="zh-CN" altLang="en-US" sz="2200" dirty="0"/>
              <a:t>课程号</a:t>
            </a:r>
          </a:p>
          <a:p>
            <a:pPr lvl="2" eaLnBrk="1" hangingPunct="1">
              <a:lnSpc>
                <a:spcPct val="120000"/>
              </a:lnSpc>
              <a:buSzPct val="87000"/>
              <a:buFont typeface="Wingdings" panose="05000000000000000000" pitchFamily="2" charset="2"/>
              <a:buChar char="l"/>
            </a:pPr>
            <a:r>
              <a:rPr lang="zh-CN" altLang="en-US" sz="2200" dirty="0"/>
              <a:t>成绩</a:t>
            </a:r>
          </a:p>
          <a:p>
            <a:pPr lvl="2" eaLnBrk="1" hangingPunct="1">
              <a:lnSpc>
                <a:spcPct val="120000"/>
              </a:lnSpc>
              <a:buSzPct val="87000"/>
              <a:buFont typeface="Wingdings" panose="05000000000000000000" pitchFamily="2" charset="2"/>
              <a:buChar char="l"/>
            </a:pPr>
            <a:r>
              <a:rPr lang="zh-CN" altLang="en-US" sz="2200" dirty="0"/>
              <a:t>表示某个学生选修某一门课程及其成绩 </a:t>
            </a:r>
          </a:p>
        </p:txBody>
      </p:sp>
      <p:sp>
        <p:nvSpPr>
          <p:cNvPr id="2" name="日期占位符 1"/>
          <p:cNvSpPr>
            <a:spLocks noGrp="1"/>
          </p:cNvSpPr>
          <p:nvPr>
            <p:ph type="dt" sz="half" idx="10"/>
          </p:nvPr>
        </p:nvSpPr>
        <p:spPr/>
        <p:txBody>
          <a:bodyPr/>
          <a:lstStyle/>
          <a:p>
            <a:pPr>
              <a:defRPr/>
            </a:pPr>
            <a:fld id="{42A935E5-6535-43CE-AA15-A49551D42794}"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网状模型的数据结构（续）</a:t>
            </a:r>
          </a:p>
        </p:txBody>
      </p:sp>
      <p:sp>
        <p:nvSpPr>
          <p:cNvPr id="93187" name="Rectangle 1027"/>
          <p:cNvSpPr>
            <a:spLocks noGrp="1" noChangeArrowheads="1"/>
          </p:cNvSpPr>
          <p:nvPr>
            <p:ph type="body" idx="1"/>
          </p:nvPr>
        </p:nvSpPr>
        <p:spPr>
          <a:xfrm>
            <a:off x="2699792" y="5229226"/>
            <a:ext cx="5113337" cy="360362"/>
          </a:xfrm>
        </p:spPr>
        <p:txBody>
          <a:bodyPr/>
          <a:lstStyle/>
          <a:p>
            <a:pPr eaLnBrk="1" hangingPunct="1">
              <a:lnSpc>
                <a:spcPct val="80000"/>
              </a:lnSpc>
              <a:buFont typeface="Wingdings" panose="05000000000000000000" pitchFamily="2" charset="2"/>
              <a:buNone/>
            </a:pPr>
            <a:r>
              <a:rPr lang="zh-CN" altLang="en-US" sz="1800" dirty="0"/>
              <a:t>图</a:t>
            </a:r>
            <a:r>
              <a:rPr lang="en-US" altLang="zh-CN" sz="1800" dirty="0"/>
              <a:t>1.13  </a:t>
            </a:r>
            <a:r>
              <a:rPr lang="zh-CN" altLang="en-US" sz="1800" dirty="0"/>
              <a:t>学生</a:t>
            </a:r>
            <a:r>
              <a:rPr lang="en-US" altLang="zh-CN" sz="1800" dirty="0"/>
              <a:t>/</a:t>
            </a:r>
            <a:r>
              <a:rPr lang="zh-CN" altLang="en-US" sz="1800" dirty="0"/>
              <a:t>选课</a:t>
            </a:r>
            <a:r>
              <a:rPr lang="en-US" altLang="zh-CN" sz="1800" dirty="0"/>
              <a:t>/</a:t>
            </a:r>
            <a:r>
              <a:rPr lang="zh-CN" altLang="en-US" sz="1800" dirty="0"/>
              <a:t>课程的网状数据模型 </a:t>
            </a:r>
          </a:p>
        </p:txBody>
      </p:sp>
      <p:pic>
        <p:nvPicPr>
          <p:cNvPr id="93188" name="Picture 1028"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7" y="1628800"/>
            <a:ext cx="727233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pPr>
              <a:defRPr/>
            </a:pPr>
            <a:fld id="{AECDB803-71E9-40CD-BD07-0DFF2D40C25D}"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ChangeArrowheads="1"/>
          </p:cNvSpPr>
          <p:nvPr>
            <p:ph type="title"/>
          </p:nvPr>
        </p:nvSpPr>
        <p:spPr>
          <a:xfrm>
            <a:off x="991438" y="260648"/>
            <a:ext cx="8152562" cy="611156"/>
          </a:xfrm>
        </p:spPr>
        <p:txBody>
          <a:bodyPr/>
          <a:lstStyle/>
          <a:p>
            <a:pPr eaLnBrk="1" hangingPunct="1"/>
            <a:r>
              <a:rPr lang="en-US" altLang="zh-CN" sz="4400">
                <a:solidFill>
                  <a:srgbClr val="002060"/>
                </a:solidFill>
              </a:rPr>
              <a:t>2. </a:t>
            </a:r>
            <a:r>
              <a:rPr lang="zh-CN" altLang="en-US" sz="4400">
                <a:solidFill>
                  <a:srgbClr val="002060"/>
                </a:solidFill>
              </a:rPr>
              <a:t>网状模型的操纵与完整性约束</a:t>
            </a:r>
          </a:p>
        </p:txBody>
      </p:sp>
      <p:sp>
        <p:nvSpPr>
          <p:cNvPr id="94211" name="Rectangle 1027"/>
          <p:cNvSpPr>
            <a:spLocks noGrp="1" noChangeArrowheads="1"/>
          </p:cNvSpPr>
          <p:nvPr>
            <p:ph type="body" idx="1"/>
          </p:nvPr>
        </p:nvSpPr>
        <p:spPr>
          <a:xfrm>
            <a:off x="1001228" y="1052736"/>
            <a:ext cx="7924800" cy="4546600"/>
          </a:xfrm>
        </p:spPr>
        <p:txBody>
          <a:bodyPr/>
          <a:lstStyle/>
          <a:p>
            <a:pPr eaLnBrk="1" hangingPunct="1">
              <a:lnSpc>
                <a:spcPct val="140000"/>
              </a:lnSpc>
            </a:pPr>
            <a:r>
              <a:rPr lang="zh-CN" altLang="en-US" dirty="0"/>
              <a:t>网状数据库系统（如</a:t>
            </a:r>
            <a:r>
              <a:rPr lang="en-US" altLang="zh-CN" dirty="0"/>
              <a:t>DBTG</a:t>
            </a:r>
            <a:r>
              <a:rPr lang="zh-CN" altLang="en-US" dirty="0"/>
              <a:t>）对数据操纵加</a:t>
            </a:r>
          </a:p>
          <a:p>
            <a:pPr eaLnBrk="1" hangingPunct="1">
              <a:lnSpc>
                <a:spcPct val="140000"/>
              </a:lnSpc>
              <a:buFont typeface="Wingdings" panose="05000000000000000000" pitchFamily="2" charset="2"/>
              <a:buNone/>
            </a:pPr>
            <a:r>
              <a:rPr lang="zh-CN" altLang="en-US" dirty="0"/>
              <a:t>   了一些限制，提供了一定的完整性约束</a:t>
            </a:r>
          </a:p>
          <a:p>
            <a:pPr marL="819150" lvl="1" eaLnBrk="1" hangingPunct="1">
              <a:lnSpc>
                <a:spcPct val="140000"/>
              </a:lnSpc>
            </a:pPr>
            <a:r>
              <a:rPr lang="zh-CN" altLang="en-US" dirty="0"/>
              <a:t>码：唯一标识记录的数据项的集合 </a:t>
            </a:r>
          </a:p>
          <a:p>
            <a:pPr marL="819150" lvl="1" eaLnBrk="1" hangingPunct="1">
              <a:lnSpc>
                <a:spcPct val="140000"/>
              </a:lnSpc>
            </a:pPr>
            <a:r>
              <a:rPr lang="zh-CN" altLang="en-US" dirty="0"/>
              <a:t>一个联系中双亲记录与子女记录之间是一对多联系</a:t>
            </a:r>
          </a:p>
          <a:p>
            <a:pPr marL="819150" lvl="1" eaLnBrk="1" hangingPunct="1">
              <a:lnSpc>
                <a:spcPct val="140000"/>
              </a:lnSpc>
            </a:pPr>
            <a:r>
              <a:rPr lang="zh-CN" altLang="en-US" dirty="0"/>
              <a:t>支持双亲记录和子女记录之间某些约束条件 </a:t>
            </a:r>
          </a:p>
        </p:txBody>
      </p:sp>
      <p:sp>
        <p:nvSpPr>
          <p:cNvPr id="2" name="日期占位符 1"/>
          <p:cNvSpPr>
            <a:spLocks noGrp="1"/>
          </p:cNvSpPr>
          <p:nvPr>
            <p:ph type="dt" sz="half" idx="10"/>
          </p:nvPr>
        </p:nvSpPr>
        <p:spPr/>
        <p:txBody>
          <a:bodyPr/>
          <a:lstStyle/>
          <a:p>
            <a:pPr>
              <a:defRPr/>
            </a:pPr>
            <a:fld id="{56A6586F-283D-4471-90C2-9663E32D6A5E}"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3. </a:t>
            </a:r>
            <a:r>
              <a:rPr lang="zh-CN" altLang="en-US" sz="4800" dirty="0">
                <a:solidFill>
                  <a:srgbClr val="002060"/>
                </a:solidFill>
              </a:rPr>
              <a:t>网状模型的优缺点</a:t>
            </a:r>
          </a:p>
        </p:txBody>
      </p:sp>
      <p:sp>
        <p:nvSpPr>
          <p:cNvPr id="95235" name="Rectangle 3"/>
          <p:cNvSpPr>
            <a:spLocks noGrp="1" noChangeArrowheads="1"/>
          </p:cNvSpPr>
          <p:nvPr>
            <p:ph type="body" idx="1"/>
          </p:nvPr>
        </p:nvSpPr>
        <p:spPr>
          <a:xfrm>
            <a:off x="992188" y="1055027"/>
            <a:ext cx="8151812" cy="5254625"/>
          </a:xfrm>
        </p:spPr>
        <p:txBody>
          <a:bodyPr/>
          <a:lstStyle/>
          <a:p>
            <a:pPr algn="just" eaLnBrk="1" hangingPunct="1">
              <a:lnSpc>
                <a:spcPct val="90000"/>
              </a:lnSpc>
            </a:pPr>
            <a:r>
              <a:rPr lang="zh-CN" altLang="en-US" dirty="0">
                <a:latin typeface="微软雅黑" panose="020B0503020204020204" pitchFamily="34" charset="-122"/>
                <a:ea typeface="微软雅黑" panose="020B0503020204020204" pitchFamily="34" charset="-122"/>
              </a:rPr>
              <a:t>优点</a:t>
            </a:r>
          </a:p>
          <a:p>
            <a:pPr lvl="1" algn="just" eaLnBrk="1" hangingPunct="1">
              <a:lnSpc>
                <a:spcPct val="120000"/>
              </a:lnSpc>
            </a:pPr>
            <a:r>
              <a:rPr lang="zh-CN" altLang="en-US" dirty="0"/>
              <a:t>能够更为直接地描述现实世界，如一个结点可以有多个双亲</a:t>
            </a:r>
          </a:p>
          <a:p>
            <a:pPr lvl="1" algn="just" eaLnBrk="1" hangingPunct="1">
              <a:lnSpc>
                <a:spcPct val="120000"/>
              </a:lnSpc>
            </a:pPr>
            <a:r>
              <a:rPr lang="zh-CN" altLang="en-US" dirty="0"/>
              <a:t>具有良好的性能，存取效率较高</a:t>
            </a:r>
          </a:p>
          <a:p>
            <a:pPr eaLnBrk="1" hangingPunct="1">
              <a:lnSpc>
                <a:spcPct val="90000"/>
              </a:lnSpc>
            </a:pPr>
            <a:r>
              <a:rPr lang="zh-CN" altLang="en-US" dirty="0">
                <a:latin typeface="微软雅黑" panose="020B0503020204020204" pitchFamily="34" charset="-122"/>
                <a:ea typeface="微软雅黑" panose="020B0503020204020204" pitchFamily="34" charset="-122"/>
              </a:rPr>
              <a:t>缺点</a:t>
            </a:r>
          </a:p>
          <a:p>
            <a:pPr lvl="1" eaLnBrk="1" hangingPunct="1">
              <a:lnSpc>
                <a:spcPct val="140000"/>
              </a:lnSpc>
            </a:pPr>
            <a:r>
              <a:rPr lang="zh-CN" altLang="en-US" dirty="0"/>
              <a:t>结构比较复杂，而且随着应用环境的扩大，数据库的结构就变得越来越复杂，不利于最终用户掌握</a:t>
            </a:r>
          </a:p>
          <a:p>
            <a:pPr lvl="1" eaLnBrk="1" hangingPunct="1">
              <a:lnSpc>
                <a:spcPct val="140000"/>
              </a:lnSpc>
            </a:pPr>
            <a:r>
              <a:rPr lang="en-US" altLang="zh-CN" dirty="0"/>
              <a:t>DDL</a:t>
            </a:r>
            <a:r>
              <a:rPr lang="zh-CN" altLang="en-US" dirty="0"/>
              <a:t>、</a:t>
            </a:r>
            <a:r>
              <a:rPr lang="en-US" altLang="zh-CN" dirty="0"/>
              <a:t>DML</a:t>
            </a:r>
            <a:r>
              <a:rPr lang="zh-CN" altLang="en-US" dirty="0"/>
              <a:t>语言复杂，用户不容易使用</a:t>
            </a:r>
            <a:endParaRPr lang="en-US" altLang="zh-CN" dirty="0"/>
          </a:p>
          <a:p>
            <a:pPr lvl="1" eaLnBrk="1" hangingPunct="1">
              <a:lnSpc>
                <a:spcPct val="140000"/>
              </a:lnSpc>
            </a:pPr>
            <a:r>
              <a:rPr lang="zh-CN" altLang="en-US" dirty="0"/>
              <a:t>记录之间联系是通过存取路径实现的，用户必须了解系统结构的细节</a:t>
            </a:r>
            <a:endParaRPr lang="zh-CN" altLang="en-US" sz="2800" dirty="0"/>
          </a:p>
          <a:p>
            <a:pPr eaLnBrk="1" hangingPunct="1">
              <a:lnSpc>
                <a:spcPct val="90000"/>
              </a:lnSpc>
            </a:pPr>
            <a:endParaRPr lang="en-US" altLang="zh-CN" dirty="0"/>
          </a:p>
        </p:txBody>
      </p:sp>
      <p:sp>
        <p:nvSpPr>
          <p:cNvPr id="2" name="日期占位符 1"/>
          <p:cNvSpPr>
            <a:spLocks noGrp="1"/>
          </p:cNvSpPr>
          <p:nvPr>
            <p:ph type="dt" sz="half" idx="10"/>
          </p:nvPr>
        </p:nvSpPr>
        <p:spPr/>
        <p:txBody>
          <a:bodyPr/>
          <a:lstStyle/>
          <a:p>
            <a:pPr>
              <a:defRPr/>
            </a:pPr>
            <a:fld id="{6F27F0C2-C398-4743-B76F-C3B9ABCDDFF6}"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050"/>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 1.2  </a:t>
            </a:r>
            <a:r>
              <a:rPr lang="zh-CN" altLang="en-US" sz="4800" dirty="0">
                <a:solidFill>
                  <a:srgbClr val="002060"/>
                </a:solidFill>
              </a:rPr>
              <a:t>数据模型</a:t>
            </a:r>
          </a:p>
        </p:txBody>
      </p:sp>
      <p:sp>
        <p:nvSpPr>
          <p:cNvPr id="96259" name="Rectangle 2051"/>
          <p:cNvSpPr>
            <a:spLocks noGrp="1" noChangeArrowheads="1"/>
          </p:cNvSpPr>
          <p:nvPr>
            <p:ph type="body" idx="1"/>
          </p:nvPr>
        </p:nvSpPr>
        <p:spPr>
          <a:xfrm>
            <a:off x="2267744" y="1098062"/>
            <a:ext cx="6329362" cy="4922838"/>
          </a:xfrm>
        </p:spPr>
        <p:txBody>
          <a:bodyPr/>
          <a:lstStyle/>
          <a:p>
            <a:pPr eaLnBrk="1" hangingPunct="1">
              <a:lnSpc>
                <a:spcPct val="13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1.2.1  </a:t>
            </a:r>
            <a:r>
              <a:rPr lang="zh-CN" altLang="en-US" dirty="0">
                <a:latin typeface="微软雅黑" panose="020B0503020204020204" pitchFamily="34" charset="-122"/>
                <a:ea typeface="微软雅黑" panose="020B0503020204020204" pitchFamily="34" charset="-122"/>
              </a:rPr>
              <a:t>两大类数据模型</a:t>
            </a:r>
          </a:p>
          <a:p>
            <a:pPr eaLnBrk="1" hangingPunct="1">
              <a:lnSpc>
                <a:spcPct val="13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1.2.2  </a:t>
            </a:r>
            <a:r>
              <a:rPr lang="zh-CN" altLang="en-US" dirty="0">
                <a:latin typeface="微软雅黑" panose="020B0503020204020204" pitchFamily="34" charset="-122"/>
                <a:ea typeface="微软雅黑" panose="020B0503020204020204" pitchFamily="34" charset="-122"/>
              </a:rPr>
              <a:t>数据模型的组成要素</a:t>
            </a:r>
          </a:p>
          <a:p>
            <a:pPr eaLnBrk="1" hangingPunct="1">
              <a:lnSpc>
                <a:spcPct val="130000"/>
              </a:lnSpc>
              <a:buFont typeface="Wingdings" panose="05000000000000000000" pitchFamily="2" charset="2"/>
              <a:buNone/>
            </a:pPr>
            <a:r>
              <a:rPr lang="zh-CN" altLang="en-US" dirty="0">
                <a:solidFill>
                  <a:schemeClr val="hlink"/>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1.2.3  </a:t>
            </a:r>
            <a:r>
              <a:rPr lang="zh-CN" altLang="en-US" dirty="0">
                <a:latin typeface="微软雅黑" panose="020B0503020204020204" pitchFamily="34" charset="-122"/>
                <a:ea typeface="微软雅黑" panose="020B0503020204020204" pitchFamily="34" charset="-122"/>
              </a:rPr>
              <a:t>概念模型</a:t>
            </a:r>
          </a:p>
          <a:p>
            <a:pPr eaLnBrk="1" hangingPunct="1">
              <a:lnSpc>
                <a:spcPct val="13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1.2.4  </a:t>
            </a:r>
            <a:r>
              <a:rPr lang="zh-CN" altLang="en-US" dirty="0">
                <a:latin typeface="微软雅黑" panose="020B0503020204020204" pitchFamily="34" charset="-122"/>
                <a:ea typeface="微软雅黑" panose="020B0503020204020204" pitchFamily="34" charset="-122"/>
              </a:rPr>
              <a:t>最常用的数据模型</a:t>
            </a:r>
          </a:p>
          <a:p>
            <a:pPr eaLnBrk="1" hangingPunct="1">
              <a:lnSpc>
                <a:spcPct val="13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1.2.5  </a:t>
            </a:r>
            <a:r>
              <a:rPr lang="zh-CN" altLang="en-US" dirty="0">
                <a:latin typeface="微软雅黑" panose="020B0503020204020204" pitchFamily="34" charset="-122"/>
                <a:ea typeface="微软雅黑" panose="020B0503020204020204" pitchFamily="34" charset="-122"/>
              </a:rPr>
              <a:t>层次模型</a:t>
            </a:r>
          </a:p>
          <a:p>
            <a:pPr eaLnBrk="1" hangingPunct="1">
              <a:lnSpc>
                <a:spcPct val="13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1.2.6  </a:t>
            </a:r>
            <a:r>
              <a:rPr lang="zh-CN" altLang="en-US" dirty="0">
                <a:latin typeface="微软雅黑" panose="020B0503020204020204" pitchFamily="34" charset="-122"/>
                <a:ea typeface="微软雅黑" panose="020B0503020204020204" pitchFamily="34" charset="-122"/>
              </a:rPr>
              <a:t>网状模型</a:t>
            </a:r>
          </a:p>
          <a:p>
            <a:pPr eaLnBrk="1" hangingPunct="1">
              <a:lnSpc>
                <a:spcPct val="130000"/>
              </a:lnSpc>
              <a:buFont typeface="Wingdings" panose="05000000000000000000" pitchFamily="2" charset="2"/>
              <a:buNone/>
            </a:pPr>
            <a:r>
              <a:rPr lang="zh-CN" altLang="en-US" dirty="0">
                <a:solidFill>
                  <a:srgbClr val="00B050"/>
                </a:solidFill>
                <a:latin typeface="微软雅黑" panose="020B0503020204020204" pitchFamily="34" charset="-122"/>
                <a:ea typeface="微软雅黑" panose="020B0503020204020204" pitchFamily="34" charset="-122"/>
              </a:rPr>
              <a:t>  </a:t>
            </a:r>
            <a:r>
              <a:rPr lang="en-US" altLang="zh-CN" dirty="0">
                <a:solidFill>
                  <a:srgbClr val="00B050"/>
                </a:solidFill>
                <a:latin typeface="微软雅黑" panose="020B0503020204020204" pitchFamily="34" charset="-122"/>
                <a:ea typeface="微软雅黑" panose="020B0503020204020204" pitchFamily="34" charset="-122"/>
              </a:rPr>
              <a:t>1.2.7  </a:t>
            </a:r>
            <a:r>
              <a:rPr lang="zh-CN" altLang="en-US" dirty="0">
                <a:solidFill>
                  <a:srgbClr val="00B050"/>
                </a:solidFill>
                <a:latin typeface="微软雅黑" panose="020B0503020204020204" pitchFamily="34" charset="-122"/>
                <a:ea typeface="微软雅黑" panose="020B0503020204020204" pitchFamily="34" charset="-122"/>
              </a:rPr>
              <a:t>关系模型</a:t>
            </a:r>
          </a:p>
        </p:txBody>
      </p:sp>
      <p:sp>
        <p:nvSpPr>
          <p:cNvPr id="2" name="日期占位符 1"/>
          <p:cNvSpPr>
            <a:spLocks noGrp="1"/>
          </p:cNvSpPr>
          <p:nvPr>
            <p:ph type="dt" sz="half" idx="10"/>
          </p:nvPr>
        </p:nvSpPr>
        <p:spPr/>
        <p:txBody>
          <a:bodyPr/>
          <a:lstStyle/>
          <a:p>
            <a:pPr>
              <a:defRPr/>
            </a:pPr>
            <a:fld id="{C9C2EF7E-9E51-4159-8F17-EC4B586A5DBC}"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991438" y="116632"/>
            <a:ext cx="7695361" cy="755172"/>
          </a:xfrm>
        </p:spPr>
        <p:txBody>
          <a:bodyPr/>
          <a:lstStyle/>
          <a:p>
            <a:pPr eaLnBrk="1" hangingPunct="1"/>
            <a:r>
              <a:rPr lang="en-US" altLang="zh-CN" sz="4800">
                <a:solidFill>
                  <a:srgbClr val="002060"/>
                </a:solidFill>
              </a:rPr>
              <a:t>1.2.7 </a:t>
            </a:r>
            <a:r>
              <a:rPr lang="zh-CN" altLang="en-US" sz="4800">
                <a:solidFill>
                  <a:srgbClr val="002060"/>
                </a:solidFill>
              </a:rPr>
              <a:t>关系模型</a:t>
            </a:r>
          </a:p>
        </p:txBody>
      </p:sp>
      <p:sp>
        <p:nvSpPr>
          <p:cNvPr id="97283" name="Rectangle 1027"/>
          <p:cNvSpPr>
            <a:spLocks noGrp="1" noChangeArrowheads="1"/>
          </p:cNvSpPr>
          <p:nvPr>
            <p:ph type="body" idx="1"/>
          </p:nvPr>
        </p:nvSpPr>
        <p:spPr>
          <a:xfrm>
            <a:off x="1010853" y="980728"/>
            <a:ext cx="8133148" cy="5095875"/>
          </a:xfrm>
        </p:spPr>
        <p:txBody>
          <a:bodyPr/>
          <a:lstStyle/>
          <a:p>
            <a:pPr eaLnBrk="1" hangingPunct="1">
              <a:lnSpc>
                <a:spcPct val="180000"/>
              </a:lnSpc>
            </a:pPr>
            <a:r>
              <a:rPr lang="zh-CN" altLang="en-US" dirty="0"/>
              <a:t>关系数据库系统用关系模型作为数据的组织方式 </a:t>
            </a:r>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err="1"/>
              <a:t>E.F.Codd</a:t>
            </a:r>
            <a:r>
              <a:rPr lang="zh-CN" altLang="en-US" dirty="0"/>
              <a:t>首次提出了数据库系统的关系模型 </a:t>
            </a:r>
          </a:p>
          <a:p>
            <a:pPr eaLnBrk="1" hangingPunct="1">
              <a:lnSpc>
                <a:spcPct val="180000"/>
              </a:lnSpc>
            </a:pPr>
            <a:r>
              <a:rPr lang="zh-CN" altLang="en-US" dirty="0"/>
              <a:t>计算机厂商新推出的数据库管理系统几乎都支持关系模型 </a:t>
            </a:r>
          </a:p>
        </p:txBody>
      </p:sp>
      <p:sp>
        <p:nvSpPr>
          <p:cNvPr id="2" name="日期占位符 1"/>
          <p:cNvSpPr>
            <a:spLocks noGrp="1"/>
          </p:cNvSpPr>
          <p:nvPr>
            <p:ph type="dt" sz="half" idx="10"/>
          </p:nvPr>
        </p:nvSpPr>
        <p:spPr/>
        <p:txBody>
          <a:bodyPr/>
          <a:lstStyle/>
          <a:p>
            <a:pPr>
              <a:defRPr/>
            </a:pPr>
            <a:fld id="{7B9BF2DE-7AE7-4E07-B0D6-44BE31B3008A}"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a:xfrm>
            <a:off x="991438" y="116632"/>
            <a:ext cx="7695361" cy="755172"/>
          </a:xfrm>
        </p:spPr>
        <p:txBody>
          <a:bodyPr/>
          <a:lstStyle/>
          <a:p>
            <a:pPr eaLnBrk="1" hangingPunct="1"/>
            <a:r>
              <a:rPr lang="en-US" altLang="zh-CN" sz="4800" dirty="0">
                <a:solidFill>
                  <a:srgbClr val="002060"/>
                </a:solidFill>
              </a:rPr>
              <a:t>1.  </a:t>
            </a:r>
            <a:r>
              <a:rPr lang="zh-CN" altLang="en-US" sz="4800" dirty="0">
                <a:solidFill>
                  <a:srgbClr val="002060"/>
                </a:solidFill>
              </a:rPr>
              <a:t>关系模型的数据结构 </a:t>
            </a:r>
          </a:p>
        </p:txBody>
      </p:sp>
      <p:graphicFrame>
        <p:nvGraphicFramePr>
          <p:cNvPr id="144644" name="Group 1284"/>
          <p:cNvGraphicFramePr>
            <a:graphicFrameLocks noGrp="1"/>
          </p:cNvGraphicFramePr>
          <p:nvPr>
            <p:ph idx="1"/>
            <p:extLst>
              <p:ext uri="{D42A27DB-BD31-4B8C-83A1-F6EECF244321}">
                <p14:modId xmlns:p14="http://schemas.microsoft.com/office/powerpoint/2010/main" val="868054865"/>
              </p:ext>
            </p:extLst>
          </p:nvPr>
        </p:nvGraphicFramePr>
        <p:xfrm>
          <a:off x="1008351" y="3857502"/>
          <a:ext cx="8016874" cy="2535239"/>
        </p:xfrm>
        <a:graphic>
          <a:graphicData uri="http://schemas.openxmlformats.org/drawingml/2006/table">
            <a:tbl>
              <a:tblPr/>
              <a:tblGrid>
                <a:gridCol w="1337127">
                  <a:extLst>
                    <a:ext uri="{9D8B030D-6E8A-4147-A177-3AD203B41FA5}">
                      <a16:colId xmlns:a16="http://schemas.microsoft.com/office/drawing/2014/main" val="20000"/>
                    </a:ext>
                  </a:extLst>
                </a:gridCol>
                <a:gridCol w="1335164">
                  <a:extLst>
                    <a:ext uri="{9D8B030D-6E8A-4147-A177-3AD203B41FA5}">
                      <a16:colId xmlns:a16="http://schemas.microsoft.com/office/drawing/2014/main" val="20001"/>
                    </a:ext>
                  </a:extLst>
                </a:gridCol>
                <a:gridCol w="1337128">
                  <a:extLst>
                    <a:ext uri="{9D8B030D-6E8A-4147-A177-3AD203B41FA5}">
                      <a16:colId xmlns:a16="http://schemas.microsoft.com/office/drawing/2014/main" val="20002"/>
                    </a:ext>
                  </a:extLst>
                </a:gridCol>
                <a:gridCol w="1335164">
                  <a:extLst>
                    <a:ext uri="{9D8B030D-6E8A-4147-A177-3AD203B41FA5}">
                      <a16:colId xmlns:a16="http://schemas.microsoft.com/office/drawing/2014/main" val="20003"/>
                    </a:ext>
                  </a:extLst>
                </a:gridCol>
                <a:gridCol w="1337127">
                  <a:extLst>
                    <a:ext uri="{9D8B030D-6E8A-4147-A177-3AD203B41FA5}">
                      <a16:colId xmlns:a16="http://schemas.microsoft.com/office/drawing/2014/main" val="20004"/>
                    </a:ext>
                  </a:extLst>
                </a:gridCol>
                <a:gridCol w="1335164">
                  <a:extLst>
                    <a:ext uri="{9D8B030D-6E8A-4147-A177-3AD203B41FA5}">
                      <a16:colId xmlns:a16="http://schemas.microsoft.com/office/drawing/2014/main" val="20005"/>
                    </a:ext>
                  </a:extLst>
                </a:gridCol>
              </a:tblGrid>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学  号</a:t>
                      </a:r>
                    </a:p>
                  </a:txBody>
                  <a:tcPr marL="113096" marR="113096"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姓  名</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年  龄</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性  别</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系  名</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年  级</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2013004</a:t>
                      </a:r>
                    </a:p>
                  </a:txBody>
                  <a:tcPr marL="113096" marR="113096"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王小明</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19</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女</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社会学</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2013</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extLst>
                  <a:ext uri="{0D108BD9-81ED-4DB2-BD59-A6C34878D82A}">
                    <a16:rowId xmlns:a16="http://schemas.microsoft.com/office/drawing/2014/main" val="10001"/>
                  </a:ext>
                </a:extLst>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2013006</a:t>
                      </a:r>
                    </a:p>
                  </a:txBody>
                  <a:tcPr marL="113096" marR="113096"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黄大鹏</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20</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男</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商品学</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2013</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2013008</a:t>
                      </a:r>
                    </a:p>
                  </a:txBody>
                  <a:tcPr marL="113096" marR="113096"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张文斌</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18</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女</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法律</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2013</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113096" marR="113096"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L="113096" marR="113096"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日期占位符 1"/>
          <p:cNvSpPr>
            <a:spLocks noGrp="1"/>
          </p:cNvSpPr>
          <p:nvPr>
            <p:ph type="dt" sz="half" idx="10"/>
          </p:nvPr>
        </p:nvSpPr>
        <p:spPr/>
        <p:txBody>
          <a:bodyPr/>
          <a:lstStyle/>
          <a:p>
            <a:pPr>
              <a:defRPr/>
            </a:pPr>
            <a:fld id="{F226DE4C-B0E5-4CF9-9B8B-D88373B8B276}" type="datetime5">
              <a:rPr lang="zh-CN" altLang="en-US" smtClean="0"/>
              <a:t>2021/9/16</a:t>
            </a:fld>
            <a:endParaRPr lang="en-US" altLang="zh-CN"/>
          </a:p>
        </p:txBody>
      </p:sp>
      <p:sp>
        <p:nvSpPr>
          <p:cNvPr id="98307" name="Rectangle 1027"/>
          <p:cNvSpPr>
            <a:spLocks noGrp="1" noChangeArrowheads="1"/>
          </p:cNvSpPr>
          <p:nvPr>
            <p:ph type="body" sz="half" idx="4294967295"/>
          </p:nvPr>
        </p:nvSpPr>
        <p:spPr>
          <a:xfrm>
            <a:off x="1008351" y="1002084"/>
            <a:ext cx="8100153" cy="1130772"/>
          </a:xfrm>
          <a:solidFill>
            <a:srgbClr val="00B050"/>
          </a:solidFill>
          <a:ln>
            <a:solidFill>
              <a:srgbClr val="C00000"/>
            </a:solidFill>
          </a:ln>
        </p:spPr>
        <p:txBody>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在</a:t>
            </a:r>
            <a:r>
              <a:rPr lang="zh-CN" altLang="en-US" sz="2400" dirty="0">
                <a:solidFill>
                  <a:srgbClr val="7030A0"/>
                </a:solidFill>
                <a:latin typeface="微软雅黑" panose="020B0503020204020204" pitchFamily="34" charset="-122"/>
                <a:ea typeface="微软雅黑" panose="020B0503020204020204" pitchFamily="34" charset="-122"/>
              </a:rPr>
              <a:t>用户观点</a:t>
            </a:r>
            <a:r>
              <a:rPr lang="zh-CN" altLang="en-US" sz="2400" dirty="0">
                <a:latin typeface="微软雅黑" panose="020B0503020204020204" pitchFamily="34" charset="-122"/>
                <a:ea typeface="微软雅黑" panose="020B0503020204020204" pitchFamily="34" charset="-122"/>
              </a:rPr>
              <a:t>下，关系模型中数据的逻辑结构是一张二维表，它由行和列组成。</a:t>
            </a:r>
          </a:p>
        </p:txBody>
      </p:sp>
      <p:sp>
        <p:nvSpPr>
          <p:cNvPr id="98352" name="Text Box 1224"/>
          <p:cNvSpPr txBox="1">
            <a:spLocks noChangeArrowheads="1"/>
          </p:cNvSpPr>
          <p:nvPr/>
        </p:nvSpPr>
        <p:spPr bwMode="auto">
          <a:xfrm>
            <a:off x="4211960" y="3095564"/>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学生登记表</a:t>
            </a:r>
          </a:p>
        </p:txBody>
      </p:sp>
      <p:sp>
        <p:nvSpPr>
          <p:cNvPr id="98353" name="AutoShape 1285"/>
          <p:cNvSpPr>
            <a:spLocks noChangeArrowheads="1"/>
          </p:cNvSpPr>
          <p:nvPr/>
        </p:nvSpPr>
        <p:spPr bwMode="auto">
          <a:xfrm>
            <a:off x="2743813" y="2790764"/>
            <a:ext cx="914400" cy="609600"/>
          </a:xfrm>
          <a:prstGeom prst="wedgeRectCallout">
            <a:avLst>
              <a:gd name="adj1" fmla="val -148611"/>
              <a:gd name="adj2" fmla="val 126301"/>
            </a:avLst>
          </a:prstGeom>
          <a:gradFill rotWithShape="0">
            <a:gsLst>
              <a:gs pos="0">
                <a:srgbClr val="FFFFFF"/>
              </a:gs>
              <a:gs pos="100000">
                <a:srgbClr val="BBBBBB"/>
              </a:gs>
            </a:gsLst>
            <a:lin ang="5400000" scaled="1"/>
          </a:gradFill>
          <a:ln w="25400" algn="ctr">
            <a:solidFill>
              <a:schemeClr val="tx1"/>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属性</a:t>
            </a:r>
          </a:p>
        </p:txBody>
      </p:sp>
      <p:sp>
        <p:nvSpPr>
          <p:cNvPr id="98354" name="AutoShape 1286"/>
          <p:cNvSpPr>
            <a:spLocks noChangeArrowheads="1"/>
          </p:cNvSpPr>
          <p:nvPr/>
        </p:nvSpPr>
        <p:spPr bwMode="auto">
          <a:xfrm>
            <a:off x="7812360" y="2820682"/>
            <a:ext cx="914400" cy="609600"/>
          </a:xfrm>
          <a:prstGeom prst="wedgeRectCallout">
            <a:avLst>
              <a:gd name="adj1" fmla="val -70315"/>
              <a:gd name="adj2" fmla="val 204426"/>
            </a:avLst>
          </a:prstGeom>
          <a:gradFill rotWithShape="0">
            <a:gsLst>
              <a:gs pos="0">
                <a:srgbClr val="FFFFFF"/>
              </a:gs>
              <a:gs pos="100000">
                <a:srgbClr val="BBBBBB"/>
              </a:gs>
            </a:gsLst>
            <a:lin ang="5400000" scaled="1"/>
          </a:gradFill>
          <a:ln w="25400" algn="ctr">
            <a:solidFill>
              <a:schemeClr val="tx1"/>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元组</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4644"/>
                                        </p:tgtEl>
                                        <p:attrNameLst>
                                          <p:attrName>style.visibility</p:attrName>
                                        </p:attrNameLst>
                                      </p:cBhvr>
                                      <p:to>
                                        <p:strVal val="visible"/>
                                      </p:to>
                                    </p:set>
                                    <p:anim calcmode="lin" valueType="num">
                                      <p:cBhvr>
                                        <p:cTn id="7" dur="500" fill="hold"/>
                                        <p:tgtEl>
                                          <p:spTgt spid="144644"/>
                                        </p:tgtEl>
                                        <p:attrNameLst>
                                          <p:attrName>ppt_w</p:attrName>
                                        </p:attrNameLst>
                                      </p:cBhvr>
                                      <p:tavLst>
                                        <p:tav tm="0">
                                          <p:val>
                                            <p:fltVal val="0"/>
                                          </p:val>
                                        </p:tav>
                                        <p:tav tm="100000">
                                          <p:val>
                                            <p:strVal val="#ppt_w"/>
                                          </p:val>
                                        </p:tav>
                                      </p:tavLst>
                                    </p:anim>
                                    <p:anim calcmode="lin" valueType="num">
                                      <p:cBhvr>
                                        <p:cTn id="8" dur="500" fill="hold"/>
                                        <p:tgtEl>
                                          <p:spTgt spid="144644"/>
                                        </p:tgtEl>
                                        <p:attrNameLst>
                                          <p:attrName>ppt_h</p:attrName>
                                        </p:attrNameLst>
                                      </p:cBhvr>
                                      <p:tavLst>
                                        <p:tav tm="0">
                                          <p:val>
                                            <p:fltVal val="0"/>
                                          </p:val>
                                        </p:tav>
                                        <p:tav tm="100000">
                                          <p:val>
                                            <p:strVal val="#ppt_h"/>
                                          </p:val>
                                        </p:tav>
                                      </p:tavLst>
                                    </p:anim>
                                    <p:animEffect transition="in" filter="fade">
                                      <p:cBhvr>
                                        <p:cTn id="9" dur="500"/>
                                        <p:tgtEl>
                                          <p:spTgt spid="14464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8352"/>
                                        </p:tgtEl>
                                        <p:attrNameLst>
                                          <p:attrName>style.visibility</p:attrName>
                                        </p:attrNameLst>
                                      </p:cBhvr>
                                      <p:to>
                                        <p:strVal val="visible"/>
                                      </p:to>
                                    </p:set>
                                    <p:anim calcmode="lin" valueType="num">
                                      <p:cBhvr>
                                        <p:cTn id="12" dur="500" fill="hold"/>
                                        <p:tgtEl>
                                          <p:spTgt spid="98352"/>
                                        </p:tgtEl>
                                        <p:attrNameLst>
                                          <p:attrName>ppt_w</p:attrName>
                                        </p:attrNameLst>
                                      </p:cBhvr>
                                      <p:tavLst>
                                        <p:tav tm="0">
                                          <p:val>
                                            <p:fltVal val="0"/>
                                          </p:val>
                                        </p:tav>
                                        <p:tav tm="100000">
                                          <p:val>
                                            <p:strVal val="#ppt_w"/>
                                          </p:val>
                                        </p:tav>
                                      </p:tavLst>
                                    </p:anim>
                                    <p:anim calcmode="lin" valueType="num">
                                      <p:cBhvr>
                                        <p:cTn id="13" dur="500" fill="hold"/>
                                        <p:tgtEl>
                                          <p:spTgt spid="98352"/>
                                        </p:tgtEl>
                                        <p:attrNameLst>
                                          <p:attrName>ppt_h</p:attrName>
                                        </p:attrNameLst>
                                      </p:cBhvr>
                                      <p:tavLst>
                                        <p:tav tm="0">
                                          <p:val>
                                            <p:fltVal val="0"/>
                                          </p:val>
                                        </p:tav>
                                        <p:tav tm="100000">
                                          <p:val>
                                            <p:strVal val="#ppt_h"/>
                                          </p:val>
                                        </p:tav>
                                      </p:tavLst>
                                    </p:anim>
                                    <p:animEffect transition="in" filter="fade">
                                      <p:cBhvr>
                                        <p:cTn id="14" dur="500"/>
                                        <p:tgtEl>
                                          <p:spTgt spid="9835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8353"/>
                                        </p:tgtEl>
                                        <p:attrNameLst>
                                          <p:attrName>style.visibility</p:attrName>
                                        </p:attrNameLst>
                                      </p:cBhvr>
                                      <p:to>
                                        <p:strVal val="visible"/>
                                      </p:to>
                                    </p:set>
                                    <p:anim calcmode="lin" valueType="num">
                                      <p:cBhvr>
                                        <p:cTn id="19" dur="500" fill="hold"/>
                                        <p:tgtEl>
                                          <p:spTgt spid="98353"/>
                                        </p:tgtEl>
                                        <p:attrNameLst>
                                          <p:attrName>ppt_w</p:attrName>
                                        </p:attrNameLst>
                                      </p:cBhvr>
                                      <p:tavLst>
                                        <p:tav tm="0">
                                          <p:val>
                                            <p:fltVal val="0"/>
                                          </p:val>
                                        </p:tav>
                                        <p:tav tm="100000">
                                          <p:val>
                                            <p:strVal val="#ppt_w"/>
                                          </p:val>
                                        </p:tav>
                                      </p:tavLst>
                                    </p:anim>
                                    <p:anim calcmode="lin" valueType="num">
                                      <p:cBhvr>
                                        <p:cTn id="20" dur="500" fill="hold"/>
                                        <p:tgtEl>
                                          <p:spTgt spid="98353"/>
                                        </p:tgtEl>
                                        <p:attrNameLst>
                                          <p:attrName>ppt_h</p:attrName>
                                        </p:attrNameLst>
                                      </p:cBhvr>
                                      <p:tavLst>
                                        <p:tav tm="0">
                                          <p:val>
                                            <p:fltVal val="0"/>
                                          </p:val>
                                        </p:tav>
                                        <p:tav tm="100000">
                                          <p:val>
                                            <p:strVal val="#ppt_h"/>
                                          </p:val>
                                        </p:tav>
                                      </p:tavLst>
                                    </p:anim>
                                    <p:animEffect transition="in" filter="fade">
                                      <p:cBhvr>
                                        <p:cTn id="21" dur="500"/>
                                        <p:tgtEl>
                                          <p:spTgt spid="9835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8354"/>
                                        </p:tgtEl>
                                        <p:attrNameLst>
                                          <p:attrName>style.visibility</p:attrName>
                                        </p:attrNameLst>
                                      </p:cBhvr>
                                      <p:to>
                                        <p:strVal val="visible"/>
                                      </p:to>
                                    </p:set>
                                    <p:anim calcmode="lin" valueType="num">
                                      <p:cBhvr>
                                        <p:cTn id="26" dur="500" fill="hold"/>
                                        <p:tgtEl>
                                          <p:spTgt spid="98354"/>
                                        </p:tgtEl>
                                        <p:attrNameLst>
                                          <p:attrName>ppt_w</p:attrName>
                                        </p:attrNameLst>
                                      </p:cBhvr>
                                      <p:tavLst>
                                        <p:tav tm="0">
                                          <p:val>
                                            <p:fltVal val="0"/>
                                          </p:val>
                                        </p:tav>
                                        <p:tav tm="100000">
                                          <p:val>
                                            <p:strVal val="#ppt_w"/>
                                          </p:val>
                                        </p:tav>
                                      </p:tavLst>
                                    </p:anim>
                                    <p:anim calcmode="lin" valueType="num">
                                      <p:cBhvr>
                                        <p:cTn id="27" dur="500" fill="hold"/>
                                        <p:tgtEl>
                                          <p:spTgt spid="98354"/>
                                        </p:tgtEl>
                                        <p:attrNameLst>
                                          <p:attrName>ppt_h</p:attrName>
                                        </p:attrNameLst>
                                      </p:cBhvr>
                                      <p:tavLst>
                                        <p:tav tm="0">
                                          <p:val>
                                            <p:fltVal val="0"/>
                                          </p:val>
                                        </p:tav>
                                        <p:tav tm="100000">
                                          <p:val>
                                            <p:strVal val="#ppt_h"/>
                                          </p:val>
                                        </p:tav>
                                      </p:tavLst>
                                    </p:anim>
                                    <p:animEffect transition="in" filter="fade">
                                      <p:cBhvr>
                                        <p:cTn id="28" dur="500"/>
                                        <p:tgtEl>
                                          <p:spTgt spid="98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52" grpId="0"/>
      <p:bldP spid="98353" grpId="0" animBg="1"/>
      <p:bldP spid="9835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关系模型的数据结构（续）</a:t>
            </a:r>
          </a:p>
        </p:txBody>
      </p:sp>
      <p:sp>
        <p:nvSpPr>
          <p:cNvPr id="99331" name="Rectangle 1027"/>
          <p:cNvSpPr>
            <a:spLocks noGrp="1" noChangeArrowheads="1"/>
          </p:cNvSpPr>
          <p:nvPr>
            <p:ph type="body" idx="1"/>
          </p:nvPr>
        </p:nvSpPr>
        <p:spPr>
          <a:xfrm>
            <a:off x="692598" y="980728"/>
            <a:ext cx="8343898" cy="5226050"/>
          </a:xfrm>
        </p:spPr>
        <p:txBody>
          <a:bodyPr/>
          <a:lstStyle/>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关系（</a:t>
            </a:r>
            <a:r>
              <a:rPr lang="en-US" altLang="zh-CN" dirty="0">
                <a:solidFill>
                  <a:srgbClr val="C00000"/>
                </a:solidFill>
                <a:latin typeface="微软雅黑" panose="020B0503020204020204" pitchFamily="34" charset="-122"/>
                <a:ea typeface="微软雅黑" panose="020B0503020204020204" pitchFamily="34" charset="-122"/>
              </a:rPr>
              <a:t>Relation</a:t>
            </a:r>
            <a:r>
              <a:rPr lang="zh-CN" altLang="en-US" dirty="0">
                <a:solidFill>
                  <a:srgbClr val="C00000"/>
                </a:solidFill>
                <a:latin typeface="微软雅黑" panose="020B0503020204020204" pitchFamily="34" charset="-122"/>
                <a:ea typeface="微软雅黑" panose="020B0503020204020204" pitchFamily="34" charset="-122"/>
              </a:rPr>
              <a:t>）</a:t>
            </a:r>
          </a:p>
          <a:p>
            <a:pPr lvl="2" algn="just" eaLnBrk="1" hangingPunct="1">
              <a:lnSpc>
                <a:spcPct val="150000"/>
              </a:lnSpc>
              <a:spcBef>
                <a:spcPct val="0"/>
              </a:spcBef>
              <a:buSzPct val="87000"/>
              <a:buFont typeface="Wingdings" panose="05000000000000000000" pitchFamily="2" charset="2"/>
              <a:buChar char="l"/>
            </a:pPr>
            <a:r>
              <a:rPr lang="zh-CN" altLang="en-US" sz="2200" dirty="0"/>
              <a:t>一个关系对应通常说的一张表</a:t>
            </a:r>
          </a:p>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元组（</a:t>
            </a:r>
            <a:r>
              <a:rPr lang="en-US" altLang="zh-CN" dirty="0">
                <a:solidFill>
                  <a:srgbClr val="C00000"/>
                </a:solidFill>
                <a:latin typeface="微软雅黑" panose="020B0503020204020204" pitchFamily="34" charset="-122"/>
                <a:ea typeface="微软雅黑" panose="020B0503020204020204" pitchFamily="34" charset="-122"/>
              </a:rPr>
              <a:t>Tuple</a:t>
            </a:r>
            <a:r>
              <a:rPr lang="zh-CN" altLang="en-US" dirty="0">
                <a:solidFill>
                  <a:srgbClr val="C00000"/>
                </a:solidFill>
                <a:latin typeface="微软雅黑" panose="020B0503020204020204" pitchFamily="34" charset="-122"/>
                <a:ea typeface="微软雅黑" panose="020B0503020204020204" pitchFamily="34" charset="-122"/>
              </a:rPr>
              <a:t>）</a:t>
            </a:r>
          </a:p>
          <a:p>
            <a:pPr lvl="2" algn="just" eaLnBrk="1" hangingPunct="1">
              <a:lnSpc>
                <a:spcPct val="150000"/>
              </a:lnSpc>
              <a:spcBef>
                <a:spcPct val="0"/>
              </a:spcBef>
              <a:buSzPct val="87000"/>
              <a:buFont typeface="Wingdings" panose="05000000000000000000" pitchFamily="2" charset="2"/>
              <a:buChar char="l"/>
            </a:pPr>
            <a:r>
              <a:rPr lang="zh-CN" altLang="en-US" sz="2200" dirty="0"/>
              <a:t>表中的一行即为一个元组</a:t>
            </a:r>
          </a:p>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属性（</a:t>
            </a:r>
            <a:r>
              <a:rPr lang="en-US" altLang="zh-CN" dirty="0">
                <a:solidFill>
                  <a:srgbClr val="C00000"/>
                </a:solidFill>
                <a:latin typeface="微软雅黑" panose="020B0503020204020204" pitchFamily="34" charset="-122"/>
                <a:ea typeface="微软雅黑" panose="020B0503020204020204" pitchFamily="34" charset="-122"/>
              </a:rPr>
              <a:t>Attribute</a:t>
            </a:r>
            <a:r>
              <a:rPr lang="zh-CN" altLang="en-US" dirty="0">
                <a:solidFill>
                  <a:srgbClr val="C00000"/>
                </a:solidFill>
                <a:latin typeface="微软雅黑" panose="020B0503020204020204" pitchFamily="34" charset="-122"/>
                <a:ea typeface="微软雅黑" panose="020B0503020204020204" pitchFamily="34" charset="-122"/>
              </a:rPr>
              <a:t>）</a:t>
            </a:r>
          </a:p>
          <a:p>
            <a:pPr lvl="2" algn="just" eaLnBrk="1" hangingPunct="1">
              <a:lnSpc>
                <a:spcPct val="15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主码（</a:t>
            </a:r>
            <a:r>
              <a:rPr lang="en-US" altLang="zh-CN" dirty="0">
                <a:solidFill>
                  <a:srgbClr val="C00000"/>
                </a:solidFill>
                <a:latin typeface="微软雅黑" panose="020B0503020204020204" pitchFamily="34" charset="-122"/>
                <a:ea typeface="微软雅黑" panose="020B0503020204020204" pitchFamily="34" charset="-122"/>
              </a:rPr>
              <a:t>Key</a:t>
            </a:r>
            <a:r>
              <a:rPr lang="zh-CN" altLang="en-US" dirty="0">
                <a:solidFill>
                  <a:srgbClr val="C00000"/>
                </a:solidFill>
                <a:latin typeface="微软雅黑" panose="020B0503020204020204" pitchFamily="34" charset="-122"/>
                <a:ea typeface="微软雅黑" panose="020B0503020204020204" pitchFamily="34" charset="-122"/>
              </a:rPr>
              <a:t>）</a:t>
            </a:r>
          </a:p>
          <a:p>
            <a:pPr lvl="2" algn="just" eaLnBrk="1" hangingPunct="1">
              <a:lnSpc>
                <a:spcPct val="150000"/>
              </a:lnSpc>
              <a:spcBef>
                <a:spcPct val="0"/>
              </a:spcBef>
              <a:buSzPct val="87000"/>
              <a:buFont typeface="Wingdings" panose="05000000000000000000" pitchFamily="2" charset="2"/>
              <a:buChar char="l"/>
            </a:pPr>
            <a:r>
              <a:rPr lang="zh-CN" altLang="en-US" sz="2200" dirty="0"/>
              <a:t>也称码键。表中的某个属性组，它可以唯一确定一个元组</a:t>
            </a:r>
          </a:p>
          <a:p>
            <a:pPr lvl="2" algn="just" eaLnBrk="1" hangingPunct="1">
              <a:lnSpc>
                <a:spcPct val="130000"/>
              </a:lnSpc>
              <a:buFontTx/>
              <a:buNone/>
            </a:pPr>
            <a:endParaRPr lang="zh-CN" altLang="en-US" dirty="0"/>
          </a:p>
        </p:txBody>
      </p:sp>
      <p:sp>
        <p:nvSpPr>
          <p:cNvPr id="2" name="日期占位符 1"/>
          <p:cNvSpPr>
            <a:spLocks noGrp="1"/>
          </p:cNvSpPr>
          <p:nvPr>
            <p:ph type="dt" sz="half" idx="10"/>
          </p:nvPr>
        </p:nvSpPr>
        <p:spPr/>
        <p:txBody>
          <a:bodyPr/>
          <a:lstStyle/>
          <a:p>
            <a:pPr>
              <a:defRPr/>
            </a:pPr>
            <a:fld id="{335C4A93-0241-49E9-97B9-340F47410F25}"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91438" y="116632"/>
            <a:ext cx="7695361" cy="755172"/>
          </a:xfrm>
        </p:spPr>
        <p:txBody>
          <a:bodyPr/>
          <a:lstStyle/>
          <a:p>
            <a:pPr eaLnBrk="1" hangingPunct="1"/>
            <a:r>
              <a:rPr lang="zh-CN" altLang="en-US" sz="4800" dirty="0">
                <a:solidFill>
                  <a:srgbClr val="002060"/>
                </a:solidFill>
              </a:rPr>
              <a:t>关系模型的数据结构（续）</a:t>
            </a:r>
          </a:p>
        </p:txBody>
      </p:sp>
      <p:sp>
        <p:nvSpPr>
          <p:cNvPr id="100355" name="Rectangle 3"/>
          <p:cNvSpPr>
            <a:spLocks noGrp="1" noChangeArrowheads="1"/>
          </p:cNvSpPr>
          <p:nvPr>
            <p:ph type="body" idx="1"/>
          </p:nvPr>
        </p:nvSpPr>
        <p:spPr>
          <a:xfrm>
            <a:off x="558776" y="980728"/>
            <a:ext cx="8549727" cy="5760640"/>
          </a:xfrm>
        </p:spPr>
        <p:txBody>
          <a:bodyPr/>
          <a:lstStyle/>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域（</a:t>
            </a:r>
            <a:r>
              <a:rPr lang="en-US" altLang="zh-CN" dirty="0">
                <a:solidFill>
                  <a:srgbClr val="C00000"/>
                </a:solidFill>
                <a:latin typeface="微软雅黑" panose="020B0503020204020204" pitchFamily="34" charset="-122"/>
                <a:ea typeface="微软雅黑" panose="020B0503020204020204" pitchFamily="34" charset="-122"/>
              </a:rPr>
              <a:t>Domain</a:t>
            </a:r>
            <a:r>
              <a:rPr lang="zh-CN" altLang="en-US" dirty="0">
                <a:solidFill>
                  <a:srgbClr val="C00000"/>
                </a:solidFill>
                <a:latin typeface="微软雅黑" panose="020B0503020204020204" pitchFamily="34" charset="-122"/>
                <a:ea typeface="微软雅黑" panose="020B0503020204020204" pitchFamily="34" charset="-122"/>
              </a:rPr>
              <a:t>）</a:t>
            </a:r>
          </a:p>
          <a:p>
            <a:pPr lvl="2" algn="just" eaLnBrk="1" hangingPunct="1">
              <a:lnSpc>
                <a:spcPct val="15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p>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分量</a:t>
            </a:r>
          </a:p>
          <a:p>
            <a:pPr lvl="2" algn="just" eaLnBrk="1" hangingPunct="1">
              <a:lnSpc>
                <a:spcPct val="150000"/>
              </a:lnSpc>
              <a:spcBef>
                <a:spcPct val="0"/>
              </a:spcBef>
              <a:buSzPct val="87000"/>
              <a:buFont typeface="Wingdings" panose="05000000000000000000" pitchFamily="2" charset="2"/>
              <a:buChar char="l"/>
            </a:pPr>
            <a:r>
              <a:rPr lang="zh-CN" altLang="en-US" sz="2200" dirty="0"/>
              <a:t>元组中的一个属性值。</a:t>
            </a:r>
          </a:p>
          <a:p>
            <a:pPr lvl="1" algn="just" eaLnBrk="1" hangingPunct="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关系模式</a:t>
            </a:r>
          </a:p>
          <a:p>
            <a:pPr lvl="2" algn="just" eaLnBrk="1" hangingPunct="1">
              <a:lnSpc>
                <a:spcPct val="150000"/>
              </a:lnSpc>
              <a:spcBef>
                <a:spcPct val="0"/>
              </a:spcBef>
              <a:buSzPct val="87000"/>
              <a:buFont typeface="Wingdings" panose="05000000000000000000" pitchFamily="2" charset="2"/>
              <a:buChar char="l"/>
            </a:pPr>
            <a:r>
              <a:rPr lang="zh-CN" altLang="en-US" sz="2200" dirty="0"/>
              <a:t>对关系的描述</a:t>
            </a:r>
          </a:p>
          <a:p>
            <a:pPr lvl="2" eaLnBrk="1" hangingPunct="1">
              <a:lnSpc>
                <a:spcPct val="150000"/>
              </a:lnSpc>
              <a:buFontTx/>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p>
          <a:p>
            <a:pPr lvl="2" eaLnBrk="1" hangingPunct="1">
              <a:lnSpc>
                <a:spcPct val="150000"/>
              </a:lnSpc>
              <a:buFontTx/>
              <a:buNone/>
            </a:pPr>
            <a:r>
              <a:rPr lang="zh-CN" altLang="en-US" sz="2200" dirty="0"/>
              <a:t>学生（</a:t>
            </a:r>
            <a:r>
              <a:rPr lang="zh-CN" altLang="en-US" sz="2200" u="sng" dirty="0"/>
              <a:t>学号</a:t>
            </a:r>
            <a:r>
              <a:rPr lang="zh-CN" altLang="en-US" sz="2200" dirty="0"/>
              <a:t>，姓名，年龄，性别，系名，年级）</a:t>
            </a:r>
          </a:p>
        </p:txBody>
      </p:sp>
      <p:sp>
        <p:nvSpPr>
          <p:cNvPr id="2" name="日期占位符 1"/>
          <p:cNvSpPr>
            <a:spLocks noGrp="1"/>
          </p:cNvSpPr>
          <p:nvPr>
            <p:ph type="dt" sz="half" idx="10"/>
          </p:nvPr>
        </p:nvSpPr>
        <p:spPr/>
        <p:txBody>
          <a:bodyPr/>
          <a:lstStyle/>
          <a:p>
            <a:pPr>
              <a:defRPr/>
            </a:pPr>
            <a:fld id="{769A5C1A-9A14-449B-8DF2-FF9E9082BB62}" type="datetime5">
              <a:rPr lang="zh-CN" altLang="en-US" smtClean="0"/>
              <a:t>2021/9/16</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2"/>
          <p:cNvSpPr>
            <a:spLocks noGrp="1" noChangeArrowheads="1"/>
          </p:cNvSpPr>
          <p:nvPr>
            <p:ph type="title"/>
          </p:nvPr>
        </p:nvSpPr>
        <p:spPr>
          <a:xfrm>
            <a:off x="991438" y="188640"/>
            <a:ext cx="7695361" cy="683164"/>
          </a:xfrm>
        </p:spPr>
        <p:txBody>
          <a:bodyPr/>
          <a:lstStyle/>
          <a:p>
            <a:pPr eaLnBrk="1" hangingPunct="1"/>
            <a:r>
              <a:rPr lang="zh-CN" altLang="en-US" sz="4800" dirty="0">
                <a:solidFill>
                  <a:srgbClr val="002060"/>
                </a:solidFill>
              </a:rPr>
              <a:t>关系模型的数据结构（续）</a:t>
            </a:r>
          </a:p>
        </p:txBody>
      </p:sp>
      <p:sp>
        <p:nvSpPr>
          <p:cNvPr id="2060" name="Rectangle 3"/>
          <p:cNvSpPr>
            <a:spLocks noGrp="1" noChangeArrowheads="1"/>
          </p:cNvSpPr>
          <p:nvPr>
            <p:ph idx="1"/>
          </p:nvPr>
        </p:nvSpPr>
        <p:spPr>
          <a:xfrm>
            <a:off x="890417" y="986674"/>
            <a:ext cx="8017215" cy="5754694"/>
          </a:xfrm>
        </p:spPr>
        <p:txBody>
          <a:bodyPr/>
          <a:lstStyle/>
          <a:p>
            <a:pPr algn="just" eaLnBrk="1" hangingPunct="1">
              <a:lnSpc>
                <a:spcPct val="120000"/>
              </a:lnSpc>
            </a:pPr>
            <a:r>
              <a:rPr lang="zh-CN" altLang="en-US" dirty="0">
                <a:solidFill>
                  <a:srgbClr val="004821"/>
                </a:solidFill>
                <a:latin typeface="微软雅黑" panose="020B0503020204020204" pitchFamily="34" charset="-122"/>
                <a:ea typeface="微软雅黑" panose="020B0503020204020204" pitchFamily="34" charset="-122"/>
              </a:rPr>
              <a:t>关系必须是规范化的，满足一定的规范条件</a:t>
            </a:r>
          </a:p>
          <a:p>
            <a:pPr lvl="1" algn="just" eaLnBrk="1" hangingPunct="1">
              <a:lnSpc>
                <a:spcPct val="120000"/>
              </a:lnSpc>
              <a:buFont typeface="Wingdings" panose="05000000000000000000" pitchFamily="2" charset="2"/>
              <a:buNone/>
            </a:pPr>
            <a:r>
              <a:rPr lang="zh-CN" altLang="en-US" sz="2200" dirty="0"/>
              <a:t>最基本的规范条件：关系的每一个分量必须是一个不可分的</a:t>
            </a:r>
            <a:endParaRPr lang="en-US" altLang="zh-CN" sz="2200" dirty="0"/>
          </a:p>
          <a:p>
            <a:pPr lvl="1" algn="just" eaLnBrk="1" hangingPunct="1">
              <a:lnSpc>
                <a:spcPct val="120000"/>
              </a:lnSpc>
              <a:buFont typeface="Wingdings" panose="05000000000000000000" pitchFamily="2" charset="2"/>
              <a:buNone/>
            </a:pPr>
            <a:r>
              <a:rPr lang="zh-CN" altLang="en-US" sz="2200" dirty="0"/>
              <a:t>数据项</a:t>
            </a:r>
            <a:r>
              <a:rPr lang="en-US" altLang="zh-CN" sz="2200" dirty="0"/>
              <a:t>, </a:t>
            </a:r>
            <a:r>
              <a:rPr lang="zh-CN" altLang="en-US" sz="2200" dirty="0">
                <a:solidFill>
                  <a:srgbClr val="FF00FF"/>
                </a:solidFill>
              </a:rPr>
              <a:t>不允许表中还有表 </a:t>
            </a:r>
          </a:p>
          <a:p>
            <a:pPr algn="just" eaLnBrk="1" hangingPunct="1">
              <a:lnSpc>
                <a:spcPct val="120000"/>
              </a:lnSpc>
              <a:buFont typeface="Wingdings" panose="05000000000000000000" pitchFamily="2" charset="2"/>
              <a:buNone/>
            </a:pPr>
            <a:r>
              <a:rPr lang="zh-CN" altLang="en-US" sz="2200" dirty="0"/>
              <a:t>      图</a:t>
            </a:r>
            <a:r>
              <a:rPr lang="en-US" altLang="zh-CN" sz="2200" dirty="0"/>
              <a:t>1.15</a:t>
            </a:r>
            <a:r>
              <a:rPr lang="zh-CN" altLang="en-US" sz="2200" dirty="0"/>
              <a:t>中工资和扣除是可分的数据项 </a:t>
            </a:r>
            <a:r>
              <a:rPr lang="en-US" altLang="zh-CN" sz="2200" dirty="0"/>
              <a:t>,</a:t>
            </a:r>
            <a:r>
              <a:rPr lang="zh-CN" altLang="en-US" sz="2200" dirty="0">
                <a:solidFill>
                  <a:srgbClr val="FF00FF"/>
                </a:solidFill>
              </a:rPr>
              <a:t>不符合关系模型要求 </a:t>
            </a:r>
          </a:p>
        </p:txBody>
      </p:sp>
      <p:sp>
        <p:nvSpPr>
          <p:cNvPr id="2" name="日期占位符 1"/>
          <p:cNvSpPr>
            <a:spLocks noGrp="1"/>
          </p:cNvSpPr>
          <p:nvPr>
            <p:ph type="dt" sz="half" idx="10"/>
          </p:nvPr>
        </p:nvSpPr>
        <p:spPr/>
        <p:txBody>
          <a:bodyPr/>
          <a:lstStyle/>
          <a:p>
            <a:pPr>
              <a:defRPr/>
            </a:pPr>
            <a:fld id="{27AC42A0-76B4-4807-87AE-5EE40E0F62DE}" type="datetime5">
              <a:rPr lang="zh-CN" altLang="en-US" smtClean="0"/>
              <a:t>2021/9/16</a:t>
            </a:fld>
            <a:endParaRPr lang="en-US" altLang="zh-CN"/>
          </a:p>
        </p:txBody>
      </p:sp>
      <p:graphicFrame>
        <p:nvGraphicFramePr>
          <p:cNvPr id="127376" name="Group 400"/>
          <p:cNvGraphicFramePr>
            <a:graphicFrameLocks noGrp="1"/>
          </p:cNvGraphicFramePr>
          <p:nvPr>
            <p:extLst>
              <p:ext uri="{D42A27DB-BD31-4B8C-83A1-F6EECF244321}">
                <p14:modId xmlns:p14="http://schemas.microsoft.com/office/powerpoint/2010/main" val="968825928"/>
              </p:ext>
            </p:extLst>
          </p:nvPr>
        </p:nvGraphicFramePr>
        <p:xfrm>
          <a:off x="1044575" y="3070224"/>
          <a:ext cx="8099424" cy="2089151"/>
        </p:xfrm>
        <a:graphic>
          <a:graphicData uri="http://schemas.openxmlformats.org/drawingml/2006/table">
            <a:tbl>
              <a:tblPr/>
              <a:tblGrid>
                <a:gridCol w="862126">
                  <a:extLst>
                    <a:ext uri="{9D8B030D-6E8A-4147-A177-3AD203B41FA5}">
                      <a16:colId xmlns:a16="http://schemas.microsoft.com/office/drawing/2014/main" val="20000"/>
                    </a:ext>
                  </a:extLst>
                </a:gridCol>
                <a:gridCol w="621263">
                  <a:extLst>
                    <a:ext uri="{9D8B030D-6E8A-4147-A177-3AD203B41FA5}">
                      <a16:colId xmlns:a16="http://schemas.microsoft.com/office/drawing/2014/main" val="20001"/>
                    </a:ext>
                  </a:extLst>
                </a:gridCol>
                <a:gridCol w="626545">
                  <a:extLst>
                    <a:ext uri="{9D8B030D-6E8A-4147-A177-3AD203B41FA5}">
                      <a16:colId xmlns:a16="http://schemas.microsoft.com/office/drawing/2014/main" val="20002"/>
                    </a:ext>
                  </a:extLst>
                </a:gridCol>
                <a:gridCol w="1088998">
                  <a:extLst>
                    <a:ext uri="{9D8B030D-6E8A-4147-A177-3AD203B41FA5}">
                      <a16:colId xmlns:a16="http://schemas.microsoft.com/office/drawing/2014/main" val="20003"/>
                    </a:ext>
                  </a:extLst>
                </a:gridCol>
                <a:gridCol w="1097213">
                  <a:extLst>
                    <a:ext uri="{9D8B030D-6E8A-4147-A177-3AD203B41FA5}">
                      <a16:colId xmlns:a16="http://schemas.microsoft.com/office/drawing/2014/main" val="20004"/>
                    </a:ext>
                  </a:extLst>
                </a:gridCol>
                <a:gridCol w="1080784">
                  <a:extLst>
                    <a:ext uri="{9D8B030D-6E8A-4147-A177-3AD203B41FA5}">
                      <a16:colId xmlns:a16="http://schemas.microsoft.com/office/drawing/2014/main" val="20005"/>
                    </a:ext>
                  </a:extLst>
                </a:gridCol>
                <a:gridCol w="680624">
                  <a:extLst>
                    <a:ext uri="{9D8B030D-6E8A-4147-A177-3AD203B41FA5}">
                      <a16:colId xmlns:a16="http://schemas.microsoft.com/office/drawing/2014/main" val="20006"/>
                    </a:ext>
                  </a:extLst>
                </a:gridCol>
                <a:gridCol w="1293186">
                  <a:extLst>
                    <a:ext uri="{9D8B030D-6E8A-4147-A177-3AD203B41FA5}">
                      <a16:colId xmlns:a16="http://schemas.microsoft.com/office/drawing/2014/main" val="20007"/>
                    </a:ext>
                  </a:extLst>
                </a:gridCol>
                <a:gridCol w="748685">
                  <a:extLst>
                    <a:ext uri="{9D8B030D-6E8A-4147-A177-3AD203B41FA5}">
                      <a16:colId xmlns:a16="http://schemas.microsoft.com/office/drawing/2014/main" val="20008"/>
                    </a:ext>
                  </a:extLst>
                </a:gridCol>
              </a:tblGrid>
              <a:tr h="4699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职工号</a:t>
                      </a: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姓名</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职称</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工 资</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rPr>
                        <a:t>扣 除</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实 发</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基本工资</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岗位津贴</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业绩津贴</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三险</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个人所得税</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86051</a:t>
                      </a: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陈平</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rPr>
                        <a:t>讲师</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1305</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1200</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1850</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160</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112</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4083</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50" name="Object 362"/>
          <p:cNvGraphicFramePr>
            <a:graphicFrameLocks noChangeAspect="1"/>
          </p:cNvGraphicFramePr>
          <p:nvPr>
            <p:extLst>
              <p:ext uri="{D42A27DB-BD31-4B8C-83A1-F6EECF244321}">
                <p14:modId xmlns:p14="http://schemas.microsoft.com/office/powerpoint/2010/main" val="3594318817"/>
              </p:ext>
            </p:extLst>
          </p:nvPr>
        </p:nvGraphicFramePr>
        <p:xfrm>
          <a:off x="1421973" y="4501293"/>
          <a:ext cx="237071" cy="576262"/>
        </p:xfrm>
        <a:graphic>
          <a:graphicData uri="http://schemas.openxmlformats.org/presentationml/2006/ole">
            <mc:AlternateContent xmlns:mc="http://schemas.openxmlformats.org/markup-compatibility/2006">
              <mc:Choice xmlns:v="urn:schemas-microsoft-com:vml" Requires="v">
                <p:oleObj spid="_x0000_s2293" r:id="rId3" imgW="76035" imgH="177415" progId="Equation.DSMT4">
                  <p:embed/>
                </p:oleObj>
              </mc:Choice>
              <mc:Fallback>
                <p:oleObj r:id="rId3" imgW="76035" imgH="177415" progId="Equation.DSMT4">
                  <p:embed/>
                  <p:pic>
                    <p:nvPicPr>
                      <p:cNvPr id="2050" name="Object 3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973" y="4501293"/>
                        <a:ext cx="237071" cy="576262"/>
                      </a:xfrm>
                      <a:prstGeom prst="rect">
                        <a:avLst/>
                      </a:prstGeom>
                      <a:noFill/>
                      <a:ln>
                        <a:noFill/>
                      </a:ln>
                    </p:spPr>
                  </p:pic>
                </p:oleObj>
              </mc:Fallback>
            </mc:AlternateContent>
          </a:graphicData>
        </a:graphic>
      </p:graphicFrame>
      <p:graphicFrame>
        <p:nvGraphicFramePr>
          <p:cNvPr id="2051" name="Object 368"/>
          <p:cNvGraphicFramePr>
            <a:graphicFrameLocks noChangeAspect="1"/>
          </p:cNvGraphicFramePr>
          <p:nvPr>
            <p:extLst>
              <p:ext uri="{D42A27DB-BD31-4B8C-83A1-F6EECF244321}">
                <p14:modId xmlns:p14="http://schemas.microsoft.com/office/powerpoint/2010/main" val="2460607905"/>
              </p:ext>
            </p:extLst>
          </p:nvPr>
        </p:nvGraphicFramePr>
        <p:xfrm>
          <a:off x="2124249" y="4511674"/>
          <a:ext cx="237071" cy="576262"/>
        </p:xfrm>
        <a:graphic>
          <a:graphicData uri="http://schemas.openxmlformats.org/presentationml/2006/ole">
            <mc:AlternateContent xmlns:mc="http://schemas.openxmlformats.org/markup-compatibility/2006">
              <mc:Choice xmlns:v="urn:schemas-microsoft-com:vml" Requires="v">
                <p:oleObj spid="_x0000_s2294" r:id="rId5" imgW="76035" imgH="177415" progId="Equation.DSMT4">
                  <p:embed/>
                </p:oleObj>
              </mc:Choice>
              <mc:Fallback>
                <p:oleObj r:id="rId5" imgW="76035" imgH="177415" progId="Equation.DSMT4">
                  <p:embed/>
                  <p:pic>
                    <p:nvPicPr>
                      <p:cNvPr id="2051" name="Object 3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249" y="4511674"/>
                        <a:ext cx="237071" cy="576262"/>
                      </a:xfrm>
                      <a:prstGeom prst="rect">
                        <a:avLst/>
                      </a:prstGeom>
                      <a:noFill/>
                      <a:ln>
                        <a:noFill/>
                      </a:ln>
                    </p:spPr>
                  </p:pic>
                </p:oleObj>
              </mc:Fallback>
            </mc:AlternateContent>
          </a:graphicData>
        </a:graphic>
      </p:graphicFrame>
      <p:graphicFrame>
        <p:nvGraphicFramePr>
          <p:cNvPr id="2052" name="Object 370"/>
          <p:cNvGraphicFramePr>
            <a:graphicFrameLocks noChangeAspect="1"/>
          </p:cNvGraphicFramePr>
          <p:nvPr>
            <p:extLst>
              <p:ext uri="{D42A27DB-BD31-4B8C-83A1-F6EECF244321}">
                <p14:modId xmlns:p14="http://schemas.microsoft.com/office/powerpoint/2010/main" val="2967643053"/>
              </p:ext>
            </p:extLst>
          </p:nvPr>
        </p:nvGraphicFramePr>
        <p:xfrm>
          <a:off x="2771949" y="4510086"/>
          <a:ext cx="237071" cy="577850"/>
        </p:xfrm>
        <a:graphic>
          <a:graphicData uri="http://schemas.openxmlformats.org/presentationml/2006/ole">
            <mc:AlternateContent xmlns:mc="http://schemas.openxmlformats.org/markup-compatibility/2006">
              <mc:Choice xmlns:v="urn:schemas-microsoft-com:vml" Requires="v">
                <p:oleObj spid="_x0000_s2295" r:id="rId6" imgW="76035" imgH="177415" progId="Equation.DSMT4">
                  <p:embed/>
                </p:oleObj>
              </mc:Choice>
              <mc:Fallback>
                <p:oleObj r:id="rId6" imgW="76035" imgH="177415" progId="Equation.DSMT4">
                  <p:embed/>
                  <p:pic>
                    <p:nvPicPr>
                      <p:cNvPr id="2052" name="Object 3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949" y="4510086"/>
                        <a:ext cx="237071" cy="577850"/>
                      </a:xfrm>
                      <a:prstGeom prst="rect">
                        <a:avLst/>
                      </a:prstGeom>
                      <a:noFill/>
                      <a:ln>
                        <a:noFill/>
                      </a:ln>
                    </p:spPr>
                  </p:pic>
                </p:oleObj>
              </mc:Fallback>
            </mc:AlternateContent>
          </a:graphicData>
        </a:graphic>
      </p:graphicFrame>
      <p:sp>
        <p:nvSpPr>
          <p:cNvPr id="2106" name="Rectangle 373"/>
          <p:cNvSpPr>
            <a:spLocks noChangeArrowheads="1"/>
          </p:cNvSpPr>
          <p:nvPr/>
        </p:nvSpPr>
        <p:spPr bwMode="auto">
          <a:xfrm>
            <a:off x="2771948" y="5521274"/>
            <a:ext cx="4392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nchor="ct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图</a:t>
            </a:r>
            <a:r>
              <a:rPr lang="en-US" altLang="zh-CN" b="1" dirty="0"/>
              <a:t>1.15  </a:t>
            </a:r>
            <a:r>
              <a:rPr lang="zh-CN" altLang="en-US" b="1" dirty="0"/>
              <a:t>一个工资表（表中有表）实例 </a:t>
            </a:r>
          </a:p>
        </p:txBody>
      </p:sp>
      <p:graphicFrame>
        <p:nvGraphicFramePr>
          <p:cNvPr id="2053" name="Object 387"/>
          <p:cNvGraphicFramePr>
            <a:graphicFrameLocks noChangeAspect="1"/>
          </p:cNvGraphicFramePr>
          <p:nvPr>
            <p:extLst>
              <p:ext uri="{D42A27DB-BD31-4B8C-83A1-F6EECF244321}">
                <p14:modId xmlns:p14="http://schemas.microsoft.com/office/powerpoint/2010/main" val="1837286015"/>
              </p:ext>
            </p:extLst>
          </p:nvPr>
        </p:nvGraphicFramePr>
        <p:xfrm>
          <a:off x="7630742" y="4511674"/>
          <a:ext cx="237071" cy="576262"/>
        </p:xfrm>
        <a:graphic>
          <a:graphicData uri="http://schemas.openxmlformats.org/presentationml/2006/ole">
            <mc:AlternateContent xmlns:mc="http://schemas.openxmlformats.org/markup-compatibility/2006">
              <mc:Choice xmlns:v="urn:schemas-microsoft-com:vml" Requires="v">
                <p:oleObj spid="_x0000_s2296" r:id="rId7" imgW="76035" imgH="177415" progId="Equation.DSMT4">
                  <p:embed/>
                </p:oleObj>
              </mc:Choice>
              <mc:Fallback>
                <p:oleObj r:id="rId7" imgW="76035" imgH="177415" progId="Equation.DSMT4">
                  <p:embed/>
                  <p:pic>
                    <p:nvPicPr>
                      <p:cNvPr id="2053"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0742" y="4511674"/>
                        <a:ext cx="237071" cy="576262"/>
                      </a:xfrm>
                      <a:prstGeom prst="rect">
                        <a:avLst/>
                      </a:prstGeom>
                      <a:noFill/>
                      <a:ln>
                        <a:noFill/>
                      </a:ln>
                    </p:spPr>
                  </p:pic>
                </p:oleObj>
              </mc:Fallback>
            </mc:AlternateContent>
          </a:graphicData>
        </a:graphic>
      </p:graphicFrame>
      <p:graphicFrame>
        <p:nvGraphicFramePr>
          <p:cNvPr id="2054" name="Object 388"/>
          <p:cNvGraphicFramePr>
            <a:graphicFrameLocks noChangeAspect="1"/>
          </p:cNvGraphicFramePr>
          <p:nvPr>
            <p:extLst>
              <p:ext uri="{D42A27DB-BD31-4B8C-83A1-F6EECF244321}">
                <p14:modId xmlns:p14="http://schemas.microsoft.com/office/powerpoint/2010/main" val="823129453"/>
              </p:ext>
            </p:extLst>
          </p:nvPr>
        </p:nvGraphicFramePr>
        <p:xfrm>
          <a:off x="8757340" y="4511674"/>
          <a:ext cx="237071" cy="576262"/>
        </p:xfrm>
        <a:graphic>
          <a:graphicData uri="http://schemas.openxmlformats.org/presentationml/2006/ole">
            <mc:AlternateContent xmlns:mc="http://schemas.openxmlformats.org/markup-compatibility/2006">
              <mc:Choice xmlns:v="urn:schemas-microsoft-com:vml" Requires="v">
                <p:oleObj spid="_x0000_s2297" r:id="rId8" imgW="76035" imgH="177415" progId="Equation.DSMT4">
                  <p:embed/>
                </p:oleObj>
              </mc:Choice>
              <mc:Fallback>
                <p:oleObj r:id="rId8" imgW="76035" imgH="177415" progId="Equation.DSMT4">
                  <p:embed/>
                  <p:pic>
                    <p:nvPicPr>
                      <p:cNvPr id="2054" name="Object 3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7340" y="4511674"/>
                        <a:ext cx="237071" cy="576262"/>
                      </a:xfrm>
                      <a:prstGeom prst="rect">
                        <a:avLst/>
                      </a:prstGeom>
                      <a:noFill/>
                      <a:ln>
                        <a:noFill/>
                      </a:ln>
                    </p:spPr>
                  </p:pic>
                </p:oleObj>
              </mc:Fallback>
            </mc:AlternateContent>
          </a:graphicData>
        </a:graphic>
      </p:graphicFrame>
      <p:graphicFrame>
        <p:nvGraphicFramePr>
          <p:cNvPr id="2055" name="Object 389"/>
          <p:cNvGraphicFramePr>
            <a:graphicFrameLocks noChangeAspect="1"/>
          </p:cNvGraphicFramePr>
          <p:nvPr>
            <p:extLst>
              <p:ext uri="{D42A27DB-BD31-4B8C-83A1-F6EECF244321}">
                <p14:modId xmlns:p14="http://schemas.microsoft.com/office/powerpoint/2010/main" val="1582191955"/>
              </p:ext>
            </p:extLst>
          </p:nvPr>
        </p:nvGraphicFramePr>
        <p:xfrm>
          <a:off x="5832649" y="4511674"/>
          <a:ext cx="237071" cy="576262"/>
        </p:xfrm>
        <a:graphic>
          <a:graphicData uri="http://schemas.openxmlformats.org/presentationml/2006/ole">
            <mc:AlternateContent xmlns:mc="http://schemas.openxmlformats.org/markup-compatibility/2006">
              <mc:Choice xmlns:v="urn:schemas-microsoft-com:vml" Requires="v">
                <p:oleObj spid="_x0000_s2298" r:id="rId9" imgW="76035" imgH="177415" progId="Equation.DSMT4">
                  <p:embed/>
                </p:oleObj>
              </mc:Choice>
              <mc:Fallback>
                <p:oleObj r:id="rId9" imgW="76035" imgH="177415" progId="Equation.DSMT4">
                  <p:embed/>
                  <p:pic>
                    <p:nvPicPr>
                      <p:cNvPr id="2055" name="Object 3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649" y="4511674"/>
                        <a:ext cx="237071" cy="576262"/>
                      </a:xfrm>
                      <a:prstGeom prst="rect">
                        <a:avLst/>
                      </a:prstGeom>
                      <a:noFill/>
                      <a:ln>
                        <a:noFill/>
                      </a:ln>
                    </p:spPr>
                  </p:pic>
                </p:oleObj>
              </mc:Fallback>
            </mc:AlternateContent>
          </a:graphicData>
        </a:graphic>
      </p:graphicFrame>
      <p:graphicFrame>
        <p:nvGraphicFramePr>
          <p:cNvPr id="2056" name="Object 390"/>
          <p:cNvGraphicFramePr>
            <a:graphicFrameLocks noChangeAspect="1"/>
          </p:cNvGraphicFramePr>
          <p:nvPr>
            <p:extLst>
              <p:ext uri="{D42A27DB-BD31-4B8C-83A1-F6EECF244321}">
                <p14:modId xmlns:p14="http://schemas.microsoft.com/office/powerpoint/2010/main" val="2074058641"/>
              </p:ext>
            </p:extLst>
          </p:nvPr>
        </p:nvGraphicFramePr>
        <p:xfrm>
          <a:off x="6700331" y="4511674"/>
          <a:ext cx="237071" cy="576262"/>
        </p:xfrm>
        <a:graphic>
          <a:graphicData uri="http://schemas.openxmlformats.org/presentationml/2006/ole">
            <mc:AlternateContent xmlns:mc="http://schemas.openxmlformats.org/markup-compatibility/2006">
              <mc:Choice xmlns:v="urn:schemas-microsoft-com:vml" Requires="v">
                <p:oleObj spid="_x0000_s2299" r:id="rId10" imgW="76035" imgH="177415" progId="Equation.DSMT4">
                  <p:embed/>
                </p:oleObj>
              </mc:Choice>
              <mc:Fallback>
                <p:oleObj r:id="rId10" imgW="76035" imgH="177415" progId="Equation.DSMT4">
                  <p:embed/>
                  <p:pic>
                    <p:nvPicPr>
                      <p:cNvPr id="2056" name="Object 3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331" y="4511674"/>
                        <a:ext cx="237071" cy="576262"/>
                      </a:xfrm>
                      <a:prstGeom prst="rect">
                        <a:avLst/>
                      </a:prstGeom>
                      <a:noFill/>
                      <a:ln>
                        <a:noFill/>
                      </a:ln>
                    </p:spPr>
                  </p:pic>
                </p:oleObj>
              </mc:Fallback>
            </mc:AlternateContent>
          </a:graphicData>
        </a:graphic>
      </p:graphicFrame>
      <p:graphicFrame>
        <p:nvGraphicFramePr>
          <p:cNvPr id="2057" name="Object 397"/>
          <p:cNvGraphicFramePr>
            <a:graphicFrameLocks noChangeAspect="1"/>
          </p:cNvGraphicFramePr>
          <p:nvPr>
            <p:extLst>
              <p:ext uri="{D42A27DB-BD31-4B8C-83A1-F6EECF244321}">
                <p14:modId xmlns:p14="http://schemas.microsoft.com/office/powerpoint/2010/main" val="3874752676"/>
              </p:ext>
            </p:extLst>
          </p:nvPr>
        </p:nvGraphicFramePr>
        <p:xfrm>
          <a:off x="4753149" y="4511674"/>
          <a:ext cx="237071" cy="576262"/>
        </p:xfrm>
        <a:graphic>
          <a:graphicData uri="http://schemas.openxmlformats.org/presentationml/2006/ole">
            <mc:AlternateContent xmlns:mc="http://schemas.openxmlformats.org/markup-compatibility/2006">
              <mc:Choice xmlns:v="urn:schemas-microsoft-com:vml" Requires="v">
                <p:oleObj spid="_x0000_s2300" r:id="rId11" imgW="76035" imgH="177415" progId="Equation.DSMT4">
                  <p:embed/>
                </p:oleObj>
              </mc:Choice>
              <mc:Fallback>
                <p:oleObj r:id="rId11" imgW="76035" imgH="177415" progId="Equation.DSMT4">
                  <p:embed/>
                  <p:pic>
                    <p:nvPicPr>
                      <p:cNvPr id="2057" name="Object 3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149" y="4511674"/>
                        <a:ext cx="237071" cy="576262"/>
                      </a:xfrm>
                      <a:prstGeom prst="rect">
                        <a:avLst/>
                      </a:prstGeom>
                      <a:noFill/>
                      <a:ln>
                        <a:noFill/>
                      </a:ln>
                    </p:spPr>
                  </p:pic>
                </p:oleObj>
              </mc:Fallback>
            </mc:AlternateContent>
          </a:graphicData>
        </a:graphic>
      </p:graphicFrame>
      <p:graphicFrame>
        <p:nvGraphicFramePr>
          <p:cNvPr id="2058" name="Object 398"/>
          <p:cNvGraphicFramePr>
            <a:graphicFrameLocks noChangeAspect="1"/>
          </p:cNvGraphicFramePr>
          <p:nvPr>
            <p:extLst>
              <p:ext uri="{D42A27DB-BD31-4B8C-83A1-F6EECF244321}">
                <p14:modId xmlns:p14="http://schemas.microsoft.com/office/powerpoint/2010/main" val="188589007"/>
              </p:ext>
            </p:extLst>
          </p:nvPr>
        </p:nvGraphicFramePr>
        <p:xfrm>
          <a:off x="3635549" y="4511674"/>
          <a:ext cx="237071" cy="576262"/>
        </p:xfrm>
        <a:graphic>
          <a:graphicData uri="http://schemas.openxmlformats.org/presentationml/2006/ole">
            <mc:AlternateContent xmlns:mc="http://schemas.openxmlformats.org/markup-compatibility/2006">
              <mc:Choice xmlns:v="urn:schemas-microsoft-com:vml" Requires="v">
                <p:oleObj spid="_x0000_s2301" r:id="rId12" imgW="76035" imgH="177415" progId="Equation.DSMT4">
                  <p:embed/>
                </p:oleObj>
              </mc:Choice>
              <mc:Fallback>
                <p:oleObj r:id="rId12" imgW="76035" imgH="177415" progId="Equation.DSMT4">
                  <p:embed/>
                  <p:pic>
                    <p:nvPicPr>
                      <p:cNvPr id="2058" name="Object 3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549" y="4511674"/>
                        <a:ext cx="237071" cy="576262"/>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数据库系统概论">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cap="rnd" cmpd="dbl">
          <a:solidFill>
            <a:srgbClr val="92D050">
              <a:alpha val="48000"/>
            </a:srgbClr>
          </a:solidFill>
          <a:round/>
        </a:ln>
        <a:effectLst>
          <a:outerShdw blurRad="50800" dist="50800" dir="5400000" algn="ctr" rotWithShape="0">
            <a:srgbClr val="00B050"/>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TotalTime>
  <Words>7807</Words>
  <Application>Microsoft Office PowerPoint</Application>
  <PresentationFormat>全屏显示(4:3)</PresentationFormat>
  <Paragraphs>1375</Paragraphs>
  <Slides>150</Slides>
  <Notes>29</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150</vt:i4>
      </vt:variant>
    </vt:vector>
  </HeadingPairs>
  <TitlesOfParts>
    <vt:vector size="169" baseType="lpstr">
      <vt:lpstr>Arial Unicode MS</vt:lpstr>
      <vt:lpstr>仿宋_GB2312</vt:lpstr>
      <vt:lpstr>黑体</vt:lpstr>
      <vt:lpstr>华文琥珀</vt:lpstr>
      <vt:lpstr>华文楷体</vt:lpstr>
      <vt:lpstr>华文行楷</vt:lpstr>
      <vt:lpstr>隶书</vt:lpstr>
      <vt:lpstr>宋体</vt:lpstr>
      <vt:lpstr>微软雅黑</vt:lpstr>
      <vt:lpstr>Arial</vt:lpstr>
      <vt:lpstr>Calibri</vt:lpstr>
      <vt:lpstr>Franklin Gothic Book</vt:lpstr>
      <vt:lpstr>Franklin Gothic Medium</vt:lpstr>
      <vt:lpstr>Times New Roman</vt:lpstr>
      <vt:lpstr>Wingdings</vt:lpstr>
      <vt:lpstr>数据库系统概论</vt:lpstr>
      <vt:lpstr>Office 主题</vt:lpstr>
      <vt:lpstr>Image</vt:lpstr>
      <vt:lpstr>MathType 7.0 Equation</vt:lpstr>
      <vt:lpstr>PowerPoint 演示文稿</vt:lpstr>
      <vt:lpstr>什么是数据管理技术</vt:lpstr>
      <vt:lpstr>数据管理技术与图灵奖</vt:lpstr>
      <vt:lpstr>国内外主流数据库产业图谱</vt:lpstr>
      <vt:lpstr>数据管理技术的重要性</vt:lpstr>
      <vt:lpstr>数据管理技术的体系</vt:lpstr>
      <vt:lpstr>数据管理技术的体系</vt:lpstr>
      <vt:lpstr>数据管理技术的体系</vt:lpstr>
      <vt:lpstr>课程目标定位</vt:lpstr>
      <vt:lpstr>教材及参考书</vt:lpstr>
      <vt:lpstr>学习方式</vt:lpstr>
      <vt:lpstr>考试成绩</vt:lpstr>
      <vt:lpstr>内容安排（1）</vt:lpstr>
      <vt:lpstr>内容安排（2）</vt:lpstr>
      <vt:lpstr>PowerPoint 演示文稿</vt:lpstr>
      <vt:lpstr>数据库的地位</vt:lpstr>
      <vt:lpstr>1.1  数据库系统概述</vt:lpstr>
      <vt:lpstr>1.1.1  数据库的4个基本概念</vt:lpstr>
      <vt:lpstr>1.  数据</vt:lpstr>
      <vt:lpstr>数据举例</vt:lpstr>
      <vt:lpstr>数据举例</vt:lpstr>
      <vt:lpstr>2.  数据库</vt:lpstr>
      <vt:lpstr>3.  数据库管理系统</vt:lpstr>
      <vt:lpstr>数据库在计算机系统中的位置</vt:lpstr>
      <vt:lpstr>数据库管理系统的主要功能</vt:lpstr>
      <vt:lpstr>数据库管理系统的主要功能</vt:lpstr>
      <vt:lpstr>数据库管理系统的主要功能</vt:lpstr>
      <vt:lpstr>4.数据库系统</vt:lpstr>
      <vt:lpstr>PowerPoint 演示文稿</vt:lpstr>
      <vt:lpstr>1.1  数据库系统概述</vt:lpstr>
      <vt:lpstr>数据管理技术的产生和发展</vt:lpstr>
      <vt:lpstr>数据管理技术的产生和发展（续）</vt:lpstr>
      <vt:lpstr>1.  人工管理阶段</vt:lpstr>
      <vt:lpstr>人工管理阶段（续）</vt:lpstr>
      <vt:lpstr>人工管理阶段</vt:lpstr>
      <vt:lpstr>2.  文件系统阶段</vt:lpstr>
      <vt:lpstr>文件系统阶段（续）</vt:lpstr>
      <vt:lpstr>PowerPoint 演示文稿</vt:lpstr>
      <vt:lpstr>3.  数据库系统阶段</vt:lpstr>
      <vt:lpstr>1.1  数据库系统概述</vt:lpstr>
      <vt:lpstr>一个例子</vt:lpstr>
      <vt:lpstr>一个例子（续）</vt:lpstr>
      <vt:lpstr>一个例子（续）</vt:lpstr>
      <vt:lpstr>1.1.3  数据库系统的特点</vt:lpstr>
      <vt:lpstr>数据结构化</vt:lpstr>
      <vt:lpstr>数据的共享性高，冗余度低且易扩充</vt:lpstr>
      <vt:lpstr>数据独立性高</vt:lpstr>
      <vt:lpstr>数据由数据管理系统统一管理和控制</vt:lpstr>
      <vt:lpstr>PowerPoint 演示文稿</vt:lpstr>
      <vt:lpstr>数据库概念小结</vt:lpstr>
      <vt:lpstr>PowerPoint 演示文稿</vt:lpstr>
      <vt:lpstr>1.2  数据模型</vt:lpstr>
      <vt:lpstr> 1.2  数据模型</vt:lpstr>
      <vt:lpstr> 1.2.1  两类数据模型</vt:lpstr>
      <vt:lpstr>两类数据模型（续）</vt:lpstr>
      <vt:lpstr>两类数据模型（续）</vt:lpstr>
      <vt:lpstr> 1.2  数据模型</vt:lpstr>
      <vt:lpstr>1.2.2  概念模型</vt:lpstr>
      <vt:lpstr> 1.2.2  概念模型</vt:lpstr>
      <vt:lpstr>1.  信息世界中的基本概念</vt:lpstr>
      <vt:lpstr>信息世界中的基本概念（续）</vt:lpstr>
      <vt:lpstr>信息世界中的基本概念（续）</vt:lpstr>
      <vt:lpstr>实体-联系方法</vt:lpstr>
      <vt:lpstr> 1.2  数据模型</vt:lpstr>
      <vt:lpstr> 1.2.3  数据模型的组成要素</vt:lpstr>
      <vt:lpstr> 1.  数据结构</vt:lpstr>
      <vt:lpstr> 2.  数据操作 </vt:lpstr>
      <vt:lpstr>数据操作（续） </vt:lpstr>
      <vt:lpstr>3.  数据的完整性约束条件 </vt:lpstr>
      <vt:lpstr>数据的完整性约束条件（续）</vt:lpstr>
      <vt:lpstr> 1.2  数据模型</vt:lpstr>
      <vt:lpstr> 1.2.4 常用的数据模型</vt:lpstr>
      <vt:lpstr> 1.2  数据模型</vt:lpstr>
      <vt:lpstr>1.2.5  层次模型</vt:lpstr>
      <vt:lpstr>1.  层次模型的数据结构</vt:lpstr>
      <vt:lpstr>层次模型的数据结构（续）</vt:lpstr>
      <vt:lpstr>层次模型的数据结构（续）</vt:lpstr>
      <vt:lpstr>层次模型的数据结构（续）</vt:lpstr>
      <vt:lpstr>层次模型的数据结构（续）</vt:lpstr>
      <vt:lpstr>2. 层次模型的数据操纵与完整性约束 </vt:lpstr>
      <vt:lpstr>层次模型的完整性约束条件（续）</vt:lpstr>
      <vt:lpstr>3.层次模型的优缺点</vt:lpstr>
      <vt:lpstr> 1.2  数据模型</vt:lpstr>
      <vt:lpstr>1.2.6  网状模型</vt:lpstr>
      <vt:lpstr>1.  网状模型的数据结构</vt:lpstr>
      <vt:lpstr>网状模型的数据结构（续）</vt:lpstr>
      <vt:lpstr>网状模型的数据结构（续）</vt:lpstr>
      <vt:lpstr>PowerPoint 演示文稿</vt:lpstr>
      <vt:lpstr>网状模型的数据结构（续）</vt:lpstr>
      <vt:lpstr>网状模型的数据结构（续）</vt:lpstr>
      <vt:lpstr>网状模型的数据结构（续）</vt:lpstr>
      <vt:lpstr>2. 网状模型的操纵与完整性约束</vt:lpstr>
      <vt:lpstr>3. 网状模型的优缺点</vt:lpstr>
      <vt:lpstr> 1.2  数据模型</vt:lpstr>
      <vt:lpstr>1.2.7 关系模型</vt:lpstr>
      <vt:lpstr>1.  关系模型的数据结构 </vt:lpstr>
      <vt:lpstr>关系模型的数据结构（续）</vt:lpstr>
      <vt:lpstr>关系模型的数据结构（续）</vt:lpstr>
      <vt:lpstr>关系模型的数据结构（续）</vt:lpstr>
      <vt:lpstr>关系）</vt:lpstr>
      <vt:lpstr>2.  关系模型的操纵与完整性约束</vt:lpstr>
      <vt:lpstr>关系模型的操纵与完整性约束（续）</vt:lpstr>
      <vt:lpstr>3.  关系模型的优缺点</vt:lpstr>
      <vt:lpstr>关系模型的优缺点（续）</vt:lpstr>
      <vt:lpstr>PowerPoint 演示文稿</vt:lpstr>
      <vt:lpstr>1.3 数据库系统的结构</vt:lpstr>
      <vt:lpstr>数据库系统的结构（续）</vt:lpstr>
      <vt:lpstr>1.3.1 数据库系统模式的概念</vt:lpstr>
      <vt:lpstr>数据库系统模式的概念（续）</vt:lpstr>
      <vt:lpstr>数据库系统模式的概念（续）</vt:lpstr>
      <vt:lpstr>数据库系统结构（续）</vt:lpstr>
      <vt:lpstr>1.3.2 数据库系统的三级模式结构</vt:lpstr>
      <vt:lpstr>数据库系统的三级模式结构（续）</vt:lpstr>
      <vt:lpstr>1.  模式（Schema）</vt:lpstr>
      <vt:lpstr>模式（续）</vt:lpstr>
      <vt:lpstr>2.  外模式（External Schema）</vt:lpstr>
      <vt:lpstr>外模式（续）</vt:lpstr>
      <vt:lpstr>外模式（续）</vt:lpstr>
      <vt:lpstr>3. 内模式（Internal Schema）</vt:lpstr>
      <vt:lpstr>数据库系统结构（续）</vt:lpstr>
      <vt:lpstr>数据库的二级映像功能与数据独立性</vt:lpstr>
      <vt:lpstr>1.  外模式／模式映像</vt:lpstr>
      <vt:lpstr>外模式／模式映象（续）</vt:lpstr>
      <vt:lpstr>2.  模式／内模式映像</vt:lpstr>
      <vt:lpstr>模式／内模式映象（续）</vt:lpstr>
      <vt:lpstr>模式／内模式映象（续）</vt:lpstr>
      <vt:lpstr>模式／内模式映象（续）</vt:lpstr>
      <vt:lpstr>模式／内模式映象（续）</vt:lpstr>
      <vt:lpstr>模式／内模式映象（续）</vt:lpstr>
      <vt:lpstr>模式／内模式映象（续）</vt:lpstr>
      <vt:lpstr>模式／内模式映象（续）</vt:lpstr>
      <vt:lpstr>PowerPoint 演示文稿</vt:lpstr>
      <vt:lpstr>1.4  数据库系统的组成</vt:lpstr>
      <vt:lpstr>数据库系统的组成（续）</vt:lpstr>
      <vt:lpstr>1.  硬件平台及数据库</vt:lpstr>
      <vt:lpstr>2.  软件</vt:lpstr>
      <vt:lpstr>3.  人 员</vt:lpstr>
      <vt:lpstr>人 员（续）</vt:lpstr>
      <vt:lpstr>1.  数据库管理员（DBA）</vt:lpstr>
      <vt:lpstr>数据库管理员（续）</vt:lpstr>
      <vt:lpstr>数据库管理员（续）</vt:lpstr>
      <vt:lpstr>2. 系统分析员和数据库设计人员 </vt:lpstr>
      <vt:lpstr>系统分析员和数据库设计人员（续）</vt:lpstr>
      <vt:lpstr>3. 应用程序员</vt:lpstr>
      <vt:lpstr>4. 用户</vt:lpstr>
      <vt:lpstr>用户（续）</vt:lpstr>
      <vt:lpstr>复习与回顾</vt:lpstr>
      <vt:lpstr>复习与回顾</vt:lpstr>
      <vt:lpstr>复习与回顾</vt:lpstr>
      <vt:lpstr>1.5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宋广华</dc:creator>
  <cp:keywords>数据库系统概论</cp:keywords>
  <cp:lastModifiedBy>宋 广华</cp:lastModifiedBy>
  <cp:revision>170</cp:revision>
  <dcterms:modified xsi:type="dcterms:W3CDTF">2021-09-16T11:31:15Z</dcterms:modified>
</cp:coreProperties>
</file>