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5"/>
  </p:notesMasterIdLst>
  <p:sldIdLst>
    <p:sldId id="577" r:id="rId2"/>
    <p:sldId id="57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47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446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  <p:sldId id="458" r:id="rId69"/>
    <p:sldId id="459" r:id="rId70"/>
    <p:sldId id="460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572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573" r:id="rId96"/>
    <p:sldId id="487" r:id="rId97"/>
    <p:sldId id="570" r:id="rId98"/>
    <p:sldId id="488" r:id="rId99"/>
    <p:sldId id="489" r:id="rId100"/>
    <p:sldId id="490" r:id="rId101"/>
    <p:sldId id="491" r:id="rId102"/>
    <p:sldId id="492" r:id="rId103"/>
    <p:sldId id="493" r:id="rId104"/>
    <p:sldId id="576" r:id="rId105"/>
    <p:sldId id="494" r:id="rId106"/>
    <p:sldId id="495" r:id="rId107"/>
    <p:sldId id="496" r:id="rId108"/>
    <p:sldId id="586" r:id="rId109"/>
    <p:sldId id="587" r:id="rId110"/>
    <p:sldId id="588" r:id="rId111"/>
    <p:sldId id="589" r:id="rId112"/>
    <p:sldId id="571" r:id="rId113"/>
    <p:sldId id="582" r:id="rId114"/>
    <p:sldId id="583" r:id="rId115"/>
    <p:sldId id="584" r:id="rId116"/>
    <p:sldId id="585" r:id="rId117"/>
    <p:sldId id="592" r:id="rId118"/>
    <p:sldId id="590" r:id="rId119"/>
    <p:sldId id="593" r:id="rId120"/>
    <p:sldId id="594" r:id="rId121"/>
    <p:sldId id="595" r:id="rId122"/>
    <p:sldId id="596" r:id="rId123"/>
    <p:sldId id="598" r:id="rId124"/>
    <p:sldId id="497" r:id="rId125"/>
    <p:sldId id="498" r:id="rId126"/>
    <p:sldId id="564" r:id="rId127"/>
    <p:sldId id="565" r:id="rId128"/>
    <p:sldId id="566" r:id="rId129"/>
    <p:sldId id="567" r:id="rId130"/>
    <p:sldId id="568" r:id="rId131"/>
    <p:sldId id="569" r:id="rId132"/>
    <p:sldId id="574" r:id="rId133"/>
    <p:sldId id="575" r:id="rId134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10F"/>
    <a:srgbClr val="FF00FF"/>
    <a:srgbClr val="FF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6" autoAdjust="0"/>
  </p:normalViewPr>
  <p:slideViewPr>
    <p:cSldViewPr snapToObjects="1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A41BAB4-5761-4D81-83A8-A10BCC6D24D8}" type="datetimeFigureOut">
              <a:rPr lang="zh-CN" altLang="en-US"/>
              <a:pPr>
                <a:defRPr/>
              </a:pPr>
              <a:t>2021/10/14</a:t>
            </a:fld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D3F4711-444C-472A-950B-24C93808AD2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2338" y="747713"/>
            <a:ext cx="4987925" cy="3741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0B11CB-B08D-4D28-B7D5-0A32802C6319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EDFC59-A75D-4542-90D9-F9F7CD71AFD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100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35772B-876E-4439-A479-78B27642365B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A078CD-1208-4E68-8D7F-349662DC104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FBC3BA-3A51-457D-9C1C-6DCB17F57B2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F4711-444C-472A-950B-24C93808AD2C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38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F4711-444C-472A-950B-24C93808AD2C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88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0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676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B46B-05BD-4C50-8CDA-E0BF7882188E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59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8121-0976-455B-9B2F-7A14B457C179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28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F2F85-9B7F-4B48-B1FD-916CB61AC96E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48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51C51-28DE-4B1A-B1FB-EB00E9AF09B8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82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6249987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844675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86288" y="1844675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86288" y="4168775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9956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 descr="Dark upward diagonal"/>
          <p:cNvSpPr>
            <a:spLocks/>
          </p:cNvSpPr>
          <p:nvPr userDrawn="1"/>
        </p:nvSpPr>
        <p:spPr bwMode="gray">
          <a:xfrm>
            <a:off x="0" y="2636838"/>
            <a:ext cx="9144000" cy="144462"/>
          </a:xfrm>
          <a:custGeom>
            <a:avLst/>
            <a:gdLst>
              <a:gd name="T0" fmla="*/ 0 w 5639"/>
              <a:gd name="T1" fmla="*/ 0 h 113"/>
              <a:gd name="T2" fmla="*/ 2147483646 w 5639"/>
              <a:gd name="T3" fmla="*/ 0 h 113"/>
              <a:gd name="T4" fmla="*/ 2147483646 w 5639"/>
              <a:gd name="T5" fmla="*/ 2147483646 h 113"/>
              <a:gd name="T6" fmla="*/ 2147483646 w 5639"/>
              <a:gd name="T7" fmla="*/ 2147483646 h 113"/>
              <a:gd name="T8" fmla="*/ 0 w 5639"/>
              <a:gd name="T9" fmla="*/ 2147483646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80CB35"/>
            </a:fgClr>
            <a:bgClr>
              <a:srgbClr val="329A2A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2" descr="E:\华华上课\财大校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31" y="0"/>
            <a:ext cx="2725355" cy="2609528"/>
          </a:xfrm>
          <a:prstGeom prst="rect">
            <a:avLst/>
          </a:prstGeom>
          <a:noFill/>
          <a:effectLst>
            <a:reflection blurRad="6350" stA="50000" endPos="82000" dist="2032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8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966" y="-39688"/>
            <a:ext cx="8149538" cy="1138238"/>
          </a:xfrm>
        </p:spPr>
        <p:txBody>
          <a:bodyPr/>
          <a:lstStyle>
            <a:lvl1pPr>
              <a:defRPr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8966" y="1339850"/>
            <a:ext cx="8149538" cy="48545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2" descr="E:\华华上课\财大校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" y="2847"/>
            <a:ext cx="817347" cy="78261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21" descr="Dark upward diagonal"/>
          <p:cNvSpPr>
            <a:spLocks/>
          </p:cNvSpPr>
          <p:nvPr userDrawn="1"/>
        </p:nvSpPr>
        <p:spPr bwMode="gray">
          <a:xfrm rot="5400000">
            <a:off x="-2571730" y="3416739"/>
            <a:ext cx="6858000" cy="46038"/>
          </a:xfrm>
          <a:custGeom>
            <a:avLst/>
            <a:gdLst>
              <a:gd name="T0" fmla="*/ 0 w 5639"/>
              <a:gd name="T1" fmla="*/ 0 h 113"/>
              <a:gd name="T2" fmla="*/ 2147483646 w 5639"/>
              <a:gd name="T3" fmla="*/ 0 h 113"/>
              <a:gd name="T4" fmla="*/ 2147483646 w 5639"/>
              <a:gd name="T5" fmla="*/ 2147483646 h 113"/>
              <a:gd name="T6" fmla="*/ 2147483646 w 5639"/>
              <a:gd name="T7" fmla="*/ 2147483646 h 113"/>
              <a:gd name="T8" fmla="*/ 0 w 5639"/>
              <a:gd name="T9" fmla="*/ 2147483646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80CB35"/>
            </a:fgClr>
            <a:bgClr>
              <a:srgbClr val="329A2A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21537" y="4581128"/>
            <a:ext cx="755575" cy="125325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b="1" i="0" kern="1200" baseline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fld id="{63B6A61B-D63C-4656-9F0F-B5E5FD75F75C}" type="slidenum">
              <a:rPr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fontAlgn="auto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/13</a:t>
            </a:r>
            <a:r>
              <a:rPr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97352"/>
            <a:ext cx="827584" cy="260648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 baseline="0" smtClean="0">
                <a:solidFill>
                  <a:srgbClr val="002060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10" name="Freeform 21" descr="Dark upward diagonal"/>
          <p:cNvSpPr>
            <a:spLocks/>
          </p:cNvSpPr>
          <p:nvPr userDrawn="1"/>
        </p:nvSpPr>
        <p:spPr bwMode="gray">
          <a:xfrm>
            <a:off x="0" y="835903"/>
            <a:ext cx="9131300" cy="46037"/>
          </a:xfrm>
          <a:custGeom>
            <a:avLst/>
            <a:gdLst>
              <a:gd name="T0" fmla="*/ 0 w 5639"/>
              <a:gd name="T1" fmla="*/ 0 h 113"/>
              <a:gd name="T2" fmla="*/ 2147483646 w 5639"/>
              <a:gd name="T3" fmla="*/ 0 h 113"/>
              <a:gd name="T4" fmla="*/ 2147483646 w 5639"/>
              <a:gd name="T5" fmla="*/ 2147483646 h 113"/>
              <a:gd name="T6" fmla="*/ 2147483646 w 5639"/>
              <a:gd name="T7" fmla="*/ 2147483646 h 113"/>
              <a:gd name="T8" fmla="*/ 0 w 5639"/>
              <a:gd name="T9" fmla="*/ 2147483646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80CB35"/>
            </a:fgClr>
            <a:bgClr>
              <a:srgbClr val="329A2A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747178-2B01-4BAE-8884-3600E6A06E9A}"/>
              </a:ext>
            </a:extLst>
          </p:cNvPr>
          <p:cNvSpPr txBox="1"/>
          <p:nvPr userDrawn="1"/>
        </p:nvSpPr>
        <p:spPr>
          <a:xfrm>
            <a:off x="180964" y="1484784"/>
            <a:ext cx="492443" cy="28159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blipFill>
                  <a:blip r:embed="rId3"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数据库系统原理</a:t>
            </a:r>
            <a:r>
              <a:rPr lang="en-US" altLang="zh-CN" sz="2000" b="1" dirty="0">
                <a:blipFill>
                  <a:blip r:embed="rId3"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•</a:t>
            </a:r>
            <a:r>
              <a:rPr lang="zh-CN" altLang="en-US" sz="2000" b="1" dirty="0">
                <a:blipFill>
                  <a:blip r:embed="rId3"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209948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153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28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64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16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7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16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41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-39688"/>
            <a:ext cx="799288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3608" y="1339850"/>
            <a:ext cx="7992888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7176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 panose="02010800040101010101" pitchFamily="2" charset="-122"/>
                <a:ea typeface="华文琥珀" panose="02010800040101010101" pitchFamily="2" charset="-122"/>
              </a:rPr>
              <a:t>中国人民大学</a:t>
            </a:r>
          </a:p>
          <a:p>
            <a:pPr algn="ctr"/>
            <a:endParaRPr lang="zh-CN" altLang="en-U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endParaRPr lang="zh-CN" altLang="en-U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 panose="02010800040101010101" pitchFamily="2" charset="-122"/>
                <a:ea typeface="华文琥珀" panose="02010800040101010101" pitchFamily="2" charset="-122"/>
              </a:rPr>
              <a:t>数据库系统概论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3049588" y="1524000"/>
            <a:ext cx="5627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sz="6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数据库系统原理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2606675" y="3068638"/>
            <a:ext cx="65135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宋广华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ghsong520@zuel.edu.cn</a:t>
            </a: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中南财经政法大学 信息与安全工程学院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fld id="{6FDEC7DE-5837-40FF-8DBE-E0955C727755}" type="datetime2">
              <a:rPr lang="zh-CN" altLang="en-US" sz="2800" b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2021-10-14</a:t>
            </a:fld>
            <a:endParaRPr lang="zh-CN" altLang="zh-CN" sz="2800" dirty="0">
              <a:solidFill>
                <a:srgbClr val="00206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21208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  <a:endParaRPr lang="en-US" altLang="zh-CN" sz="36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/>
              <a:t> </a:t>
            </a:r>
            <a:r>
              <a:rPr lang="zh-CN" altLang="en-US">
                <a:ea typeface="黑体" panose="02010609060101010101" pitchFamily="49" charset="-122"/>
              </a:rPr>
              <a:t>元组</a:t>
            </a:r>
            <a:r>
              <a:rPr lang="zh-CN" altLang="en-US"/>
              <a:t>（</a:t>
            </a:r>
            <a:r>
              <a:rPr lang="en-US" altLang="zh-CN"/>
              <a:t>Tuple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笛卡尔积中每一个元素（</a:t>
            </a:r>
            <a:r>
              <a:rPr lang="en-US" altLang="zh-CN" sz="2200"/>
              <a:t>d1</a:t>
            </a:r>
            <a:r>
              <a:rPr lang="zh-CN" altLang="en-US" sz="2200"/>
              <a:t>，</a:t>
            </a:r>
            <a:r>
              <a:rPr lang="en-US" altLang="zh-CN" sz="2200"/>
              <a:t>d2</a:t>
            </a:r>
            <a:r>
              <a:rPr lang="zh-CN" altLang="en-US" sz="2200"/>
              <a:t>，</a:t>
            </a:r>
            <a:r>
              <a:rPr lang="en-US" altLang="zh-CN" sz="2200"/>
              <a:t>…</a:t>
            </a:r>
            <a:r>
              <a:rPr lang="zh-CN" altLang="en-US" sz="2200"/>
              <a:t>，</a:t>
            </a:r>
            <a:r>
              <a:rPr lang="en-US" altLang="zh-CN" sz="2200"/>
              <a:t>dn</a:t>
            </a:r>
            <a:r>
              <a:rPr lang="zh-CN" altLang="en-US" sz="2200"/>
              <a:t>）叫作一个</a:t>
            </a:r>
            <a:r>
              <a:rPr lang="en-US" altLang="zh-CN" sz="2200"/>
              <a:t>n</a:t>
            </a:r>
            <a:r>
              <a:rPr lang="zh-CN" altLang="en-US" sz="2200"/>
              <a:t>元组（</a:t>
            </a:r>
            <a:r>
              <a:rPr lang="en-US" altLang="zh-CN" sz="2200"/>
              <a:t>n-tuple</a:t>
            </a:r>
            <a:r>
              <a:rPr lang="zh-CN" altLang="en-US" sz="2200"/>
              <a:t>）或简称元组</a:t>
            </a:r>
            <a:endParaRPr lang="en-US" altLang="zh-CN" sz="220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(</a:t>
            </a:r>
            <a:r>
              <a:rPr lang="zh-CN" altLang="en-US" sz="2200"/>
              <a:t>张清玫，计算机专业，李勇</a:t>
            </a:r>
            <a:r>
              <a:rPr lang="en-US" altLang="zh-CN" sz="2200"/>
              <a:t>)</a:t>
            </a:r>
            <a:r>
              <a:rPr lang="zh-CN" altLang="en-US" sz="2200"/>
              <a:t>、</a:t>
            </a:r>
            <a:endParaRPr lang="en-US" altLang="zh-CN" sz="220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/>
              <a:t>    (</a:t>
            </a:r>
            <a:r>
              <a:rPr lang="zh-CN" altLang="en-US" sz="2200"/>
              <a:t>张清玫，计算机专业，刘晨</a:t>
            </a:r>
            <a:r>
              <a:rPr lang="en-US" altLang="zh-CN" sz="2200"/>
              <a:t>)  </a:t>
            </a:r>
            <a:r>
              <a:rPr lang="zh-CN" altLang="en-US" sz="2200"/>
              <a:t>等 都是元组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黑体" panose="02010609060101010101" pitchFamily="49" charset="-122"/>
              </a:rPr>
              <a:t>分量</a:t>
            </a:r>
            <a:r>
              <a:rPr lang="zh-CN" altLang="en-US"/>
              <a:t>（</a:t>
            </a:r>
            <a:r>
              <a:rPr lang="en-US" altLang="zh-CN"/>
              <a:t>Component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笛卡尔积元素（</a:t>
            </a:r>
            <a:r>
              <a:rPr lang="en-US" altLang="zh-CN" sz="2200" i="1"/>
              <a:t>d</a:t>
            </a:r>
            <a:r>
              <a:rPr lang="en-US" altLang="zh-CN" sz="2200" baseline="-25000"/>
              <a:t>1</a:t>
            </a:r>
            <a:r>
              <a:rPr lang="zh-CN" altLang="en-US" sz="2200"/>
              <a:t>，</a:t>
            </a:r>
            <a:r>
              <a:rPr lang="en-US" altLang="zh-CN" sz="2200" i="1"/>
              <a:t>d</a:t>
            </a:r>
            <a:r>
              <a:rPr lang="en-US" altLang="zh-CN" sz="2200" baseline="-25000"/>
              <a:t>2</a:t>
            </a:r>
            <a:r>
              <a:rPr lang="zh-CN" altLang="en-US" sz="2200"/>
              <a:t>，</a:t>
            </a:r>
            <a:r>
              <a:rPr lang="en-US" altLang="zh-CN" sz="2200"/>
              <a:t>…</a:t>
            </a:r>
            <a:r>
              <a:rPr lang="zh-CN" altLang="en-US" sz="2200"/>
              <a:t>，</a:t>
            </a:r>
            <a:r>
              <a:rPr lang="en-US" altLang="zh-CN" sz="2200" i="1"/>
              <a:t>d</a:t>
            </a:r>
            <a:r>
              <a:rPr lang="en-US" altLang="zh-CN" sz="2200" i="1" baseline="-25000"/>
              <a:t>n</a:t>
            </a:r>
            <a:r>
              <a:rPr lang="zh-CN" altLang="en-US" sz="2200"/>
              <a:t>）中的每一个值</a:t>
            </a:r>
            <a:r>
              <a:rPr lang="en-US" altLang="zh-CN" sz="2200" i="1"/>
              <a:t>d</a:t>
            </a:r>
            <a:r>
              <a:rPr lang="en-US" altLang="zh-CN" sz="2200" i="1" baseline="-25000"/>
              <a:t>i </a:t>
            </a:r>
            <a:r>
              <a:rPr lang="zh-CN" altLang="en-US" sz="2200"/>
              <a:t>叫作一个</a:t>
            </a:r>
            <a:r>
              <a:rPr lang="zh-CN" altLang="en-US" sz="2200">
                <a:ea typeface="黑体" panose="02010609060101010101" pitchFamily="49" charset="-122"/>
              </a:rPr>
              <a:t>分量</a:t>
            </a:r>
            <a:endParaRPr lang="zh-CN" altLang="en-US" sz="220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张清玫、计算机专业、李勇、刘晨等都是分量</a:t>
            </a:r>
            <a:r>
              <a:rPr lang="zh-CN" altLang="en-US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F0992-5166-40BD-98AE-A30E855FADA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 </a:t>
            </a:r>
            <a:r>
              <a:rPr lang="zh-CN" altLang="en-US" sz="3600"/>
              <a:t>除运算（</a:t>
            </a:r>
            <a:r>
              <a:rPr lang="en-US" altLang="zh-CN" sz="3600"/>
              <a:t>Division</a:t>
            </a:r>
            <a:r>
              <a:rPr lang="zh-CN" altLang="en-US" sz="3600"/>
              <a:t>）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latin typeface="Arial Unicode MS" pitchFamily="34" charset="-122"/>
              </a:rPr>
              <a:t>给定关系</a:t>
            </a:r>
            <a:r>
              <a:rPr lang="en-US" altLang="zh-CN" sz="2400" kern="1200" dirty="0"/>
              <a:t>R (X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Y) </a:t>
            </a:r>
            <a:r>
              <a:rPr lang="zh-CN" altLang="en-US" sz="2400" dirty="0">
                <a:latin typeface="Arial Unicode MS" pitchFamily="34" charset="-122"/>
              </a:rPr>
              <a:t>和</a:t>
            </a:r>
            <a:r>
              <a:rPr lang="en-US" altLang="zh-CN" sz="2400" kern="1200" dirty="0"/>
              <a:t>S (Y</a:t>
            </a:r>
            <a:r>
              <a:rPr lang="zh-CN" altLang="en-US" sz="2400" kern="1200" dirty="0"/>
              <a:t>，</a:t>
            </a:r>
            <a:r>
              <a:rPr lang="en-US" altLang="zh-CN" sz="2400" kern="1200" dirty="0"/>
              <a:t>Z)</a:t>
            </a:r>
            <a:r>
              <a:rPr lang="zh-CN" altLang="en-US" sz="2400" dirty="0">
                <a:latin typeface="Arial Unicode MS" pitchFamily="34" charset="-122"/>
              </a:rPr>
              <a:t>，其中</a:t>
            </a:r>
            <a:r>
              <a:rPr lang="en-US" altLang="zh-CN" sz="2400" i="1" dirty="0"/>
              <a:t>X</a:t>
            </a:r>
            <a:r>
              <a:rPr lang="zh-CN" altLang="en-US" sz="2400" kern="1200" dirty="0"/>
              <a:t>，</a:t>
            </a:r>
            <a:r>
              <a:rPr lang="en-US" altLang="zh-CN" sz="2400" i="1" kern="1200" dirty="0"/>
              <a:t>Y</a:t>
            </a:r>
            <a:r>
              <a:rPr lang="zh-CN" altLang="en-US" sz="2400" kern="1200" dirty="0"/>
              <a:t>，</a:t>
            </a:r>
            <a:r>
              <a:rPr lang="en-US" altLang="zh-CN" sz="2400" i="1" kern="1200" dirty="0"/>
              <a:t>Z</a:t>
            </a:r>
            <a:r>
              <a:rPr lang="zh-CN" altLang="en-US" sz="2400" dirty="0">
                <a:latin typeface="Arial Unicode MS" pitchFamily="34" charset="-122"/>
              </a:rPr>
              <a:t>为属性组。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/>
              <a:t>R</a:t>
            </a:r>
            <a:r>
              <a:rPr lang="zh-CN" altLang="en-US" sz="2400" dirty="0">
                <a:latin typeface="Arial Unicode MS" pitchFamily="34" charset="-122"/>
              </a:rPr>
              <a:t>中的</a:t>
            </a:r>
            <a:r>
              <a:rPr lang="en-US" altLang="zh-CN" sz="2400" kern="1200" dirty="0"/>
              <a:t>Y</a:t>
            </a:r>
            <a:r>
              <a:rPr lang="zh-CN" altLang="en-US" sz="2400" dirty="0">
                <a:latin typeface="Arial Unicode MS" pitchFamily="34" charset="-122"/>
              </a:rPr>
              <a:t>与</a:t>
            </a:r>
            <a:r>
              <a:rPr lang="en-US" altLang="zh-CN" sz="2400" kern="1200" dirty="0"/>
              <a:t>S</a:t>
            </a:r>
            <a:r>
              <a:rPr lang="zh-CN" altLang="en-US" sz="2400" dirty="0">
                <a:latin typeface="Arial Unicode MS" pitchFamily="34" charset="-122"/>
              </a:rPr>
              <a:t>中的</a:t>
            </a:r>
            <a:r>
              <a:rPr lang="en-US" altLang="zh-CN" sz="2400" kern="1200" dirty="0"/>
              <a:t>Y</a:t>
            </a:r>
            <a:r>
              <a:rPr lang="zh-CN" altLang="en-US" sz="2400" dirty="0">
                <a:latin typeface="Arial Unicode MS" pitchFamily="34" charset="-122"/>
              </a:rPr>
              <a:t>可以有不同的属性名，但必须出自相同的</a:t>
            </a:r>
            <a:endParaRPr lang="en-US" altLang="zh-CN" sz="2400" dirty="0">
              <a:latin typeface="Arial Unicode MS" pitchFamily="34" charset="-122"/>
            </a:endParaRP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Arial Unicode MS" pitchFamily="34" charset="-122"/>
              </a:rPr>
              <a:t>域集。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/>
              <a:t>R</a:t>
            </a:r>
            <a:r>
              <a:rPr lang="zh-CN" altLang="en-US" sz="2400" dirty="0">
                <a:latin typeface="Arial Unicode MS" pitchFamily="34" charset="-122"/>
              </a:rPr>
              <a:t>与</a:t>
            </a:r>
            <a:r>
              <a:rPr lang="en-US" altLang="zh-CN" sz="2400" kern="1200" dirty="0"/>
              <a:t>S</a:t>
            </a:r>
            <a:r>
              <a:rPr lang="zh-CN" altLang="en-US" sz="2400" dirty="0">
                <a:latin typeface="Arial Unicode MS" pitchFamily="34" charset="-122"/>
              </a:rPr>
              <a:t>的除运算得到一个新的关系</a:t>
            </a:r>
            <a:r>
              <a:rPr lang="en-US" altLang="zh-CN" sz="2400" kern="1200" dirty="0"/>
              <a:t>P(X)</a:t>
            </a:r>
            <a:r>
              <a:rPr lang="zh-CN" altLang="en-US" sz="2400" i="1" dirty="0">
                <a:solidFill>
                  <a:schemeClr val="hlink"/>
                </a:solidFill>
                <a:latin typeface="Arial Unicode MS" pitchFamily="34" charset="-122"/>
              </a:rPr>
              <a:t>，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1200" dirty="0"/>
              <a:t>P</a:t>
            </a:r>
            <a:r>
              <a:rPr lang="zh-CN" altLang="en-US" sz="2400" dirty="0">
                <a:latin typeface="Arial Unicode MS" pitchFamily="34" charset="-122"/>
              </a:rPr>
              <a:t>是</a:t>
            </a:r>
            <a:r>
              <a:rPr lang="en-US" altLang="zh-CN" sz="2400" kern="1200" dirty="0"/>
              <a:t>R</a:t>
            </a:r>
            <a:r>
              <a:rPr lang="zh-CN" altLang="en-US" sz="2400" dirty="0">
                <a:latin typeface="Arial Unicode MS" pitchFamily="34" charset="-122"/>
              </a:rPr>
              <a:t>中满足下列条件的元组在 </a:t>
            </a:r>
            <a:r>
              <a:rPr lang="en-US" altLang="zh-CN" sz="2400" i="1" dirty="0"/>
              <a:t>X </a:t>
            </a:r>
            <a:r>
              <a:rPr lang="zh-CN" altLang="en-US" sz="2400" dirty="0">
                <a:latin typeface="Arial Unicode MS" pitchFamily="34" charset="-122"/>
              </a:rPr>
              <a:t>属性列上的投影：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Arial Unicode MS" pitchFamily="34" charset="-122"/>
              </a:rPr>
              <a:t>元组在</a:t>
            </a:r>
            <a:r>
              <a:rPr lang="en-US" altLang="zh-CN" sz="2400" i="1" dirty="0"/>
              <a:t>X</a:t>
            </a:r>
            <a:r>
              <a:rPr lang="zh-CN" altLang="en-US" sz="2400" dirty="0">
                <a:latin typeface="Arial Unicode MS" pitchFamily="34" charset="-122"/>
              </a:rPr>
              <a:t>上分量值</a:t>
            </a:r>
            <a:r>
              <a:rPr lang="en-US" altLang="zh-CN" sz="2400" i="1" dirty="0">
                <a:latin typeface="Arial Unicode MS" pitchFamily="34" charset="-122"/>
              </a:rPr>
              <a:t>x</a:t>
            </a:r>
            <a:r>
              <a:rPr lang="zh-CN" altLang="en-US" sz="2400" dirty="0">
                <a:latin typeface="Arial Unicode MS" pitchFamily="34" charset="-122"/>
              </a:rPr>
              <a:t>的象集</a:t>
            </a:r>
            <a:r>
              <a:rPr lang="en-US" altLang="zh-CN" sz="2400" i="1" dirty="0" err="1"/>
              <a:t>Y</a:t>
            </a:r>
            <a:r>
              <a:rPr lang="en-US" altLang="zh-CN" sz="2400" i="1" baseline="-30000" dirty="0" err="1"/>
              <a:t>x</a:t>
            </a:r>
            <a:r>
              <a:rPr lang="zh-CN" altLang="en-US" sz="2400" dirty="0">
                <a:latin typeface="Arial Unicode MS" pitchFamily="34" charset="-122"/>
              </a:rPr>
              <a:t>包含</a:t>
            </a:r>
            <a:r>
              <a:rPr lang="en-US" altLang="zh-CN" sz="2400" i="1" dirty="0"/>
              <a:t>S</a:t>
            </a:r>
            <a:r>
              <a:rPr lang="zh-CN" altLang="en-US" sz="2400" dirty="0">
                <a:latin typeface="Arial Unicode MS" pitchFamily="34" charset="-122"/>
              </a:rPr>
              <a:t>在</a:t>
            </a:r>
            <a:r>
              <a:rPr lang="en-US" altLang="zh-CN" sz="2400" i="1" dirty="0"/>
              <a:t>Y</a:t>
            </a:r>
            <a:r>
              <a:rPr lang="zh-CN" altLang="en-US" sz="2400" dirty="0">
                <a:latin typeface="Arial Unicode MS" pitchFamily="34" charset="-122"/>
              </a:rPr>
              <a:t>上投影的集合，记作：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Arial Unicode MS" pitchFamily="34" charset="-122"/>
              </a:rPr>
              <a:t>       </a:t>
            </a:r>
            <a:r>
              <a:rPr lang="en-US" altLang="zh-CN" i="1" dirty="0"/>
              <a:t>R</a:t>
            </a:r>
            <a:r>
              <a:rPr lang="en-US" altLang="zh-CN" dirty="0"/>
              <a:t>÷</a:t>
            </a:r>
            <a:r>
              <a:rPr lang="en-US" altLang="zh-CN" i="1" dirty="0"/>
              <a:t>S</a:t>
            </a:r>
            <a:r>
              <a:rPr lang="en-US" altLang="zh-CN" dirty="0"/>
              <a:t>={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]|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∧π</a:t>
            </a:r>
            <a:r>
              <a:rPr lang="en-US" altLang="zh-CN" baseline="-30000" dirty="0" err="1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en-US" altLang="zh-CN" dirty="0"/>
              <a:t>}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latin typeface="Arial Unicode MS" pitchFamily="34" charset="-122"/>
              </a:rPr>
              <a:t>       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>
                <a:latin typeface="Arial Unicode MS" pitchFamily="34" charset="-122"/>
              </a:rPr>
              <a:t>在</a:t>
            </a:r>
            <a:r>
              <a:rPr lang="en-US" altLang="zh-CN" i="1" dirty="0"/>
              <a:t>R</a:t>
            </a:r>
            <a:r>
              <a:rPr lang="zh-CN" altLang="en-US" dirty="0">
                <a:latin typeface="Arial Unicode MS" pitchFamily="34" charset="-122"/>
              </a:rPr>
              <a:t>中的象集，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</a:p>
          <a:p>
            <a:pPr eaLnBrk="1" hangingPunct="1">
              <a:lnSpc>
                <a:spcPct val="140000"/>
              </a:lnSpc>
              <a:defRPr/>
            </a:pPr>
            <a:endParaRPr lang="en-US" altLang="zh-CN" sz="2200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1A91A-FDD3-4E4B-98D0-5563CA0B0288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  <a:endParaRPr lang="en-US" altLang="zh-CN" sz="36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除操作是同时从行和列角度进行运算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 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lvl="2" algn="just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D4DDD-74EB-4B27-9CE8-68AA242D16A1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108548" name="Group 43"/>
          <p:cNvGrpSpPr>
            <a:grpSpLocks/>
          </p:cNvGrpSpPr>
          <p:nvPr/>
        </p:nvGrpSpPr>
        <p:grpSpPr bwMode="auto">
          <a:xfrm>
            <a:off x="2700338" y="2492375"/>
            <a:ext cx="3810000" cy="2209800"/>
            <a:chOff x="1728" y="1536"/>
            <a:chExt cx="2400" cy="1392"/>
          </a:xfrm>
        </p:grpSpPr>
        <p:grpSp>
          <p:nvGrpSpPr>
            <p:cNvPr id="108549" name="Group 20"/>
            <p:cNvGrpSpPr>
              <a:grpSpLocks/>
            </p:cNvGrpSpPr>
            <p:nvPr/>
          </p:nvGrpSpPr>
          <p:grpSpPr bwMode="auto"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08564" name="Rectangle 21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5" name="Rectangle 22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6" name="Rectangle 23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7" name="Rectangle 24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8" name="Rectangle 2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69" name="Rectangle 26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0" name="Rectangle 27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571" name="Rectangle 28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8550" name="AutoShape 29"/>
            <p:cNvSpPr>
              <a:spLocks noChangeArrowheads="1"/>
            </p:cNvSpPr>
            <p:nvPr/>
          </p:nvSpPr>
          <p:spPr bwMode="auto"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1" name="Rectangle 30"/>
            <p:cNvSpPr>
              <a:spLocks noChangeArrowheads="1"/>
            </p:cNvSpPr>
            <p:nvPr/>
          </p:nvSpPr>
          <p:spPr bwMode="auto"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2" name="Rectangle 31"/>
            <p:cNvSpPr>
              <a:spLocks noChangeArrowheads="1"/>
            </p:cNvSpPr>
            <p:nvPr/>
          </p:nvSpPr>
          <p:spPr bwMode="auto"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3" name="Rectangle 32"/>
            <p:cNvSpPr>
              <a:spLocks noChangeArrowheads="1"/>
            </p:cNvSpPr>
            <p:nvPr/>
          </p:nvSpPr>
          <p:spPr bwMode="auto"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4" name="Rectangle 33"/>
            <p:cNvSpPr>
              <a:spLocks noChangeArrowheads="1"/>
            </p:cNvSpPr>
            <p:nvPr/>
          </p:nvSpPr>
          <p:spPr bwMode="auto">
            <a:xfrm>
              <a:off x="2928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÷</a:t>
              </a:r>
            </a:p>
          </p:txBody>
        </p:sp>
        <p:sp>
          <p:nvSpPr>
            <p:cNvPr id="108555" name="AutoShape 34"/>
            <p:cNvSpPr>
              <a:spLocks noChangeArrowheads="1"/>
            </p:cNvSpPr>
            <p:nvPr/>
          </p:nvSpPr>
          <p:spPr bwMode="auto"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6" name="Rectangle 35" descr="浅色下对角线"/>
            <p:cNvSpPr>
              <a:spLocks noChangeArrowheads="1"/>
            </p:cNvSpPr>
            <p:nvPr/>
          </p:nvSpPr>
          <p:spPr bwMode="auto"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7" name="Rectangle 36" descr="浅色下对角线"/>
            <p:cNvSpPr>
              <a:spLocks noChangeArrowheads="1"/>
            </p:cNvSpPr>
            <p:nvPr/>
          </p:nvSpPr>
          <p:spPr bwMode="auto"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8" name="Rectangle 37" descr="浅色下对角线"/>
            <p:cNvSpPr>
              <a:spLocks noChangeArrowheads="1"/>
            </p:cNvSpPr>
            <p:nvPr/>
          </p:nvSpPr>
          <p:spPr bwMode="auto"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559" name="Text Box 38"/>
            <p:cNvSpPr txBox="1"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108560" name="Text Box 39"/>
            <p:cNvSpPr txBox="1"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  <p:sp>
          <p:nvSpPr>
            <p:cNvPr id="108561" name="Line 40"/>
            <p:cNvSpPr>
              <a:spLocks noChangeShapeType="1"/>
            </p:cNvSpPr>
            <p:nvPr/>
          </p:nvSpPr>
          <p:spPr bwMode="auto">
            <a:xfrm>
              <a:off x="2448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2" name="Line 41"/>
            <p:cNvSpPr>
              <a:spLocks noChangeShapeType="1"/>
            </p:cNvSpPr>
            <p:nvPr/>
          </p:nvSpPr>
          <p:spPr bwMode="auto">
            <a:xfrm>
              <a:off x="2784" y="264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3" name="Line 42"/>
            <p:cNvSpPr>
              <a:spLocks noChangeShapeType="1"/>
            </p:cNvSpPr>
            <p:nvPr/>
          </p:nvSpPr>
          <p:spPr bwMode="auto">
            <a:xfrm>
              <a:off x="2784" y="1536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  <a:endParaRPr lang="en-US" altLang="zh-CN" sz="360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81904"/>
              </p:ext>
            </p:extLst>
          </p:nvPr>
        </p:nvGraphicFramePr>
        <p:xfrm>
          <a:off x="941388" y="1887010"/>
          <a:ext cx="4981302" cy="34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c7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a3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c6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a4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b6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c6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245581" marR="245581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8E04C-CB7E-4C5B-8E50-F0471943C69C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109571" name="Rectangle 132"/>
          <p:cNvSpPr>
            <a:spLocks noChangeArrowheads="1"/>
          </p:cNvSpPr>
          <p:nvPr/>
        </p:nvSpPr>
        <p:spPr bwMode="auto">
          <a:xfrm>
            <a:off x="827584" y="883413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[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2.9]</a:t>
            </a:r>
            <a:r>
              <a:rPr lang="zh-CN" altLang="en-US" sz="2400" b="1" dirty="0"/>
              <a:t>设关系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分别为下图的</a:t>
            </a:r>
            <a:r>
              <a:rPr lang="en-US" altLang="zh-CN" sz="2400" b="1" dirty="0"/>
              <a:t>(a)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(b)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RS</a:t>
            </a:r>
            <a:r>
              <a:rPr lang="zh-CN" altLang="en-US" sz="2400" b="1" dirty="0"/>
              <a:t>的结果为图</a:t>
            </a:r>
            <a:r>
              <a:rPr lang="en-US" altLang="zh-CN" sz="2400" b="1" dirty="0"/>
              <a:t>(c) </a:t>
            </a:r>
          </a:p>
        </p:txBody>
      </p:sp>
      <p:graphicFrame>
        <p:nvGraphicFramePr>
          <p:cNvPr id="8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49588"/>
              </p:ext>
            </p:extLst>
          </p:nvPr>
        </p:nvGraphicFramePr>
        <p:xfrm>
          <a:off x="6313023" y="2284291"/>
          <a:ext cx="2112963" cy="170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32" name="TextBox 7"/>
          <p:cNvSpPr txBox="1">
            <a:spLocks noChangeArrowheads="1"/>
          </p:cNvSpPr>
          <p:nvPr/>
        </p:nvSpPr>
        <p:spPr bwMode="auto">
          <a:xfrm>
            <a:off x="1135856" y="1408510"/>
            <a:ext cx="3889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109633" name="TextBox 10"/>
          <p:cNvSpPr txBox="1">
            <a:spLocks noChangeArrowheads="1"/>
          </p:cNvSpPr>
          <p:nvPr/>
        </p:nvSpPr>
        <p:spPr bwMode="auto">
          <a:xfrm>
            <a:off x="7164288" y="5085184"/>
            <a:ext cx="8572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R÷S</a:t>
            </a:r>
            <a:endParaRPr lang="zh-CN" altLang="en-US" sz="2200" b="1"/>
          </a:p>
        </p:txBody>
      </p:sp>
      <p:sp>
        <p:nvSpPr>
          <p:cNvPr id="109634" name="TextBox 10"/>
          <p:cNvSpPr txBox="1">
            <a:spLocks noChangeArrowheads="1"/>
          </p:cNvSpPr>
          <p:nvPr/>
        </p:nvSpPr>
        <p:spPr bwMode="auto">
          <a:xfrm>
            <a:off x="6681323" y="1860428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graphicFrame>
        <p:nvGraphicFramePr>
          <p:cNvPr id="13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765561"/>
              </p:ext>
            </p:extLst>
          </p:nvPr>
        </p:nvGraphicFramePr>
        <p:xfrm>
          <a:off x="7146825" y="5551909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3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除运算（续）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/>
              <a:t>在关系</a:t>
            </a:r>
            <a:r>
              <a:rPr lang="en-US" altLang="zh-CN" sz="2400"/>
              <a:t>R</a:t>
            </a:r>
            <a:r>
              <a:rPr lang="zh-CN" altLang="en-US" sz="2400"/>
              <a:t>中，</a:t>
            </a:r>
            <a:r>
              <a:rPr lang="en-US" altLang="zh-CN" sz="2400"/>
              <a:t>A</a:t>
            </a:r>
            <a:r>
              <a:rPr lang="zh-CN" altLang="en-US" sz="2400"/>
              <a:t>可以取四个值</a:t>
            </a:r>
            <a:r>
              <a:rPr lang="en-US" altLang="zh-CN" sz="2400"/>
              <a:t>{a1</a:t>
            </a:r>
            <a:r>
              <a:rPr lang="zh-CN" altLang="en-US" sz="2400"/>
              <a:t>，</a:t>
            </a:r>
            <a:r>
              <a:rPr lang="en-US" altLang="zh-CN" sz="2400"/>
              <a:t>a2</a:t>
            </a:r>
            <a:r>
              <a:rPr lang="zh-CN" altLang="en-US" sz="2400"/>
              <a:t>，</a:t>
            </a:r>
            <a:r>
              <a:rPr lang="en-US" altLang="zh-CN" sz="2400"/>
              <a:t>a3</a:t>
            </a:r>
            <a:r>
              <a:rPr lang="zh-CN" altLang="en-US" sz="2400"/>
              <a:t>，</a:t>
            </a:r>
            <a:r>
              <a:rPr lang="en-US" altLang="zh-CN" sz="2400"/>
              <a:t>a4}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1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2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3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1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2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3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7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3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3</a:t>
            </a:r>
            <a:r>
              <a:rPr lang="zh-CN" altLang="en-US"/>
              <a:t>的象集为 </a:t>
            </a:r>
            <a:r>
              <a:rPr lang="en-US" altLang="zh-CN"/>
              <a:t>{</a:t>
            </a:r>
            <a:r>
              <a:rPr lang="en-US" altLang="zh-CN" i="1"/>
              <a:t>(b</a:t>
            </a:r>
            <a:r>
              <a:rPr lang="en-US" altLang="zh-CN" baseline="-30000"/>
              <a:t>4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6</a:t>
            </a:r>
            <a:r>
              <a:rPr lang="en-US" altLang="zh-CN"/>
              <a:t>)}</a:t>
            </a:r>
          </a:p>
          <a:p>
            <a:pPr lvl="1" indent="-20955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a</a:t>
            </a:r>
            <a:r>
              <a:rPr lang="en-US" altLang="zh-CN" baseline="-30000"/>
              <a:t>4</a:t>
            </a:r>
            <a:r>
              <a:rPr lang="zh-CN" altLang="en-US"/>
              <a:t>的象集为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 baseline="-30000"/>
              <a:t>6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30000"/>
              <a:t>6</a:t>
            </a:r>
            <a:r>
              <a:rPr lang="en-US" altLang="zh-CN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/>
              <a:t>S</a:t>
            </a:r>
            <a:r>
              <a:rPr lang="zh-CN" altLang="en-US" sz="2400"/>
              <a:t>在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/>
              <a:t>)</a:t>
            </a:r>
            <a:r>
              <a:rPr lang="zh-CN" altLang="en-US" sz="2400"/>
              <a:t>上的投影为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1"/>
              <a:t>           </a:t>
            </a:r>
            <a:r>
              <a:rPr lang="en-US" altLang="zh-CN" sz="2400" i="1"/>
              <a:t>{(b1</a:t>
            </a:r>
            <a:r>
              <a:rPr lang="zh-CN" altLang="en-US" sz="2400" i="1"/>
              <a:t>，</a:t>
            </a:r>
            <a:r>
              <a:rPr lang="en-US" altLang="zh-CN" sz="2400" i="1"/>
              <a:t>c2)</a:t>
            </a:r>
            <a:r>
              <a:rPr lang="zh-CN" altLang="en-US" sz="2400" i="1"/>
              <a:t>，</a:t>
            </a:r>
            <a:r>
              <a:rPr lang="en-US" altLang="zh-CN" sz="2400" i="1"/>
              <a:t>(b2</a:t>
            </a:r>
            <a:r>
              <a:rPr lang="zh-CN" altLang="en-US" sz="2400" i="1"/>
              <a:t>，</a:t>
            </a:r>
            <a:r>
              <a:rPr lang="en-US" altLang="zh-CN" sz="2400" i="1"/>
              <a:t>c1)</a:t>
            </a:r>
            <a:r>
              <a:rPr lang="zh-CN" altLang="en-US" sz="2400" i="1"/>
              <a:t>，</a:t>
            </a:r>
            <a:r>
              <a:rPr lang="en-US" altLang="zh-CN" sz="2400" i="1"/>
              <a:t>(b2</a:t>
            </a:r>
            <a:r>
              <a:rPr lang="zh-CN" altLang="en-US" sz="2400" i="1"/>
              <a:t>，</a:t>
            </a:r>
            <a:r>
              <a:rPr lang="en-US" altLang="zh-CN" sz="2400" i="1"/>
              <a:t>c3) }</a:t>
            </a:r>
            <a:endParaRPr lang="en-US" altLang="zh-CN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只有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zh-CN" altLang="en-US" sz="2400"/>
              <a:t>的象集包含了</a:t>
            </a:r>
            <a:r>
              <a:rPr lang="en-US" altLang="zh-CN" sz="2400" i="1"/>
              <a:t>S</a:t>
            </a:r>
            <a:r>
              <a:rPr lang="zh-CN" altLang="en-US" sz="2400"/>
              <a:t>在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/>
              <a:t>)</a:t>
            </a:r>
            <a:r>
              <a:rPr lang="zh-CN" altLang="en-US" sz="2400"/>
              <a:t>属性组上的投影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所以     </a:t>
            </a:r>
            <a:r>
              <a:rPr lang="en-US" altLang="zh-CN" sz="2400" i="1"/>
              <a:t>R</a:t>
            </a:r>
            <a:r>
              <a:rPr lang="en-US" altLang="zh-CN" sz="2400"/>
              <a:t>÷</a:t>
            </a:r>
            <a:r>
              <a:rPr lang="en-US" altLang="zh-CN" sz="2400" i="1"/>
              <a:t>S</a:t>
            </a:r>
            <a:r>
              <a:rPr lang="en-US" altLang="zh-CN" sz="2400"/>
              <a:t> ={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}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CE47B-5867-42FF-8DF1-833E1B690A8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774700"/>
            <a:ext cx="8147050" cy="350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/>
              <a:t>例 </a:t>
            </a:r>
            <a:r>
              <a:rPr lang="zh-CN" altLang="en-US" sz="2000" b="1">
                <a:latin typeface="Times New Roman" panose="02020603050405020304" pitchFamily="18" charset="0"/>
              </a:rPr>
              <a:t>：   </a:t>
            </a:r>
            <a:r>
              <a:rPr lang="en-US" altLang="zh-CN" sz="2000" b="1">
                <a:latin typeface="Times New Roman" panose="02020603050405020304" pitchFamily="18" charset="0"/>
              </a:rPr>
              <a:t>R11</a:t>
            </a:r>
            <a:r>
              <a:rPr lang="en-US" altLang="zh-CN" sz="2000" b="1"/>
              <a:t>          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R21                   R22</a:t>
            </a:r>
            <a:r>
              <a:rPr lang="en-US" altLang="zh-CN" sz="2000" b="1"/>
              <a:t>                 </a:t>
            </a:r>
            <a:r>
              <a:rPr lang="en-US" altLang="zh-CN" sz="2000" b="1">
                <a:latin typeface="Times New Roman" panose="02020603050405020304" pitchFamily="18" charset="0"/>
              </a:rPr>
              <a:t>R23</a:t>
            </a:r>
          </a:p>
        </p:txBody>
      </p:sp>
      <p:graphicFrame>
        <p:nvGraphicFramePr>
          <p:cNvPr id="142583" name="Group 247"/>
          <p:cNvGraphicFramePr>
            <a:graphicFrameLocks noGrp="1"/>
          </p:cNvGraphicFramePr>
          <p:nvPr>
            <p:ph sz="quarter" idx="2"/>
          </p:nvPr>
        </p:nvGraphicFramePr>
        <p:xfrm>
          <a:off x="688975" y="1130300"/>
          <a:ext cx="2016125" cy="33528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2570" name="Group 234"/>
          <p:cNvGraphicFramePr>
            <a:graphicFrameLocks noGrp="1"/>
          </p:cNvGraphicFramePr>
          <p:nvPr>
            <p:ph sz="quarter" idx="3"/>
          </p:nvPr>
        </p:nvGraphicFramePr>
        <p:xfrm>
          <a:off x="3419475" y="1125538"/>
          <a:ext cx="971550" cy="744537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582" name="Group 246"/>
          <p:cNvGraphicFramePr>
            <a:graphicFrameLocks noGrp="1"/>
          </p:cNvGraphicFramePr>
          <p:nvPr/>
        </p:nvGraphicFramePr>
        <p:xfrm>
          <a:off x="6659563" y="1125538"/>
          <a:ext cx="971550" cy="14605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2575" name="Group 239"/>
          <p:cNvGraphicFramePr>
            <a:graphicFrameLocks noGrp="1"/>
          </p:cNvGraphicFramePr>
          <p:nvPr/>
        </p:nvGraphicFramePr>
        <p:xfrm>
          <a:off x="5076825" y="1125538"/>
          <a:ext cx="1008063" cy="1109663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540" name="Text Box 71"/>
          <p:cNvSpPr txBox="1">
            <a:spLocks noChangeArrowheads="1"/>
          </p:cNvSpPr>
          <p:nvPr/>
        </p:nvSpPr>
        <p:spPr bwMode="auto">
          <a:xfrm>
            <a:off x="3124200" y="4681538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6CB529"/>
                </a:solidFill>
                <a:latin typeface="Arial" panose="020B0604020202020204" pitchFamily="34" charset="0"/>
              </a:rPr>
              <a:t>求 </a:t>
            </a:r>
            <a:r>
              <a:rPr lang="en-US" altLang="zh-CN" sz="2400">
                <a:solidFill>
                  <a:srgbClr val="6CB529"/>
                </a:solidFill>
                <a:latin typeface="Arial" panose="020B0604020202020204" pitchFamily="34" charset="0"/>
              </a:rPr>
              <a:t>R11÷R21    R11÷ R22     R11÷ R23</a:t>
            </a:r>
          </a:p>
        </p:txBody>
      </p:sp>
      <p:graphicFrame>
        <p:nvGraphicFramePr>
          <p:cNvPr id="142600" name="Group 264"/>
          <p:cNvGraphicFramePr>
            <a:graphicFrameLocks noGrp="1"/>
          </p:cNvGraphicFramePr>
          <p:nvPr/>
        </p:nvGraphicFramePr>
        <p:xfrm>
          <a:off x="3716338" y="5153025"/>
          <a:ext cx="1008062" cy="1446215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9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R#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2601" name="Group 265"/>
          <p:cNvGraphicFramePr>
            <a:graphicFrameLocks noGrp="1"/>
          </p:cNvGraphicFramePr>
          <p:nvPr/>
        </p:nvGraphicFramePr>
        <p:xfrm>
          <a:off x="5621338" y="5229225"/>
          <a:ext cx="1008062" cy="1049341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R#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602" name="Group 266"/>
          <p:cNvGraphicFramePr>
            <a:graphicFrameLocks noGrp="1"/>
          </p:cNvGraphicFramePr>
          <p:nvPr/>
        </p:nvGraphicFramePr>
        <p:xfrm>
          <a:off x="7564438" y="5241925"/>
          <a:ext cx="1008062" cy="7239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528" name="Text Box 192"/>
          <p:cNvSpPr txBox="1">
            <a:spLocks noChangeArrowheads="1"/>
          </p:cNvSpPr>
          <p:nvPr/>
        </p:nvSpPr>
        <p:spPr bwMode="auto">
          <a:xfrm>
            <a:off x="2895600" y="2743200"/>
            <a:ext cx="4724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b="1">
                <a:latin typeface="Arial" panose="020B0604020202020204" pitchFamily="34" charset="0"/>
              </a:rPr>
              <a:t>在关系</a:t>
            </a:r>
            <a:r>
              <a:rPr lang="en-US" altLang="zh-CN" sz="2000" b="1">
                <a:latin typeface="Arial" panose="020B0604020202020204" pitchFamily="34" charset="0"/>
              </a:rPr>
              <a:t>R11</a:t>
            </a:r>
            <a:r>
              <a:rPr lang="zh-CN" altLang="en-US" sz="2000" b="1">
                <a:latin typeface="Arial" panose="020B0604020202020204" pitchFamily="34" charset="0"/>
              </a:rPr>
              <a:t>中，</a:t>
            </a:r>
            <a:r>
              <a:rPr lang="en-US" altLang="zh-CN" sz="2000" b="1">
                <a:latin typeface="Arial" panose="020B0604020202020204" pitchFamily="34" charset="0"/>
              </a:rPr>
              <a:t>R#</a:t>
            </a:r>
            <a:r>
              <a:rPr lang="zh-CN" altLang="en-US" sz="2000" b="1">
                <a:latin typeface="Arial" panose="020B0604020202020204" pitchFamily="34" charset="0"/>
              </a:rPr>
              <a:t>各个值的象集分别为：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     </a:t>
            </a:r>
            <a:r>
              <a:rPr lang="en-US" altLang="zh-CN" sz="2000" b="1">
                <a:latin typeface="Arial" panose="020B0604020202020204" pitchFamily="34" charset="0"/>
              </a:rPr>
              <a:t>R1 { (B1), (B2), (B3), (B4)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R2 { (B1), (B3), (B4)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R3  { (B1,B2) }</a:t>
            </a:r>
          </a:p>
        </p:txBody>
      </p:sp>
    </p:spTree>
    <p:extLst>
      <p:ext uri="{BB962C8B-B14F-4D97-AF65-F5344CB8AC3E}">
        <p14:creationId xmlns:p14="http://schemas.microsoft.com/office/powerpoint/2010/main" val="1491384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14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4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4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28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以学生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课程数据库为例 </a:t>
            </a:r>
            <a:endParaRPr lang="en-US" altLang="zh-CN" sz="24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</a:t>
            </a:r>
            <a:r>
              <a:rPr lang="en-US" altLang="zh-CN" sz="2400" dirty="0"/>
              <a:t>]  </a:t>
            </a:r>
            <a:r>
              <a:rPr lang="zh-CN" altLang="en-US" sz="2400" dirty="0"/>
              <a:t>查询至少选修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号课程和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号课程的学生号码 。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首先建立一个临时关系</a:t>
            </a:r>
            <a:r>
              <a:rPr lang="en-US" altLang="zh-CN" i="1" dirty="0"/>
              <a:t>K</a:t>
            </a:r>
            <a:r>
              <a:rPr lang="zh-CN" altLang="en-US" dirty="0"/>
              <a:t>： </a:t>
            </a:r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 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然后求：</a:t>
            </a:r>
            <a:r>
              <a:rPr lang="en-US" altLang="zh-CN" dirty="0"/>
              <a:t>π</a:t>
            </a:r>
            <a:r>
              <a:rPr lang="en-US" altLang="zh-CN" baseline="-30000" dirty="0" err="1"/>
              <a:t>Sno,Cno</a:t>
            </a:r>
            <a:r>
              <a:rPr lang="en-US" altLang="zh-CN" dirty="0"/>
              <a:t>(SC)÷</a:t>
            </a:r>
            <a:r>
              <a:rPr lang="en-US" altLang="zh-CN" i="1" dirty="0"/>
              <a:t>K</a:t>
            </a:r>
            <a:endParaRPr lang="en-US" altLang="zh-CN" dirty="0"/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819150" lvl="1"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4FFB08-B06D-4EE8-AF7B-BA236DC078F7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10806"/>
              </p:ext>
            </p:extLst>
          </p:nvPr>
        </p:nvGraphicFramePr>
        <p:xfrm>
          <a:off x="4716016" y="3140968"/>
          <a:ext cx="1066800" cy="137160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graphicFrame>
        <p:nvGraphicFramePr>
          <p:cNvPr id="469172" name="Group 1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6194"/>
              </p:ext>
            </p:extLst>
          </p:nvPr>
        </p:nvGraphicFramePr>
        <p:xfrm>
          <a:off x="5508104" y="980728"/>
          <a:ext cx="3240932" cy="3385293"/>
        </p:xfrm>
        <a:graphic>
          <a:graphicData uri="http://schemas.openxmlformats.org/drawingml/2006/table">
            <a:tbl>
              <a:tblPr/>
              <a:tblGrid>
                <a:gridCol w="1621241">
                  <a:extLst>
                    <a:ext uri="{9D8B030D-6E8A-4147-A177-3AD203B41FA5}">
                      <a16:colId xmlns:a16="http://schemas.microsoft.com/office/drawing/2014/main" val="1510876784"/>
                    </a:ext>
                  </a:extLst>
                </a:gridCol>
                <a:gridCol w="1619691">
                  <a:extLst>
                    <a:ext uri="{9D8B030D-6E8A-4147-A177-3AD203B41FA5}">
                      <a16:colId xmlns:a16="http://schemas.microsoft.com/office/drawing/2014/main" val="1650065275"/>
                    </a:ext>
                  </a:extLst>
                </a:gridCol>
              </a:tblGrid>
              <a:tr h="4621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396801"/>
                  </a:ext>
                </a:extLst>
              </a:tr>
              <a:tr h="58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672084"/>
                  </a:ext>
                </a:extLst>
              </a:tr>
              <a:tr h="583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171108"/>
                  </a:ext>
                </a:extLst>
              </a:tr>
              <a:tr h="58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952523"/>
                  </a:ext>
                </a:extLst>
              </a:tr>
              <a:tr h="583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44053"/>
                  </a:ext>
                </a:extLst>
              </a:tr>
              <a:tr h="585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220764" marR="220764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974447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A5226-2931-47A5-B5A7-B407F67CAC8F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1230" y="836613"/>
            <a:ext cx="4752975" cy="49831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2.10]</a:t>
            </a:r>
            <a:r>
              <a:rPr lang="zh-CN" altLang="en-US" sz="2400" dirty="0"/>
              <a:t>续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π</a:t>
            </a:r>
            <a:r>
              <a:rPr lang="en-US" altLang="zh-CN" sz="2400" baseline="-30000" dirty="0" err="1"/>
              <a:t>Sno,Cno</a:t>
            </a:r>
            <a:r>
              <a:rPr lang="en-US" altLang="zh-CN" sz="2400" dirty="0"/>
              <a:t>(SC)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201215121</a:t>
            </a:r>
            <a:r>
              <a:rPr lang="zh-CN" altLang="en-US" sz="2400" dirty="0"/>
              <a:t>象集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201215122</a:t>
            </a:r>
            <a:r>
              <a:rPr lang="zh-CN" altLang="en-US" sz="2400" dirty="0"/>
              <a:t>象集</a:t>
            </a:r>
            <a:r>
              <a:rPr lang="en-US" altLang="zh-CN" sz="2400" dirty="0"/>
              <a:t>{2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K={1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于是：</a:t>
            </a:r>
            <a:r>
              <a:rPr lang="en-US" altLang="zh-CN" sz="2400" dirty="0"/>
              <a:t>π</a:t>
            </a:r>
            <a:r>
              <a:rPr lang="en-US" altLang="zh-CN" sz="2400" baseline="-30000" dirty="0" err="1"/>
              <a:t>Sno,Cno</a:t>
            </a:r>
            <a:r>
              <a:rPr lang="en-US" altLang="zh-CN" sz="2400" dirty="0"/>
              <a:t>(SC)÷</a:t>
            </a:r>
            <a:r>
              <a:rPr lang="en-US" altLang="zh-CN" sz="2400" i="1" dirty="0"/>
              <a:t>K=</a:t>
            </a:r>
            <a:r>
              <a:rPr lang="en-US" altLang="zh-CN" sz="2400" dirty="0"/>
              <a:t>{201215121}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综合举例（续）</a:t>
            </a:r>
            <a:endParaRPr lang="en-US" altLang="zh-CN" sz="36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849048" y="847726"/>
            <a:ext cx="8295932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2</a:t>
            </a:r>
            <a:r>
              <a:rPr lang="zh-CN" altLang="en-US" sz="2200" dirty="0"/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Cno</a:t>
            </a:r>
            <a:r>
              <a:rPr lang="en-US" altLang="zh-CN" sz="2200" baseline="-30000" dirty="0"/>
              <a:t>=‘2’</a:t>
            </a:r>
            <a:r>
              <a:rPr lang="en-US" altLang="zh-CN" sz="2200" dirty="0"/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  </a:t>
            </a:r>
            <a:r>
              <a:rPr lang="zh-CN" altLang="en-US" sz="2200" dirty="0"/>
              <a:t>查询至少选修了一门其直接先行课为</a:t>
            </a:r>
            <a:r>
              <a:rPr lang="en-US" altLang="zh-CN" sz="2200" dirty="0"/>
              <a:t>5</a:t>
            </a:r>
            <a:r>
              <a:rPr lang="zh-CN" altLang="en-US" sz="2200" dirty="0"/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Sname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σ</a:t>
            </a:r>
            <a:r>
              <a:rPr lang="en-US" altLang="zh-CN" sz="2200" baseline="-30000" dirty="0" err="1"/>
              <a:t>Cpno</a:t>
            </a:r>
            <a:r>
              <a:rPr lang="en-US" altLang="zh-CN" sz="2200" baseline="-30000" dirty="0"/>
              <a:t>=‘5’</a:t>
            </a:r>
            <a:r>
              <a:rPr lang="en-US" altLang="zh-CN" sz="2200" dirty="0">
                <a:solidFill>
                  <a:srgbClr val="E02920"/>
                </a:solidFill>
              </a:rPr>
              <a:t>(Course    SC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      π</a:t>
            </a:r>
            <a:r>
              <a:rPr lang="en-US" altLang="zh-CN" sz="2200" baseline="-30000" dirty="0" err="1"/>
              <a:t>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(π</a:t>
            </a:r>
            <a:r>
              <a:rPr lang="en-US" altLang="zh-CN" sz="2200" baseline="-30000" dirty="0" err="1"/>
              <a:t>Sno</a:t>
            </a:r>
            <a:r>
              <a:rPr lang="en-US" altLang="zh-CN" sz="2200" baseline="-30000" dirty="0"/>
              <a:t> </a:t>
            </a:r>
            <a:r>
              <a:rPr lang="en-US" altLang="zh-CN" sz="2200" dirty="0">
                <a:solidFill>
                  <a:srgbClr val="E02920"/>
                </a:solidFill>
              </a:rPr>
              <a:t>(</a:t>
            </a:r>
            <a:r>
              <a:rPr lang="en-US" altLang="zh-CN" sz="2200" dirty="0" err="1">
                <a:solidFill>
                  <a:srgbClr val="E02920"/>
                </a:solidFill>
              </a:rPr>
              <a:t>σ</a:t>
            </a:r>
            <a:r>
              <a:rPr lang="en-US" altLang="zh-CN" sz="2200" baseline="-30000" dirty="0" err="1">
                <a:solidFill>
                  <a:srgbClr val="E02920"/>
                </a:solidFill>
              </a:rPr>
              <a:t>Cpno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='5' </a:t>
            </a:r>
            <a:r>
              <a:rPr lang="en-US" altLang="zh-CN" sz="2200" dirty="0">
                <a:solidFill>
                  <a:srgbClr val="E02920"/>
                </a:solidFill>
              </a:rPr>
              <a:t>(Course)   SC) 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baseline="-30000" dirty="0"/>
              <a:t>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 err="1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 err="1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9EF9C2-D8DE-4402-8901-83CADD6FA4F9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 rot="10800000">
            <a:off x="4043135" y="2069307"/>
            <a:ext cx="990600" cy="914400"/>
            <a:chOff x="6431" y="11824"/>
            <a:chExt cx="705" cy="367"/>
          </a:xfrm>
        </p:grpSpPr>
        <p:sp>
          <p:nvSpPr>
            <p:cNvPr id="113682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3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69" name="Group 7"/>
          <p:cNvGrpSpPr>
            <a:grpSpLocks/>
          </p:cNvGrpSpPr>
          <p:nvPr/>
        </p:nvGrpSpPr>
        <p:grpSpPr bwMode="auto">
          <a:xfrm rot="10800000">
            <a:off x="4570050" y="2162969"/>
            <a:ext cx="990600" cy="904875"/>
            <a:chOff x="6431" y="11828"/>
            <a:chExt cx="705" cy="363"/>
          </a:xfrm>
        </p:grpSpPr>
        <p:sp>
          <p:nvSpPr>
            <p:cNvPr id="113680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0" name="Group 7"/>
          <p:cNvGrpSpPr>
            <a:grpSpLocks/>
          </p:cNvGrpSpPr>
          <p:nvPr/>
        </p:nvGrpSpPr>
        <p:grpSpPr bwMode="auto">
          <a:xfrm rot="10800000">
            <a:off x="4822880" y="3279696"/>
            <a:ext cx="990600" cy="903288"/>
            <a:chOff x="6431" y="11828"/>
            <a:chExt cx="705" cy="363"/>
          </a:xfrm>
        </p:grpSpPr>
        <p:sp>
          <p:nvSpPr>
            <p:cNvPr id="113678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9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1" name="Group 7"/>
          <p:cNvGrpSpPr>
            <a:grpSpLocks/>
          </p:cNvGrpSpPr>
          <p:nvPr/>
        </p:nvGrpSpPr>
        <p:grpSpPr bwMode="auto">
          <a:xfrm rot="10800000">
            <a:off x="5560650" y="3285710"/>
            <a:ext cx="990600" cy="904875"/>
            <a:chOff x="6431" y="11828"/>
            <a:chExt cx="705" cy="363"/>
          </a:xfrm>
        </p:grpSpPr>
        <p:sp>
          <p:nvSpPr>
            <p:cNvPr id="113676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3" name="Group 7"/>
          <p:cNvGrpSpPr>
            <a:grpSpLocks/>
          </p:cNvGrpSpPr>
          <p:nvPr/>
        </p:nvGrpSpPr>
        <p:grpSpPr bwMode="auto">
          <a:xfrm rot="10800000">
            <a:off x="4127442" y="4450914"/>
            <a:ext cx="990600" cy="904875"/>
            <a:chOff x="6431" y="11828"/>
            <a:chExt cx="705" cy="363"/>
          </a:xfrm>
        </p:grpSpPr>
        <p:sp>
          <p:nvSpPr>
            <p:cNvPr id="113674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5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43" y="908720"/>
            <a:ext cx="6894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东方货运公司数据库的样本数据如下。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7260" y="126876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表名称：卡车</a:t>
            </a:r>
            <a:endParaRPr lang="zh-CN" altLang="en-US" sz="1200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96227"/>
              </p:ext>
            </p:extLst>
          </p:nvPr>
        </p:nvGraphicFramePr>
        <p:xfrm>
          <a:off x="1042619" y="1557310"/>
          <a:ext cx="3983687" cy="1054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335">
                  <a:extLst>
                    <a:ext uri="{9D8B030D-6E8A-4147-A177-3AD203B41FA5}">
                      <a16:colId xmlns:a16="http://schemas.microsoft.com/office/drawing/2014/main" val="721115439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3506828920"/>
                    </a:ext>
                  </a:extLst>
                </a:gridCol>
                <a:gridCol w="462767">
                  <a:extLst>
                    <a:ext uri="{9D8B030D-6E8A-4147-A177-3AD203B41FA5}">
                      <a16:colId xmlns:a16="http://schemas.microsoft.com/office/drawing/2014/main" val="2582401574"/>
                    </a:ext>
                  </a:extLst>
                </a:gridCol>
                <a:gridCol w="970521">
                  <a:extLst>
                    <a:ext uri="{9D8B030D-6E8A-4147-A177-3AD203B41FA5}">
                      <a16:colId xmlns:a16="http://schemas.microsoft.com/office/drawing/2014/main" val="2344582922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141192483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车号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货运站编号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总行程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购入日期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6476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501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59002.7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11/06/90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62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1002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502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54523.8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11/08/90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9027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1003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501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32116.6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09/29/91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2025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1004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502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3256.9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01/14/92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5313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79393"/>
              </p:ext>
            </p:extLst>
          </p:nvPr>
        </p:nvGraphicFramePr>
        <p:xfrm>
          <a:off x="1042619" y="2935859"/>
          <a:ext cx="4781868" cy="661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34333483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val="2727001879"/>
                    </a:ext>
                  </a:extLst>
                </a:gridCol>
                <a:gridCol w="1272223">
                  <a:extLst>
                    <a:ext uri="{9D8B030D-6E8A-4147-A177-3AD203B41FA5}">
                      <a16:colId xmlns:a16="http://schemas.microsoft.com/office/drawing/2014/main" val="15570882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923443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货运编号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sz="1100" b="1" kern="10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endParaRPr lang="zh-CN" sz="1200" b="1" kern="10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sz="1100" b="1" kern="10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</a:t>
                      </a:r>
                      <a:endParaRPr lang="zh-CN" sz="1200" b="1" kern="10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39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501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北京市东城区花市大街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67301234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何东海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226307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502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北京市海淀花园路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64248892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吴明君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6803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18781"/>
              </p:ext>
            </p:extLst>
          </p:nvPr>
        </p:nvGraphicFramePr>
        <p:xfrm>
          <a:off x="5753469" y="1630964"/>
          <a:ext cx="1426469" cy="788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1871222458"/>
                    </a:ext>
                  </a:extLst>
                </a:gridCol>
                <a:gridCol w="1010544">
                  <a:extLst>
                    <a:ext uri="{9D8B030D-6E8A-4147-A177-3AD203B41FA5}">
                      <a16:colId xmlns:a16="http://schemas.microsoft.com/office/drawing/2014/main" val="345133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汽车型号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288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DJS130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52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DLS121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00339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601893" y="1289890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zh-CN" sz="1200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表名称：型号</a:t>
            </a:r>
            <a:endParaRPr lang="zh-CN" altLang="en-US" sz="1200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2619" y="2636912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表名称：货运站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8990" y="3592007"/>
            <a:ext cx="47329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根据数据库的表结构和内容：</a:t>
            </a:r>
            <a:endParaRPr lang="zh-CN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9575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304800" algn="l"/>
              </a:tabLs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指出每个表的主码和外码。如果没有外码，则写“无”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9575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304800" algn="l"/>
              </a:tabLs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卡车表存在实体完整性和参照完整性吗？请详细说明。</a:t>
            </a:r>
            <a:endParaRPr lang="zh-CN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9575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304800" algn="l"/>
              </a:tabLs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具体说明卡车表与运货站表之间存在着什么关系？</a:t>
            </a:r>
            <a:endParaRPr lang="zh-CN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9575" indent="-342900" algn="just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  <a:tabLst>
                <a:tab pos="304800" algn="l"/>
              </a:tabLs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卡车表中包含多少个实体？</a:t>
            </a:r>
            <a:endParaRPr lang="zh-CN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6938"/>
              </p:ext>
            </p:extLst>
          </p:nvPr>
        </p:nvGraphicFramePr>
        <p:xfrm>
          <a:off x="5753469" y="3695588"/>
          <a:ext cx="335549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216">
                  <a:extLst>
                    <a:ext uri="{9D8B030D-6E8A-4147-A177-3AD203B41FA5}">
                      <a16:colId xmlns:a16="http://schemas.microsoft.com/office/drawing/2014/main" val="814859611"/>
                    </a:ext>
                  </a:extLst>
                </a:gridCol>
                <a:gridCol w="1062850">
                  <a:extLst>
                    <a:ext uri="{9D8B030D-6E8A-4147-A177-3AD203B41FA5}">
                      <a16:colId xmlns:a16="http://schemas.microsoft.com/office/drawing/2014/main" val="3118808428"/>
                    </a:ext>
                  </a:extLst>
                </a:gridCol>
                <a:gridCol w="1568424">
                  <a:extLst>
                    <a:ext uri="{9D8B030D-6E8A-4147-A177-3AD203B41FA5}">
                      <a16:colId xmlns:a16="http://schemas.microsoft.com/office/drawing/2014/main" val="200880048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表名称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主码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外码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9927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卡车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车号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货运站编号，类型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074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货运站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货运站编号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084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05091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753469" y="4728962"/>
            <a:ext cx="3355490" cy="8925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66675" algn="just">
              <a:spcAft>
                <a:spcPts val="0"/>
              </a:spcAft>
            </a:pPr>
            <a:r>
              <a:rPr lang="zh-CN" altLang="zh-CN" sz="1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实体完整性：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主码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车号列中不存在空值；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参照完整性：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外码“货运站编号” 的值都是货运站表“货运站编号”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值，外码“类型”的值都是型号表中“型号”列中的值。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53469" y="5756938"/>
            <a:ext cx="3355490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货运站表和卡车表之间存在着一对多的关系，即每一个货运站可以有多辆车。如，样本数据中货运站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501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有两辆车：车号为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；货运站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502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有两辆车：车号为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1004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9632" y="5949174"/>
            <a:ext cx="3355490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卡车表中包括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个实体，即表中每个元组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对应一个实体，每个实体就是一辆车。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958966" y="-39688"/>
            <a:ext cx="8149538" cy="1138238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96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7742" y="980728"/>
            <a:ext cx="4523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、设有如图所示的关系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33" y="1407715"/>
            <a:ext cx="1240910" cy="169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71244"/>
            <a:ext cx="1662117" cy="15160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3" y="1471243"/>
            <a:ext cx="1914987" cy="163058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26593" y="318687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解：本题各小题的结果如图所示。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531" y="3690136"/>
            <a:ext cx="1624290" cy="14401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496" y="3724649"/>
            <a:ext cx="2147057" cy="263942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144" y="3609828"/>
            <a:ext cx="2969989" cy="286906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012" y="5362242"/>
            <a:ext cx="1887598" cy="13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  <a:endParaRPr lang="en-US" altLang="zh-CN" sz="360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基数（</a:t>
            </a:r>
            <a:r>
              <a:rPr lang="en-US" altLang="zh-CN" dirty="0"/>
              <a:t>Cardinal number</a:t>
            </a:r>
            <a:r>
              <a:rPr lang="zh-CN" altLang="en-US" dirty="0"/>
              <a:t>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若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）为有限集，其基数为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），则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的基数</a:t>
            </a:r>
            <a:r>
              <a:rPr lang="en-US" altLang="zh-CN" i="1" dirty="0"/>
              <a:t>M</a:t>
            </a:r>
            <a:r>
              <a:rPr lang="zh-CN" altLang="en-US" dirty="0"/>
              <a:t>为：</a:t>
            </a:r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/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笛卡尔积的表示方法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笛卡尔积可表示为一张二维表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表中的每行对应一个元组，表中的每列对应一个域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B7AC8-9380-44C7-8485-21563C2E27F8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43213" y="2924175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Microsoft 公式 3.0" r:id="rId3" imgW="672808" imgH="342751" progId="Equation.3">
                  <p:embed/>
                </p:oleObj>
              </mc:Choice>
              <mc:Fallback>
                <p:oleObj name="Microsoft 公式 3.0" r:id="rId3" imgW="672808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1909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37742" y="980728"/>
            <a:ext cx="4940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、设有如图所示的关系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，计算：</a:t>
            </a:r>
          </a:p>
        </p:txBody>
      </p:sp>
      <p:sp>
        <p:nvSpPr>
          <p:cNvPr id="15" name="矩形 14"/>
          <p:cNvSpPr/>
          <p:nvPr/>
        </p:nvSpPr>
        <p:spPr>
          <a:xfrm>
            <a:off x="826592" y="3915300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解：本题各小题的结果如图所示。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56" y="1465408"/>
            <a:ext cx="3934938" cy="19106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266876"/>
            <a:ext cx="6853394" cy="25646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368440"/>
            <a:ext cx="2005334" cy="24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358396"/>
            <a:ext cx="3458615" cy="2143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47413"/>
            <a:ext cx="2219635" cy="11812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7742" y="980728"/>
            <a:ext cx="4523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、设有如图所示的关系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28678"/>
            <a:ext cx="2305372" cy="3715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042601"/>
            <a:ext cx="7810722" cy="28153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1655" y="3691852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解：本题各小题的结果如图所示。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58966" y="-39688"/>
            <a:ext cx="8149538" cy="1138238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952" y="5949280"/>
            <a:ext cx="127652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58966" y="-39688"/>
            <a:ext cx="8149538" cy="1138238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P70-71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，习题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8115" y="918874"/>
            <a:ext cx="807753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）求供应工程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零件的供应商号码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l-GR" altLang="zh-CN" sz="24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en-US" altLang="zh-CN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zh-CN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SPJ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）求供应工程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零件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的供应商号码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’∧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(SPJ))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）求供应工程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零件为红色的供应商号码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‘∧ 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’红‘ 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C00000"/>
                </a:solidFill>
              </a:rPr>
              <a:t> ⋈ 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SPJ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）求没有使用天津供应商生产的红色零件的工程号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(SPJ)-</a:t>
            </a:r>
            <a:r>
              <a:rPr lang="en-US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（σ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‘天津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∧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‘红‘ 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⋈</a:t>
            </a:r>
            <a:r>
              <a:rPr lang="zh-CN" altLang="en-US" sz="2400" dirty="0"/>
              <a:t> 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SPJ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⋈</a:t>
            </a:r>
            <a:r>
              <a:rPr lang="zh-CN" altLang="en-US" sz="2400" dirty="0"/>
              <a:t> 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）求至少用了供应商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所供应的全部零件的工程号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Jno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(SPJ)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 </a:t>
            </a:r>
            <a:r>
              <a:rPr lang="zh-CN" altLang="zh-CN" sz="3200" b="1" kern="1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π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（σ</a:t>
            </a:r>
            <a:r>
              <a:rPr lang="en-US" altLang="zh-CN" sz="2400" b="1" kern="100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zh-CN" sz="2400" b="1" kern="100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 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SPJ</a:t>
            </a:r>
            <a:r>
              <a:rPr lang="zh-CN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zh-CN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45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846855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设有如下所示的三个关系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。用关系代数表达式表示下列要求，并求出结果。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85" y="1182211"/>
            <a:ext cx="3683274" cy="17661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54" y="2981364"/>
            <a:ext cx="3782880" cy="13888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237656"/>
            <a:ext cx="2358129" cy="31229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592" y="4424608"/>
            <a:ext cx="80757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(1).</a:t>
            </a: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检索籍贯为上海的学生姓名、学号和选修的课程号。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R1=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zh-CN" altLang="zh-CN" b="1" baseline="-25000" dirty="0">
                <a:solidFill>
                  <a:srgbClr val="C00000"/>
                </a:solidFill>
              </a:rPr>
              <a:t>姓名</a:t>
            </a:r>
            <a:r>
              <a:rPr lang="en-US" altLang="zh-CN" b="1" baseline="-25000" dirty="0">
                <a:solidFill>
                  <a:srgbClr val="C00000"/>
                </a:solidFill>
              </a:rPr>
              <a:t>,</a:t>
            </a:r>
            <a:r>
              <a:rPr lang="zh-CN" altLang="zh-CN" b="1" baseline="-25000" dirty="0">
                <a:solidFill>
                  <a:srgbClr val="C00000"/>
                </a:solidFill>
              </a:rPr>
              <a:t>学号</a:t>
            </a:r>
            <a:r>
              <a:rPr lang="en-US" altLang="zh-CN" b="1" baseline="-25000" dirty="0">
                <a:solidFill>
                  <a:srgbClr val="C00000"/>
                </a:solidFill>
              </a:rPr>
              <a:t>,</a:t>
            </a:r>
            <a:r>
              <a:rPr lang="zh-CN" altLang="zh-CN" b="1" baseline="-25000" dirty="0">
                <a:solidFill>
                  <a:srgbClr val="C00000"/>
                </a:solidFill>
              </a:rPr>
              <a:t>课程号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zh-CN" altLang="zh-CN" b="1" baseline="-25000" dirty="0">
                <a:solidFill>
                  <a:srgbClr val="C00000"/>
                </a:solidFill>
              </a:rPr>
              <a:t>籍贯</a:t>
            </a:r>
            <a:r>
              <a:rPr lang="en-US" altLang="zh-CN" b="1" baseline="-25000" dirty="0">
                <a:solidFill>
                  <a:srgbClr val="C00000"/>
                </a:solidFill>
              </a:rPr>
              <a:t>=’</a:t>
            </a:r>
            <a:r>
              <a:rPr lang="zh-CN" altLang="zh-CN" b="1" baseline="-25000" dirty="0">
                <a:solidFill>
                  <a:srgbClr val="C00000"/>
                </a:solidFill>
              </a:rPr>
              <a:t>上海</a:t>
            </a:r>
            <a:r>
              <a:rPr lang="en-US" altLang="zh-CN" b="1" baseline="-25000" dirty="0">
                <a:solidFill>
                  <a:srgbClr val="C00000"/>
                </a:solidFill>
              </a:rPr>
              <a:t>’</a:t>
            </a:r>
            <a:r>
              <a:rPr lang="en-US" altLang="zh-CN" b="1" dirty="0">
                <a:solidFill>
                  <a:srgbClr val="C00000"/>
                </a:solidFill>
              </a:rPr>
              <a:t>(S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SC))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(2).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检索选修操作系统的学生姓名、课程号和成绩。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R2=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zh-CN" altLang="zh-CN" b="1" baseline="-25000" dirty="0">
                <a:solidFill>
                  <a:srgbClr val="C00000"/>
                </a:solidFill>
              </a:rPr>
              <a:t>姓名</a:t>
            </a:r>
            <a:r>
              <a:rPr lang="en-US" altLang="zh-CN" b="1" baseline="-25000" dirty="0">
                <a:solidFill>
                  <a:srgbClr val="C00000"/>
                </a:solidFill>
              </a:rPr>
              <a:t>,</a:t>
            </a:r>
            <a:r>
              <a:rPr lang="zh-CN" altLang="zh-CN" b="1" baseline="-25000" dirty="0">
                <a:solidFill>
                  <a:srgbClr val="C00000"/>
                </a:solidFill>
              </a:rPr>
              <a:t>课程号</a:t>
            </a:r>
            <a:r>
              <a:rPr lang="en-US" altLang="zh-CN" b="1" baseline="-25000" dirty="0">
                <a:solidFill>
                  <a:srgbClr val="C00000"/>
                </a:solidFill>
              </a:rPr>
              <a:t>,</a:t>
            </a:r>
            <a:r>
              <a:rPr lang="zh-CN" altLang="zh-CN" b="1" baseline="-25000" dirty="0">
                <a:solidFill>
                  <a:srgbClr val="C00000"/>
                </a:solidFill>
              </a:rPr>
              <a:t>成绩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zh-CN" altLang="zh-CN" b="1" baseline="-25000" dirty="0">
                <a:solidFill>
                  <a:srgbClr val="C00000"/>
                </a:solidFill>
              </a:rPr>
              <a:t>课程名</a:t>
            </a:r>
            <a:r>
              <a:rPr lang="en-US" altLang="zh-CN" b="1" baseline="-25000" dirty="0">
                <a:solidFill>
                  <a:srgbClr val="C00000"/>
                </a:solidFill>
              </a:rPr>
              <a:t>=’</a:t>
            </a:r>
            <a:r>
              <a:rPr lang="zh-CN" altLang="zh-CN" b="1" baseline="-25000" dirty="0">
                <a:solidFill>
                  <a:srgbClr val="C00000"/>
                </a:solidFill>
              </a:rPr>
              <a:t>操作系统</a:t>
            </a:r>
            <a:r>
              <a:rPr lang="en-US" altLang="zh-CN" b="1" baseline="-25000" dirty="0">
                <a:solidFill>
                  <a:srgbClr val="C00000"/>
                </a:solidFill>
              </a:rPr>
              <a:t>’</a:t>
            </a:r>
            <a:r>
              <a:rPr lang="en-US" altLang="zh-CN" b="1" dirty="0">
                <a:solidFill>
                  <a:srgbClr val="C00000"/>
                </a:solidFill>
              </a:rPr>
              <a:t>( S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SC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C))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(3).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检索选修了全部课程的学生姓名、年龄。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R3=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zh-CN" altLang="zh-CN" b="1" baseline="-25000" dirty="0">
                <a:solidFill>
                  <a:srgbClr val="C00000"/>
                </a:solidFill>
              </a:rPr>
              <a:t>姓名</a:t>
            </a:r>
            <a:r>
              <a:rPr lang="en-US" altLang="zh-CN" b="1" baseline="-25000" dirty="0">
                <a:solidFill>
                  <a:srgbClr val="C00000"/>
                </a:solidFill>
              </a:rPr>
              <a:t>,</a:t>
            </a:r>
            <a:r>
              <a:rPr lang="zh-CN" altLang="zh-CN" b="1" baseline="-25000" dirty="0">
                <a:solidFill>
                  <a:srgbClr val="C00000"/>
                </a:solidFill>
              </a:rPr>
              <a:t>年龄</a:t>
            </a:r>
            <a:r>
              <a:rPr lang="en-US" altLang="zh-CN" b="1" dirty="0">
                <a:solidFill>
                  <a:srgbClr val="C00000"/>
                </a:solidFill>
              </a:rPr>
              <a:t>(S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zh-CN" altLang="zh-CN" b="1" baseline="-25000" dirty="0">
                <a:solidFill>
                  <a:srgbClr val="C00000"/>
                </a:solidFill>
              </a:rPr>
              <a:t>学号</a:t>
            </a:r>
            <a:r>
              <a:rPr lang="en-US" altLang="zh-CN" b="1" baseline="-25000" dirty="0">
                <a:solidFill>
                  <a:srgbClr val="C00000"/>
                </a:solidFill>
              </a:rPr>
              <a:t>,</a:t>
            </a:r>
            <a:r>
              <a:rPr lang="zh-CN" altLang="zh-CN" b="1" baseline="-25000" dirty="0">
                <a:solidFill>
                  <a:srgbClr val="C00000"/>
                </a:solidFill>
              </a:rPr>
              <a:t>课程号</a:t>
            </a:r>
            <a:r>
              <a:rPr lang="en-US" altLang="zh-CN" b="1" dirty="0">
                <a:solidFill>
                  <a:srgbClr val="C00000"/>
                </a:solidFill>
              </a:rPr>
              <a:t>(SC)</a:t>
            </a:r>
            <a:r>
              <a:rPr lang="zh-CN" altLang="zh-CN" b="1" dirty="0">
                <a:solidFill>
                  <a:srgbClr val="C00000"/>
                </a:solidFill>
              </a:rPr>
              <a:t>÷∏</a:t>
            </a:r>
            <a:r>
              <a:rPr lang="zh-CN" altLang="zh-CN" b="1" baseline="-25000" dirty="0">
                <a:solidFill>
                  <a:srgbClr val="C00000"/>
                </a:solidFill>
              </a:rPr>
              <a:t>课程号</a:t>
            </a:r>
            <a:r>
              <a:rPr lang="en-US" altLang="zh-CN" b="1" dirty="0">
                <a:solidFill>
                  <a:srgbClr val="C00000"/>
                </a:solidFill>
              </a:rPr>
              <a:t>(C)))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314" y="4468619"/>
            <a:ext cx="2680048" cy="931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696" y="5400009"/>
            <a:ext cx="2736304" cy="7217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14" y="6176121"/>
            <a:ext cx="2151830" cy="62947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58966" y="-39688"/>
            <a:ext cx="8149538" cy="1138238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2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4212" y="836712"/>
            <a:ext cx="8254291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设有如下所示的关系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学生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S(S#,SNAME,AGE,SEX)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课程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C(C#,CNAME,TEACHER)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成绩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SC(S#,C#,GRADE)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试用关系代数表达式表示下列查询语句：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(1)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检索“程军”老师所授课程的课程号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和课程名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(2)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检索年龄大于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21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的男学生学号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和姓名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(3)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检索至少选修“程军”老师所授全部课程的学生姓名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(4)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检索”李强”同学不学课程的课程号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(5)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检索全部学生都选修的课程的课程号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和课程名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(6)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检索选修课程包含“程军”老师所授课程之一的学生学号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(7)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检索选修课程号为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k1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k5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(8)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检索选修全部课程的学生姓名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(9)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检索选修课程包含学号为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的学生所修课程的学生学号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(10)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检索选修课程名为“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语言”的学生学号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和姓名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667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836712"/>
            <a:ext cx="8136904" cy="5081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设有如下所示的关系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学生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S(S#,SNAME,AGE,SEX)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课程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C(C#,CNAME,TEACHER)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成绩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SC(S#,C#,GRADE)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试用关系代数表达式表示下列查询语句：</a:t>
            </a:r>
          </a:p>
          <a:p>
            <a:pPr lvl="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(1)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检索“程军”老师所授课程的课程号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(C#)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和课程名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(CNAME)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C#,CNAME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TEACHER=</a:t>
            </a:r>
            <a:r>
              <a:rPr lang="zh-CN" altLang="zh-CN" b="1" baseline="-25000" dirty="0">
                <a:solidFill>
                  <a:srgbClr val="C00000"/>
                </a:solidFill>
              </a:rPr>
              <a:t>‘程军’</a:t>
            </a:r>
            <a:r>
              <a:rPr lang="en-US" altLang="zh-CN" b="1" dirty="0">
                <a:solidFill>
                  <a:srgbClr val="C00000"/>
                </a:solidFill>
              </a:rPr>
              <a:t>(C))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(2)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检索年龄大于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21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的男学生学号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和姓名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S#,SNAME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AGE&gt;21</a:t>
            </a:r>
            <a:r>
              <a:rPr lang="zh-CN" altLang="zh-CN" b="1" baseline="-25000" dirty="0">
                <a:solidFill>
                  <a:srgbClr val="C00000"/>
                </a:solidFill>
              </a:rPr>
              <a:t>∧</a:t>
            </a:r>
            <a:r>
              <a:rPr lang="en-US" altLang="zh-CN" b="1" baseline="-25000" dirty="0">
                <a:solidFill>
                  <a:srgbClr val="C00000"/>
                </a:solidFill>
              </a:rPr>
              <a:t>SEX=</a:t>
            </a:r>
            <a:r>
              <a:rPr lang="zh-CN" altLang="zh-CN" b="1" baseline="-25000" dirty="0">
                <a:solidFill>
                  <a:srgbClr val="C00000"/>
                </a:solidFill>
              </a:rPr>
              <a:t>”男”</a:t>
            </a:r>
            <a:r>
              <a:rPr lang="en-US" altLang="zh-CN" b="1" dirty="0">
                <a:solidFill>
                  <a:srgbClr val="C00000"/>
                </a:solidFill>
              </a:rPr>
              <a:t>(C))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(3)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检索至少选修“程军”老师所授全部课程的学生姓名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SNAME</a:t>
            </a:r>
            <a:r>
              <a:rPr lang="en-US" altLang="zh-CN" b="1" dirty="0">
                <a:solidFill>
                  <a:srgbClr val="C00000"/>
                </a:solidFill>
              </a:rPr>
              <a:t>{S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[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S#,C#</a:t>
            </a:r>
            <a:r>
              <a:rPr lang="zh-CN" altLang="zh-CN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SC</a:t>
            </a:r>
            <a:r>
              <a:rPr lang="zh-CN" altLang="zh-CN" b="1" dirty="0">
                <a:solidFill>
                  <a:srgbClr val="C00000"/>
                </a:solidFill>
              </a:rPr>
              <a:t>）÷∏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TEACHER=</a:t>
            </a:r>
            <a:r>
              <a:rPr lang="zh-CN" altLang="zh-CN" b="1" baseline="-25000" dirty="0">
                <a:solidFill>
                  <a:srgbClr val="C00000"/>
                </a:solidFill>
              </a:rPr>
              <a:t>‘程军’</a:t>
            </a:r>
            <a:r>
              <a:rPr lang="en-US" altLang="zh-CN" b="1" dirty="0">
                <a:solidFill>
                  <a:srgbClr val="C00000"/>
                </a:solidFill>
              </a:rPr>
              <a:t>(C))]}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(4)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检索”李强”同学不学课程的课程号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(C#)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(C)-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SNAME=</a:t>
            </a:r>
            <a:r>
              <a:rPr lang="zh-CN" altLang="zh-CN" b="1" baseline="-25000" dirty="0">
                <a:solidFill>
                  <a:srgbClr val="C00000"/>
                </a:solidFill>
              </a:rPr>
              <a:t>‘李强’</a:t>
            </a:r>
            <a:r>
              <a:rPr lang="en-US" altLang="zh-CN" b="1" dirty="0">
                <a:solidFill>
                  <a:srgbClr val="C00000"/>
                </a:solidFill>
              </a:rPr>
              <a:t>(S) 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SC)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(5)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检索全部学生都选修的课程的课程号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和课程名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(CNAME)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C#,CNAME</a:t>
            </a:r>
            <a:r>
              <a:rPr lang="en-US" altLang="zh-CN" b="1" dirty="0">
                <a:solidFill>
                  <a:srgbClr val="C00000"/>
                </a:solidFill>
              </a:rPr>
              <a:t>(C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(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S#,C#</a:t>
            </a:r>
            <a:r>
              <a:rPr lang="en-US" altLang="zh-CN" b="1" dirty="0">
                <a:solidFill>
                  <a:srgbClr val="C00000"/>
                </a:solidFill>
              </a:rPr>
              <a:t>(SC)</a:t>
            </a:r>
            <a:r>
              <a:rPr lang="zh-CN" altLang="zh-CN" b="1" dirty="0">
                <a:solidFill>
                  <a:srgbClr val="C00000"/>
                </a:solidFill>
              </a:rPr>
              <a:t>÷∏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</a:t>
            </a:r>
            <a:r>
              <a:rPr lang="en-US" altLang="zh-CN" b="1" dirty="0">
                <a:solidFill>
                  <a:srgbClr val="C00000"/>
                </a:solidFill>
              </a:rPr>
              <a:t>(S)))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zh-CN" altLang="zh-CN" sz="16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836712"/>
            <a:ext cx="8136904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设有如下所示的关系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学生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S(S#,SNAME,AGE,SEX)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课程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C(C#,CNAME,TEACHER)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成绩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SC(S#,C#,GRADE)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试用关系代数表达式表示下列查询语句：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(6)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检索选修课程包含“程军”老师所授课程之一的学生学号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</a:t>
            </a:r>
            <a:r>
              <a:rPr lang="en-US" altLang="zh-CN" b="1" dirty="0">
                <a:solidFill>
                  <a:srgbClr val="C00000"/>
                </a:solidFill>
              </a:rPr>
              <a:t>(SC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TEACHER=‘</a:t>
            </a:r>
            <a:r>
              <a:rPr lang="zh-CN" altLang="zh-CN" b="1" baseline="-25000" dirty="0">
                <a:solidFill>
                  <a:srgbClr val="C00000"/>
                </a:solidFill>
              </a:rPr>
              <a:t>程军</a:t>
            </a:r>
            <a:r>
              <a:rPr lang="en-US" altLang="zh-CN" b="1" baseline="-25000" dirty="0">
                <a:solidFill>
                  <a:srgbClr val="C00000"/>
                </a:solidFill>
              </a:rPr>
              <a:t>’</a:t>
            </a:r>
            <a:r>
              <a:rPr lang="en-US" altLang="zh-CN" b="1" dirty="0">
                <a:solidFill>
                  <a:srgbClr val="C00000"/>
                </a:solidFill>
              </a:rPr>
              <a:t>(C)))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(7)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检索选修课程号为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k1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k5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S#,C#</a:t>
            </a:r>
            <a:r>
              <a:rPr lang="en-US" altLang="zh-CN" b="1" dirty="0">
                <a:solidFill>
                  <a:srgbClr val="C00000"/>
                </a:solidFill>
              </a:rPr>
              <a:t>(SC)</a:t>
            </a:r>
            <a:r>
              <a:rPr lang="zh-CN" altLang="zh-CN" b="1" dirty="0">
                <a:solidFill>
                  <a:srgbClr val="C00000"/>
                </a:solidFill>
              </a:rPr>
              <a:t>÷∏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C#=‘k1’</a:t>
            </a:r>
            <a:r>
              <a:rPr lang="zh-CN" altLang="zh-CN" b="1" baseline="-25000" dirty="0">
                <a:solidFill>
                  <a:srgbClr val="C00000"/>
                </a:solidFill>
              </a:rPr>
              <a:t>∨</a:t>
            </a:r>
            <a:r>
              <a:rPr lang="en-US" altLang="zh-CN" b="1" baseline="-25000" dirty="0">
                <a:solidFill>
                  <a:srgbClr val="C00000"/>
                </a:solidFill>
              </a:rPr>
              <a:t> C#=‘k5’</a:t>
            </a:r>
            <a:r>
              <a:rPr lang="en-US" altLang="zh-CN" b="1" dirty="0">
                <a:solidFill>
                  <a:srgbClr val="C00000"/>
                </a:solidFill>
              </a:rPr>
              <a:t>(C))</a:t>
            </a:r>
            <a:endParaRPr lang="zh-CN" altLang="zh-CN" b="1" dirty="0">
              <a:solidFill>
                <a:srgbClr val="C00000"/>
              </a:solidFill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(8)</a:t>
            </a:r>
            <a:r>
              <a:rPr lang="zh-CN" altLang="en-US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检索选修全部课程的学生姓名</a:t>
            </a:r>
            <a:r>
              <a:rPr lang="en-US" altLang="zh-CN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en-US" sz="16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SNAME</a:t>
            </a:r>
            <a:r>
              <a:rPr lang="en-US" altLang="zh-CN" b="1" dirty="0">
                <a:solidFill>
                  <a:srgbClr val="C00000"/>
                </a:solidFill>
              </a:rPr>
              <a:t>{S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[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S#,C#</a:t>
            </a:r>
            <a:r>
              <a:rPr lang="en-US" altLang="zh-CN" b="1" dirty="0">
                <a:solidFill>
                  <a:srgbClr val="C00000"/>
                </a:solidFill>
              </a:rPr>
              <a:t>(SC)</a:t>
            </a:r>
            <a:r>
              <a:rPr lang="zh-CN" altLang="zh-CN" b="1" dirty="0">
                <a:solidFill>
                  <a:srgbClr val="C00000"/>
                </a:solidFill>
              </a:rPr>
              <a:t>÷∏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(C)]}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(9)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检索选修课程包含学号为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的学生所修课程的学生学号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S#,C#</a:t>
            </a:r>
            <a:r>
              <a:rPr lang="en-US" altLang="zh-CN" b="1" dirty="0">
                <a:solidFill>
                  <a:srgbClr val="C00000"/>
                </a:solidFill>
              </a:rPr>
              <a:t>(SC)</a:t>
            </a:r>
            <a:r>
              <a:rPr lang="zh-CN" altLang="zh-CN" b="1" dirty="0">
                <a:solidFill>
                  <a:srgbClr val="C00000"/>
                </a:solidFill>
              </a:rPr>
              <a:t>÷∏</a:t>
            </a:r>
            <a:r>
              <a:rPr lang="en-US" altLang="zh-CN" b="1" baseline="-25000" dirty="0">
                <a:solidFill>
                  <a:srgbClr val="C00000"/>
                </a:solidFill>
              </a:rPr>
              <a:t>C#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en-US" altLang="zh-CN" b="1" baseline="-25000" dirty="0">
                <a:solidFill>
                  <a:srgbClr val="C00000"/>
                </a:solidFill>
              </a:rPr>
              <a:t>#=‘2’</a:t>
            </a:r>
            <a:r>
              <a:rPr lang="en-US" altLang="zh-CN" b="1" dirty="0">
                <a:solidFill>
                  <a:srgbClr val="C00000"/>
                </a:solidFill>
              </a:rPr>
              <a:t>(SC))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(10)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检索选修课程名为“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语言”的学生学号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(S#)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和姓名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(SNAME)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S#,SNAME</a:t>
            </a:r>
            <a:r>
              <a:rPr lang="en-US" altLang="zh-CN" b="1" dirty="0">
                <a:solidFill>
                  <a:srgbClr val="C00000"/>
                </a:solidFill>
              </a:rPr>
              <a:t>{S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[</a:t>
            </a:r>
            <a:r>
              <a:rPr lang="zh-CN" altLang="zh-CN" b="1" dirty="0">
                <a:solidFill>
                  <a:srgbClr val="C00000"/>
                </a:solidFill>
              </a:rPr>
              <a:t>∏</a:t>
            </a:r>
            <a:r>
              <a:rPr lang="en-US" altLang="zh-CN" b="1" baseline="-25000" dirty="0">
                <a:solidFill>
                  <a:srgbClr val="C00000"/>
                </a:solidFill>
              </a:rPr>
              <a:t>S#</a:t>
            </a:r>
            <a:r>
              <a:rPr lang="en-US" altLang="zh-CN" b="1" dirty="0">
                <a:solidFill>
                  <a:srgbClr val="C00000"/>
                </a:solidFill>
              </a:rPr>
              <a:t>(SC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zh-CN" b="1" dirty="0">
                <a:solidFill>
                  <a:srgbClr val="C00000"/>
                </a:solidFill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</a:rPr>
              <a:t>CNAME=‘C</a:t>
            </a:r>
            <a:r>
              <a:rPr lang="zh-CN" altLang="zh-CN" b="1" baseline="-25000" dirty="0">
                <a:solidFill>
                  <a:srgbClr val="C00000"/>
                </a:solidFill>
              </a:rPr>
              <a:t>语言</a:t>
            </a:r>
            <a:r>
              <a:rPr lang="en-US" altLang="zh-CN" b="1" baseline="-25000" dirty="0">
                <a:solidFill>
                  <a:srgbClr val="C00000"/>
                </a:solidFill>
              </a:rPr>
              <a:t>’</a:t>
            </a:r>
            <a:r>
              <a:rPr lang="en-US" altLang="zh-CN" b="1" dirty="0">
                <a:solidFill>
                  <a:srgbClr val="C00000"/>
                </a:solidFill>
              </a:rPr>
              <a:t>(C))]}</a:t>
            </a:r>
            <a:endParaRPr lang="zh-CN" altLang="zh-CN" sz="16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1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4812" y="836712"/>
            <a:ext cx="8189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5250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设某工厂数据库中有两个基本表：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R="9525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车间基本表：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DEPT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（车间编号，车间名，车间主任职工号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R="95250">
              <a:lnSpc>
                <a:spcPct val="150000"/>
              </a:lnSpc>
              <a:spcAft>
                <a:spcPts val="0"/>
              </a:spcAft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职工基本表：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（职工号，姓名，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性别，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工资，车间编号）。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95250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试用关系代数写出下列查询：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金工车间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的男职工的职工号和姓名。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15616" y="270892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ENO</a:t>
            </a:r>
            <a:r>
              <a:rPr lang="zh-CN" altLang="en-US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ENAME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l-GR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DNAME='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金工车间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'∧SEX=‘</a:t>
            </a:r>
            <a:r>
              <a:rPr lang="zh-CN" altLang="en-US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4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(DEPT</a:t>
            </a:r>
            <a:r>
              <a:rPr lang="en-US" altLang="zh-CN" sz="2400" b="1" dirty="0">
                <a:solidFill>
                  <a:srgbClr val="C00000"/>
                </a:solidFill>
                <a:sym typeface="Wingdings 3" panose="05040102010807070707" pitchFamily="18" charset="2"/>
              </a:rPr>
              <a:t> 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EMP))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7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98072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525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</a:t>
            </a:r>
            <a:r>
              <a:rPr lang="zh-CN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职工关系</a:t>
            </a:r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Employee(</a:t>
            </a:r>
            <a:r>
              <a:rPr lang="zh-CN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职工号，姓名，性别，技能），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有关系代数运算表达式：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1,2,4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(Employee)÷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（σ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2='Li'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(Employee))</a:t>
            </a:r>
            <a:r>
              <a:rPr lang="en-US" altLang="zh-CN" sz="40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srgbClr val="C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R="95250">
              <a:lnSpc>
                <a:spcPct val="150000"/>
              </a:lnSpc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请用汉语句子写出该表达式所表示的查询。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7462" y="2919609"/>
            <a:ext cx="762116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检索具备了职工“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Li”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的所有技能的职工的职工号、姓名和技能。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63588" y="3438752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、教学数据库有三个关系： 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 </a:t>
            </a:r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S(S#,SNAME,AGE,SEX)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，学习 </a:t>
            </a:r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SC(S#,C#,GRADE) 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，课程 </a:t>
            </a:r>
            <a:r>
              <a: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C(C#,CNAME,TEACHER)</a:t>
            </a: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写出下列代数表达式和元组表达式的汉语含义。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4437112"/>
            <a:ext cx="5280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S#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TEACHER='Liu'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</a:t>
            </a:r>
            <a:r>
              <a:rPr lang="en-US" altLang="zh-CN" sz="3200" b="1" dirty="0">
                <a:solidFill>
                  <a:srgbClr val="C00000"/>
                </a:solidFill>
                <a:sym typeface="Wingdings 3" panose="05040102010807070707" pitchFamily="18" charset="2"/>
              </a:rPr>
              <a:t>C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793375" y="5430681"/>
            <a:ext cx="64807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检索选修课程包含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老师所授课程的学生学号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17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6" grpId="0"/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908720"/>
            <a:ext cx="799288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7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、某单位内部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关系模式如下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仓库（仓库号，城市，面积）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职工（仓库号，职工号，工资）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订购单（职工号，供应商号，订购单号，订购日期）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供应商（供应商号，供应商名称，地址）</a:t>
            </a:r>
            <a:endParaRPr lang="en-US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试用关系代数实现如下查询：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检索在仓库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工作的职工的工资。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检索在上海工作的职工的工资。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检索北京的供应商名称。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检索目前与职工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有业务联系的供应商名称。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检索所有职工的工资大于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1220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的仓库所在的城市。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检索和北京的所有供应商都有业务联系的职工的工资。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检索至少和职工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E4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E7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都有联系的供应商名称。</a:t>
            </a:r>
            <a:endParaRPr lang="zh-CN" altLang="zh-CN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笛卡尔积（续）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E4C0F-5B08-4A7F-80EB-0DCEE6943106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9547" y="1196752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zh-CN" sz="2400" b="1" dirty="0"/>
              <a:t>例如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给出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个域：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D1=</a:t>
            </a:r>
            <a:r>
              <a:rPr lang="zh-CN" altLang="zh-CN" sz="2400" b="1" dirty="0">
                <a:latin typeface="+mn-lt"/>
              </a:rPr>
              <a:t>导师集合</a:t>
            </a:r>
            <a:r>
              <a:rPr lang="en-US" altLang="zh-CN" sz="2400" b="1" dirty="0">
                <a:latin typeface="+mn-lt"/>
              </a:rPr>
              <a:t>SUPERVISOR=</a:t>
            </a:r>
            <a:r>
              <a:rPr lang="zh-CN" altLang="zh-CN" sz="2400" b="1" dirty="0">
                <a:latin typeface="+mn-lt"/>
              </a:rPr>
              <a:t>｛张清玫，刘逸｝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D2=</a:t>
            </a:r>
            <a:r>
              <a:rPr lang="zh-CN" altLang="zh-CN" sz="2400" b="1" dirty="0">
                <a:latin typeface="+mn-lt"/>
              </a:rPr>
              <a:t>专业集合</a:t>
            </a:r>
            <a:r>
              <a:rPr lang="en-US" altLang="zh-CN" sz="2400" b="1" dirty="0">
                <a:latin typeface="+mn-lt"/>
              </a:rPr>
              <a:t>SPECIALITY=</a:t>
            </a:r>
            <a:r>
              <a:rPr lang="zh-CN" altLang="zh-CN" sz="2400" b="1" dirty="0">
                <a:latin typeface="+mn-lt"/>
              </a:rPr>
              <a:t>｛计算机专业，信息专业｝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D3=</a:t>
            </a:r>
            <a:r>
              <a:rPr lang="zh-CN" altLang="zh-CN" sz="2400" b="1" dirty="0">
                <a:latin typeface="+mn-lt"/>
              </a:rPr>
              <a:t>研究生集合</a:t>
            </a:r>
            <a:r>
              <a:rPr lang="en-US" altLang="zh-CN" sz="2400" b="1" dirty="0">
                <a:latin typeface="+mn-lt"/>
              </a:rPr>
              <a:t>POSTGRADUATE=</a:t>
            </a:r>
            <a:r>
              <a:rPr lang="zh-CN" altLang="zh-CN" sz="2400" b="1" dirty="0">
                <a:latin typeface="+mn-lt"/>
              </a:rPr>
              <a:t>｛李勇，刘晨，王敏｝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D1</a:t>
            </a:r>
            <a:r>
              <a:rPr lang="zh-CN" altLang="zh-CN" sz="2400" b="1" dirty="0">
                <a:latin typeface="+mn-lt"/>
              </a:rPr>
              <a:t>，</a:t>
            </a:r>
            <a:r>
              <a:rPr lang="en-US" altLang="zh-CN" sz="2400" b="1" dirty="0">
                <a:latin typeface="+mn-lt"/>
              </a:rPr>
              <a:t>D2</a:t>
            </a:r>
            <a:r>
              <a:rPr lang="zh-CN" altLang="zh-CN" sz="2400" b="1" dirty="0">
                <a:latin typeface="+mn-lt"/>
              </a:rPr>
              <a:t>，</a:t>
            </a:r>
            <a:r>
              <a:rPr lang="en-US" altLang="zh-CN" sz="2400" b="1" dirty="0">
                <a:latin typeface="+mn-lt"/>
              </a:rPr>
              <a:t>D3</a:t>
            </a:r>
            <a:r>
              <a:rPr lang="zh-CN" altLang="zh-CN" sz="2400" b="1" dirty="0">
                <a:latin typeface="+mn-lt"/>
              </a:rPr>
              <a:t>的笛卡尔积为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0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826541"/>
            <a:ext cx="7992888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7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、某单位内部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关系模式如下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仓库（仓库号，城市，面积）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职工（仓库号，职工号，工资）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订购单（职工号，供应商号，订购单号，订购日期）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供应商（供应商号，供应商名称，地址）</a:t>
            </a:r>
            <a:endParaRPr lang="en-US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试用关系代数实现如下查询：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检索在仓库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工作的职工的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职工号和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职工号，工资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(σ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仓库号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=“2”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检索在上海工作的职工的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职工号和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职工号，工资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(σ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上海”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sym typeface="Wingdings 3" panose="05040102010807070707" pitchFamily="18" charset="2"/>
              </a:rPr>
              <a:t> 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检索北京的供应商名称。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供应商名称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(σ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北京“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4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检索目前与职工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E6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有业务联系的供应商名称。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供应商名称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(σ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职工号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=“E6“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订购单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(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826541"/>
            <a:ext cx="820891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7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、某单位内部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关系模式如下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仓库（仓库号，城市，面积）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职工（仓库号，职工号，工资）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订购单（职工号，供应商号，订购单号，订购日期）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供应商（供应商号，供应商名称，地址）</a:t>
            </a:r>
            <a:endParaRPr lang="en-US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试用关系代数实现如下查询：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5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检索有职工的工资大于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6220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的仓库所在的城市。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（仓库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6220“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（职工）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职工的工资大于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6220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的仓库所在的城市。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((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工资≤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”6220”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))))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6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检索和北京的所有供应商都有业务联系的职工的工资。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职工号，供应商号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订购单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供应商号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(σ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北京“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))))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7"/>
            </a:pP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检索至少和职工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E1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E4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E7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都有联系的供应商名称。</a:t>
            </a:r>
            <a:endParaRPr lang="zh-CN" altLang="zh-CN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供应商名称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zh-CN" altLang="en-US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供应商号，职工号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订购单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)÷R)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80162"/>
              </p:ext>
            </p:extLst>
          </p:nvPr>
        </p:nvGraphicFramePr>
        <p:xfrm>
          <a:off x="7740352" y="3356992"/>
          <a:ext cx="108012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503003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职工号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5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E1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71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E4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E7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36917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28384" y="29997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826541"/>
            <a:ext cx="820891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7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、假设有一个数据库包含以下关系模式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u="sng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Tage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Tsex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u="sng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Dno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1" u="sng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i="1" u="sng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Dno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试用关系代数实现如下查询：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列出工资超过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的教师年龄；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en-US" altLang="zh-CN" sz="20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0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&gt;5000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查找不在计算机系工作的教师代码；</a:t>
            </a:r>
            <a:endParaRPr lang="en-US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en-US" altLang="zh-CN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(Teacher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∏</a:t>
            </a:r>
            <a:r>
              <a:rPr lang="en-US" altLang="zh-CN" sz="16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  </a:t>
            </a: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en-US" altLang="zh-CN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Dno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Dname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计算机系“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)))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系主任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管辖范围内的所有教师姓名</a:t>
            </a:r>
            <a:r>
              <a:rPr lang="zh-CN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∏</a:t>
            </a:r>
            <a:r>
              <a:rPr lang="en-US" altLang="zh-CN" sz="20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</a:t>
            </a:r>
            <a:r>
              <a:rPr lang="zh-CN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∏</a:t>
            </a:r>
            <a:r>
              <a:rPr lang="en-US" altLang="zh-CN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 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(Work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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Tno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=“T1</a:t>
            </a:r>
            <a:r>
              <a:rPr lang="zh-CN" altLang="en-US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Department)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zh-CN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3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8C48D-AC43-4FA2-97AA-6DECDA5D92D8}" type="datetime1">
              <a:rPr lang="zh-CN" altLang="en-US" smtClean="0"/>
              <a:pPr>
                <a:defRPr/>
              </a:pPr>
              <a:t>2021/10/14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826541"/>
            <a:ext cx="820891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7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、设有两个关系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C,D,E,F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），分别包含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kern="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kern="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个元组，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kern="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&gt;N</a:t>
            </a:r>
            <a:r>
              <a:rPr lang="en-US" altLang="zh-CN" b="1" kern="1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，对下列每个关系代数表达式，计算在使表达式有意义的情况下可以得到的最大、最小元组的数据及列的数目。</a:t>
            </a: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S∪T</a:t>
            </a: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S∩T</a:t>
            </a: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S-T</a:t>
            </a: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S×T</a:t>
            </a: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000" b="1" baseline="-25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</a:t>
            </a: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3" panose="05040102010807070707" pitchFamily="18" charset="2"/>
              </a:rPr>
              <a:t>  T</a:t>
            </a: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r>
              <a:rPr lang="en-US" altLang="zh-CN" sz="20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×T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25" indent="-3429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58966" y="188640"/>
            <a:ext cx="8149538" cy="648072"/>
          </a:xfrm>
        </p:spPr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复习与回顾</a:t>
            </a:r>
            <a:endParaRPr lang="zh-CN" altLang="en-US" dirty="0"/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2987675" y="2276475"/>
            <a:ext cx="6121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92438" y="2303463"/>
            <a:ext cx="2109788" cy="393700"/>
          </a:xfrm>
          <a:prstGeom prst="rect">
            <a:avLst/>
          </a:prstGeom>
          <a:solidFill>
            <a:srgbClr val="CFDE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02225" y="2303463"/>
            <a:ext cx="1452563" cy="393700"/>
          </a:xfrm>
          <a:prstGeom prst="rect">
            <a:avLst/>
          </a:prstGeom>
          <a:solidFill>
            <a:srgbClr val="CFDE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54788" y="2303463"/>
            <a:ext cx="1466850" cy="393700"/>
          </a:xfrm>
          <a:prstGeom prst="rect">
            <a:avLst/>
          </a:prstGeom>
          <a:solidFill>
            <a:srgbClr val="CFDE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021638" y="2303463"/>
            <a:ext cx="1069975" cy="393700"/>
          </a:xfrm>
          <a:prstGeom prst="rect">
            <a:avLst/>
          </a:prstGeom>
          <a:solidFill>
            <a:srgbClr val="CFDE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992438" y="2697163"/>
            <a:ext cx="2109788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102225" y="2697163"/>
            <a:ext cx="1452563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554788" y="2697163"/>
            <a:ext cx="1466850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021638" y="2697163"/>
            <a:ext cx="1069975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992438" y="3090863"/>
            <a:ext cx="2109788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102225" y="3090863"/>
            <a:ext cx="1452563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554788" y="3090863"/>
            <a:ext cx="1466850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8021638" y="3090863"/>
            <a:ext cx="1069975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992438" y="3484563"/>
            <a:ext cx="2109788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102225" y="3484563"/>
            <a:ext cx="1452563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554788" y="3484563"/>
            <a:ext cx="1466850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8021638" y="3484563"/>
            <a:ext cx="1069975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992438" y="3878263"/>
            <a:ext cx="2109788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5102225" y="3878263"/>
            <a:ext cx="1452563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554788" y="3878263"/>
            <a:ext cx="1466850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8021638" y="3878263"/>
            <a:ext cx="1069975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992438" y="4271963"/>
            <a:ext cx="2109788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102225" y="4271963"/>
            <a:ext cx="1452563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554788" y="4271963"/>
            <a:ext cx="1466850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8021638" y="4271963"/>
            <a:ext cx="1069975" cy="393700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992438" y="4665663"/>
            <a:ext cx="2109788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102225" y="4665663"/>
            <a:ext cx="1452563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6554788" y="4665663"/>
            <a:ext cx="1466850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8021638" y="4665663"/>
            <a:ext cx="1069975" cy="393700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2992438" y="5059363"/>
            <a:ext cx="2109788" cy="388938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102225" y="5059363"/>
            <a:ext cx="1452563" cy="388938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554788" y="5059363"/>
            <a:ext cx="1466850" cy="388938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8021638" y="5059363"/>
            <a:ext cx="1069975" cy="388938"/>
          </a:xfrm>
          <a:prstGeom prst="rect">
            <a:avLst/>
          </a:prstGeom>
          <a:solidFill>
            <a:srgbClr val="EDF3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2992438" y="5448300"/>
            <a:ext cx="2109788" cy="388938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5102225" y="5448300"/>
            <a:ext cx="1452563" cy="388938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554788" y="5448300"/>
            <a:ext cx="1466850" cy="388938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8021638" y="5448300"/>
            <a:ext cx="1069975" cy="388938"/>
          </a:xfrm>
          <a:prstGeom prst="rect">
            <a:avLst/>
          </a:prstGeom>
          <a:solidFill>
            <a:srgbClr val="F6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102225" y="2297113"/>
            <a:ext cx="0" cy="354647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6554788" y="2297113"/>
            <a:ext cx="0" cy="354647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8021638" y="2297113"/>
            <a:ext cx="0" cy="354647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2984500" y="26971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2984500" y="30908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2984500" y="34845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2984500" y="38782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2984500" y="42719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2984500" y="46656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2984500" y="50593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2984500" y="5448300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2992438" y="2297113"/>
            <a:ext cx="0" cy="354647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9091613" y="2297113"/>
            <a:ext cx="0" cy="3546475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2984500" y="2303463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2984500" y="5837238"/>
            <a:ext cx="61150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3684588" y="2332038"/>
            <a:ext cx="50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5219700" y="2332038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最大元组数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6688138" y="2332038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最小元组数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8318500" y="2332038"/>
            <a:ext cx="379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3781425" y="272573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S∪T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5438775" y="27257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5640388" y="28717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5737225" y="2725738"/>
            <a:ext cx="534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6126163" y="28717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7140575" y="27257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7343775" y="28717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8480425" y="27257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3813175" y="311943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S∩T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5681663" y="31194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5883275" y="32654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7213600" y="31194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8480425" y="31194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3844925" y="3513138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3990975" y="3513138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4095750" y="3513138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5681663" y="35131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7"/>
          <p:cNvSpPr>
            <a:spLocks noChangeArrowheads="1"/>
          </p:cNvSpPr>
          <p:nvPr/>
        </p:nvSpPr>
        <p:spPr bwMode="auto">
          <a:xfrm>
            <a:off x="5883275" y="36591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7213600" y="35131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9"/>
          <p:cNvSpPr>
            <a:spLocks noChangeArrowheads="1"/>
          </p:cNvSpPr>
          <p:nvPr/>
        </p:nvSpPr>
        <p:spPr bwMode="auto">
          <a:xfrm>
            <a:off x="8480425" y="35131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3805238" y="3906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3951288" y="3906838"/>
            <a:ext cx="217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4137025" y="3906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>
            <a:off x="5470525" y="39068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5673725" y="40528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5770563" y="3906838"/>
            <a:ext cx="25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5891213" y="39068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7"/>
          <p:cNvSpPr>
            <a:spLocks noChangeArrowheads="1"/>
          </p:cNvSpPr>
          <p:nvPr/>
        </p:nvSpPr>
        <p:spPr bwMode="auto">
          <a:xfrm>
            <a:off x="6094413" y="40528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8"/>
          <p:cNvSpPr>
            <a:spLocks noChangeArrowheads="1"/>
          </p:cNvSpPr>
          <p:nvPr/>
        </p:nvSpPr>
        <p:spPr bwMode="auto">
          <a:xfrm>
            <a:off x="6931025" y="39068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7132638" y="40528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7229475" y="3906838"/>
            <a:ext cx="25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7351713" y="39068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7553325" y="40528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8480425" y="3906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4"/>
          <p:cNvSpPr>
            <a:spLocks noChangeArrowheads="1"/>
          </p:cNvSpPr>
          <p:nvPr/>
        </p:nvSpPr>
        <p:spPr bwMode="auto">
          <a:xfrm>
            <a:off x="3578225" y="4300538"/>
            <a:ext cx="21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3740150" y="4446588"/>
            <a:ext cx="2016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3862388" y="4446588"/>
            <a:ext cx="4032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7"/>
          <p:cNvSpPr>
            <a:spLocks noChangeArrowheads="1"/>
          </p:cNvSpPr>
          <p:nvPr/>
        </p:nvSpPr>
        <p:spPr bwMode="auto">
          <a:xfrm>
            <a:off x="4176713" y="43005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8"/>
          <p:cNvSpPr>
            <a:spLocks noChangeArrowheads="1"/>
          </p:cNvSpPr>
          <p:nvPr/>
        </p:nvSpPr>
        <p:spPr bwMode="auto">
          <a:xfrm>
            <a:off x="4419600" y="4300538"/>
            <a:ext cx="22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681663" y="43005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0"/>
          <p:cNvSpPr>
            <a:spLocks noChangeArrowheads="1"/>
          </p:cNvSpPr>
          <p:nvPr/>
        </p:nvSpPr>
        <p:spPr bwMode="auto">
          <a:xfrm>
            <a:off x="5883275" y="44465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1"/>
          <p:cNvSpPr>
            <a:spLocks noChangeArrowheads="1"/>
          </p:cNvSpPr>
          <p:nvPr/>
        </p:nvSpPr>
        <p:spPr bwMode="auto">
          <a:xfrm>
            <a:off x="7213600" y="43005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2"/>
          <p:cNvSpPr>
            <a:spLocks noChangeArrowheads="1"/>
          </p:cNvSpPr>
          <p:nvPr/>
        </p:nvSpPr>
        <p:spPr bwMode="auto">
          <a:xfrm>
            <a:off x="8480425" y="43005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3"/>
          <p:cNvSpPr>
            <a:spLocks noChangeArrowheads="1"/>
          </p:cNvSpPr>
          <p:nvPr/>
        </p:nvSpPr>
        <p:spPr bwMode="auto">
          <a:xfrm>
            <a:off x="3489325" y="4694238"/>
            <a:ext cx="21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3692525" y="4840288"/>
            <a:ext cx="3635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3983038" y="46942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4225925" y="46942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4370388" y="4694238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5681663" y="46942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5883275" y="48402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7213600" y="46942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8480425" y="46942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3611563" y="50879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3829050" y="5119688"/>
            <a:ext cx="6397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Wingdings 3" panose="05040102010807070707" pitchFamily="18" charset="2"/>
              </a:rPr>
              <a:t>wv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4330700" y="50879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5470525" y="50879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6"/>
          <p:cNvSpPr>
            <a:spLocks noChangeArrowheads="1"/>
          </p:cNvSpPr>
          <p:nvPr/>
        </p:nvSpPr>
        <p:spPr bwMode="auto">
          <a:xfrm>
            <a:off x="5673725" y="52339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5770563" y="5087938"/>
            <a:ext cx="25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8"/>
          <p:cNvSpPr>
            <a:spLocks noChangeArrowheads="1"/>
          </p:cNvSpPr>
          <p:nvPr/>
        </p:nvSpPr>
        <p:spPr bwMode="auto">
          <a:xfrm>
            <a:off x="5891213" y="50879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9"/>
          <p:cNvSpPr>
            <a:spLocks noChangeArrowheads="1"/>
          </p:cNvSpPr>
          <p:nvPr/>
        </p:nvSpPr>
        <p:spPr bwMode="auto">
          <a:xfrm>
            <a:off x="6094413" y="5233988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0"/>
          <p:cNvSpPr>
            <a:spLocks noChangeArrowheads="1"/>
          </p:cNvSpPr>
          <p:nvPr/>
        </p:nvSpPr>
        <p:spPr bwMode="auto">
          <a:xfrm>
            <a:off x="7213600" y="50879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1"/>
          <p:cNvSpPr>
            <a:spLocks noChangeArrowheads="1"/>
          </p:cNvSpPr>
          <p:nvPr/>
        </p:nvSpPr>
        <p:spPr bwMode="auto">
          <a:xfrm>
            <a:off x="8480425" y="50879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3287713" y="5476875"/>
            <a:ext cx="217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∏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3489325" y="5622925"/>
            <a:ext cx="3635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3773488" y="547687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4014788" y="5476875"/>
            <a:ext cx="284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6"/>
          <p:cNvSpPr>
            <a:spLocks noChangeArrowheads="1"/>
          </p:cNvSpPr>
          <p:nvPr/>
        </p:nvSpPr>
        <p:spPr bwMode="auto">
          <a:xfrm>
            <a:off x="4160838" y="547687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4476750" y="5476875"/>
            <a:ext cx="217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8"/>
          <p:cNvSpPr>
            <a:spLocks noChangeArrowheads="1"/>
          </p:cNvSpPr>
          <p:nvPr/>
        </p:nvSpPr>
        <p:spPr bwMode="auto">
          <a:xfrm>
            <a:off x="4662488" y="547687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5470525" y="54768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0"/>
          <p:cNvSpPr>
            <a:spLocks noChangeArrowheads="1"/>
          </p:cNvSpPr>
          <p:nvPr/>
        </p:nvSpPr>
        <p:spPr bwMode="auto">
          <a:xfrm>
            <a:off x="5673725" y="5622925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770563" y="5476875"/>
            <a:ext cx="25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5891213" y="54768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6094413" y="5622925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7140575" y="54768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7343775" y="5622925"/>
            <a:ext cx="177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6"/>
          <p:cNvSpPr>
            <a:spLocks noChangeArrowheads="1"/>
          </p:cNvSpPr>
          <p:nvPr/>
        </p:nvSpPr>
        <p:spPr bwMode="auto">
          <a:xfrm>
            <a:off x="8480425" y="547687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80" grpId="0"/>
      <p:bldP spid="81" grpId="0"/>
      <p:bldP spid="82" grpId="0"/>
      <p:bldP spid="83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112" grpId="0"/>
      <p:bldP spid="113" grpId="0"/>
      <p:bldP spid="114" grpId="0"/>
      <p:bldP spid="115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小结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>
                <a:cs typeface="Times New Roman" panose="02020603050405020304" pitchFamily="18" charset="0"/>
              </a:rPr>
              <a:t> </a:t>
            </a:r>
            <a:r>
              <a:rPr lang="zh-CN" altLang="en-US">
                <a:cs typeface="Times New Roman" panose="02020603050405020304" pitchFamily="18" charset="0"/>
              </a:rPr>
              <a:t>关系代数运算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>
                <a:cs typeface="Times New Roman" panose="02020603050405020304" pitchFamily="18" charset="0"/>
              </a:rPr>
              <a:t>	关系代数运算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cs typeface="Times New Roman" panose="02020603050405020304" pitchFamily="18" charset="0"/>
              </a:rPr>
              <a:t>并、差、交、笛卡尔积、投影、选择、连接、除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>
                <a:cs typeface="Times New Roman" panose="02020603050405020304" pitchFamily="18" charset="0"/>
              </a:rPr>
              <a:t>	基本运算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cs typeface="Times New Roman" panose="02020603050405020304" pitchFamily="18" charset="0"/>
              </a:rPr>
              <a:t>并、差、笛卡尔积、投影、选择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>
                <a:cs typeface="Times New Roman" panose="02020603050405020304" pitchFamily="18" charset="0"/>
              </a:rPr>
              <a:t>	交、连接、除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cs typeface="Times New Roman" panose="02020603050405020304" pitchFamily="18" charset="0"/>
              </a:rPr>
              <a:t>可以用</a:t>
            </a:r>
            <a:r>
              <a:rPr lang="en-US" altLang="zh-CN" sz="2200">
                <a:cs typeface="Times New Roman" panose="02020603050405020304" pitchFamily="18" charset="0"/>
              </a:rPr>
              <a:t>5</a:t>
            </a:r>
            <a:r>
              <a:rPr lang="zh-CN" altLang="en-US" sz="2200">
                <a:cs typeface="Times New Roman" panose="02020603050405020304" pitchFamily="18" charset="0"/>
              </a:rPr>
              <a:t>种基本运算来表达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cs typeface="Times New Roman" panose="02020603050405020304" pitchFamily="18" charset="0"/>
              </a:rPr>
              <a:t> 引进它们并不增加语言的能力，但可以简化表达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46420E-CAA4-4C83-A4FC-C331C4538B64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小结（续）</a:t>
            </a:r>
            <a:r>
              <a:rPr lang="en-US" altLang="zh-CN" sz="3600"/>
              <a:t>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关系代数表达式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/>
              <a:t>关系代数运算经有限次复合后形成的式子</a:t>
            </a:r>
          </a:p>
          <a:p>
            <a:pPr lvl="2" algn="just" eaLnBrk="1" hangingPunct="1">
              <a:buFontTx/>
              <a:buNone/>
            </a:pPr>
            <a:endParaRPr lang="zh-CN" altLang="en-US"/>
          </a:p>
          <a:p>
            <a:pPr algn="just" eaLnBrk="1" hangingPunct="1">
              <a:lnSpc>
                <a:spcPct val="150000"/>
              </a:lnSpc>
            </a:pPr>
            <a:r>
              <a:rPr lang="zh-CN" altLang="en-US"/>
              <a:t>典型关系代数语言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/>
              <a:t>ISBL</a:t>
            </a:r>
            <a:r>
              <a:rPr lang="zh-CN" altLang="en-US"/>
              <a:t>（</a:t>
            </a:r>
            <a:r>
              <a:rPr lang="en-US" altLang="zh-CN"/>
              <a:t>Information System Base Language</a:t>
            </a:r>
            <a:r>
              <a:rPr lang="zh-CN" altLang="en-US"/>
              <a:t>）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由</a:t>
            </a:r>
            <a:r>
              <a:rPr lang="en-US" altLang="zh-CN" sz="2200"/>
              <a:t>IBM United Kingdom</a:t>
            </a:r>
            <a:r>
              <a:rPr lang="zh-CN" altLang="en-US" sz="2200"/>
              <a:t>研究中心研制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用于</a:t>
            </a:r>
            <a:r>
              <a:rPr lang="en-US" altLang="zh-CN" sz="2200"/>
              <a:t>PRTV</a:t>
            </a:r>
            <a:r>
              <a:rPr lang="zh-CN" altLang="en-US" sz="2200"/>
              <a:t>（</a:t>
            </a:r>
            <a:r>
              <a:rPr lang="en-US" altLang="zh-CN" sz="2200"/>
              <a:t>Peterlee Relational Test Vehicle</a:t>
            </a:r>
            <a:r>
              <a:rPr lang="zh-CN" altLang="en-US" sz="2200"/>
              <a:t>）实验系统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18CDE-1A21-4729-8882-5A2E092C9040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关系数据结构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2.6  </a:t>
            </a:r>
            <a:r>
              <a:rPr lang="zh-CN" altLang="en-US" sz="2800">
                <a:solidFill>
                  <a:srgbClr val="0066FF"/>
                </a:solidFill>
              </a:rPr>
              <a:t>小结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C828A9-FE47-44A2-8BFE-ECC4D7AB9DBA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2.6 </a:t>
            </a:r>
            <a:r>
              <a:rPr lang="zh-CN" altLang="en-US" sz="3600"/>
              <a:t>小结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关系数据库系统是目前使用最广泛的数据库系统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关系数据库系统与非关系数据库系统的区别：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关系系统只有“表”这一种数据结构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非关系数据库系统还有其他数据结构，以及对这些数据结构的操作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718003-DF74-4960-8D7A-BA7AFD6AFF92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小结（续）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关系数据结构</a:t>
            </a:r>
          </a:p>
          <a:p>
            <a:pPr lvl="1" eaLnBrk="1" hangingPunct="1"/>
            <a:r>
              <a:rPr lang="zh-CN" altLang="en-US"/>
              <a:t>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域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笛卡尔积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关系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/>
              <a:t>基本关系的性质</a:t>
            </a:r>
          </a:p>
          <a:p>
            <a:pPr lvl="1" eaLnBrk="1" hangingPunct="1"/>
            <a:r>
              <a:rPr lang="zh-CN" altLang="en-US"/>
              <a:t> 关系模式</a:t>
            </a:r>
            <a:endParaRPr lang="zh-CN" altLang="en-US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/>
              <a:t> 关系数据库</a:t>
            </a:r>
            <a:endParaRPr lang="en-US" altLang="zh-CN"/>
          </a:p>
          <a:p>
            <a:pPr lvl="1" eaLnBrk="1" hangingPunct="1"/>
            <a:r>
              <a:rPr lang="zh-CN" altLang="en-US"/>
              <a:t>关系模型的存储结构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3690CE-03DB-4946-A5F6-21BA91DC757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小结（续）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关系操作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查询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选择、投影、连接、除、并、交、差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数据更新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插入、删除、修改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7BB54-BF56-4EC9-8A16-0C57D33C30F3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笛卡尔积（续）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DC8ED-BD0F-4B86-AEF8-DBBAEECB0980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9542" y="1079284"/>
            <a:ext cx="8208962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 D1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D2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D3</a:t>
            </a:r>
            <a:r>
              <a:rPr lang="zh-CN" altLang="zh-CN" sz="2000" b="1" dirty="0">
                <a:latin typeface="+mn-lt"/>
              </a:rPr>
              <a:t>＝｛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张清玫，计算机专业，李勇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张清玫，计算机专业，刘晨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张清玫，计算机专业，王敏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张清玫，信息专业，李勇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张清玫，信息专业，刘晨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张清玫，信息专业，王敏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刘逸，计算机专业，李勇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刘逸，计算机专业，刘晨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刘逸，计算机专业，王敏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刘逸，信息专业，李勇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b="1" dirty="0"/>
              <a:t>        (</a:t>
            </a:r>
            <a:r>
              <a:rPr lang="zh-CN" altLang="zh-CN" sz="2200" b="1" dirty="0"/>
              <a:t>刘逸，信息专业，刘晨</a:t>
            </a:r>
            <a:r>
              <a:rPr lang="en-US" altLang="zh-CN" sz="2200" b="1" dirty="0"/>
              <a:t>)</a:t>
            </a:r>
            <a:r>
              <a:rPr lang="zh-CN" altLang="zh-CN" sz="2200" b="1" dirty="0"/>
              <a:t>，</a:t>
            </a:r>
            <a:r>
              <a:rPr lang="en-US" altLang="zh-CN" sz="2200" b="1" dirty="0"/>
              <a:t>(</a:t>
            </a:r>
            <a:r>
              <a:rPr lang="zh-CN" altLang="zh-CN" sz="2200" b="1" dirty="0"/>
              <a:t>刘逸，信息专业，王敏</a:t>
            </a:r>
            <a:r>
              <a:rPr lang="en-US" altLang="zh-CN" sz="2200" b="1" dirty="0"/>
              <a:t>) </a:t>
            </a:r>
            <a:r>
              <a:rPr lang="zh-CN" altLang="zh-CN" sz="2200" b="1" dirty="0"/>
              <a:t>｝</a:t>
            </a:r>
            <a:endParaRPr lang="en-US" altLang="zh-CN" sz="2200" b="1" dirty="0"/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zh-CN" sz="2400" b="1" dirty="0">
                <a:latin typeface="+mn-lt"/>
              </a:rPr>
              <a:t>基数为</a:t>
            </a:r>
            <a:r>
              <a:rPr lang="en-US" altLang="zh-CN" sz="2400" b="1" dirty="0">
                <a:latin typeface="+mn-lt"/>
              </a:rPr>
              <a:t>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2</a:t>
            </a:r>
            <a:r>
              <a:rPr lang="zh-CN" altLang="zh-CN" sz="2400" b="1" dirty="0">
                <a:latin typeface="+mn-lt"/>
              </a:rPr>
              <a:t>×</a:t>
            </a:r>
            <a:r>
              <a:rPr lang="en-US" altLang="zh-CN" sz="2400" b="1" dirty="0">
                <a:latin typeface="+mn-lt"/>
              </a:rPr>
              <a:t>3</a:t>
            </a:r>
            <a:r>
              <a:rPr lang="zh-CN" altLang="zh-CN" sz="2400" b="1" dirty="0">
                <a:latin typeface="+mn-lt"/>
              </a:rPr>
              <a:t>＝</a:t>
            </a:r>
            <a:r>
              <a:rPr lang="en-US" altLang="zh-CN" sz="2400" b="1" dirty="0">
                <a:latin typeface="+mn-lt"/>
              </a:rPr>
              <a:t>12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小结（续）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/>
              <a:t>关系的完整性约束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实体完整性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参照完整性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itchFamily="2" charset="2"/>
              <a:buChar char="l"/>
              <a:defRPr/>
            </a:pPr>
            <a:r>
              <a:rPr lang="zh-CN" altLang="en-US" sz="2200" dirty="0"/>
              <a:t>外码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/>
              <a:t>用户定义的完整性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160000"/>
              </a:lnSpc>
              <a:defRPr/>
            </a:pPr>
            <a:endParaRPr lang="zh-CN" altLang="en-US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CFE842-6626-456E-827F-AC1031949410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小结（续）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关系数据语言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关系代数语言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关系演算语言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元组关系演算语言  </a:t>
            </a:r>
            <a:r>
              <a:rPr lang="en-US" altLang="zh-CN" sz="2200"/>
              <a:t>ALPHA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域关系演算语言      </a:t>
            </a:r>
            <a:r>
              <a:rPr lang="en-US" altLang="zh-CN" sz="2200"/>
              <a:t>QBE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6AE20-2A93-429A-87F1-8EFC09690100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8077200" cy="5791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关系代数是关系数据操作的数学工具，一般有以下规律：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若查询信息含于一个关系中，采用“选择”或“投影”运算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若查询信息分布在不同的关系中，根据查询条件，采用“连接”、“差”、“投影”、“选择”等运算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、插入：“并”运算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、删除：“差”运算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720"/>
            <a:ext cx="6994525" cy="981075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07524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FCFC55-EB7D-4D07-8D8E-673AB27823C3}" type="datetime1">
              <a:rPr lang="zh-CN" altLang="en-US">
                <a:solidFill>
                  <a:srgbClr val="002060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2021/10/14</a:t>
            </a:fld>
            <a:endParaRPr lang="zh-CN" altLang="en-US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4389"/>
      </p:ext>
    </p:extLst>
  </p:cSld>
  <p:clrMapOvr>
    <a:masterClrMapping/>
  </p:clrMapOvr>
  <p:transition spd="slow">
    <p:cov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958966" y="1137920"/>
            <a:ext cx="8149538" cy="485457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理解关系代数相关概念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理解关系模式相关概念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熟练掌握码和关系约束概念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熟练掌握常见的关系运算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P70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习题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（关系代数部分）、课堂练习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09570" name="日期占位符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01FE35B-B750-4F82-94C2-A0BF7E4BC089}" type="datetime1">
              <a:rPr lang="zh-CN" altLang="en-US" sz="1000">
                <a:solidFill>
                  <a:srgbClr val="00206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2021/10/14</a:t>
            </a:fld>
            <a:endParaRPr lang="zh-CN" alt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4163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730433"/>
              </p:ext>
            </p:extLst>
          </p:nvPr>
        </p:nvGraphicFramePr>
        <p:xfrm>
          <a:off x="1475656" y="876178"/>
          <a:ext cx="6974160" cy="574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Document" r:id="rId4" imgW="3940632" imgH="3248788" progId="Word.Document.8">
                  <p:embed/>
                </p:oleObj>
              </mc:Choice>
              <mc:Fallback>
                <p:oleObj name="Document" r:id="rId4" imgW="3940632" imgH="324878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876178"/>
                        <a:ext cx="6974160" cy="5749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8D779-AC35-4046-B6FE-8049F577F10D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1158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笛卡尔积（续）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111366" y="-39688"/>
            <a:ext cx="814953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3600" kern="0"/>
              <a:t>笛卡尔积（续）</a:t>
            </a:r>
            <a:endParaRPr lang="zh-CN" altLang="en-US" sz="3600" kern="0" dirty="0"/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关系（</a:t>
            </a:r>
            <a:r>
              <a:rPr lang="en-US" altLang="zh-CN" sz="3600"/>
              <a:t>Relation</a:t>
            </a:r>
            <a:r>
              <a:rPr lang="zh-CN" altLang="en-US" sz="3600"/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en-US" altLang="zh-CN">
                <a:ea typeface="黑体" panose="02010609060101010101" pitchFamily="49" charset="-122"/>
              </a:rPr>
              <a:t> </a:t>
            </a:r>
            <a:r>
              <a:rPr lang="zh-CN" altLang="en-US">
                <a:ea typeface="黑体" panose="02010609060101010101" pitchFamily="49" charset="-122"/>
              </a:rPr>
              <a:t>关系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×…×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的</a:t>
            </a:r>
            <a:r>
              <a:rPr lang="zh-CN" altLang="en-US" u="sng"/>
              <a:t>子集</a:t>
            </a:r>
            <a:r>
              <a:rPr lang="zh-CN" altLang="en-US"/>
              <a:t>叫作在域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上的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关系</a:t>
            </a:r>
            <a:r>
              <a:rPr lang="zh-CN" altLang="en-US"/>
              <a:t>，表示为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en-US" altLang="zh-CN" i="1"/>
              <a:t>R</a:t>
            </a:r>
            <a:r>
              <a:rPr lang="zh-CN" altLang="en-US"/>
              <a:t>（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）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/>
              <a:t>R</a:t>
            </a:r>
            <a:r>
              <a:rPr lang="zh-CN" altLang="en-US" sz="2400" i="1"/>
              <a:t>：</a:t>
            </a:r>
            <a:r>
              <a:rPr lang="zh-CN" altLang="en-US" sz="2400"/>
              <a:t>关系名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/>
              <a:t>n</a:t>
            </a:r>
            <a:r>
              <a:rPr lang="zh-CN" altLang="en-US" sz="2400" i="1"/>
              <a:t>：</a:t>
            </a:r>
            <a:r>
              <a:rPr lang="zh-CN" altLang="en-US" sz="2400"/>
              <a:t>关系的</a:t>
            </a:r>
            <a:r>
              <a:rPr lang="zh-CN" altLang="en-US" sz="2400">
                <a:ea typeface="黑体" panose="02010609060101010101" pitchFamily="49" charset="-122"/>
              </a:rPr>
              <a:t>目</a:t>
            </a:r>
            <a:r>
              <a:rPr lang="zh-CN" altLang="en-US" sz="2400"/>
              <a:t>或</a:t>
            </a:r>
            <a:r>
              <a:rPr lang="zh-CN" altLang="en-US" sz="2400">
                <a:ea typeface="黑体" panose="02010609060101010101" pitchFamily="49" charset="-122"/>
              </a:rPr>
              <a:t>度</a:t>
            </a:r>
            <a:r>
              <a:rPr lang="zh-CN" altLang="en-US" sz="2400"/>
              <a:t>（</a:t>
            </a:r>
            <a:r>
              <a:rPr lang="en-US" altLang="zh-CN" sz="2400"/>
              <a:t>Degree</a:t>
            </a:r>
            <a:r>
              <a:rPr lang="zh-CN" altLang="en-US" sz="2400"/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8F173-95DC-4AED-8D40-2FC13299DD6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元组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关系中的每个元素是关系中的元组，通常用</a:t>
            </a:r>
            <a:r>
              <a:rPr lang="en-US" altLang="zh-CN" i="1"/>
              <a:t>t</a:t>
            </a:r>
            <a:r>
              <a:rPr lang="zh-CN" altLang="en-US"/>
              <a:t>表示。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单元关系与二元关系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</a:t>
            </a:r>
            <a:r>
              <a:rPr lang="zh-CN" altLang="en-US"/>
              <a:t>时，称该关系为</a:t>
            </a:r>
            <a:r>
              <a:rPr lang="zh-CN" altLang="en-US">
                <a:ea typeface="黑体" panose="02010609060101010101" pitchFamily="49" charset="-122"/>
              </a:rPr>
              <a:t>单元</a:t>
            </a:r>
            <a:r>
              <a:rPr lang="zh-CN" altLang="en-US"/>
              <a:t>关系（</a:t>
            </a:r>
            <a:r>
              <a:rPr lang="en-US" altLang="zh-CN"/>
              <a:t>Unary relation</a:t>
            </a:r>
            <a:r>
              <a:rPr lang="zh-CN" altLang="en-US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                    或</a:t>
            </a:r>
            <a:r>
              <a:rPr lang="zh-CN" altLang="en-US">
                <a:ea typeface="黑体" panose="02010609060101010101" pitchFamily="49" charset="-122"/>
              </a:rPr>
              <a:t>一元</a:t>
            </a:r>
            <a:r>
              <a:rPr lang="zh-CN" altLang="en-US"/>
              <a:t>关系                            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=2</a:t>
            </a:r>
            <a:r>
              <a:rPr lang="zh-CN" altLang="en-US"/>
              <a:t>时，称该关系为</a:t>
            </a:r>
            <a:r>
              <a:rPr lang="zh-CN" altLang="en-US">
                <a:ea typeface="黑体" panose="02010609060101010101" pitchFamily="49" charset="-122"/>
              </a:rPr>
              <a:t>二元</a:t>
            </a:r>
            <a:r>
              <a:rPr lang="zh-CN" altLang="en-US"/>
              <a:t>关系（</a:t>
            </a:r>
            <a:r>
              <a:rPr lang="en-US" altLang="zh-CN"/>
              <a:t>Binary relation</a:t>
            </a:r>
            <a:r>
              <a:rPr lang="zh-CN" altLang="en-US"/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AF3FD4-B24E-4E10-A067-CBDCCAE6658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4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关系的表示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关系也是一个二维表，表的每行对应一个元组，表的每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列对应一个域</a:t>
            </a:r>
            <a:endParaRPr lang="en-US" altLang="zh-CN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5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属性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/>
              <a:t>关系中不同列可以对应相同的域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/>
              <a:t>为了加以区分，必须对每列起一个名字，称为属性（</a:t>
            </a:r>
            <a:r>
              <a:rPr lang="en-US" altLang="zh-CN"/>
              <a:t>Attribute</a:t>
            </a:r>
            <a:r>
              <a:rPr lang="zh-CN" altLang="en-US"/>
              <a:t>）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zh-CN" i="1"/>
              <a:t>n</a:t>
            </a:r>
            <a:r>
              <a:rPr lang="zh-CN" altLang="en-US"/>
              <a:t>目关系必有</a:t>
            </a:r>
            <a:r>
              <a:rPr lang="en-US" altLang="zh-CN" i="1"/>
              <a:t>n</a:t>
            </a:r>
            <a:r>
              <a:rPr lang="zh-CN" altLang="en-US"/>
              <a:t>个属性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AA47A-962D-4540-8FB9-A909C65C1F2D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6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码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/>
              <a:t>候选码（</a:t>
            </a:r>
            <a:r>
              <a:rPr lang="en-US" altLang="zh-CN"/>
              <a:t>Candidate key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若关系中的某一属性组的值能唯一地标识一个元组，则称该属性组为候选码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简单的情况：候选码只包含一个属性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/>
              <a:t>全码（</a:t>
            </a:r>
            <a:r>
              <a:rPr lang="en-US" altLang="zh-CN"/>
              <a:t>All-key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最极端的情况：关系模式的所有属性组是这个关系模式的候选码，称为全码（</a:t>
            </a:r>
            <a:r>
              <a:rPr lang="en-US" altLang="zh-CN" sz="2200"/>
              <a:t>All-key</a:t>
            </a:r>
            <a:r>
              <a:rPr lang="zh-CN" altLang="en-US" sz="2200"/>
              <a:t>）</a:t>
            </a:r>
          </a:p>
          <a:p>
            <a:pPr lvl="1" algn="just"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endParaRPr lang="en-US" altLang="zh-CN" sz="2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D80B72-7C43-400A-86CF-DFC2AB9FE7C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6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码（续）</a:t>
            </a:r>
            <a:endParaRPr lang="en-US" altLang="zh-CN"/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/>
              <a:t>主码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若一个关系有多个候选码，则选定其中一个为</a:t>
            </a:r>
            <a:r>
              <a:rPr lang="zh-CN" altLang="en-US" sz="2200">
                <a:ea typeface="黑体" panose="02010609060101010101" pitchFamily="49" charset="-122"/>
              </a:rPr>
              <a:t>主码</a:t>
            </a:r>
            <a:r>
              <a:rPr lang="zh-CN" altLang="en-US" sz="2200"/>
              <a:t>（</a:t>
            </a:r>
            <a:r>
              <a:rPr lang="en-US" altLang="zh-CN" sz="2200"/>
              <a:t>Primary key</a:t>
            </a:r>
            <a:r>
              <a:rPr lang="zh-CN" altLang="en-US" sz="2200"/>
              <a:t>）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/>
              <a:t>主属性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候选码的诸属性称为主属性（</a:t>
            </a:r>
            <a:r>
              <a:rPr lang="en-US" altLang="zh-CN" sz="2200"/>
              <a:t>Prime attribute</a:t>
            </a:r>
            <a:r>
              <a:rPr lang="zh-CN" altLang="en-US" sz="2200"/>
              <a:t>）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不包含在任何侯选码中的属性称为非主属性（</a:t>
            </a:r>
            <a:r>
              <a:rPr lang="en-US" altLang="zh-CN" sz="2200"/>
              <a:t>Non-Prime attribute</a:t>
            </a:r>
            <a:r>
              <a:rPr lang="zh-CN" altLang="en-US" sz="2200"/>
              <a:t>）或非码属性（</a:t>
            </a:r>
            <a:r>
              <a:rPr lang="en-US" altLang="zh-CN" sz="2200"/>
              <a:t>Non-key attribute</a:t>
            </a:r>
            <a:r>
              <a:rPr lang="zh-CN" altLang="en-US" sz="2200"/>
              <a:t>）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6FD73A-E53C-4A72-8A70-9E010295E9C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699793" y="1628800"/>
            <a:ext cx="6444208" cy="91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 panose="020B0603020102020204"/>
                <a:ea typeface="隶书" panose="02010509060101010101" pitchFamily="49" charset="-122"/>
                <a:cs typeface="+mj-cs"/>
              </a:rPr>
              <a:t>第二章  关系数据库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1799" y="2878018"/>
            <a:ext cx="6372201" cy="395449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关系数据结构及形式化定义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*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关系演算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83607270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600" i="1"/>
              <a:t>D</a:t>
            </a:r>
            <a:r>
              <a:rPr lang="en-US" altLang="zh-CN" sz="2600"/>
              <a:t>1</a:t>
            </a:r>
            <a:r>
              <a:rPr lang="zh-CN" altLang="en-US" sz="2600"/>
              <a:t>，</a:t>
            </a:r>
            <a:r>
              <a:rPr lang="en-US" altLang="zh-CN" sz="2600" i="1"/>
              <a:t>D</a:t>
            </a:r>
            <a:r>
              <a:rPr lang="en-US" altLang="zh-CN" sz="2600"/>
              <a:t>2</a:t>
            </a:r>
            <a:r>
              <a:rPr lang="zh-CN" altLang="en-US" sz="2600"/>
              <a:t>，</a:t>
            </a:r>
            <a:r>
              <a:rPr lang="en-US" altLang="zh-CN" sz="2600"/>
              <a:t>…</a:t>
            </a:r>
            <a:r>
              <a:rPr lang="zh-CN" altLang="en-US" sz="2600"/>
              <a:t>，</a:t>
            </a:r>
            <a:r>
              <a:rPr lang="en-US" altLang="zh-CN" sz="2600" i="1"/>
              <a:t>D</a:t>
            </a:r>
            <a:r>
              <a:rPr lang="en-US" altLang="zh-CN" sz="2600"/>
              <a:t>n</a:t>
            </a:r>
            <a:r>
              <a:rPr lang="zh-CN" altLang="en-US" sz="2600"/>
              <a:t>的笛卡尔积的某个子集才有实际含义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例：表</a:t>
            </a:r>
            <a:r>
              <a:rPr lang="en-US" altLang="zh-CN" sz="2200">
                <a:ea typeface="黑体" panose="02010609060101010101" pitchFamily="49" charset="-122"/>
              </a:rPr>
              <a:t>2.</a:t>
            </a:r>
            <a:r>
              <a:rPr lang="en-US" altLang="zh-CN" sz="2200"/>
              <a:t>1 </a:t>
            </a:r>
            <a:r>
              <a:rPr lang="zh-CN" altLang="en-US" sz="2200"/>
              <a:t>的笛卡尔积没有实际意义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取出有实际意义的元组来构造关系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关系：</a:t>
            </a:r>
            <a:r>
              <a:rPr lang="en-US" altLang="zh-CN" sz="2200"/>
              <a:t>SAP(SUPERVISOR</a:t>
            </a:r>
            <a:r>
              <a:rPr lang="zh-CN" altLang="en-US" sz="2200"/>
              <a:t>，</a:t>
            </a:r>
            <a:r>
              <a:rPr lang="en-US" altLang="zh-CN" sz="2200"/>
              <a:t>SPECIALITY</a:t>
            </a:r>
            <a:r>
              <a:rPr lang="zh-CN" altLang="en-US" sz="2200"/>
              <a:t>，</a:t>
            </a:r>
            <a:r>
              <a:rPr lang="en-US" altLang="zh-CN" sz="2200" u="sng"/>
              <a:t>POSTGRADUATE</a:t>
            </a:r>
            <a:r>
              <a:rPr lang="en-US" altLang="zh-CN" sz="2200"/>
              <a:t>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假设：导师与专业：</a:t>
            </a:r>
            <a:r>
              <a:rPr lang="en-US" altLang="zh-CN" sz="2200"/>
              <a:t>n:1</a:t>
            </a:r>
            <a:r>
              <a:rPr lang="zh-CN" altLang="en-US" sz="2200"/>
              <a:t>，   导师与研究生：</a:t>
            </a:r>
            <a:r>
              <a:rPr lang="en-US" altLang="zh-CN" sz="2200"/>
              <a:t>1:n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主码：</a:t>
            </a:r>
            <a:r>
              <a:rPr lang="en-US" altLang="zh-CN" sz="2200"/>
              <a:t>POSTGRADUATE</a:t>
            </a:r>
            <a:r>
              <a:rPr lang="zh-CN" altLang="en-US" sz="2200"/>
              <a:t>（假设研究生不会重名）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</a:t>
            </a:r>
            <a:endParaRPr lang="en-US" altLang="zh-CN" sz="20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F74E9-5D19-4F29-9790-7CEE54C02D0C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33188"/>
              </p:ext>
            </p:extLst>
          </p:nvPr>
        </p:nvGraphicFramePr>
        <p:xfrm>
          <a:off x="1691680" y="4700157"/>
          <a:ext cx="64087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刘晨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王敏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7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三类关系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/>
              <a:t>基本关系</a:t>
            </a:r>
            <a:r>
              <a:rPr lang="zh-CN" altLang="en-US"/>
              <a:t>（基本表或基表）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400"/>
              <a:t>实际存在的表，是实际存储数据的逻辑表示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/>
              <a:t>查询表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/>
              <a:t>查询结果对应的表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u="sng"/>
              <a:t>视图表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/>
              <a:t>由基本表或其他视图表导出的表，是虚表，不对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/>
              <a:t>应实际存储的数据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3D129-FC54-4E38-8B83-9963E6652E74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（</a:t>
            </a:r>
            <a:r>
              <a:rPr lang="en-US" altLang="zh-CN">
                <a:ea typeface="黑体" panose="02010609060101010101" pitchFamily="49" charset="-122"/>
              </a:rPr>
              <a:t>8</a:t>
            </a:r>
            <a:r>
              <a:rPr lang="zh-CN" altLang="en-US">
                <a:ea typeface="黑体" panose="02010609060101010101" pitchFamily="49" charset="-122"/>
              </a:rPr>
              <a:t>）</a:t>
            </a:r>
            <a:r>
              <a:rPr lang="zh-CN" altLang="en-US"/>
              <a:t>基本关系的性质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① 列是同质的（</a:t>
            </a:r>
            <a:r>
              <a:rPr lang="en-US" altLang="zh-CN"/>
              <a:t>Homogeneous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/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/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③ 列的顺序无所谓</a:t>
            </a:r>
            <a:r>
              <a:rPr lang="en-US" altLang="zh-CN"/>
              <a:t>,</a:t>
            </a:r>
            <a:r>
              <a:rPr lang="zh-CN" altLang="en-US"/>
              <a:t>，列的次序可以任意交换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④ 任意两个元组的候选码不能相同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⑤ 行的顺序无所谓，行的次序可以任意交换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025766-0BC1-42F9-A5C0-7E6F32607BD5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基本关系的性质（续）</a:t>
            </a:r>
            <a:endParaRPr lang="en-US" altLang="zh-CN" sz="36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⑥ </a:t>
            </a:r>
            <a:r>
              <a:rPr lang="zh-CN" altLang="en-US"/>
              <a:t>分量必须取原子值</a:t>
            </a:r>
          </a:p>
          <a:p>
            <a:pPr lvl="1" eaLnBrk="1" hangingPunct="1">
              <a:buSzPct val="75000"/>
              <a:buFont typeface="Wingdings" panose="05000000000000000000" pitchFamily="2" charset="2"/>
              <a:buNone/>
            </a:pPr>
            <a:r>
              <a:rPr lang="zh-CN" altLang="en-US"/>
              <a:t>这是规范条件中最基本的一条</a:t>
            </a:r>
          </a:p>
          <a:p>
            <a:pPr lvl="2" algn="just" eaLnBrk="1" hangingPunct="1"/>
            <a:endParaRPr lang="zh-CN" altLang="en-US"/>
          </a:p>
          <a:p>
            <a:pPr lvl="2" algn="just" eaLnBrk="1" hangingPunct="1">
              <a:buFontTx/>
              <a:buNone/>
            </a:pPr>
            <a:r>
              <a:rPr lang="zh-CN" altLang="en-US"/>
              <a:t>                     </a:t>
            </a:r>
            <a:r>
              <a:rPr lang="en-US" altLang="zh-CN"/>
              <a:t> </a:t>
            </a:r>
          </a:p>
          <a:p>
            <a:pPr lvl="2" algn="just" eaLnBrk="1" hangingPunct="1">
              <a:buFontTx/>
              <a:buNone/>
            </a:pPr>
            <a:r>
              <a:rPr lang="en-US" altLang="zh-CN" sz="1800"/>
              <a:t>                        </a:t>
            </a:r>
            <a:r>
              <a:rPr lang="zh-CN" altLang="en-US" sz="1800"/>
              <a:t>表</a:t>
            </a:r>
            <a:r>
              <a:rPr lang="en-US" altLang="zh-CN" sz="1800"/>
              <a:t>2.3  </a:t>
            </a:r>
            <a:r>
              <a:rPr lang="zh-CN" altLang="en-US" sz="1800"/>
              <a:t>非规范化关系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FC1DDF-D464-41C2-BD29-27872FD9036E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350" y="3573463"/>
          <a:ext cx="63198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计算机专业</a:t>
                      </a: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刘晨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信息专业</a:t>
                      </a:r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王敏</a:t>
                      </a:r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775" name="直接箭头连接符 8"/>
          <p:cNvCxnSpPr>
            <a:cxnSpLocks noChangeShapeType="1"/>
          </p:cNvCxnSpPr>
          <p:nvPr/>
        </p:nvCxnSpPr>
        <p:spPr bwMode="auto">
          <a:xfrm flipH="1" flipV="1">
            <a:off x="7667625" y="4797425"/>
            <a:ext cx="792163" cy="3603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TextBox 9"/>
          <p:cNvSpPr txBox="1">
            <a:spLocks noChangeArrowheads="1"/>
          </p:cNvSpPr>
          <p:nvPr/>
        </p:nvSpPr>
        <p:spPr bwMode="auto">
          <a:xfrm>
            <a:off x="7956550" y="50847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小表</a:t>
            </a:r>
          </a:p>
        </p:txBody>
      </p:sp>
    </p:spTree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2.1.2  </a:t>
            </a:r>
            <a:r>
              <a:rPr lang="zh-CN" altLang="en-US">
                <a:solidFill>
                  <a:srgbClr val="00B050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54B231-4565-4064-8895-C2819380EB2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2.1.2  </a:t>
            </a:r>
            <a:r>
              <a:rPr lang="zh-CN" altLang="en-US" sz="3600"/>
              <a:t>关系模式</a:t>
            </a:r>
            <a:endParaRPr lang="zh-CN" altLang="en-US" sz="3600">
              <a:ea typeface="黑体" panose="02010609060101010101" pitchFamily="49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．什么是关系模式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．定义关系模式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  </a:t>
            </a:r>
            <a:r>
              <a:rPr lang="zh-CN" altLang="en-US"/>
              <a:t>关系模式与关系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B86EB-4CAE-4D8F-9313-809BAE4B11B2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</a:t>
            </a:r>
            <a:r>
              <a:rPr lang="zh-CN" altLang="en-US" sz="3600"/>
              <a:t>．什么是关系模式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/>
              <a:t>关系模式（</a:t>
            </a:r>
            <a:r>
              <a:rPr lang="en-US" altLang="zh-CN"/>
              <a:t>Relation Schema</a:t>
            </a:r>
            <a:r>
              <a:rPr lang="zh-CN" altLang="en-US"/>
              <a:t>）是型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/>
              <a:t>关系是值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/>
              <a:t>关系模式是对关系的描述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/>
              <a:t>元组集合的结构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属性构成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属性来自的域           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属性与域之间的映象关系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/>
              <a:t>完整性约束条件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893A5-E0A1-4C1D-B733-D0A29CE046D0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</a:t>
            </a:r>
            <a:r>
              <a:rPr lang="zh-CN" altLang="en-US" sz="3600"/>
              <a:t>．定义关系模式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关系模式可以形式化地表示为：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79710F"/>
                </a:solidFill>
              </a:rPr>
              <a:t>    </a:t>
            </a:r>
            <a:r>
              <a:rPr lang="zh-CN" altLang="en-US" sz="2800" i="1">
                <a:solidFill>
                  <a:srgbClr val="79710F"/>
                </a:solidFill>
              </a:rPr>
              <a:t>	</a:t>
            </a:r>
            <a:r>
              <a:rPr lang="en-US" altLang="zh-CN" sz="2800" i="1">
                <a:solidFill>
                  <a:srgbClr val="79710F"/>
                </a:solidFill>
              </a:rPr>
              <a:t>R</a:t>
            </a:r>
            <a:r>
              <a:rPr lang="zh-CN" altLang="en-US" sz="2800" i="1">
                <a:solidFill>
                  <a:srgbClr val="79710F"/>
                </a:solidFill>
              </a:rPr>
              <a:t>（</a:t>
            </a:r>
            <a:r>
              <a:rPr lang="en-US" altLang="zh-CN" sz="2800" i="1">
                <a:solidFill>
                  <a:srgbClr val="79710F"/>
                </a:solidFill>
              </a:rPr>
              <a:t>U</a:t>
            </a:r>
            <a:r>
              <a:rPr lang="zh-CN" altLang="en-US" sz="2800" i="1">
                <a:solidFill>
                  <a:srgbClr val="79710F"/>
                </a:solidFill>
              </a:rPr>
              <a:t>，</a:t>
            </a:r>
            <a:r>
              <a:rPr lang="en-US" altLang="zh-CN" sz="2800" i="1">
                <a:solidFill>
                  <a:srgbClr val="79710F"/>
                </a:solidFill>
              </a:rPr>
              <a:t>D</a:t>
            </a:r>
            <a:r>
              <a:rPr lang="zh-CN" altLang="en-US" sz="2800" i="1">
                <a:solidFill>
                  <a:srgbClr val="79710F"/>
                </a:solidFill>
              </a:rPr>
              <a:t>，</a:t>
            </a:r>
            <a:r>
              <a:rPr lang="en-US" altLang="zh-CN" sz="2800" i="1">
                <a:solidFill>
                  <a:srgbClr val="79710F"/>
                </a:solidFill>
              </a:rPr>
              <a:t>DOM</a:t>
            </a:r>
            <a:r>
              <a:rPr lang="zh-CN" altLang="en-US" sz="2800" i="1">
                <a:solidFill>
                  <a:srgbClr val="79710F"/>
                </a:solidFill>
              </a:rPr>
              <a:t>，</a:t>
            </a:r>
            <a:r>
              <a:rPr lang="en-US" altLang="zh-CN" sz="2800" i="1">
                <a:solidFill>
                  <a:srgbClr val="79710F"/>
                </a:solidFill>
              </a:rPr>
              <a:t>F</a:t>
            </a:r>
            <a:r>
              <a:rPr lang="zh-CN" altLang="en-US" sz="2800" i="1">
                <a:solidFill>
                  <a:srgbClr val="79710F"/>
                </a:solidFill>
              </a:rPr>
              <a:t>）</a:t>
            </a:r>
            <a:endParaRPr lang="zh-CN" altLang="en-US" i="1">
              <a:solidFill>
                <a:srgbClr val="79710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R       	     </a:t>
            </a:r>
            <a:r>
              <a:rPr lang="zh-CN" altLang="en-US"/>
              <a:t>关系名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U</a:t>
            </a:r>
            <a:r>
              <a:rPr lang="en-US" altLang="zh-CN"/>
              <a:t>       	     </a:t>
            </a:r>
            <a:r>
              <a:rPr lang="zh-CN" altLang="en-US"/>
              <a:t>组成该关系的属性名集合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D</a:t>
            </a:r>
            <a:r>
              <a:rPr lang="en-US" altLang="zh-CN"/>
              <a:t>       	     </a:t>
            </a:r>
            <a:r>
              <a:rPr lang="en-US" altLang="zh-CN" i="1"/>
              <a:t>U</a:t>
            </a:r>
            <a:r>
              <a:rPr lang="zh-CN" altLang="en-US"/>
              <a:t>中属性所来自的域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DOM  	     </a:t>
            </a:r>
            <a:r>
              <a:rPr lang="zh-CN" altLang="en-US"/>
              <a:t>属性向域的映象集合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/>
              <a:t>		</a:t>
            </a:r>
            <a:r>
              <a:rPr lang="en-US" altLang="zh-CN" i="1"/>
              <a:t>F</a:t>
            </a:r>
            <a:r>
              <a:rPr lang="en-US" altLang="zh-CN"/>
              <a:t>        	     </a:t>
            </a:r>
            <a:r>
              <a:rPr lang="zh-CN" altLang="en-US"/>
              <a:t>属性间数据的依赖关系的集合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5C990-15E7-4B77-BEEC-24C729D47726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定义关系模式 （续）</a:t>
            </a:r>
            <a:endParaRPr lang="en-US" altLang="zh-CN" sz="36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导师和研究生出自同一个域</a:t>
            </a:r>
            <a:r>
              <a:rPr lang="en-US" altLang="zh-CN"/>
              <a:t>——</a:t>
            </a:r>
            <a:r>
              <a:rPr lang="zh-CN" altLang="en-US"/>
              <a:t>人，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取不同的属性名，并在模式中定义属性向域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的映象，即说明它们分别出自哪个域：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DOM</a:t>
            </a:r>
            <a:r>
              <a:rPr lang="zh-CN" altLang="en-US"/>
              <a:t>（</a:t>
            </a:r>
            <a:r>
              <a:rPr lang="en-US" altLang="zh-CN"/>
              <a:t>SUPERVISOR-PERSON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= DOM</a:t>
            </a:r>
            <a:r>
              <a:rPr lang="zh-CN" altLang="en-US"/>
              <a:t>（</a:t>
            </a:r>
            <a:r>
              <a:rPr lang="en-US" altLang="zh-CN"/>
              <a:t>POSTGRADUATE-PERSON</a:t>
            </a:r>
            <a:r>
              <a:rPr lang="zh-CN" altLang="en-US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= PERSON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E8020-F3DA-4B12-8A19-0B62F16D436A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定义关系模式 （续）</a:t>
            </a:r>
            <a:endParaRPr lang="en-US" altLang="zh-CN" sz="36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关系模式通常可以简记为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	</a:t>
            </a:r>
            <a:r>
              <a:rPr lang="en-US" altLang="zh-CN" i="1"/>
              <a:t>R (U)    </a:t>
            </a:r>
            <a:r>
              <a:rPr lang="zh-CN" altLang="en-US" i="1"/>
              <a:t>或    </a:t>
            </a:r>
            <a:r>
              <a:rPr lang="en-US" altLang="zh-CN" i="1"/>
              <a:t>R (A</a:t>
            </a:r>
            <a:r>
              <a:rPr lang="en-US" altLang="zh-CN" i="1" baseline="-25000"/>
              <a:t>1</a:t>
            </a:r>
            <a:r>
              <a:rPr lang="zh-CN" altLang="en-US" i="1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2</a:t>
            </a:r>
            <a:r>
              <a:rPr lang="zh-CN" altLang="en-US" i="1"/>
              <a:t>，</a:t>
            </a:r>
            <a:r>
              <a:rPr lang="en-US" altLang="zh-CN" i="1"/>
              <a:t>…</a:t>
            </a:r>
            <a:r>
              <a:rPr lang="zh-CN" altLang="en-US" i="1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i="1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i="1"/>
              <a:t>R: </a:t>
            </a:r>
            <a:r>
              <a:rPr lang="zh-CN" altLang="en-US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25000"/>
              <a:t>n  </a:t>
            </a:r>
            <a:r>
              <a:rPr lang="en-US" altLang="zh-CN"/>
              <a:t>: </a:t>
            </a:r>
            <a:r>
              <a:rPr lang="zh-CN" altLang="en-US"/>
              <a:t>属性名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/>
              <a:t>注：域名及属性向域的映象常常直接说明为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属性的类型、长度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F2C67-F340-43E5-B6E0-0B08D3992F1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关系数据库简介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提出关系模型的是美国</a:t>
            </a:r>
            <a:r>
              <a:rPr lang="en-US" altLang="zh-CN" sz="2400" dirty="0">
                <a:latin typeface="Times New Roman" panose="02020603050405020304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E.F.Codd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年提出关系数据模型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E.F.Codd</a:t>
            </a:r>
            <a:r>
              <a:rPr lang="en-US" altLang="zh-CN" sz="2400" dirty="0"/>
              <a:t>, “A Relational Model of Data for Large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Shared Data Banks”, 《Communication of the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ACM》,1970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之后，提出了关系代数和关系演算的概念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1972</a:t>
            </a:r>
            <a:r>
              <a:rPr lang="zh-CN" altLang="en-US" dirty="0"/>
              <a:t>年提出了关系的第一、第二、第三范式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1974</a:t>
            </a:r>
            <a:r>
              <a:rPr lang="zh-CN" altLang="en-US" dirty="0"/>
              <a:t>年提出了关系的</a:t>
            </a:r>
            <a:r>
              <a:rPr lang="en-US" altLang="zh-CN" dirty="0">
                <a:latin typeface="Times New Roman" panose="02020603050405020304" pitchFamily="18" charset="0"/>
              </a:rPr>
              <a:t>BC</a:t>
            </a:r>
            <a:r>
              <a:rPr lang="zh-CN" altLang="en-US" dirty="0"/>
              <a:t>范式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D8C540-2FCB-48B7-AD84-0130F5FA3D3F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 </a:t>
            </a:r>
            <a:r>
              <a:rPr lang="zh-CN" altLang="en-US" sz="3600"/>
              <a:t>关系模式与关系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关系模式</a:t>
            </a:r>
          </a:p>
          <a:p>
            <a:pPr lvl="1" algn="just" eaLnBrk="1" hangingPunct="1">
              <a:buSzPct val="75000"/>
            </a:pPr>
            <a:r>
              <a:rPr lang="zh-CN" altLang="en-US"/>
              <a:t>对关系的描述</a:t>
            </a:r>
          </a:p>
          <a:p>
            <a:pPr lvl="1" algn="just" eaLnBrk="1" hangingPunct="1">
              <a:buSzPct val="75000"/>
            </a:pPr>
            <a:r>
              <a:rPr lang="zh-CN" altLang="en-US"/>
              <a:t>静态的、稳定的</a:t>
            </a:r>
          </a:p>
          <a:p>
            <a:pPr algn="just" eaLnBrk="1" hangingPunct="1"/>
            <a:r>
              <a:rPr lang="zh-CN" altLang="en-US"/>
              <a:t>关系</a:t>
            </a:r>
          </a:p>
          <a:p>
            <a:pPr lvl="1" algn="just" eaLnBrk="1" hangingPunct="1">
              <a:buSzPct val="75000"/>
            </a:pPr>
            <a:r>
              <a:rPr lang="zh-CN" altLang="en-US"/>
              <a:t>关系模式在某一时刻的状态或内容</a:t>
            </a:r>
          </a:p>
          <a:p>
            <a:pPr lvl="1" algn="just" eaLnBrk="1" hangingPunct="1">
              <a:buSzPct val="75000"/>
            </a:pPr>
            <a:r>
              <a:rPr lang="zh-CN" altLang="en-US"/>
              <a:t>动态的、随时间不断变化的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/>
              <a:t>关系模式和关系往往笼统称为关系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通过上下文加以区别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67032-4406-4425-978B-1C7E699D8264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2.1.3  </a:t>
            </a:r>
            <a:r>
              <a:rPr lang="zh-CN" altLang="en-US">
                <a:solidFill>
                  <a:srgbClr val="00B050"/>
                </a:solidFill>
              </a:rPr>
              <a:t>关系数据库</a:t>
            </a:r>
            <a:endParaRPr lang="en-US" altLang="zh-CN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2.1.4   </a:t>
            </a:r>
            <a:r>
              <a:rPr lang="zh-CN" altLang="en-US"/>
              <a:t>关系模型的存储结构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343ED-A4C9-45CE-AB55-8CF4C331BCA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2.1.3  </a:t>
            </a:r>
            <a:r>
              <a:rPr lang="zh-CN" altLang="en-US" sz="3600"/>
              <a:t>关系数据库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/>
              <a:t>关系数据库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在一个给定的应用领域中，所有关系的集合构成一个关系数据库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/>
              <a:t>关系数据库的型与值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关系数据库的型</a:t>
            </a:r>
            <a:r>
              <a:rPr lang="en-US" altLang="zh-CN"/>
              <a:t>: </a:t>
            </a:r>
            <a:r>
              <a:rPr lang="zh-CN" altLang="en-US"/>
              <a:t>关系数据库模式，是对关系数据库的描述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关系数据库的值</a:t>
            </a:r>
            <a:r>
              <a:rPr lang="en-US" altLang="zh-CN"/>
              <a:t>: </a:t>
            </a:r>
            <a:r>
              <a:rPr lang="zh-CN" altLang="en-US"/>
              <a:t>关系模式在某一时刻对应的关系的集合，通常称为关系数据库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AAA74-C776-436A-BC50-80430BCB84FE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  </a:t>
            </a:r>
            <a:r>
              <a:rPr lang="zh-CN" altLang="en-US" sz="3600"/>
              <a:t>关系数据结构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2.1.1  </a:t>
            </a:r>
            <a:r>
              <a:rPr lang="zh-CN" altLang="en-US">
                <a:latin typeface="宋体" panose="02010600030101010101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2.1.2  </a:t>
            </a:r>
            <a:r>
              <a:rPr lang="zh-CN" altLang="en-US"/>
              <a:t>关系模式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2.1.3  </a:t>
            </a:r>
            <a:r>
              <a:rPr lang="zh-CN" altLang="en-US"/>
              <a:t>关系数据库</a:t>
            </a:r>
            <a:endParaRPr lang="en-US" altLang="zh-CN"/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2.1.4   </a:t>
            </a:r>
            <a:r>
              <a:rPr lang="zh-CN" altLang="en-US">
                <a:solidFill>
                  <a:srgbClr val="00B050"/>
                </a:solidFill>
              </a:rPr>
              <a:t>关系模型的存储结构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A6334-7B24-4973-8A67-56373CC19819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2.1.4   </a:t>
            </a:r>
            <a:r>
              <a:rPr lang="zh-CN" altLang="en-US" sz="3600"/>
              <a:t>关系模型的存储结构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关系数据库的物理组织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有的</a:t>
            </a:r>
            <a:r>
              <a:rPr lang="zh-CN" altLang="en-US"/>
              <a:t>关系数据库管理系统中</a:t>
            </a:r>
            <a:r>
              <a:rPr lang="zh-CN" altLang="zh-CN"/>
              <a:t>一个表对应一个操作系统文件，将物理数据组织交给操作系统完成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zh-CN"/>
              <a:t>有的</a:t>
            </a:r>
            <a:r>
              <a:rPr lang="zh-CN" altLang="en-US"/>
              <a:t>关系数据库管理系统</a:t>
            </a:r>
            <a:r>
              <a:rPr lang="zh-CN" altLang="zh-CN"/>
              <a:t>从操作系统那里申请若干个大的文件，自己划分文件空间，组织表、索引等存储结构，并进行存储管理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0E0E1-1363-48FE-90A8-799F3CB46B4F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FF"/>
                </a:solidFill>
              </a:rPr>
              <a:t>2.2  </a:t>
            </a:r>
            <a:r>
              <a:rPr lang="zh-CN" altLang="en-US" sz="2800">
                <a:solidFill>
                  <a:srgbClr val="3333FF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0C9110-5915-4946-8C10-3CC3499726EF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2.2.1 </a:t>
            </a:r>
            <a:r>
              <a:rPr lang="zh-CN" altLang="en-US" sz="3600"/>
              <a:t>基本的关系操作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查询操作：选择、投影、连接、除、并、差、交、笛卡尔积</a:t>
            </a:r>
            <a:endParaRPr lang="en-US" altLang="zh-CN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选择、投影、并、差、笛卡尔基是</a:t>
            </a:r>
            <a:r>
              <a:rPr lang="en-US" altLang="zh-CN" sz="2200"/>
              <a:t>5</a:t>
            </a:r>
            <a:r>
              <a:rPr lang="zh-CN" altLang="en-US" sz="2200"/>
              <a:t>种基本操作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数据更新：插入、删除、修改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关系操作的特点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集合操作方式：操作的对象和结果都是集合，</a:t>
            </a:r>
            <a:r>
              <a:rPr lang="zh-CN" altLang="en-US">
                <a:solidFill>
                  <a:srgbClr val="FF00FF"/>
                </a:solidFill>
              </a:rPr>
              <a:t>一次一集合</a:t>
            </a:r>
            <a:r>
              <a:rPr lang="zh-CN" altLang="en-US"/>
              <a:t>的方式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8D8CA-351F-4F8B-9A80-70ADF107FB71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2.2.2 </a:t>
            </a:r>
            <a:r>
              <a:rPr lang="zh-CN" altLang="en-US" sz="3600"/>
              <a:t>关系数据库语言的分类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/>
              <a:t> </a:t>
            </a:r>
            <a:r>
              <a:rPr lang="zh-CN" altLang="en-US" sz="2400"/>
              <a:t>关系代数语言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用对关系的运算来表达查询要求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代表：</a:t>
            </a:r>
            <a:r>
              <a:rPr lang="en-US" altLang="zh-CN" sz="2200"/>
              <a:t>ISBL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/>
              <a:t>关系演算语言：用谓词来表达查询要求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元组关系演算语言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谓词变元的基本对象是元组变量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代表：</a:t>
            </a:r>
            <a:r>
              <a:rPr lang="en-US" altLang="zh-CN" sz="2200"/>
              <a:t>APLHA, QUEL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域关系演算语言    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谓词变元的基本对象是域变量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代表：</a:t>
            </a:r>
            <a:r>
              <a:rPr lang="en-US" altLang="zh-CN" sz="2200"/>
              <a:t>QBE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/>
              <a:t>具有关系代数和关系演算双重特点的语言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代表：</a:t>
            </a:r>
            <a:r>
              <a:rPr lang="en-US" altLang="zh-CN" sz="2200"/>
              <a:t>SQL</a:t>
            </a:r>
            <a:r>
              <a:rPr lang="zh-CN" altLang="en-US" sz="2200"/>
              <a:t>（</a:t>
            </a:r>
            <a:r>
              <a:rPr lang="en-US" altLang="zh-CN" sz="2200"/>
              <a:t>Structured Query Language</a:t>
            </a:r>
            <a:r>
              <a:rPr lang="zh-CN" altLang="en-US" sz="2200"/>
              <a:t>） 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7850B-3607-41B4-85B7-AC04A15EEE24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2.3  </a:t>
            </a:r>
            <a:r>
              <a:rPr lang="zh-CN" altLang="en-US" sz="2800">
                <a:solidFill>
                  <a:srgbClr val="0066FF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2.4  </a:t>
            </a:r>
            <a:r>
              <a:rPr lang="zh-CN" altLang="en-US" sz="280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2A2FC-5FCB-4481-B324-AA20AB400CC1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关系的三类完整性约束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实体完整性和参照完整性</a:t>
            </a:r>
          </a:p>
          <a:p>
            <a:pPr lvl="1" algn="just" eaLnBrk="1" hangingPunct="1">
              <a:lnSpc>
                <a:spcPct val="140000"/>
              </a:lnSpc>
              <a:buSzPct val="85000"/>
            </a:pPr>
            <a:r>
              <a:rPr lang="zh-CN" altLang="en-US"/>
              <a:t>关系模型必须满足的完整性约束条件称为关系的两个</a:t>
            </a:r>
            <a:r>
              <a:rPr lang="zh-CN" altLang="en-US">
                <a:solidFill>
                  <a:srgbClr val="FF00FF"/>
                </a:solidFill>
              </a:rPr>
              <a:t>不变性</a:t>
            </a:r>
            <a:r>
              <a:rPr lang="zh-CN" altLang="en-US"/>
              <a:t>，应该由关系系统自动支持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/>
              <a:t>用户定义的完整性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应用领域需要遵循的约束条件，体现了具体领域中的语义约束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69FBE-C57C-4E49-902B-85BDCF06D0D9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2.1  </a:t>
            </a:r>
            <a:r>
              <a:rPr lang="zh-CN" altLang="en-US" sz="2800" dirty="0">
                <a:solidFill>
                  <a:srgbClr val="0066FF"/>
                </a:solidFill>
              </a:rPr>
              <a:t>关系数据结构及形式化定义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9108-CD6E-49F2-AECA-A22B8978DEDE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2.3.1 </a:t>
            </a:r>
            <a:r>
              <a:rPr lang="zh-CN" altLang="en-US">
                <a:solidFill>
                  <a:srgbClr val="00B050"/>
                </a:solidFill>
              </a:rPr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2.3.2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2.3.3 </a:t>
            </a:r>
            <a:r>
              <a:rPr lang="zh-CN" altLang="en-US"/>
              <a:t>用户定义的完整性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39157C-7FDB-4D26-B355-E7B953CAADC2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2.3.1 </a:t>
            </a:r>
            <a:r>
              <a:rPr lang="zh-CN" altLang="en-US" sz="3600"/>
              <a:t>实体完整性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600"/>
              <a:t>规则</a:t>
            </a:r>
            <a:r>
              <a:rPr lang="en-US" altLang="zh-CN" sz="2600"/>
              <a:t>2.1  </a:t>
            </a:r>
            <a:r>
              <a:rPr lang="zh-CN" altLang="en-US" sz="2600"/>
              <a:t>实体完整性规则（</a:t>
            </a:r>
            <a:r>
              <a:rPr lang="en-US" altLang="zh-CN" sz="2600"/>
              <a:t>Entity Integrity</a:t>
            </a:r>
            <a:r>
              <a:rPr lang="zh-CN" altLang="en-US" sz="2600"/>
              <a:t>）</a:t>
            </a:r>
            <a:endParaRPr lang="en-US" altLang="zh-CN" sz="260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若属性</a:t>
            </a:r>
            <a:r>
              <a:rPr lang="en-US" altLang="zh-CN" i="1"/>
              <a:t>A</a:t>
            </a:r>
            <a:r>
              <a:rPr lang="zh-CN" altLang="en-US"/>
              <a:t>是基本关系</a:t>
            </a:r>
            <a:r>
              <a:rPr lang="en-US" altLang="zh-CN" i="1"/>
              <a:t>R</a:t>
            </a:r>
            <a:r>
              <a:rPr lang="zh-CN" altLang="en-US"/>
              <a:t>的主属性，则属性</a:t>
            </a:r>
            <a:r>
              <a:rPr lang="en-US" altLang="zh-CN" i="1"/>
              <a:t>A</a:t>
            </a:r>
            <a:r>
              <a:rPr lang="zh-CN" altLang="en-US"/>
              <a:t>不能取空值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/>
              <a:t>空值就是“不知道”或“不存在”或“无意义”的值</a:t>
            </a:r>
            <a:endParaRPr lang="zh-CN" altLang="en-US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例：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/>
              <a:t>选修（</a:t>
            </a:r>
            <a:r>
              <a:rPr lang="zh-CN" altLang="zh-CN" u="sng"/>
              <a:t>学号，课程号</a:t>
            </a:r>
            <a:r>
              <a:rPr lang="zh-CN" altLang="zh-CN"/>
              <a:t>，成绩）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/>
              <a:t>“学号、课程号”为主码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/>
              <a:t>“学号”和“课程号”两个属性都不能取空值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C93C02-864B-4ED2-B2E4-486282E0AC2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实体完整性（续）</a:t>
            </a:r>
            <a:endParaRPr lang="en-US" altLang="zh-CN" sz="360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dirty="0"/>
              <a:t>实体完整性规则的说明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）实体完整性规则是针对基本关系而言的。</a:t>
            </a:r>
            <a:endParaRPr lang="en-US" altLang="zh-CN" sz="2400" dirty="0"/>
          </a:p>
          <a:p>
            <a:pPr marL="457200" indent="-457200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一个基本表通常对应现实世界的一个实体集。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）现实世界中的实体是可区分的，即它们具有某种唯   </a:t>
            </a: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</a:t>
            </a:r>
            <a:r>
              <a:rPr lang="zh-CN" altLang="en-US" sz="2400" dirty="0"/>
              <a:t>一性标识。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）关系模型中以主码作为唯一性标识。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）主码中的属性即主属性不能取空值。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主属性取空值，就说明存在某个不可标识的实体，即存在不可区分的实体，这与第（</a:t>
            </a:r>
            <a:r>
              <a:rPr lang="en-US" altLang="zh-CN" dirty="0"/>
              <a:t>2</a:t>
            </a:r>
            <a:r>
              <a:rPr lang="zh-CN" altLang="en-US" dirty="0"/>
              <a:t>）点相矛盾，因此这个规则称为实体完整性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EE6D4-25B9-4CDE-BD5F-813333225BA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 </a:t>
            </a:r>
            <a:r>
              <a:rPr lang="zh-CN" altLang="en-US" sz="3600"/>
              <a:t>关系的完整性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2.3.1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2.3.2 </a:t>
            </a:r>
            <a:r>
              <a:rPr lang="zh-CN" altLang="en-US">
                <a:solidFill>
                  <a:srgbClr val="00B050"/>
                </a:solidFill>
              </a:rPr>
              <a:t>参照完整性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2.3.3 </a:t>
            </a:r>
            <a:r>
              <a:rPr lang="zh-CN" altLang="en-US"/>
              <a:t>用户定义的完整性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308D8C-D9F1-4BF4-8FDF-BD94CA8B3DEF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2.3.2 </a:t>
            </a:r>
            <a:r>
              <a:rPr lang="zh-CN" altLang="en-US" sz="3600"/>
              <a:t>参照完整性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参照完整性规则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324826-4A2D-4B63-8672-E52FBBF9B34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关系间的引用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29031" y="921613"/>
            <a:ext cx="8149538" cy="48545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在关系模型中实体及实体间的联系都是用关系来描述的，自然存在着关系与关系间的引用。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en-US" altLang="zh-CN" dirty="0"/>
              <a:t>1]  </a:t>
            </a:r>
            <a:r>
              <a:rPr lang="zh-CN" altLang="en-US" dirty="0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　学生（</a:t>
            </a:r>
            <a:r>
              <a:rPr lang="zh-CN" altLang="en-US" u="sng" dirty="0"/>
              <a:t>学号</a:t>
            </a:r>
            <a:r>
              <a:rPr lang="zh-CN" altLang="en-US" dirty="0"/>
              <a:t>，姓名，性别，</a:t>
            </a:r>
            <a:r>
              <a:rPr lang="zh-CN" altLang="en-US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，年龄）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　  专业（</a:t>
            </a:r>
            <a:r>
              <a:rPr lang="zh-CN" altLang="en-US" u="sng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，专业名）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AFE7AD-4EFE-4425-89FC-68BEDF696C2B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958966" y="4899025"/>
            <a:ext cx="818503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/>
              <a:t>学生关系引用了专业关系的主码“专业号”。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/>
              <a:t> 学生关系中的“专业号”值必须是确实存在的专业的专业号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3995936" y="4293096"/>
            <a:ext cx="864096" cy="677937"/>
          </a:xfrm>
          <a:prstGeom prst="wedgeEllipseCallout">
            <a:avLst>
              <a:gd name="adj1" fmla="val -133952"/>
              <a:gd name="adj2" fmla="val -93425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827584" y="2385002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关系间的引用（续）</a:t>
            </a:r>
            <a:endParaRPr lang="en-US" altLang="zh-CN" sz="36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[</a:t>
            </a:r>
            <a:r>
              <a:rPr lang="en-US" altLang="zh-CN" sz="2400"/>
              <a:t>2.2] </a:t>
            </a:r>
            <a:r>
              <a:rPr lang="zh-CN" altLang="en-US" sz="240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学生（</a:t>
            </a:r>
            <a:r>
              <a:rPr lang="zh-CN" altLang="en-US" u="sng">
                <a:solidFill>
                  <a:srgbClr val="FF00FF"/>
                </a:solidFill>
              </a:rPr>
              <a:t>学号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zh-CN" altLang="en-US"/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课程（</a:t>
            </a:r>
            <a:r>
              <a:rPr lang="zh-CN" altLang="en-US" u="sng">
                <a:solidFill>
                  <a:srgbClr val="3333FF"/>
                </a:solidFill>
              </a:rPr>
              <a:t>课程号</a:t>
            </a:r>
            <a:r>
              <a:rPr lang="zh-CN" altLang="en-US"/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 选修（</a:t>
            </a:r>
            <a:r>
              <a:rPr lang="zh-CN" altLang="en-US" u="sng">
                <a:solidFill>
                  <a:srgbClr val="FF00FF"/>
                </a:solidFill>
              </a:rPr>
              <a:t>学号</a:t>
            </a:r>
            <a:r>
              <a:rPr lang="zh-CN" altLang="en-US"/>
              <a:t>，</a:t>
            </a:r>
            <a:r>
              <a:rPr lang="zh-CN" altLang="en-US" u="sng">
                <a:solidFill>
                  <a:srgbClr val="3333FF"/>
                </a:solidFill>
              </a:rPr>
              <a:t>课程号</a:t>
            </a:r>
            <a:r>
              <a:rPr lang="zh-CN" altLang="en-US"/>
              <a:t>，成绩）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1C051-2A32-4105-86BB-D55CF4A1C4C9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关系间的引用（续）</a:t>
            </a:r>
            <a:endParaRPr lang="en-US" altLang="zh-CN" sz="360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[2.</a:t>
            </a:r>
            <a:r>
              <a:rPr lang="en-US" altLang="zh-CN" sz="2400"/>
              <a:t>3]  </a:t>
            </a:r>
            <a:r>
              <a:rPr lang="zh-CN" altLang="en-US" sz="2400"/>
              <a:t>学生实体及其内部的一对多联系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 </a:t>
            </a:r>
            <a:r>
              <a:rPr lang="zh-CN" altLang="en-US" sz="2200"/>
              <a:t>学生（</a:t>
            </a:r>
            <a:r>
              <a:rPr lang="zh-CN" altLang="en-US" sz="2200" u="sng">
                <a:solidFill>
                  <a:srgbClr val="3333FF"/>
                </a:solidFill>
              </a:rPr>
              <a:t>学号</a:t>
            </a:r>
            <a:r>
              <a:rPr lang="zh-CN" altLang="en-US" sz="2200"/>
              <a:t>，姓名，性别，专业号，年龄，</a:t>
            </a:r>
            <a:r>
              <a:rPr lang="zh-CN" altLang="en-US" sz="2200">
                <a:solidFill>
                  <a:srgbClr val="3333FF"/>
                </a:solidFill>
              </a:rPr>
              <a:t>班长</a:t>
            </a:r>
            <a:r>
              <a:rPr lang="zh-CN" altLang="en-US" sz="2200"/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71A9B-89D1-4F4C-907A-E1E892BB6076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330325" y="2565400"/>
          <a:ext cx="698658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Document" r:id="rId3" imgW="11820814" imgH="6542110" progId="Word.Document.8">
                  <p:embed/>
                </p:oleObj>
              </mc:Choice>
              <mc:Fallback>
                <p:oleObj name="Document" r:id="rId3" imgW="11820814" imgH="65421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565400"/>
                        <a:ext cx="6986588" cy="387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827584" y="5275263"/>
            <a:ext cx="8075612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kumimoji="1" lang="en-US" altLang="zh-CN" sz="2200" b="1" dirty="0"/>
              <a:t>“</a:t>
            </a:r>
            <a:r>
              <a:rPr kumimoji="1" lang="zh-CN" altLang="en-US" sz="2200" b="1" dirty="0"/>
              <a:t>学号”是主码，“班长”是外码，它引用了本关系的“学号” </a:t>
            </a:r>
          </a:p>
          <a:p>
            <a:pPr eaLnBrk="1" hangingPunct="1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kumimoji="1" lang="zh-CN" altLang="en-US" sz="2200" b="1" dirty="0"/>
              <a:t>“班长” 必须是确实存在的学生的学号 </a:t>
            </a:r>
          </a:p>
        </p:txBody>
      </p:sp>
    </p:spTree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</a:t>
            </a:r>
            <a:r>
              <a:rPr lang="zh-CN" altLang="en-US" sz="3600"/>
              <a:t>．外码（</a:t>
            </a:r>
            <a:r>
              <a:rPr lang="en-US" altLang="zh-CN" sz="3600"/>
              <a:t>Foreign Key</a:t>
            </a:r>
            <a:r>
              <a:rPr lang="zh-CN" altLang="en-US" sz="3600"/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/>
              <a:t>设</a:t>
            </a:r>
            <a:r>
              <a:rPr lang="en-US" altLang="zh-CN" sz="2400" i="1"/>
              <a:t>F</a:t>
            </a:r>
            <a:r>
              <a:rPr lang="zh-CN" altLang="en-US" sz="2400"/>
              <a:t>是基本关系</a:t>
            </a:r>
            <a:r>
              <a:rPr lang="en-US" altLang="zh-CN" sz="2400" i="1"/>
              <a:t>R</a:t>
            </a:r>
            <a:r>
              <a:rPr lang="zh-CN" altLang="en-US" sz="2400"/>
              <a:t>的一个或一组属性，但不是关系</a:t>
            </a:r>
            <a:r>
              <a:rPr lang="en-US" altLang="zh-CN" sz="2400" i="1"/>
              <a:t>R</a:t>
            </a:r>
            <a:r>
              <a:rPr lang="zh-CN" altLang="en-US" sz="2400"/>
              <a:t>的码。如果</a:t>
            </a:r>
            <a:r>
              <a:rPr lang="en-US" altLang="zh-CN" sz="2400"/>
              <a:t>F</a:t>
            </a:r>
            <a:r>
              <a:rPr lang="zh-CN" altLang="en-US" sz="2400"/>
              <a:t>与基本关系</a:t>
            </a:r>
            <a:r>
              <a:rPr lang="en-US" altLang="zh-CN" sz="2400" i="1"/>
              <a:t>S</a:t>
            </a:r>
            <a:r>
              <a:rPr lang="zh-CN" altLang="en-US" sz="2400"/>
              <a:t>的主码</a:t>
            </a:r>
            <a:r>
              <a:rPr lang="en-US" altLang="zh-CN" sz="2400"/>
              <a:t>K</a:t>
            </a:r>
            <a:r>
              <a:rPr lang="en-US" altLang="zh-CN" sz="2400" baseline="-25000"/>
              <a:t>s</a:t>
            </a:r>
            <a:r>
              <a:rPr lang="zh-CN" altLang="en-US" sz="2400"/>
              <a:t>相对应，则称</a:t>
            </a:r>
            <a:r>
              <a:rPr lang="en-US" altLang="zh-CN" sz="2400"/>
              <a:t>F</a:t>
            </a:r>
            <a:r>
              <a:rPr lang="zh-CN" altLang="en-US" sz="2400"/>
              <a:t>是</a:t>
            </a:r>
            <a:r>
              <a:rPr lang="en-US" altLang="zh-CN" sz="2400" i="1"/>
              <a:t>R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/>
              <a:t>基本关系</a:t>
            </a:r>
            <a:r>
              <a:rPr lang="en-US" altLang="zh-CN" sz="2400" i="1"/>
              <a:t>R</a:t>
            </a:r>
            <a:r>
              <a:rPr lang="zh-CN" altLang="en-US" sz="2400" i="1"/>
              <a:t>称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/>
              <a:t>（</a:t>
            </a:r>
            <a:r>
              <a:rPr lang="en-US" altLang="zh-CN" sz="2400"/>
              <a:t>Referencing  Relation</a:t>
            </a:r>
            <a:r>
              <a:rPr lang="zh-CN" altLang="en-US" sz="2400"/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/>
              <a:t>基本关系</a:t>
            </a:r>
            <a:r>
              <a:rPr lang="en-US" altLang="zh-CN" sz="2400" i="1"/>
              <a:t>S</a:t>
            </a:r>
            <a:r>
              <a:rPr lang="zh-CN" altLang="en-US" sz="2400" i="1"/>
              <a:t>称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/>
              <a:t>（</a:t>
            </a:r>
            <a:r>
              <a:rPr lang="en-US" altLang="zh-CN" sz="2400"/>
              <a:t>Referenced Relation</a:t>
            </a:r>
            <a:r>
              <a:rPr lang="zh-CN" altLang="en-US" sz="2400"/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或</a:t>
            </a:r>
            <a:r>
              <a:rPr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/>
              <a:t>（</a:t>
            </a:r>
            <a:r>
              <a:rPr lang="en-US" altLang="zh-CN" sz="2400"/>
              <a:t>Target Relation</a:t>
            </a:r>
            <a:r>
              <a:rPr lang="zh-CN" altLang="en-US" sz="2400"/>
              <a:t>）</a:t>
            </a:r>
          </a:p>
          <a:p>
            <a:pPr eaLnBrk="1" hangingPunct="1"/>
            <a:endParaRPr lang="en-US" altLang="zh-CN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5DD413-C2F9-4F95-86EC-BA183990EDBC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graphicFrame>
        <p:nvGraphicFramePr>
          <p:cNvPr id="39219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50959"/>
              </p:ext>
            </p:extLst>
          </p:nvPr>
        </p:nvGraphicFramePr>
        <p:xfrm>
          <a:off x="2627783" y="3983880"/>
          <a:ext cx="4905159" cy="1498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Image" r:id="rId3" imgW="11187302" imgH="3415873" progId="Photoshop.Image.7">
                  <p:embed/>
                </p:oleObj>
              </mc:Choice>
              <mc:Fallback>
                <p:oleObj name="Image" r:id="rId3" imgW="11187302" imgH="3415873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3" y="3983880"/>
                        <a:ext cx="4905159" cy="1498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C491D-4B4F-4884-AFA0-8AA9DC4CCC14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53913" y="908720"/>
            <a:ext cx="8002588" cy="30956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2.1]</a:t>
            </a:r>
            <a:r>
              <a:rPr lang="zh-CN" altLang="en-US" sz="2400"/>
              <a:t>中学生关系的“专业号”与专业关系的主码“专业号”相对应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“专业号”属性是学生关系的外码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专业关系是被参照关系，学生关系为参照关系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关系数据结构及形式化定义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</a:rPr>
              <a:t>2.1.1  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marL="0" indent="0" eaLnBrk="1" hangingPunct="1">
              <a:lnSpc>
                <a:spcPct val="2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326AE0-1AF1-4A4A-8C9D-E6B59AF62211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graphicFrame>
        <p:nvGraphicFramePr>
          <p:cNvPr id="3911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67227"/>
              </p:ext>
            </p:extLst>
          </p:nvPr>
        </p:nvGraphicFramePr>
        <p:xfrm>
          <a:off x="1259632" y="4941168"/>
          <a:ext cx="7214121" cy="103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Image" r:id="rId3" imgW="18044444" imgH="2590476" progId="Photoshop.Image.7">
                  <p:embed/>
                </p:oleObj>
              </mc:Choice>
              <mc:Fallback>
                <p:oleObj name="Image" r:id="rId3" imgW="18044444" imgH="2590476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41168"/>
                        <a:ext cx="7214121" cy="1035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9DFD7-DF3C-4484-BB18-E027708D9767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5033" y="908720"/>
            <a:ext cx="8163471" cy="3306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</a:t>
            </a:r>
            <a:r>
              <a:rPr lang="zh-CN" altLang="en-US" sz="2400" dirty="0"/>
              <a:t>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选修关系的“学号” 与学生关系的主码“学号”相对应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选修关系的“课程号”与课程关系的主码“课程号”相对应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“学号”和“课程号”是选修关系的外码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graphicFrame>
        <p:nvGraphicFramePr>
          <p:cNvPr id="3932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27742"/>
              </p:ext>
            </p:extLst>
          </p:nvPr>
        </p:nvGraphicFramePr>
        <p:xfrm>
          <a:off x="2267744" y="3068960"/>
          <a:ext cx="4667726" cy="274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Image" r:id="rId3" imgW="10057143" imgH="5904762" progId="Photoshop.Image.7">
                  <p:embed/>
                </p:oleObj>
              </mc:Choice>
              <mc:Fallback>
                <p:oleObj name="Image" r:id="rId3" imgW="10057143" imgH="5904762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068960"/>
                        <a:ext cx="4667726" cy="2740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FEC8D9-5B5C-49FF-B799-814D9F3A07DD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52488" y="1268413"/>
            <a:ext cx="8291512" cy="2305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2.3]</a:t>
            </a:r>
            <a:r>
              <a:rPr lang="zh-CN" altLang="en-US" sz="2400"/>
              <a:t>中“班长”与本身的主码“学号”相对应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“班长”是外码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/>
              <a:t>学生关系既是参照关系也是被参照关系</a:t>
            </a:r>
            <a:r>
              <a:rPr lang="zh-CN" altLang="en-US" sz="2000"/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外码（续）</a:t>
            </a:r>
            <a:endParaRPr lang="en-US" altLang="zh-CN" sz="36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关系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不一定是不同的关系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目标关系</a:t>
            </a:r>
            <a:r>
              <a:rPr lang="en-US" altLang="zh-CN" i="1"/>
              <a:t>S</a:t>
            </a:r>
            <a:r>
              <a:rPr lang="zh-CN" altLang="en-US"/>
              <a:t>的主码</a:t>
            </a:r>
            <a:r>
              <a:rPr lang="en-US" altLang="zh-CN"/>
              <a:t>K</a:t>
            </a:r>
            <a:r>
              <a:rPr lang="en-US" altLang="zh-CN" baseline="-25000"/>
              <a:t>s </a:t>
            </a:r>
            <a:r>
              <a:rPr lang="zh-CN" altLang="en-US"/>
              <a:t>和参照关系的外码</a:t>
            </a:r>
            <a:r>
              <a:rPr lang="en-US" altLang="zh-CN"/>
              <a:t>F</a:t>
            </a:r>
            <a:r>
              <a:rPr lang="zh-CN" altLang="en-US"/>
              <a:t>必须定义在同一个（或一组）域上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外码并不一定要与相应的主码同名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当外码与相应的主码属于不同关系时，往往取相同的名 字，以便于识别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0C49F7-4792-478A-BF9E-83839BB08C56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参照完整性规则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/>
              <a:t>规则</a:t>
            </a:r>
            <a:r>
              <a:rPr lang="en-US" altLang="zh-CN" sz="2400"/>
              <a:t>2.2  </a:t>
            </a:r>
            <a:r>
              <a:rPr lang="zh-CN" altLang="en-US" sz="2400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/>
              <a:t>   若属性（或属性组）</a:t>
            </a:r>
            <a:r>
              <a:rPr lang="en-US" altLang="zh-CN" sz="2400" i="1"/>
              <a:t>F</a:t>
            </a:r>
            <a:r>
              <a:rPr lang="zh-CN" altLang="en-US" sz="2400"/>
              <a:t>是基本关系</a:t>
            </a:r>
            <a:r>
              <a:rPr lang="en-US" altLang="zh-CN" sz="2400" i="1"/>
              <a:t>R</a:t>
            </a:r>
            <a:r>
              <a:rPr lang="zh-CN" altLang="en-US" sz="2400"/>
              <a:t>的外码它与基本关系</a:t>
            </a:r>
            <a:r>
              <a:rPr lang="en-US" altLang="zh-CN" sz="2400" i="1"/>
              <a:t>S</a:t>
            </a:r>
            <a:r>
              <a:rPr lang="zh-CN" altLang="en-US" sz="2400"/>
              <a:t>的主码</a:t>
            </a:r>
            <a:r>
              <a:rPr lang="en-US" altLang="zh-CN" sz="2400"/>
              <a:t>K</a:t>
            </a:r>
            <a:r>
              <a:rPr lang="en-US" altLang="zh-CN" sz="2400" baseline="-25000"/>
              <a:t>s</a:t>
            </a:r>
            <a:r>
              <a:rPr lang="zh-CN" altLang="en-US" sz="2400"/>
              <a:t>相对应（基本关系</a:t>
            </a:r>
            <a:r>
              <a:rPr lang="en-US" altLang="zh-CN" sz="2400" i="1"/>
              <a:t>R</a:t>
            </a:r>
            <a:r>
              <a:rPr lang="zh-CN" altLang="en-US" sz="2400"/>
              <a:t>和</a:t>
            </a:r>
            <a:r>
              <a:rPr lang="en-US" altLang="zh-CN" sz="2400" i="1"/>
              <a:t>S</a:t>
            </a:r>
            <a:r>
              <a:rPr lang="zh-CN" altLang="en-US" sz="2400"/>
              <a:t>不一定是不同的关系），则对于</a:t>
            </a:r>
            <a:r>
              <a:rPr lang="en-US" altLang="zh-CN" sz="2400" i="1"/>
              <a:t>R</a:t>
            </a:r>
            <a:r>
              <a:rPr lang="zh-CN" altLang="en-US" sz="2400"/>
              <a:t>中每个元组在</a:t>
            </a:r>
            <a:r>
              <a:rPr lang="en-US" altLang="zh-CN" sz="2400" i="1"/>
              <a:t>F</a:t>
            </a:r>
            <a:r>
              <a:rPr lang="zh-CN" altLang="en-US" sz="240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/>
              <a:t>或者取空值（</a:t>
            </a:r>
            <a:r>
              <a:rPr lang="en-US" altLang="zh-CN" i="1"/>
              <a:t>F</a:t>
            </a:r>
            <a:r>
              <a:rPr lang="zh-CN" altLang="en-US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/>
              <a:t>或者等于</a:t>
            </a:r>
            <a:r>
              <a:rPr lang="en-US" altLang="zh-CN" i="1"/>
              <a:t>S</a:t>
            </a:r>
            <a:r>
              <a:rPr lang="zh-CN" altLang="en-US"/>
              <a:t>中某个元组的主码值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07236-547B-4E20-AE58-B3E68CF81C70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4" algn="just" eaLnBrk="1" hangingPunct="1">
              <a:buFontTx/>
              <a:buNone/>
            </a:pPr>
            <a:endParaRPr lang="en-US" altLang="zh-CN" sz="18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2.1]</a:t>
            </a:r>
            <a:r>
              <a:rPr lang="zh-CN" altLang="en-US" sz="2400"/>
              <a:t>中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学生关系中每个元组的</a:t>
            </a:r>
            <a:r>
              <a:rPr lang="zh-CN" altLang="en-US" sz="2400">
                <a:solidFill>
                  <a:srgbClr val="FF00FF"/>
                </a:solidFill>
              </a:rPr>
              <a:t>“专业号”</a:t>
            </a:r>
            <a:r>
              <a:rPr lang="zh-CN" altLang="en-US" sz="2400"/>
              <a:t>属性只取两类值：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FF00FF"/>
                </a:solidFill>
              </a:rPr>
              <a:t>空值</a:t>
            </a:r>
            <a:r>
              <a:rPr lang="zh-CN" altLang="en-US" sz="2400"/>
              <a:t>，表示尚未给该学生分配专业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）非空值，这时该值必须</a:t>
            </a:r>
            <a:r>
              <a:rPr lang="zh-CN" altLang="en-US" sz="2400">
                <a:solidFill>
                  <a:srgbClr val="FF00FF"/>
                </a:solidFill>
              </a:rPr>
              <a:t>是专业关系中某个元组的“专业号”值</a:t>
            </a:r>
            <a:r>
              <a:rPr lang="zh-CN" altLang="en-US" sz="2400"/>
              <a:t>，表示该学生不可能分配一个不存在的专业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CAB2FD-DD1F-42B2-83AE-BC486838037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2.2] </a:t>
            </a:r>
            <a:r>
              <a:rPr lang="zh-CN" altLang="en-US" sz="2400"/>
              <a:t>中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选修（</a:t>
            </a:r>
            <a:r>
              <a:rPr lang="zh-CN" altLang="en-US" sz="2400" u="sng">
                <a:solidFill>
                  <a:srgbClr val="3333FF"/>
                </a:solidFill>
              </a:rPr>
              <a:t>学号</a:t>
            </a:r>
            <a:r>
              <a:rPr lang="zh-CN" altLang="en-US" sz="2400"/>
              <a:t>，</a:t>
            </a:r>
            <a:r>
              <a:rPr lang="zh-CN" altLang="en-US" sz="2400" u="sng">
                <a:solidFill>
                  <a:srgbClr val="3333FF"/>
                </a:solidFill>
              </a:rPr>
              <a:t>课程号</a:t>
            </a:r>
            <a:r>
              <a:rPr lang="zh-CN" altLang="en-US" sz="2400"/>
              <a:t>，成绩）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“学号”和“课程号”可能的取值 ：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1</a:t>
            </a:r>
            <a:r>
              <a:rPr lang="zh-CN" altLang="en-US" sz="2400"/>
              <a:t>）选修关系中的主属性，不能取空值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（</a:t>
            </a:r>
            <a:r>
              <a:rPr lang="en-US" altLang="zh-CN" sz="2400"/>
              <a:t>2</a:t>
            </a:r>
            <a:r>
              <a:rPr lang="zh-CN" altLang="en-US" sz="2400"/>
              <a:t>）只能取相应被参照关系中已经存在的主码值</a:t>
            </a:r>
          </a:p>
          <a:p>
            <a:pPr algn="just" eaLnBrk="1" hangingPunct="1"/>
            <a:endParaRPr lang="zh-CN" altLang="en-US" sz="240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EE915-085F-4166-83C6-283C7488191D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参照完整性规则（续）</a:t>
            </a:r>
            <a:endParaRPr lang="en-US" altLang="zh-CN" sz="36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2.3] </a:t>
            </a:r>
            <a:r>
              <a:rPr lang="zh-CN" altLang="en-US" sz="2400"/>
              <a:t>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学生（</a:t>
            </a:r>
            <a:r>
              <a:rPr lang="zh-CN" altLang="en-US" sz="2400" u="sng">
                <a:solidFill>
                  <a:srgbClr val="3333FF"/>
                </a:solidFill>
              </a:rPr>
              <a:t>学号</a:t>
            </a:r>
            <a:r>
              <a:rPr lang="zh-CN" altLang="en-US" sz="2400"/>
              <a:t>，姓名，性别，专业号，年龄，</a:t>
            </a:r>
            <a:r>
              <a:rPr lang="zh-CN" altLang="en-US" sz="2400">
                <a:solidFill>
                  <a:srgbClr val="3333FF"/>
                </a:solidFill>
              </a:rPr>
              <a:t>班长</a:t>
            </a:r>
            <a:r>
              <a:rPr lang="zh-CN" altLang="en-US" sz="2400"/>
              <a:t>）</a:t>
            </a:r>
            <a:endParaRPr lang="zh-CN" altLang="en-US" sz="32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“班长”属性值可以取两类值：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）空值，表示该学生所在班级尚未选出班长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）非空值，该值必须是本关系中某个元组的学号值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8E86C-F59A-47F7-B1D5-62C5BF051AA3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  <a:endParaRPr lang="en-US" altLang="zh-CN" sz="36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2.3.1 </a:t>
            </a:r>
            <a:r>
              <a:rPr lang="zh-CN" altLang="en-US"/>
              <a:t>实体完整性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2.3.2 </a:t>
            </a:r>
            <a:r>
              <a:rPr lang="zh-CN" altLang="en-US"/>
              <a:t>参照完整性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2.3.3 </a:t>
            </a:r>
            <a:r>
              <a:rPr lang="zh-CN" altLang="en-US">
                <a:solidFill>
                  <a:srgbClr val="00B050"/>
                </a:solidFill>
              </a:rPr>
              <a:t>用户定义的完整性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A4C9E4-B42D-485D-AD7D-749233FFF0C9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2.3.3 </a:t>
            </a:r>
            <a:r>
              <a:rPr lang="zh-CN" altLang="en-US" sz="3600"/>
              <a:t>用户定义的完整性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/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/>
              <a:t>关系模型应提供定义和检验这类完整性的机制，以便用统一的系统的方法处理它们，而不需由应用程序承担这一功能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86910-FCC6-4CBA-91BE-78B3E67BFBC8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用户定义的完整性（续）</a:t>
            </a:r>
            <a:endParaRPr lang="en-US" altLang="zh-CN" sz="36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	 </a:t>
            </a:r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，课程名，学分）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/>
              <a:t>“</a:t>
            </a:r>
            <a:r>
              <a:rPr lang="zh-CN" altLang="en-US"/>
              <a:t>课程号”属性必须取唯一值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非主属性“课程名”也不能取空值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/>
              <a:t>“学分”属性只能取值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5539E-7B77-413A-9AEB-4B80B41E9C05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2.1.1 </a:t>
            </a:r>
            <a:r>
              <a:rPr lang="zh-CN" altLang="en-US" sz="3600" dirty="0"/>
              <a:t>关系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单一的数据结构</a:t>
            </a:r>
            <a:r>
              <a:rPr lang="en-US" altLang="zh-CN"/>
              <a:t>----</a:t>
            </a:r>
            <a:r>
              <a:rPr lang="zh-CN" altLang="en-US"/>
              <a:t>关系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逻辑结构</a:t>
            </a:r>
            <a:r>
              <a:rPr lang="en-US" altLang="zh-CN"/>
              <a:t>----</a:t>
            </a:r>
            <a:r>
              <a:rPr lang="zh-CN" altLang="en-US"/>
              <a:t>二维表 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从用户角度，关系模型中数据的逻辑结构是一张二维表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建立在集合代数的基础上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3936B0-5646-417B-979E-684F766592D6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第二章 关系数据库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2.1  </a:t>
            </a:r>
            <a:r>
              <a:rPr lang="zh-CN" altLang="en-US" sz="2800"/>
              <a:t>关系模型概述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2.2  </a:t>
            </a:r>
            <a:r>
              <a:rPr lang="zh-CN" altLang="en-US" sz="2800"/>
              <a:t>关系数据结构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2.3  </a:t>
            </a:r>
            <a:r>
              <a:rPr lang="zh-CN" altLang="en-US" sz="2800"/>
              <a:t>关系的完整性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FF"/>
                </a:solidFill>
              </a:rPr>
              <a:t>2.4  </a:t>
            </a:r>
            <a:r>
              <a:rPr lang="zh-CN" altLang="en-US" sz="2800">
                <a:solidFill>
                  <a:srgbClr val="0066FF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2.5  *</a:t>
            </a:r>
            <a:r>
              <a:rPr lang="zh-CN" altLang="en-US" sz="2800"/>
              <a:t>关系演算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2.6  </a:t>
            </a:r>
            <a:r>
              <a:rPr lang="zh-CN" altLang="en-US" sz="2800"/>
              <a:t>小结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D98C1-1CBC-43AA-A9FD-BCD2F0B53ADE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关系代数是一种抽象的查询语言，它用对关系的运算来表达查询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关系代数</a:t>
            </a:r>
            <a:endParaRPr lang="en-US" altLang="zh-CN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运算对象是关系</a:t>
            </a:r>
            <a:endParaRPr lang="en-US" altLang="zh-CN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运算结果亦为关系</a:t>
            </a:r>
            <a:endParaRPr lang="en-US" altLang="zh-CN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关系代数的运算符</a:t>
            </a:r>
            <a:r>
              <a:rPr lang="zh-CN" altLang="en-US"/>
              <a:t>有</a:t>
            </a:r>
            <a:r>
              <a:rPr lang="zh-CN" altLang="zh-CN"/>
              <a:t>两类：集合运算符和专门的关系运算符</a:t>
            </a:r>
            <a:endParaRPr lang="en-US" altLang="zh-CN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传统的</a:t>
            </a:r>
            <a:r>
              <a:rPr lang="zh-CN" altLang="zh-CN"/>
              <a:t>集合运算是从关系的“水平”方向即行的角度进行</a:t>
            </a:r>
            <a:endParaRPr lang="en-US" altLang="zh-CN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/>
              <a:t>专门的关系运算不仅涉及行而且涉及列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F962C-8FBE-4204-8F33-459E9F267B86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9"/>
          <p:cNvSpPr>
            <a:spLocks noChangeArrowheads="1"/>
          </p:cNvSpPr>
          <p:nvPr/>
        </p:nvSpPr>
        <p:spPr bwMode="auto">
          <a:xfrm>
            <a:off x="2039938" y="1147763"/>
            <a:ext cx="44037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/>
              <a:t>表</a:t>
            </a:r>
            <a:r>
              <a:rPr lang="en-US" altLang="zh-CN" sz="2200" b="1"/>
              <a:t>2.4  </a:t>
            </a:r>
            <a:r>
              <a:rPr lang="zh-CN" altLang="en-US" sz="2200" b="1"/>
              <a:t>关系代数运算符</a:t>
            </a:r>
          </a:p>
        </p:txBody>
      </p:sp>
      <p:sp>
        <p:nvSpPr>
          <p:cNvPr id="67587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  <a:endParaRPr lang="en-US" altLang="zh-CN" sz="36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357B9-36CE-44DA-B885-E1BDA426B1A9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2060575"/>
          <a:ext cx="6048375" cy="3651246"/>
        </p:xfrm>
        <a:graphic>
          <a:graphicData uri="http://schemas.openxmlformats.org/drawingml/2006/table">
            <a:tbl>
              <a:tblPr/>
              <a:tblGrid>
                <a:gridCol w="201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运　算　符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/>
                          <a:ea typeface="宋体"/>
                          <a:cs typeface="Times New Roman"/>
                        </a:rPr>
                        <a:t>含　义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∪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并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差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/>
                          <a:cs typeface="Times New Roman"/>
                        </a:rPr>
                        <a:t>∩</a:t>
                      </a:r>
                      <a:endParaRPr lang="zh-CN" sz="2400" b="1" kern="10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/>
                          <a:cs typeface="Times New Roman"/>
                        </a:rPr>
                        <a:t>×</a:t>
                      </a:r>
                      <a:endParaRPr lang="zh-CN" sz="2400" b="1" kern="10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笛卡尔积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专门的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关系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>
                          <a:latin typeface="Times New Roman"/>
                          <a:cs typeface="Times New Roman"/>
                        </a:rPr>
                        <a:t>σ</a:t>
                      </a:r>
                      <a:endParaRPr lang="zh-CN" sz="2400" b="1" kern="10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选择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π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投影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连接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÷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7624" name="Group 4"/>
          <p:cNvGrpSpPr>
            <a:grpSpLocks/>
          </p:cNvGrpSpPr>
          <p:nvPr/>
        </p:nvGrpSpPr>
        <p:grpSpPr bwMode="auto">
          <a:xfrm>
            <a:off x="3708400" y="5084763"/>
            <a:ext cx="1600200" cy="609600"/>
            <a:chOff x="2325" y="6446"/>
            <a:chExt cx="705" cy="367"/>
          </a:xfrm>
        </p:grpSpPr>
        <p:sp>
          <p:nvSpPr>
            <p:cNvPr id="67625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7626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b="1" i="1"/>
                <a:t> </a:t>
              </a:r>
              <a:endParaRPr lang="en-US" altLang="zh-CN" sz="600" b="1"/>
            </a:p>
          </p:txBody>
        </p:sp>
      </p:grpSp>
    </p:spTree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cs typeface="Times New Roman" pitchFamily="18" charset="0"/>
              </a:rPr>
              <a:t>2.4.1</a:t>
            </a:r>
            <a:r>
              <a:rPr lang="zh-CN" altLang="en-US" dirty="0">
                <a:solidFill>
                  <a:srgbClr val="00B050"/>
                </a:solidFill>
                <a:cs typeface="Times New Roman" pitchFamily="18" charset="0"/>
              </a:rPr>
              <a:t> 传统的集合运算</a:t>
            </a:r>
          </a:p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cs typeface="Times New Roman" pitchFamily="18" charset="0"/>
              </a:rPr>
              <a:t>2.4.2</a:t>
            </a:r>
            <a:r>
              <a:rPr lang="zh-CN" altLang="en-US" dirty="0">
                <a:cs typeface="Times New Roman" pitchFamily="18" charset="0"/>
              </a:rPr>
              <a:t> 专门的关系运算</a:t>
            </a:r>
          </a:p>
          <a:p>
            <a:pPr eaLnBrk="1" hangingPunct="1">
              <a:defRPr/>
            </a:pP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91DDE0-F6B7-4ABE-BA7C-F8A9DC471CB1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</a:t>
            </a:r>
            <a:r>
              <a:rPr lang="en-US" altLang="zh-CN" sz="3600"/>
              <a:t> </a:t>
            </a:r>
            <a:r>
              <a:rPr lang="zh-CN" altLang="en-US" sz="3600"/>
              <a:t>并（</a:t>
            </a:r>
            <a:r>
              <a:rPr lang="en-US" altLang="zh-CN" sz="3600"/>
              <a:t>Union</a:t>
            </a:r>
            <a:r>
              <a:rPr lang="zh-CN" altLang="en-US" sz="3600"/>
              <a:t>）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r>
              <a:rPr lang="zh-CN" altLang="en-US" dirty="0"/>
              <a:t>（即两个关系都有</a:t>
            </a:r>
            <a:r>
              <a:rPr lang="en-US" altLang="zh-CN" i="1" dirty="0"/>
              <a:t>n</a:t>
            </a:r>
            <a:r>
              <a:rPr lang="zh-CN" altLang="en-US" dirty="0"/>
              <a:t>个属性）</a:t>
            </a:r>
          </a:p>
          <a:p>
            <a:pPr lvl="1" algn="just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或属于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           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 err="1"/>
              <a:t>t</a:t>
            </a:r>
            <a:r>
              <a:rPr lang="en-US" altLang="zh-CN" dirty="0" err="1"/>
              <a:t>|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 err="1"/>
              <a:t>R</a:t>
            </a:r>
            <a:r>
              <a:rPr lang="en-US" altLang="zh-CN" dirty="0" err="1"/>
              <a:t>∨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11D5E2-7EDF-4A93-892F-4C727FBD5038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7523956" y="5150892"/>
            <a:ext cx="990600" cy="9906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6876256" y="5079454"/>
            <a:ext cx="990600" cy="990600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hlink"/>
                </a:solidFill>
              </a:rPr>
              <a:t>R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876256" y="5079454"/>
            <a:ext cx="1657350" cy="1085850"/>
            <a:chOff x="4188" y="1584"/>
            <a:chExt cx="1044" cy="63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188" y="1584"/>
              <a:ext cx="624" cy="624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608" y="1596"/>
              <a:ext cx="624" cy="624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488" y="1788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RUS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并（续）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958850" y="1339850"/>
          <a:ext cx="8150226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539C51-8916-46DA-8580-0C430FDE12F7}" type="datetime1">
              <a:rPr lang="zh-CN" altLang="en-US" smtClean="0"/>
              <a:t>2021/10/14</a:t>
            </a:fld>
            <a:endParaRPr lang="en-US" altLang="zh-CN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03230648"/>
              </p:ext>
            </p:extLst>
          </p:nvPr>
        </p:nvGraphicFramePr>
        <p:xfrm>
          <a:off x="5113297" y="3789040"/>
          <a:ext cx="4038600" cy="244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93563349"/>
              </p:ext>
            </p:extLst>
          </p:nvPr>
        </p:nvGraphicFramePr>
        <p:xfrm>
          <a:off x="926289" y="4293096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29" name="TextBox 7"/>
          <p:cNvSpPr txBox="1">
            <a:spLocks noChangeArrowheads="1"/>
          </p:cNvSpPr>
          <p:nvPr/>
        </p:nvSpPr>
        <p:spPr bwMode="auto">
          <a:xfrm>
            <a:off x="4839266" y="910555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70730" name="TextBox 10"/>
          <p:cNvSpPr txBox="1">
            <a:spLocks noChangeArrowheads="1"/>
          </p:cNvSpPr>
          <p:nvPr/>
        </p:nvSpPr>
        <p:spPr bwMode="auto">
          <a:xfrm>
            <a:off x="2759851" y="3718003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  <p:sp>
        <p:nvSpPr>
          <p:cNvPr id="70731" name="TextBox 11"/>
          <p:cNvSpPr txBox="1">
            <a:spLocks noChangeArrowheads="1"/>
          </p:cNvSpPr>
          <p:nvPr/>
        </p:nvSpPr>
        <p:spPr bwMode="auto">
          <a:xfrm>
            <a:off x="6516216" y="3287790"/>
            <a:ext cx="7794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RUS</a:t>
            </a:r>
            <a:endParaRPr lang="zh-CN" altLang="en-US" sz="22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）差（</a:t>
            </a:r>
            <a:r>
              <a:rPr lang="en-US" altLang="zh-CN" sz="3600"/>
              <a:t>Difference</a:t>
            </a:r>
            <a:r>
              <a:rPr lang="zh-CN" altLang="en-US" sz="3600"/>
              <a:t>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</a:p>
          <a:p>
            <a:pPr lvl="1" algn="just" eaLnBrk="1" hangingPunct="1"/>
            <a:r>
              <a:rPr lang="zh-CN" altLang="en-US"/>
              <a:t>具有相同的目</a:t>
            </a:r>
            <a:r>
              <a:rPr lang="en-US" altLang="zh-CN" i="1"/>
              <a:t>n</a:t>
            </a:r>
          </a:p>
          <a:p>
            <a:pPr lvl="1" algn="just" eaLnBrk="1" hangingPunct="1"/>
            <a:r>
              <a:rPr lang="zh-CN" altLang="en-US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/>
            <a:r>
              <a:rPr lang="en-US" altLang="zh-CN" i="1"/>
              <a:t>R - S</a:t>
            </a:r>
            <a:r>
              <a:rPr lang="en-US" altLang="zh-CN"/>
              <a:t> </a:t>
            </a:r>
          </a:p>
          <a:p>
            <a:pPr lvl="1" algn="just" eaLnBrk="1" hangingPunct="1"/>
            <a:r>
              <a:rPr lang="zh-CN" altLang="en-US"/>
              <a:t>仍为</a:t>
            </a:r>
            <a:r>
              <a:rPr lang="en-US" altLang="zh-CN" i="1"/>
              <a:t>n</a:t>
            </a:r>
            <a:r>
              <a:rPr lang="zh-CN" altLang="en-US"/>
              <a:t>目关系，由属于</a:t>
            </a:r>
            <a:r>
              <a:rPr lang="en-US" altLang="zh-CN" i="1"/>
              <a:t>R</a:t>
            </a:r>
            <a:r>
              <a:rPr lang="zh-CN" altLang="en-US"/>
              <a:t>而不属于</a:t>
            </a:r>
            <a:r>
              <a:rPr lang="en-US" altLang="zh-CN" i="1"/>
              <a:t>S</a:t>
            </a:r>
            <a:r>
              <a:rPr lang="zh-CN" altLang="en-US"/>
              <a:t>的所有元组组成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    </a:t>
            </a:r>
            <a:r>
              <a:rPr lang="en-US" altLang="zh-CN" sz="2400" i="1"/>
              <a:t>R </a:t>
            </a:r>
            <a:r>
              <a:rPr lang="en-US" altLang="zh-CN" sz="2400"/>
              <a:t>-</a:t>
            </a:r>
            <a:r>
              <a:rPr lang="en-US" altLang="zh-CN" sz="2400" i="1"/>
              <a:t>S</a:t>
            </a:r>
            <a:r>
              <a:rPr lang="en-US" altLang="zh-CN" sz="2400"/>
              <a:t> = { </a:t>
            </a:r>
            <a:r>
              <a:rPr lang="en-US" altLang="zh-CN" sz="2400" i="1"/>
              <a:t>t</a:t>
            </a:r>
            <a:r>
              <a:rPr lang="en-US" altLang="zh-CN" sz="2400"/>
              <a:t>|</a:t>
            </a:r>
            <a:r>
              <a:rPr lang="en-US" altLang="zh-CN" sz="2400" i="1"/>
              <a:t>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 i="1"/>
              <a:t>R</a:t>
            </a:r>
            <a:r>
              <a:rPr lang="en-US" altLang="zh-CN" sz="2400"/>
              <a:t>∧</a:t>
            </a:r>
            <a:r>
              <a:rPr lang="en-US" altLang="zh-CN" sz="2400" i="1"/>
              <a:t>t</a:t>
            </a:r>
            <a:r>
              <a:rPr lang="en-US" altLang="zh-CN" sz="2400">
                <a:sym typeface="Symbol" panose="05050102010706020507" pitchFamily="18" charset="2"/>
              </a:rPr>
              <a:t></a:t>
            </a:r>
            <a:r>
              <a:rPr lang="en-US" altLang="zh-CN" sz="2400" i="1"/>
              <a:t>S</a:t>
            </a:r>
            <a:r>
              <a:rPr lang="en-US" altLang="zh-CN" sz="2400"/>
              <a:t> }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F6FEA-B522-4F04-89E5-21B6DA023423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7237511" y="5014764"/>
            <a:ext cx="990600" cy="9906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589811" y="5014764"/>
            <a:ext cx="990600" cy="990600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588224" y="5013176"/>
            <a:ext cx="1657350" cy="1009650"/>
            <a:chOff x="4560" y="2400"/>
            <a:chExt cx="1044" cy="63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560" y="2400"/>
              <a:ext cx="624" cy="624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980" y="2412"/>
              <a:ext cx="624" cy="6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60" y="2592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R-S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差（续）</a:t>
            </a:r>
            <a:endParaRPr lang="en-US" altLang="zh-CN" sz="3600"/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</p:nvPr>
        </p:nvGraphicFramePr>
        <p:xfrm>
          <a:off x="958850" y="1339850"/>
          <a:ext cx="8150226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5F3885-4C29-42DA-9E6D-F152B162525E}" type="datetime1">
              <a:rPr lang="zh-CN" altLang="en-US" smtClean="0"/>
              <a:t>2021/10/14</a:t>
            </a:fld>
            <a:endParaRPr lang="en-US" altLang="zh-CN"/>
          </a:p>
        </p:txBody>
      </p:sp>
      <p:graphicFrame>
        <p:nvGraphicFramePr>
          <p:cNvPr id="11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92429131"/>
              </p:ext>
            </p:extLst>
          </p:nvPr>
        </p:nvGraphicFramePr>
        <p:xfrm>
          <a:off x="5084691" y="4365104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87137813"/>
              </p:ext>
            </p:extLst>
          </p:nvPr>
        </p:nvGraphicFramePr>
        <p:xfrm>
          <a:off x="943769" y="4001432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765" name="TextBox 12"/>
          <p:cNvSpPr txBox="1">
            <a:spLocks noChangeArrowheads="1"/>
          </p:cNvSpPr>
          <p:nvPr/>
        </p:nvSpPr>
        <p:spPr bwMode="auto">
          <a:xfrm>
            <a:off x="4839266" y="886986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72766" name="TextBox 13"/>
          <p:cNvSpPr txBox="1">
            <a:spLocks noChangeArrowheads="1"/>
          </p:cNvSpPr>
          <p:nvPr/>
        </p:nvSpPr>
        <p:spPr bwMode="auto">
          <a:xfrm>
            <a:off x="2777331" y="3463782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2767" name="TextBox 14"/>
          <p:cNvSpPr txBox="1">
            <a:spLocks noChangeArrowheads="1"/>
          </p:cNvSpPr>
          <p:nvPr/>
        </p:nvSpPr>
        <p:spPr bwMode="auto">
          <a:xfrm>
            <a:off x="6769028" y="3786326"/>
            <a:ext cx="669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R-S</a:t>
            </a:r>
            <a:endParaRPr lang="zh-CN" altLang="en-US" sz="22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</a:t>
            </a:r>
            <a:r>
              <a:rPr lang="en-US" altLang="zh-CN" sz="3600"/>
              <a:t> </a:t>
            </a:r>
            <a:r>
              <a:rPr lang="zh-CN" altLang="en-US" sz="3600"/>
              <a:t>交（</a:t>
            </a:r>
            <a:r>
              <a:rPr lang="en-US" altLang="zh-CN" sz="3600"/>
              <a:t>Intersection</a:t>
            </a:r>
            <a:r>
              <a:rPr lang="zh-CN" altLang="en-US" sz="3600"/>
              <a:t>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</a:p>
          <a:p>
            <a:pPr lvl="1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目关系，由既属于</a:t>
            </a:r>
            <a:r>
              <a:rPr lang="en-US" altLang="zh-CN" i="1" dirty="0"/>
              <a:t>R</a:t>
            </a:r>
            <a:r>
              <a:rPr lang="zh-CN" altLang="en-US" dirty="0"/>
              <a:t>又属于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		            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 err="1"/>
              <a:t>t</a:t>
            </a:r>
            <a:r>
              <a:rPr lang="en-US" altLang="zh-CN" dirty="0" err="1"/>
              <a:t>|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        	  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dirty="0"/>
              <a:t> –(</a:t>
            </a:r>
            <a:r>
              <a:rPr lang="en-US" altLang="zh-CN" i="1" dirty="0"/>
              <a:t>R</a:t>
            </a:r>
            <a:r>
              <a:rPr lang="en-US" altLang="zh-CN" dirty="0"/>
              <a:t>-</a:t>
            </a:r>
            <a:r>
              <a:rPr lang="en-US" altLang="zh-CN" i="1" dirty="0"/>
              <a:t>S</a:t>
            </a:r>
            <a:r>
              <a:rPr lang="zh-CN" altLang="en-US" dirty="0"/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7911C-BB20-4C51-BB40-C002CF0DFCC0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708037" y="5071914"/>
            <a:ext cx="990600" cy="990600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hlink"/>
                </a:solidFill>
              </a:rPr>
              <a:t>R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55737" y="5071914"/>
            <a:ext cx="990600" cy="9906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hlink"/>
                </a:solidFill>
              </a:rPr>
              <a:t>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687400" y="5013176"/>
            <a:ext cx="1676400" cy="1066800"/>
            <a:chOff x="4152" y="2484"/>
            <a:chExt cx="1032" cy="6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52" y="2484"/>
              <a:ext cx="624" cy="6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560" y="2496"/>
              <a:ext cx="624" cy="6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" y="2592"/>
              <a:ext cx="180" cy="48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76" y="2700"/>
              <a:ext cx="4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R</a:t>
              </a:r>
              <a:r>
                <a:rPr lang="en-US" altLang="zh-CN" sz="1400" b="1">
                  <a:solidFill>
                    <a:schemeClr val="bg1"/>
                  </a:solidFill>
                  <a:latin typeface="宋体" panose="02010600030101010101" pitchFamily="2" charset="-122"/>
                </a:rPr>
                <a:t>∩</a:t>
              </a:r>
              <a:r>
                <a:rPr lang="en-US" altLang="zh-CN" sz="1400" b="1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交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958850" y="1339850"/>
          <a:ext cx="8150226" cy="170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184533" marR="184533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6DE85-F044-4A49-B06D-651EC0F7EB31}" type="datetime1">
              <a:rPr lang="zh-CN" altLang="en-US" smtClean="0"/>
              <a:t>2021/10/14</a:t>
            </a:fld>
            <a:endParaRPr lang="en-US" altLang="zh-CN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87844187"/>
              </p:ext>
            </p:extLst>
          </p:nvPr>
        </p:nvGraphicFramePr>
        <p:xfrm>
          <a:off x="5069904" y="38592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01850531"/>
              </p:ext>
            </p:extLst>
          </p:nvPr>
        </p:nvGraphicFramePr>
        <p:xfrm>
          <a:off x="958850" y="3817938"/>
          <a:ext cx="4038600" cy="170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817" name="TextBox 7"/>
          <p:cNvSpPr txBox="1">
            <a:spLocks noChangeArrowheads="1"/>
          </p:cNvSpPr>
          <p:nvPr/>
        </p:nvSpPr>
        <p:spPr bwMode="auto">
          <a:xfrm>
            <a:off x="4820444" y="846321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74818" name="TextBox 10"/>
          <p:cNvSpPr txBox="1">
            <a:spLocks noChangeArrowheads="1"/>
          </p:cNvSpPr>
          <p:nvPr/>
        </p:nvSpPr>
        <p:spPr bwMode="auto">
          <a:xfrm>
            <a:off x="2792412" y="3387725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74819" name="TextBox 11"/>
          <p:cNvSpPr txBox="1">
            <a:spLocks noChangeArrowheads="1"/>
          </p:cNvSpPr>
          <p:nvPr/>
        </p:nvSpPr>
        <p:spPr bwMode="auto">
          <a:xfrm>
            <a:off x="6516216" y="3388236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 ∩ S</a:t>
            </a:r>
            <a:endParaRPr lang="zh-CN" altLang="en-US" sz="22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关系（续）</a:t>
            </a:r>
            <a:endParaRPr lang="en-US" altLang="zh-CN" sz="36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1. </a:t>
            </a:r>
            <a:r>
              <a:rPr lang="zh-CN" altLang="en-US" sz="2800"/>
              <a:t>域（</a:t>
            </a:r>
            <a:r>
              <a:rPr lang="en-US" altLang="zh-CN" sz="2800"/>
              <a:t>Domain</a:t>
            </a:r>
            <a:r>
              <a:rPr lang="zh-CN" altLang="en-US" sz="280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2. </a:t>
            </a:r>
            <a:r>
              <a:rPr lang="zh-CN" altLang="en-US" sz="2800"/>
              <a:t>笛卡尔积（</a:t>
            </a:r>
            <a:r>
              <a:rPr lang="en-US" altLang="zh-CN" sz="2800"/>
              <a:t>Cartesian Product</a:t>
            </a:r>
            <a:r>
              <a:rPr lang="zh-CN" altLang="en-US" sz="280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3. </a:t>
            </a:r>
            <a:r>
              <a:rPr lang="zh-CN" altLang="en-US" sz="2800"/>
              <a:t>关系（</a:t>
            </a:r>
            <a:r>
              <a:rPr lang="en-US" altLang="zh-CN" sz="2800"/>
              <a:t>Relation</a:t>
            </a:r>
            <a:r>
              <a:rPr lang="zh-CN" altLang="en-US" sz="2800"/>
              <a:t>）</a:t>
            </a:r>
          </a:p>
          <a:p>
            <a:pPr eaLnBrk="1" hangingPunct="1"/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B64B9-305E-49DE-96A7-4EECEB03D2F9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（</a:t>
            </a:r>
            <a:r>
              <a:rPr lang="en-US" altLang="zh-CN" sz="3600"/>
              <a:t>4</a:t>
            </a:r>
            <a:r>
              <a:rPr lang="zh-CN" altLang="en-US" sz="3600"/>
              <a:t>）</a:t>
            </a:r>
            <a:r>
              <a:rPr lang="en-US" altLang="zh-CN" sz="3600"/>
              <a:t> </a:t>
            </a:r>
            <a:r>
              <a:rPr lang="zh-CN" altLang="en-US" sz="3600"/>
              <a:t>笛卡尔积（</a:t>
            </a:r>
            <a:r>
              <a:rPr lang="en-US" altLang="zh-CN" sz="3600"/>
              <a:t>Cartesian Product</a:t>
            </a:r>
            <a:r>
              <a:rPr lang="zh-CN" altLang="en-US" sz="3600"/>
              <a:t>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严格地讲应该是广义的笛卡尔积（</a:t>
            </a:r>
            <a:r>
              <a:rPr lang="en-US" altLang="zh-CN" sz="2400" dirty="0"/>
              <a:t>Extended Cartesian Product</a:t>
            </a:r>
            <a:r>
              <a:rPr lang="zh-CN" altLang="en-US" sz="2400" dirty="0"/>
              <a:t>）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R: 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S: </a:t>
            </a:r>
            <a:r>
              <a:rPr lang="en-US" altLang="zh-CN" sz="2400" i="1" dirty="0"/>
              <a:t>m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列：（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zh-CN" altLang="en-US" dirty="0"/>
              <a:t>）列元组的集合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元组的前</a:t>
            </a:r>
            <a:r>
              <a:rPr lang="en-US" altLang="zh-CN" sz="2400" i="1" dirty="0"/>
              <a:t>n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后</a:t>
            </a:r>
            <a:r>
              <a:rPr lang="en-US" altLang="zh-CN" sz="2400" i="1" dirty="0"/>
              <a:t>m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/>
              <a:t> |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 ∧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/>
              <a:t>S</a:t>
            </a:r>
            <a:r>
              <a:rPr lang="en-US" altLang="zh-CN" sz="2400" dirty="0"/>
              <a:t> }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7608AF-974B-4318-A246-CD74783F0999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 rot="20673211">
            <a:off x="3442800" y="5901661"/>
            <a:ext cx="210370" cy="200701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笛卡尔积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592363"/>
              </p:ext>
            </p:extLst>
          </p:nvPr>
        </p:nvGraphicFramePr>
        <p:xfrm>
          <a:off x="1681187" y="887709"/>
          <a:ext cx="6480720" cy="14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245581" marR="245581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13B8C-ACB0-4F5A-A9D1-CE05C2AF88B3}" type="datetime1">
              <a:rPr lang="zh-CN" altLang="en-US" smtClean="0"/>
              <a:t>2021/10/14</a:t>
            </a:fld>
            <a:endParaRPr lang="en-US" altLang="zh-CN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66749596"/>
              </p:ext>
            </p:extLst>
          </p:nvPr>
        </p:nvGraphicFramePr>
        <p:xfrm>
          <a:off x="4331273" y="2590640"/>
          <a:ext cx="4897440" cy="42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39278573"/>
              </p:ext>
            </p:extLst>
          </p:nvPr>
        </p:nvGraphicFramePr>
        <p:xfrm>
          <a:off x="930351" y="3096236"/>
          <a:ext cx="3168651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926" name="TextBox 7"/>
          <p:cNvSpPr txBox="1">
            <a:spLocks noChangeArrowheads="1"/>
          </p:cNvSpPr>
          <p:nvPr/>
        </p:nvSpPr>
        <p:spPr bwMode="auto">
          <a:xfrm>
            <a:off x="1292250" y="1338997"/>
            <a:ext cx="388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</a:t>
            </a:r>
            <a:endParaRPr lang="zh-CN" altLang="en-US" sz="2200" b="1" dirty="0"/>
          </a:p>
        </p:txBody>
      </p:sp>
      <p:sp>
        <p:nvSpPr>
          <p:cNvPr id="76927" name="TextBox 10"/>
          <p:cNvSpPr txBox="1">
            <a:spLocks noChangeArrowheads="1"/>
          </p:cNvSpPr>
          <p:nvPr/>
        </p:nvSpPr>
        <p:spPr bwMode="auto">
          <a:xfrm>
            <a:off x="2328938" y="2617992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S</a:t>
            </a:r>
            <a:endParaRPr lang="zh-CN" altLang="en-US" sz="2200" b="1" dirty="0"/>
          </a:p>
        </p:txBody>
      </p:sp>
      <p:sp>
        <p:nvSpPr>
          <p:cNvPr id="76928" name="TextBox 11"/>
          <p:cNvSpPr txBox="1">
            <a:spLocks noChangeArrowheads="1"/>
          </p:cNvSpPr>
          <p:nvPr/>
        </p:nvSpPr>
        <p:spPr bwMode="auto">
          <a:xfrm>
            <a:off x="3121350" y="4897548"/>
            <a:ext cx="10937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R × S </a:t>
            </a:r>
            <a:endParaRPr lang="zh-CN" altLang="en-US" sz="22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 </a:t>
            </a:r>
            <a:r>
              <a:rPr lang="zh-CN" altLang="en-US" sz="3600"/>
              <a:t>关系代数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2.4.1 </a:t>
            </a:r>
            <a:r>
              <a:rPr lang="zh-CN" altLang="en-US"/>
              <a:t>传统的集合运算</a:t>
            </a:r>
            <a:endParaRPr lang="zh-CN" altLang="en-US">
              <a:cs typeface="Times New Roman" panose="02020603050405020304" pitchFamily="18" charset="0"/>
            </a:endParaRPr>
          </a:p>
          <a:p>
            <a:pPr marL="185738" indent="0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2.4.2 </a:t>
            </a:r>
            <a:r>
              <a:rPr lang="zh-CN" altLang="en-US">
                <a:solidFill>
                  <a:srgbClr val="00B050"/>
                </a:solidFill>
              </a:rPr>
              <a:t>专门的关系运算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786A7-BE88-4104-BD02-C3A49E678068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2.4.2 </a:t>
            </a:r>
            <a:r>
              <a:rPr lang="zh-CN" altLang="en-US" sz="3600"/>
              <a:t>专门的关系运算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先引入几个记号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 </a:t>
            </a:r>
            <a:r>
              <a:rPr lang="en-US" altLang="zh-CN" sz="2400"/>
              <a:t>R</a:t>
            </a:r>
            <a:r>
              <a:rPr lang="zh-CN" altLang="en-US" sz="2400"/>
              <a:t>，</a:t>
            </a:r>
            <a:r>
              <a:rPr lang="en-US" altLang="zh-CN" sz="2400"/>
              <a:t>t</a:t>
            </a:r>
            <a:r>
              <a:rPr lang="en-US" altLang="zh-CN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R</a:t>
            </a:r>
            <a:r>
              <a:rPr lang="zh-CN" altLang="en-US" sz="2400"/>
              <a:t>，</a:t>
            </a:r>
            <a:r>
              <a:rPr lang="en-US" altLang="zh-CN" sz="2400"/>
              <a:t>t[A</a:t>
            </a:r>
            <a:r>
              <a:rPr lang="en-US" altLang="zh-CN" sz="2400" baseline="-25000"/>
              <a:t>i</a:t>
            </a:r>
            <a:r>
              <a:rPr lang="en-US" altLang="zh-CN" sz="240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设关系模式为</a:t>
            </a:r>
            <a:r>
              <a:rPr lang="en-US" altLang="zh-CN" sz="2400" i="1"/>
              <a:t>R(A</a:t>
            </a:r>
            <a:r>
              <a:rPr lang="en-US" altLang="zh-CN" sz="2400" i="1" baseline="-30000"/>
              <a:t>1</a:t>
            </a:r>
            <a:r>
              <a:rPr lang="zh-CN" altLang="en-US" sz="2400" i="1"/>
              <a:t>，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2</a:t>
            </a:r>
            <a:r>
              <a:rPr lang="zh-CN" altLang="en-US" sz="2400" i="1"/>
              <a:t>，</a:t>
            </a:r>
            <a:r>
              <a:rPr lang="en-US" altLang="zh-CN" sz="2400" i="1"/>
              <a:t>…</a:t>
            </a:r>
            <a:r>
              <a:rPr lang="zh-CN" altLang="en-US" sz="2400" i="1"/>
              <a:t>，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 i="1"/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它的一个关系设为</a:t>
            </a:r>
            <a:r>
              <a:rPr lang="en-US" altLang="zh-CN" sz="2400" i="1">
                <a:solidFill>
                  <a:srgbClr val="FF0000"/>
                </a:solidFill>
              </a:rPr>
              <a:t>R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</a:t>
            </a:r>
            <a:r>
              <a:rPr lang="en-US" altLang="zh-CN" sz="2400" i="1">
                <a:solidFill>
                  <a:srgbClr val="FF0000"/>
                </a:solidFill>
              </a:rPr>
              <a:t>t</a:t>
            </a:r>
            <a:r>
              <a:rPr lang="en-US" altLang="zh-CN" sz="240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>
                <a:solidFill>
                  <a:srgbClr val="FF0000"/>
                </a:solidFill>
              </a:rPr>
              <a:t>R</a:t>
            </a:r>
            <a:r>
              <a:rPr lang="zh-CN" altLang="en-US" sz="2400"/>
              <a:t>表示</a:t>
            </a:r>
            <a:r>
              <a:rPr lang="en-US" altLang="zh-CN" sz="2400" i="1"/>
              <a:t>t</a:t>
            </a:r>
            <a:r>
              <a:rPr lang="zh-CN" altLang="en-US" sz="2400"/>
              <a:t>是</a:t>
            </a:r>
            <a:r>
              <a:rPr lang="en-US" altLang="zh-CN" sz="2400" i="1"/>
              <a:t>R</a:t>
            </a:r>
            <a:r>
              <a:rPr lang="zh-CN" altLang="en-US" sz="2400"/>
              <a:t>的一个元组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FF0000"/>
                </a:solidFill>
              </a:rPr>
              <a:t>          </a:t>
            </a:r>
            <a:r>
              <a:rPr lang="en-US" altLang="zh-CN" sz="2400" i="1">
                <a:solidFill>
                  <a:srgbClr val="FF0000"/>
                </a:solidFill>
              </a:rPr>
              <a:t>t</a:t>
            </a:r>
            <a:r>
              <a:rPr lang="en-US" altLang="zh-CN" sz="2400">
                <a:solidFill>
                  <a:srgbClr val="FF0000"/>
                </a:solidFill>
              </a:rPr>
              <a:t>[</a:t>
            </a:r>
            <a:r>
              <a:rPr lang="en-US" altLang="zh-CN" sz="2400" i="1">
                <a:solidFill>
                  <a:srgbClr val="FF0000"/>
                </a:solidFill>
              </a:rPr>
              <a:t>A</a:t>
            </a:r>
            <a:r>
              <a:rPr lang="en-US" altLang="zh-CN" sz="2400" i="1" baseline="-30000">
                <a:solidFill>
                  <a:srgbClr val="FF0000"/>
                </a:solidFill>
              </a:rPr>
              <a:t>i</a:t>
            </a:r>
            <a:r>
              <a:rPr lang="en-US" altLang="zh-CN" sz="2400">
                <a:solidFill>
                  <a:srgbClr val="FF0000"/>
                </a:solidFill>
              </a:rPr>
              <a:t>]</a:t>
            </a:r>
            <a:r>
              <a:rPr lang="zh-CN" altLang="en-US" sz="2400"/>
              <a:t>则表示元组</a:t>
            </a:r>
            <a:r>
              <a:rPr lang="en-US" altLang="zh-CN" sz="2400" i="1"/>
              <a:t>t</a:t>
            </a:r>
            <a:r>
              <a:rPr lang="zh-CN" altLang="en-US" sz="2400"/>
              <a:t>中相应于属性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i</a:t>
            </a:r>
            <a:r>
              <a:rPr lang="zh-CN" altLang="en-US" sz="2400"/>
              <a:t>的一个分量</a:t>
            </a:r>
            <a:r>
              <a:rPr lang="zh-CN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912BE-7E83-4944-9568-7B993C5D5D47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 </a:t>
            </a:r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t[A]</a:t>
            </a:r>
            <a:r>
              <a:rPr lang="zh-CN" altLang="en-US" sz="2400"/>
              <a:t>， </a:t>
            </a:r>
            <a:r>
              <a:rPr lang="en-US" altLang="zh-CN" sz="2400"/>
              <a:t>A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若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ik</a:t>
            </a:r>
            <a:r>
              <a:rPr lang="en-US" altLang="zh-CN"/>
              <a:t>}</a:t>
            </a:r>
            <a:r>
              <a:rPr lang="zh-CN" altLang="en-US"/>
              <a:t>，其中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ik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n</a:t>
            </a:r>
            <a:r>
              <a:rPr lang="zh-CN" altLang="en-US"/>
              <a:t>中的一部分，则</a:t>
            </a:r>
            <a:r>
              <a:rPr lang="en-US" altLang="zh-CN" i="1"/>
              <a:t>A</a:t>
            </a:r>
            <a:r>
              <a:rPr lang="zh-CN" altLang="en-US"/>
              <a:t>称为属性列或属性组。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 i="1">
                <a:solidFill>
                  <a:srgbClr val="FF0000"/>
                </a:solidFill>
              </a:rPr>
              <a:t>t[A]</a:t>
            </a:r>
            <a:r>
              <a:rPr lang="en-US" altLang="zh-CN"/>
              <a:t>=(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1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2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i="1" baseline="-30000"/>
              <a:t>ik</a:t>
            </a:r>
            <a:r>
              <a:rPr lang="en-US" altLang="zh-CN"/>
              <a:t>])</a:t>
            </a:r>
            <a:r>
              <a:rPr lang="zh-CN" altLang="en-US"/>
              <a:t>表示元组</a:t>
            </a:r>
            <a:r>
              <a:rPr lang="en-US" altLang="zh-CN" i="1"/>
              <a:t>t</a:t>
            </a:r>
            <a:r>
              <a:rPr lang="zh-CN" altLang="en-US"/>
              <a:t>在属性列</a:t>
            </a:r>
            <a:r>
              <a:rPr lang="en-US" altLang="zh-CN" i="1"/>
              <a:t>A</a:t>
            </a:r>
            <a:r>
              <a:rPr lang="zh-CN" altLang="en-US"/>
              <a:t>上诸分量的集合。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i="1">
                <a:solidFill>
                  <a:srgbClr val="E02920"/>
                </a:solidFill>
              </a:rPr>
              <a:t>   </a:t>
            </a:r>
            <a:r>
              <a:rPr lang="en-US" altLang="zh-CN" i="1">
                <a:solidFill>
                  <a:srgbClr val="E02920"/>
                </a:solidFill>
              </a:rPr>
              <a:t>A</a:t>
            </a:r>
            <a:r>
              <a:rPr lang="zh-CN" altLang="en-US"/>
              <a:t>则表示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n</a:t>
            </a:r>
            <a:r>
              <a:rPr lang="en-US" altLang="zh-CN"/>
              <a:t>}</a:t>
            </a:r>
            <a:r>
              <a:rPr lang="zh-CN" altLang="en-US"/>
              <a:t>中去掉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1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i</a:t>
            </a:r>
            <a:r>
              <a:rPr lang="en-US" altLang="zh-CN" baseline="-30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-30000"/>
              <a:t>ik</a:t>
            </a:r>
            <a:r>
              <a:rPr lang="en-US" altLang="zh-CN"/>
              <a:t>}</a:t>
            </a:r>
            <a:r>
              <a:rPr lang="zh-CN" altLang="en-US"/>
              <a:t>后剩余的属性组。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681FA5-D01E-4EE5-AA3A-751B1F7732AD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3347864" y="1556792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1763688" y="4797152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 </a:t>
            </a:r>
            <a:r>
              <a:rPr lang="en-US" altLang="zh-CN" i="1"/>
              <a:t>t</a:t>
            </a:r>
            <a:r>
              <a:rPr lang="en-US" altLang="zh-CN" baseline="-30000"/>
              <a:t>r </a:t>
            </a:r>
            <a:r>
              <a:rPr lang="en-US" altLang="zh-CN" i="1"/>
              <a:t>t</a:t>
            </a:r>
            <a:r>
              <a:rPr lang="en-US" altLang="zh-CN" baseline="-30000"/>
              <a:t>s</a:t>
            </a:r>
            <a:endParaRPr lang="en-US" altLang="zh-CN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 R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zh-CN" altLang="en-US"/>
              <a:t>目关系，</a:t>
            </a:r>
            <a:r>
              <a:rPr lang="en-US" altLang="zh-CN" i="1"/>
              <a:t>S</a:t>
            </a:r>
            <a:r>
              <a:rPr lang="zh-CN" altLang="en-US"/>
              <a:t>为</a:t>
            </a:r>
            <a:r>
              <a:rPr lang="en-US" altLang="zh-CN" i="1"/>
              <a:t>m</a:t>
            </a:r>
            <a:r>
              <a:rPr lang="zh-CN" altLang="en-US"/>
              <a:t>目关系。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 i="1"/>
              <a:t>t</a:t>
            </a:r>
            <a:r>
              <a:rPr lang="en-US" altLang="zh-CN" baseline="-30000"/>
              <a:t>r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 baseline="-30000"/>
              <a:t>s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</a:t>
            </a:r>
            <a:r>
              <a:rPr lang="zh-CN" altLang="en-US"/>
              <a:t>， </a:t>
            </a:r>
            <a:r>
              <a:rPr lang="en-US" altLang="zh-CN" i="1">
                <a:solidFill>
                  <a:srgbClr val="E02920"/>
                </a:solidFill>
              </a:rPr>
              <a:t>t</a:t>
            </a:r>
            <a:r>
              <a:rPr lang="en-US" altLang="zh-CN" baseline="-30000">
                <a:solidFill>
                  <a:srgbClr val="E02920"/>
                </a:solidFill>
              </a:rPr>
              <a:t>r </a:t>
            </a:r>
            <a:r>
              <a:rPr lang="en-US" altLang="zh-CN" i="1">
                <a:solidFill>
                  <a:srgbClr val="E02920"/>
                </a:solidFill>
              </a:rPr>
              <a:t>t</a:t>
            </a:r>
            <a:r>
              <a:rPr lang="en-US" altLang="zh-CN" baseline="-30000">
                <a:solidFill>
                  <a:srgbClr val="E02920"/>
                </a:solidFill>
              </a:rPr>
              <a:t>s</a:t>
            </a:r>
            <a:r>
              <a:rPr lang="zh-CN" altLang="en-US"/>
              <a:t>称为元组的连接。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 i="1">
                <a:solidFill>
                  <a:srgbClr val="E02920"/>
                </a:solidFill>
              </a:rPr>
              <a:t>t</a:t>
            </a:r>
            <a:r>
              <a:rPr lang="en-US" altLang="zh-CN" baseline="-30000">
                <a:solidFill>
                  <a:srgbClr val="E02920"/>
                </a:solidFill>
              </a:rPr>
              <a:t>r </a:t>
            </a:r>
            <a:r>
              <a:rPr lang="en-US" altLang="zh-CN" i="1">
                <a:solidFill>
                  <a:srgbClr val="E02920"/>
                </a:solidFill>
              </a:rPr>
              <a:t>t</a:t>
            </a:r>
            <a:r>
              <a:rPr lang="en-US" altLang="zh-CN" baseline="-30000">
                <a:solidFill>
                  <a:srgbClr val="E02920"/>
                </a:solidFill>
              </a:rPr>
              <a:t>s</a:t>
            </a:r>
            <a:r>
              <a:rPr lang="zh-CN" altLang="en-US"/>
              <a:t>是一个</a:t>
            </a:r>
            <a:r>
              <a:rPr lang="en-US" altLang="zh-CN" i="1"/>
              <a:t>n</a:t>
            </a:r>
            <a:r>
              <a:rPr lang="en-US" altLang="zh-CN"/>
              <a:t> + </a:t>
            </a:r>
            <a:r>
              <a:rPr lang="en-US" altLang="zh-CN" i="1"/>
              <a:t>m</a:t>
            </a:r>
            <a:r>
              <a:rPr lang="zh-CN" altLang="en-US"/>
              <a:t>列的元组，前</a:t>
            </a:r>
            <a:r>
              <a:rPr lang="en-US" altLang="zh-CN" i="1"/>
              <a:t>n</a:t>
            </a:r>
            <a:r>
              <a:rPr lang="zh-CN" altLang="en-US"/>
              <a:t>个分量为</a:t>
            </a:r>
            <a:r>
              <a:rPr lang="en-US" altLang="zh-CN" i="1"/>
              <a:t>R</a:t>
            </a:r>
            <a:r>
              <a:rPr lang="zh-CN" altLang="en-US"/>
              <a:t>中的一个</a:t>
            </a:r>
            <a:r>
              <a:rPr lang="en-US" altLang="zh-CN" i="1"/>
              <a:t>n</a:t>
            </a:r>
            <a:r>
              <a:rPr lang="zh-CN" altLang="en-US"/>
              <a:t>元组，后</a:t>
            </a:r>
            <a:r>
              <a:rPr lang="en-US" altLang="zh-CN" i="1"/>
              <a:t>m</a:t>
            </a:r>
            <a:r>
              <a:rPr lang="zh-CN" altLang="en-US"/>
              <a:t>个分量为</a:t>
            </a:r>
            <a:r>
              <a:rPr lang="en-US" altLang="zh-CN" i="1"/>
              <a:t>S</a:t>
            </a:r>
            <a:r>
              <a:rPr lang="zh-CN" altLang="en-US"/>
              <a:t>中的一个</a:t>
            </a:r>
            <a:r>
              <a:rPr lang="en-US" altLang="zh-CN" i="1"/>
              <a:t>m</a:t>
            </a:r>
            <a:r>
              <a:rPr lang="zh-CN" altLang="en-US"/>
              <a:t>元组。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BF83E-A8EC-4D6E-AA17-EAD3C2B46E17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80900" name="Freeform 4"/>
          <p:cNvSpPr>
            <a:spLocks/>
          </p:cNvSpPr>
          <p:nvPr/>
        </p:nvSpPr>
        <p:spPr bwMode="auto">
          <a:xfrm>
            <a:off x="2411760" y="1410494"/>
            <a:ext cx="311150" cy="147637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Freeform 5"/>
          <p:cNvSpPr>
            <a:spLocks/>
          </p:cNvSpPr>
          <p:nvPr/>
        </p:nvSpPr>
        <p:spPr bwMode="auto">
          <a:xfrm>
            <a:off x="3875088" y="2728912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Freeform 6"/>
          <p:cNvSpPr>
            <a:spLocks/>
          </p:cNvSpPr>
          <p:nvPr/>
        </p:nvSpPr>
        <p:spPr bwMode="auto">
          <a:xfrm>
            <a:off x="1907704" y="3305175"/>
            <a:ext cx="311150" cy="130175"/>
          </a:xfrm>
          <a:custGeom>
            <a:avLst/>
            <a:gdLst>
              <a:gd name="T0" fmla="*/ 0 w 196"/>
              <a:gd name="T1" fmla="*/ 2147483647 h 82"/>
              <a:gd name="T2" fmla="*/ 2147483647 w 196"/>
              <a:gd name="T3" fmla="*/ 2147483647 h 82"/>
              <a:gd name="T4" fmla="*/ 2147483647 w 196"/>
              <a:gd name="T5" fmla="*/ 2147483647 h 82"/>
              <a:gd name="T6" fmla="*/ 2147483647 w 196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82"/>
              <a:gd name="T14" fmla="*/ 196 w 196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>
            <a:solidFill>
              <a:srgbClr val="E029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）象集</a:t>
            </a:r>
            <a:r>
              <a:rPr lang="en-US" altLang="zh-CN" i="1"/>
              <a:t>Z</a:t>
            </a:r>
            <a:r>
              <a:rPr lang="en-US" altLang="zh-CN" baseline="-30000"/>
              <a:t>x</a:t>
            </a:r>
            <a:endParaRPr lang="en-US" altLang="zh-CN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 </a:t>
            </a:r>
            <a:r>
              <a:rPr lang="zh-CN" altLang="en-US"/>
              <a:t>给定一个关系</a:t>
            </a:r>
            <a:r>
              <a:rPr lang="en-US" altLang="zh-CN" i="1"/>
              <a:t>R</a:t>
            </a:r>
            <a:r>
              <a:rPr lang="zh-CN" altLang="en-US"/>
              <a:t>（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zh-CN" altLang="en-US"/>
              <a:t>），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Z</a:t>
            </a:r>
            <a:r>
              <a:rPr lang="zh-CN" altLang="en-US"/>
              <a:t>为属性组。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  当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zh-CN" altLang="en-US"/>
              <a:t>时，</a:t>
            </a:r>
            <a:r>
              <a:rPr lang="en-US" altLang="zh-CN" i="1"/>
              <a:t>x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</a:t>
            </a:r>
            <a:r>
              <a:rPr lang="zh-CN" altLang="en-US">
                <a:solidFill>
                  <a:schemeClr val="hlink"/>
                </a:solidFill>
              </a:rPr>
              <a:t>象集</a:t>
            </a:r>
            <a:r>
              <a:rPr lang="zh-CN" altLang="en-US"/>
              <a:t>（</a:t>
            </a:r>
            <a:r>
              <a:rPr lang="en-US" altLang="zh-CN"/>
              <a:t>Images Set</a:t>
            </a:r>
            <a:r>
              <a:rPr lang="zh-CN" altLang="en-US"/>
              <a:t>）为：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           </a:t>
            </a:r>
            <a:r>
              <a:rPr lang="en-US" altLang="zh-CN" i="1">
                <a:solidFill>
                  <a:srgbClr val="E02920"/>
                </a:solidFill>
              </a:rPr>
              <a:t>Z</a:t>
            </a:r>
            <a:r>
              <a:rPr lang="en-US" altLang="zh-CN" baseline="-30000">
                <a:solidFill>
                  <a:srgbClr val="E02920"/>
                </a:solidFill>
              </a:rPr>
              <a:t>x</a:t>
            </a:r>
            <a:r>
              <a:rPr lang="en-US" altLang="zh-CN"/>
              <a:t>={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Z</a:t>
            </a:r>
            <a:r>
              <a:rPr lang="en-US" altLang="zh-CN"/>
              <a:t>]|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]=</a:t>
            </a:r>
            <a:r>
              <a:rPr lang="en-US" altLang="zh-CN" i="1"/>
              <a:t>x</a:t>
            </a:r>
            <a:r>
              <a:rPr lang="en-US" altLang="zh-CN"/>
              <a:t>}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/>
              <a:t> 	</a:t>
            </a:r>
            <a:r>
              <a:rPr lang="zh-CN" altLang="en-US"/>
              <a:t>它表示</a:t>
            </a:r>
            <a:r>
              <a:rPr lang="en-US" altLang="zh-CN" i="1"/>
              <a:t>R</a:t>
            </a:r>
            <a:r>
              <a:rPr lang="zh-CN" altLang="en-US"/>
              <a:t>中属性组</a:t>
            </a:r>
            <a:r>
              <a:rPr lang="en-US" altLang="zh-CN" i="1"/>
              <a:t>X</a:t>
            </a:r>
            <a:r>
              <a:rPr lang="zh-CN" altLang="en-US"/>
              <a:t>上值为</a:t>
            </a:r>
            <a:r>
              <a:rPr lang="en-US" altLang="zh-CN" i="1"/>
              <a:t>x</a:t>
            </a:r>
            <a:r>
              <a:rPr lang="zh-CN" altLang="en-US"/>
              <a:t>的诸元组在</a:t>
            </a:r>
            <a:r>
              <a:rPr lang="en-US" altLang="zh-CN" i="1"/>
              <a:t>Z</a:t>
            </a:r>
            <a:r>
              <a:rPr lang="zh-CN" altLang="en-US"/>
              <a:t>上分量的集合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6A140-30C2-40FF-9047-E6FB388AC2B2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355976" y="1916832"/>
            <a:ext cx="4176464" cy="4039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x1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x2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3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x3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4ED2A-3F65-4C27-9EE6-53FF39005CFC}" type="datetime1">
              <a:rPr lang="zh-CN" altLang="en-US" smtClean="0"/>
              <a:t>2021/10/14</a:t>
            </a:fld>
            <a:endParaRPr lang="zh-CN" altLang="en-US" dirty="0"/>
          </a:p>
        </p:txBody>
      </p:sp>
      <p:pic>
        <p:nvPicPr>
          <p:cNvPr id="82948" name="Picture 4" descr="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240823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43608" y="845114"/>
            <a:ext cx="1726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象集举例 </a:t>
            </a:r>
          </a:p>
        </p:txBody>
      </p:sp>
    </p:spTree>
  </p:cSld>
  <p:clrMapOvr>
    <a:masterClrMapping/>
  </p:clrMapOvr>
  <p:transition spd="slow">
    <p:cov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346" name="Group 2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72340"/>
              </p:ext>
            </p:extLst>
          </p:nvPr>
        </p:nvGraphicFramePr>
        <p:xfrm>
          <a:off x="3399065" y="1328058"/>
          <a:ext cx="2677046" cy="2585085"/>
        </p:xfrm>
        <a:graphic>
          <a:graphicData uri="http://schemas.openxmlformats.org/drawingml/2006/table">
            <a:tbl>
              <a:tblPr/>
              <a:tblGrid>
                <a:gridCol w="892349">
                  <a:extLst>
                    <a:ext uri="{9D8B030D-6E8A-4147-A177-3AD203B41FA5}">
                      <a16:colId xmlns:a16="http://schemas.microsoft.com/office/drawing/2014/main" val="2724305045"/>
                    </a:ext>
                  </a:extLst>
                </a:gridCol>
                <a:gridCol w="892348">
                  <a:extLst>
                    <a:ext uri="{9D8B030D-6E8A-4147-A177-3AD203B41FA5}">
                      <a16:colId xmlns:a16="http://schemas.microsoft.com/office/drawing/2014/main" val="2507270326"/>
                    </a:ext>
                  </a:extLst>
                </a:gridCol>
                <a:gridCol w="892349">
                  <a:extLst>
                    <a:ext uri="{9D8B030D-6E8A-4147-A177-3AD203B41FA5}">
                      <a16:colId xmlns:a16="http://schemas.microsoft.com/office/drawing/2014/main" val="2839513557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4497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4209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60289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3862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8534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67057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313596" marR="3135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87701"/>
                  </a:ext>
                </a:extLst>
              </a:tr>
            </a:tbl>
          </a:graphicData>
        </a:graphic>
      </p:graphicFrame>
      <p:sp>
        <p:nvSpPr>
          <p:cNvPr id="134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85715" y="427788"/>
            <a:ext cx="3222443" cy="81026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1475656" y="4941168"/>
            <a:ext cx="551809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A</a:t>
            </a:r>
            <a:r>
              <a:rPr lang="zh-CN" altLang="en-US" sz="2000" b="1" dirty="0"/>
              <a:t>的值为 </a:t>
            </a:r>
            <a:r>
              <a:rPr lang="en-US" altLang="zh-CN" sz="2000" b="1" dirty="0"/>
              <a:t>{ a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 </a:t>
            </a:r>
            <a:r>
              <a:rPr lang="zh-CN" altLang="en-US" sz="2000" b="1" dirty="0"/>
              <a:t>， 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 }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的象集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的象集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zh-CN" altLang="en-US" sz="2000" b="1" dirty="0"/>
              <a:t>的象集</a:t>
            </a:r>
          </a:p>
        </p:txBody>
      </p:sp>
      <p:sp>
        <p:nvSpPr>
          <p:cNvPr id="134301" name="Rectangle 157"/>
          <p:cNvSpPr>
            <a:spLocks noChangeArrowheads="1"/>
          </p:cNvSpPr>
          <p:nvPr/>
        </p:nvSpPr>
        <p:spPr bwMode="auto">
          <a:xfrm>
            <a:off x="3398287" y="4400507"/>
            <a:ext cx="2305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/>
              <a:t>X                      Z</a:t>
            </a:r>
          </a:p>
        </p:txBody>
      </p:sp>
      <p:sp>
        <p:nvSpPr>
          <p:cNvPr id="134302" name="AutoShape 158"/>
          <p:cNvSpPr>
            <a:spLocks/>
          </p:cNvSpPr>
          <p:nvPr/>
        </p:nvSpPr>
        <p:spPr bwMode="auto">
          <a:xfrm rot="16200000">
            <a:off x="4983336" y="3548742"/>
            <a:ext cx="228600" cy="1211403"/>
          </a:xfrm>
          <a:prstGeom prst="leftBrace">
            <a:avLst>
              <a:gd name="adj1" fmla="val 3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303" name="Line 159"/>
          <p:cNvSpPr>
            <a:spLocks noChangeShapeType="1"/>
          </p:cNvSpPr>
          <p:nvPr/>
        </p:nvSpPr>
        <p:spPr bwMode="auto">
          <a:xfrm flipH="1">
            <a:off x="3614187" y="4040144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47" name="Rectangle 203"/>
          <p:cNvSpPr>
            <a:spLocks noChangeArrowheads="1"/>
          </p:cNvSpPr>
          <p:nvPr/>
        </p:nvSpPr>
        <p:spPr bwMode="auto">
          <a:xfrm>
            <a:off x="2570973" y="5362338"/>
            <a:ext cx="44646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楷体_GB2312" pitchFamily="49" charset="-122"/>
              </a:rPr>
              <a:t>{</a:t>
            </a:r>
            <a:r>
              <a:rPr lang="zh-CN" altLang="en-US" sz="2000" b="1" dirty="0">
                <a:ea typeface="楷体_GB2312" pitchFamily="49" charset="-122"/>
              </a:rPr>
              <a:t>（</a:t>
            </a:r>
            <a:r>
              <a:rPr lang="en-US" altLang="zh-CN" sz="2000" b="1" dirty="0">
                <a:ea typeface="楷体_GB2312" pitchFamily="49" charset="-122"/>
              </a:rPr>
              <a:t>b1 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c1) 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(b2 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c2)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(b1 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c3) }</a:t>
            </a:r>
          </a:p>
        </p:txBody>
      </p:sp>
      <p:sp>
        <p:nvSpPr>
          <p:cNvPr id="134348" name="Rectangle 204"/>
          <p:cNvSpPr>
            <a:spLocks noChangeArrowheads="1"/>
          </p:cNvSpPr>
          <p:nvPr/>
        </p:nvSpPr>
        <p:spPr bwMode="auto">
          <a:xfrm>
            <a:off x="2569068" y="5829698"/>
            <a:ext cx="1608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{(b2 </a:t>
            </a:r>
            <a:r>
              <a:rPr lang="zh-CN" altLang="en-US" sz="2000" b="1" dirty="0"/>
              <a:t>， </a:t>
            </a:r>
            <a:r>
              <a:rPr lang="en-US" altLang="zh-CN" sz="2000" b="1" dirty="0"/>
              <a:t>c1) }</a:t>
            </a:r>
          </a:p>
        </p:txBody>
      </p:sp>
      <p:sp>
        <p:nvSpPr>
          <p:cNvPr id="134349" name="Rectangle 205"/>
          <p:cNvSpPr>
            <a:spLocks noChangeArrowheads="1"/>
          </p:cNvSpPr>
          <p:nvPr/>
        </p:nvSpPr>
        <p:spPr bwMode="auto">
          <a:xfrm>
            <a:off x="2548748" y="6297583"/>
            <a:ext cx="2935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/>
              <a:t>{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b3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c2)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(b2  c2) }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88" y="-86837"/>
            <a:ext cx="8149538" cy="1138238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067081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7" grpId="0"/>
      <p:bldP spid="134348" grpId="0"/>
      <p:bldP spid="13434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选择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投影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连接</a:t>
            </a:r>
          </a:p>
          <a:p>
            <a:pPr marL="849313" indent="-4762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4. </a:t>
            </a:r>
            <a:r>
              <a:rPr lang="zh-CN" altLang="en-US"/>
              <a:t>除运算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638E4-6093-47C1-A83C-F06CE9BDCF4F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1. </a:t>
            </a:r>
            <a:r>
              <a:rPr lang="zh-CN" altLang="en-US" sz="3600" dirty="0">
                <a:latin typeface="+mn-lt"/>
              </a:rPr>
              <a:t>域</a:t>
            </a:r>
            <a:r>
              <a:rPr lang="zh-CN" altLang="en-US" sz="3600" dirty="0"/>
              <a:t>（</a:t>
            </a:r>
            <a:r>
              <a:rPr lang="en-US" altLang="zh-CN" sz="3600" dirty="0"/>
              <a:t>Domain</a:t>
            </a:r>
            <a:r>
              <a:rPr lang="zh-CN" altLang="en-US" sz="3600" dirty="0"/>
              <a:t>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/>
              <a:t>是一组具有相同数据类型的值的集合。例</a:t>
            </a:r>
            <a:r>
              <a:rPr lang="en-US" altLang="zh-CN"/>
              <a:t>: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实数</a:t>
            </a:r>
          </a:p>
          <a:p>
            <a:pPr lvl="2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/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400"/>
              <a:t>{‘</a:t>
            </a:r>
            <a:r>
              <a:rPr lang="zh-CN" altLang="en-US" sz="2400"/>
              <a:t>男’，‘女’</a:t>
            </a:r>
            <a:r>
              <a:rPr lang="en-US" altLang="zh-CN" sz="2400"/>
              <a:t>}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400"/>
              <a:t>……………..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C244F1-21C4-48B6-BBE1-283E2213E664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38518"/>
              </p:ext>
            </p:extLst>
          </p:nvPr>
        </p:nvGraphicFramePr>
        <p:xfrm>
          <a:off x="977706" y="3068960"/>
          <a:ext cx="8150225" cy="28527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132" marR="89132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6D237-B751-42B0-BB80-05B10706B991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84995" name="Rectangle 82"/>
          <p:cNvSpPr>
            <a:spLocks noChangeArrowheads="1"/>
          </p:cNvSpPr>
          <p:nvPr/>
        </p:nvSpPr>
        <p:spPr bwMode="auto">
          <a:xfrm>
            <a:off x="1061844" y="6058223"/>
            <a:ext cx="693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(a)</a:t>
            </a:r>
            <a:endParaRPr lang="en-US" altLang="zh-CN" dirty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1259632" y="255996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989535" y="1098211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学生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课程数据库</a:t>
            </a:r>
            <a:r>
              <a:rPr lang="en-US" altLang="zh-CN" sz="2400" b="1" dirty="0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学生关系</a:t>
            </a:r>
            <a:r>
              <a:rPr lang="en-US" altLang="zh-CN" sz="2400" b="1" dirty="0"/>
              <a:t>Student</a:t>
            </a:r>
            <a:r>
              <a:rPr lang="zh-CN" altLang="en-US" sz="2400" b="1" dirty="0"/>
              <a:t>、课程关系</a:t>
            </a:r>
            <a:r>
              <a:rPr lang="en-US" altLang="zh-CN" sz="2400" b="1" dirty="0"/>
              <a:t>Course</a:t>
            </a:r>
            <a:r>
              <a:rPr lang="zh-CN" altLang="en-US" sz="2400" b="1" dirty="0"/>
              <a:t>和选修</a:t>
            </a:r>
            <a:r>
              <a:rPr lang="zh-CN" altLang="en-US" sz="2200" b="1" dirty="0"/>
              <a:t>关系</a:t>
            </a:r>
            <a:r>
              <a:rPr lang="en-US" altLang="zh-CN" sz="2200" b="1" dirty="0"/>
              <a:t>SC</a:t>
            </a:r>
          </a:p>
        </p:txBody>
      </p:sp>
    </p:spTree>
  </p:cSld>
  <p:clrMapOvr>
    <a:masterClrMapping/>
  </p:clrMapOvr>
  <p:transition spd="slow">
    <p:cov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graphicFrame>
        <p:nvGraphicFramePr>
          <p:cNvPr id="342591" name="Group 5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379825"/>
              </p:ext>
            </p:extLst>
          </p:nvPr>
        </p:nvGraphicFramePr>
        <p:xfrm>
          <a:off x="958279" y="1494100"/>
          <a:ext cx="8150225" cy="4429125"/>
        </p:xfrm>
        <a:graphic>
          <a:graphicData uri="http://schemas.openxmlformats.org/drawingml/2006/table">
            <a:tbl>
              <a:tblPr/>
              <a:tblGrid>
                <a:gridCol w="2038446">
                  <a:extLst>
                    <a:ext uri="{9D8B030D-6E8A-4147-A177-3AD203B41FA5}">
                      <a16:colId xmlns:a16="http://schemas.microsoft.com/office/drawing/2014/main" val="1283634498"/>
                    </a:ext>
                  </a:extLst>
                </a:gridCol>
                <a:gridCol w="2157621">
                  <a:extLst>
                    <a:ext uri="{9D8B030D-6E8A-4147-A177-3AD203B41FA5}">
                      <a16:colId xmlns:a16="http://schemas.microsoft.com/office/drawing/2014/main" val="277150849"/>
                    </a:ext>
                  </a:extLst>
                </a:gridCol>
                <a:gridCol w="1917491">
                  <a:extLst>
                    <a:ext uri="{9D8B030D-6E8A-4147-A177-3AD203B41FA5}">
                      <a16:colId xmlns:a16="http://schemas.microsoft.com/office/drawing/2014/main" val="660162224"/>
                    </a:ext>
                  </a:extLst>
                </a:gridCol>
                <a:gridCol w="2036667">
                  <a:extLst>
                    <a:ext uri="{9D8B030D-6E8A-4147-A177-3AD203B41FA5}">
                      <a16:colId xmlns:a16="http://schemas.microsoft.com/office/drawing/2014/main" val="1172880875"/>
                    </a:ext>
                  </a:extLst>
                </a:gridCol>
              </a:tblGrid>
              <a:tr h="831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798879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19663"/>
                  </a:ext>
                </a:extLst>
              </a:tr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65363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865869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501784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510875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46655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00842" marR="1008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4435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A2C93-1395-4E0A-ADD9-3272E8463C1D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86066" name="Text Box 502"/>
          <p:cNvSpPr txBox="1">
            <a:spLocks noChangeArrowheads="1"/>
          </p:cNvSpPr>
          <p:nvPr/>
        </p:nvSpPr>
        <p:spPr bwMode="auto">
          <a:xfrm>
            <a:off x="1042988" y="1052513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Course</a:t>
            </a:r>
          </a:p>
        </p:txBody>
      </p:sp>
      <p:sp>
        <p:nvSpPr>
          <p:cNvPr id="86067" name="Text Box 505"/>
          <p:cNvSpPr txBox="1">
            <a:spLocks noChangeArrowheads="1"/>
          </p:cNvSpPr>
          <p:nvPr/>
        </p:nvSpPr>
        <p:spPr bwMode="auto">
          <a:xfrm>
            <a:off x="4378325" y="6021388"/>
            <a:ext cx="55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(b)</a:t>
            </a:r>
          </a:p>
        </p:txBody>
      </p:sp>
    </p:spTree>
  </p:cSld>
  <p:clrMapOvr>
    <a:masterClrMapping/>
  </p:clrMapOvr>
  <p:transition spd="slow">
    <p:cov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专门的关系运算（续）</a:t>
            </a:r>
            <a:endParaRPr lang="en-US" altLang="zh-CN" sz="3600"/>
          </a:p>
        </p:txBody>
      </p:sp>
      <p:graphicFrame>
        <p:nvGraphicFramePr>
          <p:cNvPr id="344448" name="Group 3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70493"/>
              </p:ext>
            </p:extLst>
          </p:nvPr>
        </p:nvGraphicFramePr>
        <p:xfrm>
          <a:off x="958966" y="1614395"/>
          <a:ext cx="8150224" cy="3602039"/>
        </p:xfrm>
        <a:graphic>
          <a:graphicData uri="http://schemas.openxmlformats.org/drawingml/2006/table">
            <a:tbl>
              <a:tblPr/>
              <a:tblGrid>
                <a:gridCol w="2716741">
                  <a:extLst>
                    <a:ext uri="{9D8B030D-6E8A-4147-A177-3AD203B41FA5}">
                      <a16:colId xmlns:a16="http://schemas.microsoft.com/office/drawing/2014/main" val="1067705518"/>
                    </a:ext>
                  </a:extLst>
                </a:gridCol>
                <a:gridCol w="2716742">
                  <a:extLst>
                    <a:ext uri="{9D8B030D-6E8A-4147-A177-3AD203B41FA5}">
                      <a16:colId xmlns:a16="http://schemas.microsoft.com/office/drawing/2014/main" val="3590952488"/>
                    </a:ext>
                  </a:extLst>
                </a:gridCol>
                <a:gridCol w="2716741">
                  <a:extLst>
                    <a:ext uri="{9D8B030D-6E8A-4147-A177-3AD203B41FA5}">
                      <a16:colId xmlns:a16="http://schemas.microsoft.com/office/drawing/2014/main" val="456680086"/>
                    </a:ext>
                  </a:extLst>
                </a:gridCol>
              </a:tblGrid>
              <a:tr h="831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6727"/>
                  </a:ext>
                </a:extLst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009181"/>
                  </a:ext>
                </a:extLst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375088"/>
                  </a:ext>
                </a:extLst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498248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887425"/>
                  </a:ext>
                </a:extLst>
              </a:tr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100864" marR="100864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412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3D65CF-A378-4855-94B8-04B6AF6F48EB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87043" name="Rectangle 115"/>
          <p:cNvSpPr>
            <a:spLocks noChangeArrowheads="1"/>
          </p:cNvSpPr>
          <p:nvPr/>
        </p:nvSpPr>
        <p:spPr bwMode="auto">
          <a:xfrm>
            <a:off x="3175" y="339725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900" b="1"/>
              <a:t> </a:t>
            </a:r>
            <a:endParaRPr lang="en-US" altLang="zh-CN" sz="1000"/>
          </a:p>
          <a:p>
            <a:endParaRPr lang="en-US" altLang="zh-CN"/>
          </a:p>
        </p:txBody>
      </p:sp>
      <p:sp>
        <p:nvSpPr>
          <p:cNvPr id="87044" name="Rectangle 182"/>
          <p:cNvSpPr>
            <a:spLocks noChangeArrowheads="1"/>
          </p:cNvSpPr>
          <p:nvPr/>
        </p:nvSpPr>
        <p:spPr bwMode="auto">
          <a:xfrm>
            <a:off x="4094163" y="5373688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(c)</a:t>
            </a:r>
            <a:endParaRPr lang="en-US" altLang="zh-CN" sz="2000"/>
          </a:p>
          <a:p>
            <a:endParaRPr lang="en-US" altLang="zh-CN"/>
          </a:p>
        </p:txBody>
      </p:sp>
      <p:sp>
        <p:nvSpPr>
          <p:cNvPr id="87045" name="Rectangle 184"/>
          <p:cNvSpPr>
            <a:spLocks noChangeArrowheads="1"/>
          </p:cNvSpPr>
          <p:nvPr/>
        </p:nvSpPr>
        <p:spPr bwMode="auto">
          <a:xfrm>
            <a:off x="6705600" y="3200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185"/>
          <p:cNvSpPr>
            <a:spLocks noChangeArrowheads="1"/>
          </p:cNvSpPr>
          <p:nvPr/>
        </p:nvSpPr>
        <p:spPr bwMode="auto">
          <a:xfrm>
            <a:off x="920295" y="1060450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  <p:sp>
        <p:nvSpPr>
          <p:cNvPr id="87047" name="Rectangle 186"/>
          <p:cNvSpPr>
            <a:spLocks noChangeArrowheads="1"/>
          </p:cNvSpPr>
          <p:nvPr/>
        </p:nvSpPr>
        <p:spPr bwMode="auto">
          <a:xfrm>
            <a:off x="6477000" y="38100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</p:spTree>
  </p:cSld>
  <p:clrMapOvr>
    <a:masterClrMapping/>
  </p:clrMapOvr>
  <p:transition spd="slow">
    <p:cov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选择（</a:t>
            </a:r>
            <a:r>
              <a:rPr lang="en-US" altLang="zh-CN" sz="3600"/>
              <a:t>Selection</a:t>
            </a:r>
            <a:r>
              <a:rPr lang="zh-CN" altLang="en-US" sz="3600"/>
              <a:t>）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/>
              <a:t>选择又称为限制（</a:t>
            </a:r>
            <a:r>
              <a:rPr lang="en-US" altLang="zh-CN" sz="2600"/>
              <a:t>Restriction</a:t>
            </a:r>
            <a:r>
              <a:rPr lang="zh-CN" altLang="en-US" sz="2600"/>
              <a:t>）</a:t>
            </a:r>
          </a:p>
          <a:p>
            <a:pPr algn="just" eaLnBrk="1" hangingPunct="1"/>
            <a:r>
              <a:rPr lang="zh-CN" altLang="en-US" sz="2600"/>
              <a:t>选择运算符的含义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/>
              <a:t>在关系</a:t>
            </a:r>
            <a:r>
              <a:rPr lang="en-US" altLang="zh-CN" i="1"/>
              <a:t>R</a:t>
            </a:r>
            <a:r>
              <a:rPr lang="zh-CN" altLang="en-US"/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  <a:r>
              <a:rPr lang="en-US" altLang="zh-CN"/>
              <a:t>σ</a:t>
            </a:r>
            <a:r>
              <a:rPr lang="en-US" altLang="zh-CN" baseline="-30000"/>
              <a:t>F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</a:t>
            </a:r>
            <a:r>
              <a:rPr lang="en-US" altLang="zh-CN" i="1"/>
              <a:t>t</a:t>
            </a:r>
            <a:r>
              <a:rPr lang="en-US" altLang="zh-CN"/>
              <a:t>|</a:t>
            </a:r>
            <a:r>
              <a:rPr lang="en-US" altLang="zh-CN" i="1"/>
              <a:t>t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∧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)= '</a:t>
            </a:r>
            <a:r>
              <a:rPr lang="zh-CN" altLang="en-US"/>
              <a:t>真</a:t>
            </a:r>
            <a:r>
              <a:rPr lang="en-US" altLang="zh-CN"/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/>
              <a:t>F</a:t>
            </a:r>
            <a:r>
              <a:rPr lang="zh-CN" altLang="en-US"/>
              <a:t>：选择条件，是一个逻辑表达式，取值为“真”或“假”</a:t>
            </a:r>
            <a:endParaRPr lang="en-US" altLang="zh-CN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基本形式为：</a:t>
            </a:r>
            <a:r>
              <a:rPr lang="en-US" altLang="zh-CN" sz="2200" i="1"/>
              <a:t>X</a:t>
            </a:r>
            <a:r>
              <a:rPr lang="en-US" altLang="zh-CN" sz="2200" baseline="-25000"/>
              <a:t>1</a:t>
            </a:r>
            <a:r>
              <a:rPr lang="en-US" altLang="zh-CN" sz="2200"/>
              <a:t>θ</a:t>
            </a:r>
            <a:r>
              <a:rPr lang="en-US" altLang="zh-CN" sz="2200" i="1"/>
              <a:t>Y</a:t>
            </a:r>
            <a:r>
              <a:rPr lang="en-US" altLang="zh-CN" sz="2200" baseline="-25000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θ表示比较运算符，它可以是＞，≥，＜，≤，＝或</a:t>
            </a:r>
            <a:r>
              <a:rPr lang="en-US" altLang="zh-CN" sz="2200"/>
              <a:t>&lt;&gt;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A16855-8869-426D-8817-ADBA4A79D6D8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/>
              <a:t>选择运算是从关系</a:t>
            </a:r>
            <a:r>
              <a:rPr lang="en-US" altLang="zh-CN" i="1"/>
              <a:t>R</a:t>
            </a:r>
            <a:r>
              <a:rPr lang="zh-CN" altLang="en-US"/>
              <a:t>中选取使逻辑表达式</a:t>
            </a:r>
            <a:r>
              <a:rPr lang="en-US" altLang="zh-CN" i="1"/>
              <a:t>F</a:t>
            </a:r>
            <a:r>
              <a:rPr lang="zh-CN" altLang="en-US"/>
              <a:t>为真的元组，是从行的角度进行的运算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0678D-BBF8-43FF-BD53-6A7EA55E6504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4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8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0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1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2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3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4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σ</a:t>
              </a:r>
              <a:endParaRPr lang="en-US" altLang="zh-CN" sz="2000"/>
            </a:p>
          </p:txBody>
        </p:sp>
      </p:grpSp>
    </p:spTree>
  </p:cSld>
  <p:clrMapOvr>
    <a:masterClrMapping/>
  </p:clrMapOvr>
  <p:transition spd="slow"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447750"/>
              </p:ext>
            </p:extLst>
          </p:nvPr>
        </p:nvGraphicFramePr>
        <p:xfrm>
          <a:off x="924734" y="3789040"/>
          <a:ext cx="8150224" cy="1439863"/>
        </p:xfrm>
        <a:graphic>
          <a:graphicData uri="http://schemas.openxmlformats.org/drawingml/2006/table">
            <a:tbl>
              <a:tblPr/>
              <a:tblGrid>
                <a:gridCol w="179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1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101731" marR="101731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1C7B7-5C4F-4652-876A-26E4FF40746A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9276" y="1268760"/>
            <a:ext cx="7354888" cy="116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2.4</a:t>
            </a:r>
            <a:r>
              <a:rPr lang="en-US" altLang="zh-CN" sz="2400" dirty="0"/>
              <a:t>]  </a:t>
            </a:r>
            <a:r>
              <a:rPr lang="zh-CN" altLang="en-US" sz="2400" dirty="0"/>
              <a:t>查询信息系（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系）全体学生。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		         </a:t>
            </a:r>
            <a:r>
              <a:rPr lang="en-US" altLang="zh-CN" sz="2400" dirty="0" err="1"/>
              <a:t>σ</a:t>
            </a:r>
            <a:r>
              <a:rPr lang="en-US" altLang="zh-CN" sz="2400" baseline="-30000" dirty="0" err="1"/>
              <a:t>Sdept</a:t>
            </a:r>
            <a:r>
              <a:rPr lang="en-US" altLang="zh-CN" sz="2400" dirty="0"/>
              <a:t> </a:t>
            </a:r>
            <a:r>
              <a:rPr lang="en-US" altLang="zh-CN" sz="2400" baseline="-30000" dirty="0"/>
              <a:t>= 'IS' </a:t>
            </a:r>
            <a:r>
              <a:rPr lang="en-US" altLang="zh-CN" sz="2400" dirty="0"/>
              <a:t>(Student)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或 </a:t>
            </a:r>
            <a:r>
              <a:rPr lang="el-GR" altLang="zh-CN" sz="2400" dirty="0"/>
              <a:t>σ</a:t>
            </a:r>
            <a:r>
              <a:rPr lang="en-US" altLang="zh-CN" sz="1400" dirty="0"/>
              <a:t>5=‘IS’</a:t>
            </a:r>
            <a:r>
              <a:rPr lang="en-US" altLang="zh-CN" sz="2400" dirty="0"/>
              <a:t> (Student)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000" dirty="0"/>
              <a:t> 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结果：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选择（续）</a:t>
            </a:r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685941"/>
              </p:ext>
            </p:extLst>
          </p:nvPr>
        </p:nvGraphicFramePr>
        <p:xfrm>
          <a:off x="939121" y="3757295"/>
          <a:ext cx="8150222" cy="2535239"/>
        </p:xfrm>
        <a:graphic>
          <a:graphicData uri="http://schemas.openxmlformats.org/drawingml/2006/table">
            <a:tbl>
              <a:tblPr/>
              <a:tblGrid>
                <a:gridCol w="175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5165" marR="95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B07E0-05C1-4D9B-A963-4CBFB26E8A29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5513" y="1341438"/>
            <a:ext cx="8218487" cy="1943546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2.5</a:t>
            </a:r>
            <a:r>
              <a:rPr lang="en-US" altLang="zh-CN" dirty="0"/>
              <a:t>]  </a:t>
            </a:r>
            <a:r>
              <a:rPr lang="zh-CN" altLang="en-US" dirty="0"/>
              <a:t>查询年龄小于</a:t>
            </a:r>
            <a:r>
              <a:rPr lang="en-US" altLang="zh-CN" dirty="0"/>
              <a:t>20</a:t>
            </a:r>
            <a:r>
              <a:rPr lang="zh-CN" altLang="en-US" dirty="0"/>
              <a:t>岁的学生。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	          </a:t>
            </a:r>
            <a:r>
              <a:rPr lang="en-US" altLang="zh-CN" sz="2400" dirty="0" err="1"/>
              <a:t>σ</a:t>
            </a:r>
            <a:r>
              <a:rPr lang="en-US" altLang="zh-CN" sz="2400" baseline="-30000" dirty="0" err="1"/>
              <a:t>Sage</a:t>
            </a:r>
            <a:r>
              <a:rPr lang="en-US" altLang="zh-CN" sz="2400" baseline="-30000" dirty="0"/>
              <a:t> &lt; 20</a:t>
            </a:r>
            <a:r>
              <a:rPr lang="en-US" altLang="zh-CN" sz="2400" dirty="0"/>
              <a:t>(Student) 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l-GR" altLang="zh-CN" sz="2400" dirty="0"/>
              <a:t>σ</a:t>
            </a:r>
            <a:r>
              <a:rPr lang="en-US" altLang="zh-CN" sz="1400" dirty="0"/>
              <a:t>4&lt;20</a:t>
            </a:r>
            <a:r>
              <a:rPr lang="en-US" altLang="zh-CN" sz="2400" dirty="0"/>
              <a:t> (Student)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结果： </a:t>
            </a:r>
          </a:p>
        </p:txBody>
      </p:sp>
      <p:sp>
        <p:nvSpPr>
          <p:cNvPr id="91140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/>
              <a:t> </a:t>
            </a:r>
            <a:endParaRPr lang="en-US" altLang="zh-CN" sz="1000"/>
          </a:p>
          <a:p>
            <a:endParaRPr lang="en-US" altLang="zh-CN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投影（</a:t>
            </a:r>
            <a:r>
              <a:rPr lang="en-US" altLang="zh-CN" sz="3600"/>
              <a:t>Projection</a:t>
            </a:r>
            <a:r>
              <a:rPr lang="zh-CN" altLang="en-US" sz="3600"/>
              <a:t>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200"/>
              <a:t>从</a:t>
            </a:r>
            <a:r>
              <a:rPr lang="en-US" altLang="zh-CN" sz="2200" i="1"/>
              <a:t>R</a:t>
            </a:r>
            <a:r>
              <a:rPr lang="zh-CN" altLang="en-US" sz="220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   </a:t>
            </a:r>
            <a:r>
              <a:rPr lang="en-US" altLang="zh-CN"/>
              <a:t>π</a:t>
            </a:r>
            <a:r>
              <a:rPr lang="en-US" altLang="zh-CN" i="1" baseline="-30000"/>
              <a:t>A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 </a:t>
            </a:r>
            <a:r>
              <a:rPr lang="en-US" altLang="zh-CN" i="1"/>
              <a:t>t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 | 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 }</a:t>
            </a:r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/>
              <a:t>		A</a:t>
            </a:r>
            <a:r>
              <a:rPr lang="zh-CN" altLang="en-US" sz="2400" i="1"/>
              <a:t>：</a:t>
            </a:r>
            <a:r>
              <a:rPr lang="en-US" altLang="zh-CN" sz="2400" i="1"/>
              <a:t>R</a:t>
            </a:r>
            <a:r>
              <a:rPr lang="zh-CN" altLang="en-US" sz="2400"/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00"/>
              <a:t>投影操作主要是从列的角度进行运算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/>
          </a:p>
          <a:p>
            <a:pPr lvl="1" algn="just" eaLnBrk="1" hangingPunct="1">
              <a:lnSpc>
                <a:spcPct val="120000"/>
              </a:lnSpc>
            </a:pPr>
            <a:endParaRPr lang="zh-CN" altLang="en-US"/>
          </a:p>
          <a:p>
            <a:pPr lvl="1" algn="just" eaLnBrk="1" hangingPunct="1">
              <a:lnSpc>
                <a:spcPct val="120000"/>
              </a:lnSpc>
            </a:pPr>
            <a:endParaRPr lang="zh-CN" altLang="en-US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11C7E-526A-44F6-9F92-3E18877FC651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92164" name="Group 27"/>
          <p:cNvGrpSpPr>
            <a:grpSpLocks/>
          </p:cNvGrpSpPr>
          <p:nvPr/>
        </p:nvGrpSpPr>
        <p:grpSpPr bwMode="auto"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9216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9216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投影（续）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2.6]  </a:t>
            </a:r>
            <a:r>
              <a:rPr lang="zh-CN" altLang="en-US" dirty="0"/>
              <a:t>查询学生的姓名和所在系。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即求</a:t>
            </a:r>
            <a:r>
              <a:rPr lang="en-US" altLang="zh-CN" sz="2000" dirty="0"/>
              <a:t>Student</a:t>
            </a:r>
            <a:r>
              <a:rPr lang="zh-CN" altLang="en-US" sz="2000" dirty="0"/>
              <a:t>关系上学生姓名和所在系两个属性上的投影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π</a:t>
            </a:r>
            <a:r>
              <a:rPr lang="en-US" altLang="zh-CN" baseline="-30000" dirty="0" err="1"/>
              <a:t>Sname,Sdept</a:t>
            </a:r>
            <a:r>
              <a:rPr lang="en-US" altLang="zh-CN" dirty="0"/>
              <a:t>(Student)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或</a:t>
            </a:r>
            <a:r>
              <a:rPr lang="el-GR" altLang="zh-CN" dirty="0"/>
              <a:t>π</a:t>
            </a:r>
            <a:r>
              <a:rPr lang="en-US" altLang="zh-CN" sz="1400" dirty="0"/>
              <a:t>2</a:t>
            </a:r>
            <a:r>
              <a:rPr lang="zh-CN" altLang="en-US" sz="1400" dirty="0"/>
              <a:t>，</a:t>
            </a:r>
            <a:r>
              <a:rPr lang="en-US" altLang="zh-CN" sz="1400" dirty="0"/>
              <a:t>5</a:t>
            </a:r>
            <a:r>
              <a:rPr lang="en-US" altLang="zh-CN" dirty="0"/>
              <a:t> (Student)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结果：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7B256-F76E-401E-8132-E5EF6A9D6295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6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89200"/>
              </p:ext>
            </p:extLst>
          </p:nvPr>
        </p:nvGraphicFramePr>
        <p:xfrm>
          <a:off x="2388280" y="4306277"/>
          <a:ext cx="4679950" cy="2297110"/>
        </p:xfrm>
        <a:graphic>
          <a:graphicData uri="http://schemas.openxmlformats.org/drawingml/2006/table">
            <a:tbl>
              <a:tblPr/>
              <a:tblGrid>
                <a:gridCol w="234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投影（续）</a:t>
            </a:r>
          </a:p>
        </p:txBody>
      </p:sp>
      <p:graphicFrame>
        <p:nvGraphicFramePr>
          <p:cNvPr id="35129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217368"/>
              </p:ext>
            </p:extLst>
          </p:nvPr>
        </p:nvGraphicFramePr>
        <p:xfrm>
          <a:off x="1187624" y="4292300"/>
          <a:ext cx="2282079" cy="2305052"/>
        </p:xfrm>
        <a:graphic>
          <a:graphicData uri="http://schemas.openxmlformats.org/drawingml/2006/table">
            <a:tbl>
              <a:tblPr/>
              <a:tblGrid>
                <a:gridCol w="228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442163" marR="44216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442163" marR="44216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442163" marR="44216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442163" marR="44216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62667-7EDA-43D4-8944-8C56E93CDB16}" type="datetime1">
              <a:rPr lang="zh-CN" altLang="en-US" smtClean="0"/>
              <a:t>2021/10/14</a:t>
            </a:fld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2163" y="1412875"/>
            <a:ext cx="8351837" cy="2105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2.7</a:t>
            </a:r>
            <a:r>
              <a:rPr lang="en-US" altLang="zh-CN" dirty="0"/>
              <a:t>]  </a:t>
            </a:r>
            <a:r>
              <a:rPr lang="zh-CN" altLang="en-US" dirty="0"/>
              <a:t>查询学生关系</a:t>
            </a:r>
            <a:r>
              <a:rPr lang="en-US" altLang="zh-CN" dirty="0"/>
              <a:t>Student</a:t>
            </a:r>
            <a:r>
              <a:rPr lang="zh-CN" altLang="en-US" dirty="0"/>
              <a:t>中都有哪些系。</a:t>
            </a:r>
            <a:r>
              <a:rPr lang="zh-CN" altLang="en-US" sz="2400" dirty="0"/>
              <a:t>        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π</a:t>
            </a:r>
            <a:r>
              <a:rPr lang="en-US" altLang="zh-CN" sz="2400" baseline="-30000" dirty="0" err="1"/>
              <a:t>Sdept</a:t>
            </a:r>
            <a:r>
              <a:rPr lang="en-US" altLang="zh-CN" sz="2400" dirty="0"/>
              <a:t>(Student)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结果：</a:t>
            </a:r>
          </a:p>
        </p:txBody>
      </p:sp>
      <p:sp>
        <p:nvSpPr>
          <p:cNvPr id="4" name="矩形 3"/>
          <p:cNvSpPr/>
          <p:nvPr/>
        </p:nvSpPr>
        <p:spPr>
          <a:xfrm>
            <a:off x="1457730" y="2436584"/>
            <a:ext cx="246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l-GR" altLang="zh-CN" sz="2400" b="1" dirty="0">
                <a:solidFill>
                  <a:schemeClr val="hlink"/>
                </a:solidFill>
              </a:rPr>
              <a:t>π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5</a:t>
            </a:r>
            <a:r>
              <a:rPr lang="en-US" altLang="zh-CN" sz="2400" b="1" dirty="0">
                <a:solidFill>
                  <a:schemeClr val="hlink"/>
                </a:solidFill>
              </a:rPr>
              <a:t> (Student)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笛卡尔积（</a:t>
            </a:r>
            <a:r>
              <a:rPr lang="en-US" altLang="zh-CN" sz="3600"/>
              <a:t>Cartesian Product</a:t>
            </a:r>
            <a:r>
              <a:rPr lang="zh-CN" altLang="en-US" sz="360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笛卡尔积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给定一组域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，</a:t>
            </a:r>
            <a:r>
              <a:rPr lang="zh-CN" altLang="en-US" u="sng"/>
              <a:t>允许其中某些域是相同</a:t>
            </a:r>
            <a:r>
              <a:rPr lang="zh-CN" altLang="en-US"/>
              <a:t>的。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的</a:t>
            </a:r>
            <a:r>
              <a:rPr lang="zh-CN" altLang="en-US">
                <a:ea typeface="黑体" panose="02010609060101010101" pitchFamily="49" charset="-122"/>
              </a:rPr>
              <a:t>笛卡尔积</a:t>
            </a:r>
            <a:r>
              <a:rPr lang="zh-CN" altLang="en-US"/>
              <a:t>为：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i="1"/>
              <a:t>   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×…×</a:t>
            </a:r>
            <a:r>
              <a:rPr lang="en-US" altLang="zh-CN" i="1"/>
              <a:t>D</a:t>
            </a:r>
            <a:r>
              <a:rPr lang="en-US" altLang="zh-CN" i="1" baseline="-25000"/>
              <a:t>n </a:t>
            </a:r>
            <a:r>
              <a:rPr lang="zh-CN" altLang="en-US"/>
              <a:t>＝         </a:t>
            </a:r>
            <a:endParaRPr lang="en-US" altLang="zh-CN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｛（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zh-CN" altLang="en-US"/>
              <a:t>）｜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zh-CN" altLang="en-US"/>
              <a:t>，</a:t>
            </a:r>
            <a:r>
              <a:rPr lang="en-US" altLang="zh-CN" i="1"/>
              <a:t>i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｝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所有域的所有取值的一个组合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不能重复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44B84-34A3-4A71-88FF-FDA59B55E981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 </a:t>
            </a:r>
            <a:r>
              <a:rPr lang="zh-CN" altLang="en-US" sz="3600"/>
              <a:t>连接（</a:t>
            </a:r>
            <a:r>
              <a:rPr lang="en-US" altLang="zh-CN" sz="3600"/>
              <a:t>Join</a:t>
            </a:r>
            <a:r>
              <a:rPr lang="zh-CN" altLang="en-US" sz="3600"/>
              <a:t>）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连接也称为</a:t>
            </a:r>
            <a:r>
              <a:rPr lang="en-US" altLang="zh-CN" sz="2400" dirty="0"/>
              <a:t>θ</a:t>
            </a:r>
            <a:r>
              <a:rPr lang="zh-CN" altLang="en-US" sz="2400" dirty="0"/>
              <a:t>连接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从两个关系的笛卡尔积中选取属性间满足一定条件的元组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i="1" dirty="0"/>
              <a:t>	</a:t>
            </a:r>
            <a:r>
              <a:rPr lang="zh-CN" altLang="en-US" sz="2000" dirty="0"/>
              <a:t> </a:t>
            </a:r>
            <a:r>
              <a:rPr lang="en-US" altLang="zh-CN" sz="2000" i="1" dirty="0"/>
              <a:t>R         S</a:t>
            </a:r>
            <a:r>
              <a:rPr lang="en-US" altLang="zh-CN" sz="2000" dirty="0"/>
              <a:t> = {          | </a:t>
            </a:r>
            <a:r>
              <a:rPr lang="en-US" altLang="zh-CN" sz="2000" i="1" dirty="0" err="1"/>
              <a:t>t</a:t>
            </a:r>
            <a:r>
              <a:rPr lang="en-US" altLang="zh-CN" sz="2000" baseline="-30000" dirty="0" err="1"/>
              <a:t>r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R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t</a:t>
            </a:r>
            <a:r>
              <a:rPr lang="en-US" altLang="zh-CN" sz="2000" baseline="-30000" dirty="0" err="1"/>
              <a:t>s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 err="1"/>
              <a:t>S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t</a:t>
            </a:r>
            <a:r>
              <a:rPr lang="en-US" altLang="zh-CN" sz="2000" baseline="-30000" dirty="0" err="1"/>
              <a:t>r</a:t>
            </a:r>
            <a:r>
              <a:rPr lang="en-US" altLang="zh-CN" sz="2000" dirty="0"/>
              <a:t>[</a:t>
            </a:r>
            <a:r>
              <a:rPr lang="en-US" altLang="zh-CN" sz="2000" i="1" dirty="0"/>
              <a:t>A</a:t>
            </a:r>
            <a:r>
              <a:rPr lang="en-US" altLang="zh-CN" sz="2000" dirty="0"/>
              <a:t>]</a:t>
            </a:r>
            <a:r>
              <a:rPr lang="en-US" altLang="zh-CN" sz="2000" dirty="0" err="1"/>
              <a:t>θ</a:t>
            </a:r>
            <a:r>
              <a:rPr lang="en-US" altLang="zh-CN" sz="2000" i="1" dirty="0" err="1"/>
              <a:t>t</a:t>
            </a:r>
            <a:r>
              <a:rPr lang="en-US" altLang="zh-CN" sz="2000" baseline="-30000" dirty="0" err="1"/>
              <a:t>s</a:t>
            </a:r>
            <a:r>
              <a:rPr lang="en-US" altLang="zh-CN" sz="2000" dirty="0"/>
              <a:t>[</a:t>
            </a:r>
            <a:r>
              <a:rPr lang="en-US" altLang="zh-CN" sz="2000" i="1" dirty="0"/>
              <a:t>B</a:t>
            </a:r>
            <a:r>
              <a:rPr lang="en-US" altLang="zh-CN" sz="2000" dirty="0"/>
              <a:t>] }</a:t>
            </a:r>
          </a:p>
          <a:p>
            <a:pPr marL="819150"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/>
              <a:t>A</a:t>
            </a:r>
            <a:r>
              <a:rPr lang="zh-CN" altLang="en-US" sz="2200" dirty="0"/>
              <a:t>和</a:t>
            </a:r>
            <a:r>
              <a:rPr lang="en-US" altLang="zh-CN" sz="2200" i="1" dirty="0"/>
              <a:t>B</a:t>
            </a:r>
            <a:r>
              <a:rPr lang="zh-CN" altLang="en-US" sz="2200" i="1" dirty="0"/>
              <a:t>：</a:t>
            </a:r>
            <a:r>
              <a:rPr lang="zh-CN" altLang="en-US" sz="2200" dirty="0"/>
              <a:t>分别为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：比较运算符 </a:t>
            </a:r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/>
              <a:t>连接运算从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的广义笛卡尔积</a:t>
            </a:r>
            <a:r>
              <a:rPr lang="en-US" altLang="zh-CN" sz="2200" i="1" dirty="0"/>
              <a:t>R</a:t>
            </a:r>
            <a:r>
              <a:rPr lang="en-US" altLang="zh-CN" sz="2200" dirty="0"/>
              <a:t>×</a:t>
            </a:r>
            <a:r>
              <a:rPr lang="en-US" altLang="zh-CN" sz="2200" i="1" dirty="0"/>
              <a:t>S</a:t>
            </a:r>
            <a:r>
              <a:rPr lang="zh-CN" altLang="en-US" sz="2200" dirty="0"/>
              <a:t>中选取</a:t>
            </a:r>
            <a:r>
              <a:rPr lang="en-US" altLang="zh-CN" sz="2200" i="1" dirty="0"/>
              <a:t>R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A</a:t>
            </a:r>
            <a:r>
              <a:rPr lang="zh-CN" altLang="en-US" sz="2200" dirty="0"/>
              <a:t>属性组上的值与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属性组上的值满足比较关系</a:t>
            </a:r>
            <a:r>
              <a:rPr lang="en-US" altLang="zh-CN" sz="2200" dirty="0"/>
              <a:t>θ</a:t>
            </a:r>
            <a:r>
              <a:rPr lang="zh-CN" altLang="en-US" sz="2200" dirty="0"/>
              <a:t>的元组</a:t>
            </a:r>
            <a:r>
              <a:rPr lang="zh-CN" altLang="en-US" dirty="0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0A45C-649B-4A05-8646-83595574C410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95236" name="Group 16"/>
          <p:cNvGrpSpPr>
            <a:grpSpLocks/>
          </p:cNvGrpSpPr>
          <p:nvPr/>
        </p:nvGrpSpPr>
        <p:grpSpPr bwMode="auto">
          <a:xfrm>
            <a:off x="1692275" y="2905958"/>
            <a:ext cx="1600200" cy="612775"/>
            <a:chOff x="1152" y="2304"/>
            <a:chExt cx="1008" cy="433"/>
          </a:xfrm>
        </p:grpSpPr>
        <p:grpSp>
          <p:nvGrpSpPr>
            <p:cNvPr id="95240" name="Group 4"/>
            <p:cNvGrpSpPr>
              <a:grpSpLocks/>
            </p:cNvGrpSpPr>
            <p:nvPr/>
          </p:nvGrpSpPr>
          <p:grpSpPr bwMode="auto">
            <a:xfrm>
              <a:off x="1152" y="2351"/>
              <a:ext cx="1008" cy="386"/>
              <a:chOff x="2325" y="6446"/>
              <a:chExt cx="705" cy="369"/>
            </a:xfrm>
          </p:grpSpPr>
          <p:sp>
            <p:nvSpPr>
              <p:cNvPr id="95242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243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2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5241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 dirty="0"/>
                <a:t> </a:t>
              </a:r>
              <a:r>
                <a:rPr lang="en-US" altLang="zh-CN" sz="1600" b="1" i="1" dirty="0" err="1"/>
                <a:t>A</a:t>
              </a:r>
              <a:r>
                <a:rPr lang="en-US" altLang="zh-CN" sz="1600" b="1" dirty="0" err="1"/>
                <a:t>θ</a:t>
              </a:r>
              <a:r>
                <a:rPr lang="en-US" altLang="zh-CN" sz="1600" b="1" i="1" dirty="0" err="1"/>
                <a:t>B</a:t>
              </a:r>
              <a:endParaRPr lang="en-US" altLang="zh-CN" sz="1600" b="1" i="1" dirty="0"/>
            </a:p>
          </p:txBody>
        </p:sp>
      </p:grpSp>
      <p:grpSp>
        <p:nvGrpSpPr>
          <p:cNvPr id="95237" name="Group 12"/>
          <p:cNvGrpSpPr>
            <a:grpSpLocks/>
          </p:cNvGrpSpPr>
          <p:nvPr/>
        </p:nvGrpSpPr>
        <p:grpSpPr bwMode="auto">
          <a:xfrm>
            <a:off x="3384550" y="2930374"/>
            <a:ext cx="609600" cy="392113"/>
            <a:chOff x="2400" y="3199"/>
            <a:chExt cx="384" cy="247"/>
          </a:xfrm>
        </p:grpSpPr>
        <p:sp>
          <p:nvSpPr>
            <p:cNvPr id="95238" name="Text Box 13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5239" name="Freeform 14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连接（续）</a:t>
            </a:r>
            <a:r>
              <a:rPr lang="en-US" altLang="zh-CN" sz="360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等值连接（</a:t>
            </a:r>
            <a:r>
              <a:rPr lang="en-US" altLang="zh-CN"/>
              <a:t>equijoin</a:t>
            </a:r>
            <a:r>
              <a:rPr lang="zh-CN" altLang="en-US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/>
              <a:t>θ</a:t>
            </a:r>
            <a:r>
              <a:rPr lang="zh-CN" altLang="en-US" sz="2200"/>
              <a:t>为“＝”的连接运算称为等值连接</a:t>
            </a:r>
            <a:endParaRPr lang="en-US" altLang="zh-CN" sz="220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从关系</a:t>
            </a:r>
            <a:r>
              <a:rPr lang="en-US" altLang="zh-CN" sz="2200" i="1"/>
              <a:t>R</a:t>
            </a:r>
            <a:r>
              <a:rPr lang="zh-CN" altLang="en-US" sz="2200"/>
              <a:t>与</a:t>
            </a:r>
            <a:r>
              <a:rPr lang="en-US" altLang="zh-CN" sz="2200" i="1"/>
              <a:t>S</a:t>
            </a:r>
            <a:r>
              <a:rPr lang="zh-CN" altLang="en-US" sz="2200"/>
              <a:t>的广义笛卡尔积中选取</a:t>
            </a:r>
            <a:r>
              <a:rPr lang="en-US" altLang="zh-CN" sz="2200" i="1"/>
              <a:t>A</a:t>
            </a:r>
            <a:r>
              <a:rPr lang="zh-CN" altLang="en-US" sz="2200"/>
              <a:t>、</a:t>
            </a:r>
            <a:r>
              <a:rPr lang="en-US" altLang="zh-CN" sz="2200" i="1"/>
              <a:t>B</a:t>
            </a:r>
            <a:r>
              <a:rPr lang="zh-CN" altLang="en-US" sz="2200"/>
              <a:t>属性值相等的那些元组，即等值连接为：</a:t>
            </a:r>
            <a:endParaRPr lang="en-US" altLang="zh-CN" sz="2200"/>
          </a:p>
          <a:p>
            <a:pPr marL="1162050" lvl="2" eaLnBrk="1" hangingPunct="1">
              <a:buFontTx/>
              <a:buNone/>
            </a:pPr>
            <a:r>
              <a:rPr lang="zh-CN" altLang="en-US" sz="2200"/>
              <a:t>      </a:t>
            </a:r>
            <a:r>
              <a:rPr lang="en-US" altLang="zh-CN" sz="2200" i="1"/>
              <a:t>R    S</a:t>
            </a:r>
            <a:r>
              <a:rPr lang="en-US" altLang="zh-CN" sz="2200"/>
              <a:t> = {       | 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 i="1" baseline="-30000"/>
              <a:t>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R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s </a:t>
            </a:r>
            <a:r>
              <a:rPr lang="en-US" altLang="zh-CN" sz="2200">
                <a:sym typeface="Symbol" panose="05050102010706020507" pitchFamily="18" charset="2"/>
              </a:rPr>
              <a:t></a:t>
            </a:r>
            <a:r>
              <a:rPr lang="en-US" altLang="zh-CN" sz="2200" i="1"/>
              <a:t>S</a:t>
            </a:r>
            <a:r>
              <a:rPr lang="en-US" altLang="zh-CN" sz="2200"/>
              <a:t>∧</a:t>
            </a:r>
            <a:r>
              <a:rPr lang="en-US" altLang="zh-CN" sz="2200" i="1"/>
              <a:t>t</a:t>
            </a:r>
            <a:r>
              <a:rPr lang="en-US" altLang="zh-CN" sz="2200" baseline="-30000"/>
              <a:t>r</a:t>
            </a:r>
            <a:r>
              <a:rPr lang="en-US" altLang="zh-CN" sz="2200"/>
              <a:t>[</a:t>
            </a:r>
            <a:r>
              <a:rPr lang="en-US" altLang="zh-CN" sz="2200" i="1"/>
              <a:t>A</a:t>
            </a:r>
            <a:r>
              <a:rPr lang="en-US" altLang="zh-CN" sz="2200"/>
              <a:t>] = </a:t>
            </a:r>
            <a:r>
              <a:rPr lang="en-US" altLang="zh-CN" sz="2200" i="1"/>
              <a:t>t</a:t>
            </a:r>
            <a:r>
              <a:rPr lang="en-US" altLang="zh-CN" sz="2200" baseline="-30000"/>
              <a:t>s</a:t>
            </a:r>
            <a:r>
              <a:rPr lang="en-US" altLang="zh-CN" sz="2200"/>
              <a:t>[</a:t>
            </a:r>
            <a:r>
              <a:rPr lang="en-US" altLang="zh-CN" sz="2200" i="1"/>
              <a:t>B</a:t>
            </a:r>
            <a:r>
              <a:rPr lang="en-US" altLang="zh-CN" sz="2200"/>
              <a:t>] }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14A1-A272-424B-9001-00BFE3D8F122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96260" name="Group 9"/>
          <p:cNvGrpSpPr>
            <a:grpSpLocks/>
          </p:cNvGrpSpPr>
          <p:nvPr/>
        </p:nvGrpSpPr>
        <p:grpSpPr bwMode="auto">
          <a:xfrm>
            <a:off x="2241715" y="4164584"/>
            <a:ext cx="1295400" cy="677863"/>
            <a:chOff x="2355" y="9420"/>
            <a:chExt cx="705" cy="363"/>
          </a:xfrm>
        </p:grpSpPr>
        <p:sp>
          <p:nvSpPr>
            <p:cNvPr id="9626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266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endParaRPr lang="zh-CN" altLang="zh-CN" sz="2000"/>
            </a:p>
          </p:txBody>
        </p:sp>
      </p:grpSp>
      <p:sp>
        <p:nvSpPr>
          <p:cNvPr id="96261" name="Rectangle 12"/>
          <p:cNvSpPr>
            <a:spLocks noChangeArrowheads="1"/>
          </p:cNvSpPr>
          <p:nvPr/>
        </p:nvSpPr>
        <p:spPr bwMode="auto">
          <a:xfrm>
            <a:off x="2269222" y="4335252"/>
            <a:ext cx="1143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i="1" dirty="0"/>
              <a:t>A=B</a:t>
            </a:r>
          </a:p>
        </p:txBody>
      </p:sp>
      <p:grpSp>
        <p:nvGrpSpPr>
          <p:cNvPr id="96262" name="Group 16"/>
          <p:cNvGrpSpPr>
            <a:grpSpLocks/>
          </p:cNvGrpSpPr>
          <p:nvPr/>
        </p:nvGrpSpPr>
        <p:grpSpPr bwMode="auto">
          <a:xfrm>
            <a:off x="3565926" y="4164584"/>
            <a:ext cx="574675" cy="431800"/>
            <a:chOff x="2400" y="3199"/>
            <a:chExt cx="384" cy="247"/>
          </a:xfrm>
        </p:grpSpPr>
        <p:sp>
          <p:nvSpPr>
            <p:cNvPr id="96263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96264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 </a:t>
            </a:r>
            <a:r>
              <a:rPr lang="zh-CN" altLang="en-US" sz="3600"/>
              <a:t>连接（续）</a:t>
            </a:r>
            <a:r>
              <a:rPr lang="en-US" altLang="zh-CN" sz="3600"/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800" dirty="0"/>
              <a:t>自然连接（</a:t>
            </a:r>
            <a:r>
              <a:rPr lang="en-US" altLang="zh-CN" sz="2800" dirty="0"/>
              <a:t>Natural join</a:t>
            </a:r>
            <a:r>
              <a:rPr lang="zh-CN" altLang="en-US" sz="2800" dirty="0"/>
              <a:t>）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自然连接是一种特殊的等值连接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两个关系中进行比较的分量必须是相同的属性组</a:t>
            </a:r>
          </a:p>
          <a:p>
            <a:pPr marL="1681163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在结果中把重复的属性列去掉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自然连接的含义</a:t>
            </a:r>
          </a:p>
          <a:p>
            <a:pPr lvl="2" algn="just" eaLnBrk="1" hangingPunct="1">
              <a:buFontTx/>
              <a:buNone/>
            </a:pPr>
            <a:r>
              <a:rPr lang="zh-CN" altLang="en-US" i="1" dirty="0"/>
              <a:t>	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具有相同的属性组</a:t>
            </a:r>
            <a:r>
              <a:rPr lang="en-US" altLang="zh-CN" sz="2200" i="1" dirty="0"/>
              <a:t>B</a:t>
            </a:r>
            <a:endParaRPr lang="en-US" altLang="zh-CN" sz="22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[U-B] |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82B81-F877-4EF7-A365-650C5EF77907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97284" name="AutoShape 5"/>
          <p:cNvSpPr>
            <a:spLocks noChangeArrowheads="1"/>
          </p:cNvSpPr>
          <p:nvPr/>
        </p:nvSpPr>
        <p:spPr bwMode="auto">
          <a:xfrm rot="5400000" flipV="1">
            <a:off x="2424113" y="4312625"/>
            <a:ext cx="228600" cy="228600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7285" name="Group 6"/>
          <p:cNvGrpSpPr>
            <a:grpSpLocks/>
          </p:cNvGrpSpPr>
          <p:nvPr/>
        </p:nvGrpSpPr>
        <p:grpSpPr bwMode="auto">
          <a:xfrm>
            <a:off x="3297238" y="4222747"/>
            <a:ext cx="609600" cy="570599"/>
            <a:chOff x="2504" y="3199"/>
            <a:chExt cx="384" cy="280"/>
          </a:xfrm>
        </p:grpSpPr>
        <p:sp>
          <p:nvSpPr>
            <p:cNvPr id="97286" name="Text Box 7"/>
            <p:cNvSpPr txBox="1">
              <a:spLocks noChangeArrowheads="1"/>
            </p:cNvSpPr>
            <p:nvPr/>
          </p:nvSpPr>
          <p:spPr bwMode="auto">
            <a:xfrm>
              <a:off x="2504" y="3249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7287" name="Freeform 8"/>
            <p:cNvSpPr>
              <a:spLocks/>
            </p:cNvSpPr>
            <p:nvPr/>
          </p:nvSpPr>
          <p:spPr bwMode="auto">
            <a:xfrm>
              <a:off x="2582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/>
              <a:t>一般的连接操作是从行的角度进行运算。</a:t>
            </a:r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algn="just"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自然连接还需要取消重复列，所以是同时从行和列的角度进行运算。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A4498-8D80-4ECA-ABCD-0F246FC4D562}" type="datetime1">
              <a:rPr lang="zh-CN" altLang="en-US" smtClean="0"/>
              <a:t>2021/10/14</a:t>
            </a:fld>
            <a:endParaRPr lang="zh-CN" altLang="en-US" dirty="0"/>
          </a:p>
        </p:txBody>
      </p:sp>
      <p:grpSp>
        <p:nvGrpSpPr>
          <p:cNvPr id="98308" name="Group 44"/>
          <p:cNvGrpSpPr>
            <a:grpSpLocks/>
          </p:cNvGrpSpPr>
          <p:nvPr/>
        </p:nvGrpSpPr>
        <p:grpSpPr bwMode="auto"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98309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98331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2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3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4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5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6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7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8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0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8311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98327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8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9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30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98312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98323" name="Group 29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98325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8326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98324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/>
                  <a:t> </a:t>
                </a:r>
                <a:r>
                  <a:rPr lang="en-US" altLang="zh-CN" sz="1600" b="1" i="1"/>
                  <a:t>A</a:t>
                </a:r>
                <a:r>
                  <a:rPr lang="en-US" altLang="zh-CN" sz="1600" b="1"/>
                  <a:t>θ</a:t>
                </a:r>
                <a:r>
                  <a:rPr lang="en-US" altLang="zh-CN" sz="1600" b="1" i="1"/>
                  <a:t>B</a:t>
                </a:r>
              </a:p>
            </p:txBody>
          </p:sp>
        </p:grpSp>
        <p:sp>
          <p:nvSpPr>
            <p:cNvPr id="98313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8314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98317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18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19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0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1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322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5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98316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</p:grpSp>
    </p:spTree>
  </p:cSld>
  <p:clrMapOvr>
    <a:masterClrMapping/>
  </p:clrMapOvr>
  <p:transition spd="slow">
    <p:cover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197561"/>
              </p:ext>
            </p:extLst>
          </p:nvPr>
        </p:nvGraphicFramePr>
        <p:xfrm>
          <a:off x="1570464" y="2272560"/>
          <a:ext cx="473377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245581" marR="245581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245581" marR="245581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21C53C-E583-429B-AF9B-44C0DAE0EBF7}" type="datetime1">
              <a:rPr lang="zh-CN" altLang="en-US" smtClean="0"/>
              <a:t>2021/10/14</a:t>
            </a:fld>
            <a:endParaRPr lang="en-US" altLang="zh-CN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75274352"/>
              </p:ext>
            </p:extLst>
          </p:nvPr>
        </p:nvGraphicFramePr>
        <p:xfrm>
          <a:off x="6664174" y="2236496"/>
          <a:ext cx="211296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380" name="TextBox 7"/>
          <p:cNvSpPr txBox="1">
            <a:spLocks noChangeArrowheads="1"/>
          </p:cNvSpPr>
          <p:nvPr/>
        </p:nvSpPr>
        <p:spPr bwMode="auto">
          <a:xfrm>
            <a:off x="1570464" y="1890181"/>
            <a:ext cx="388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99381" name="TextBox 10"/>
          <p:cNvSpPr txBox="1">
            <a:spLocks noChangeArrowheads="1"/>
          </p:cNvSpPr>
          <p:nvPr/>
        </p:nvSpPr>
        <p:spPr bwMode="auto">
          <a:xfrm>
            <a:off x="6660232" y="1806283"/>
            <a:ext cx="3714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99382" name="Rectangle 3"/>
          <p:cNvSpPr txBox="1">
            <a:spLocks noChangeArrowheads="1"/>
          </p:cNvSpPr>
          <p:nvPr/>
        </p:nvSpPr>
        <p:spPr bwMode="auto">
          <a:xfrm>
            <a:off x="1033463" y="1268413"/>
            <a:ext cx="75707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 b="1"/>
              <a:t>[</a:t>
            </a:r>
            <a:r>
              <a:rPr lang="zh-CN" altLang="en-US" sz="2800" b="1"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2.8</a:t>
            </a:r>
            <a:r>
              <a:rPr lang="en-US" altLang="zh-CN" sz="2800" b="1"/>
              <a:t>]</a:t>
            </a:r>
            <a:r>
              <a:rPr lang="zh-CN" altLang="en-US" sz="2800" b="1"/>
              <a:t>关系</a:t>
            </a:r>
            <a:r>
              <a:rPr lang="en-US" altLang="zh-CN" sz="2800" b="1" i="1"/>
              <a:t>R</a:t>
            </a:r>
            <a:r>
              <a:rPr lang="zh-CN" altLang="en-US" sz="2800" b="1"/>
              <a:t>和关系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如下所示：</a:t>
            </a:r>
          </a:p>
        </p:txBody>
      </p:sp>
    </p:spTree>
  </p:cSld>
  <p:clrMapOvr>
    <a:masterClrMapping/>
  </p:clrMapOvr>
  <p:transition spd="slow">
    <p:cov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60350"/>
            <a:ext cx="8291512" cy="5391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例</a:t>
            </a:r>
            <a:r>
              <a:rPr lang="en-US" altLang="zh-CN" sz="24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：   </a:t>
            </a:r>
            <a:r>
              <a:rPr lang="en-US" altLang="zh-CN" sz="2400" b="1" dirty="0"/>
              <a:t>R                        S</a:t>
            </a:r>
            <a:r>
              <a:rPr lang="en-US" altLang="zh-CN" sz="2000" b="1" dirty="0"/>
              <a:t>                                </a:t>
            </a:r>
            <a:r>
              <a:rPr lang="en-US" altLang="zh-CN" sz="2000" b="1" i="1" dirty="0"/>
              <a:t>R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cs typeface="Arial" panose="020B0604020202020204" pitchFamily="34" charset="0"/>
              </a:rPr>
              <a:t>        </a:t>
            </a:r>
            <a:r>
              <a:rPr lang="en-US" altLang="zh-CN" sz="2000" b="1" i="1" dirty="0"/>
              <a:t>S</a:t>
            </a:r>
          </a:p>
          <a:p>
            <a:pPr eaLnBrk="1" hangingPunct="1"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                                                    </a:t>
            </a:r>
            <a:r>
              <a:rPr lang="en-US" altLang="zh-CN" sz="1400" b="1" dirty="0"/>
              <a:t>C&lt; E</a:t>
            </a:r>
          </a:p>
        </p:txBody>
      </p:sp>
      <p:graphicFrame>
        <p:nvGraphicFramePr>
          <p:cNvPr id="139697" name="Group 433"/>
          <p:cNvGraphicFramePr>
            <a:graphicFrameLocks noGrp="1"/>
          </p:cNvGraphicFramePr>
          <p:nvPr>
            <p:ph sz="quarter" idx="2"/>
          </p:nvPr>
        </p:nvGraphicFramePr>
        <p:xfrm>
          <a:off x="900113" y="990600"/>
          <a:ext cx="1873250" cy="1857377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737" name="Group 473"/>
          <p:cNvGraphicFramePr>
            <a:graphicFrameLocks noGrp="1"/>
          </p:cNvGraphicFramePr>
          <p:nvPr>
            <p:ph sz="quarter" idx="3"/>
          </p:nvPr>
        </p:nvGraphicFramePr>
        <p:xfrm>
          <a:off x="3419475" y="836613"/>
          <a:ext cx="1079500" cy="2376489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9796" name="Group 532"/>
          <p:cNvGraphicFramePr>
            <a:graphicFrameLocks noGrp="1"/>
          </p:cNvGraphicFramePr>
          <p:nvPr/>
        </p:nvGraphicFramePr>
        <p:xfrm>
          <a:off x="5076825" y="981075"/>
          <a:ext cx="3119438" cy="2379665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9886" name="Group 622"/>
          <p:cNvGraphicFramePr>
            <a:graphicFrameLocks noGrp="1"/>
          </p:cNvGraphicFramePr>
          <p:nvPr/>
        </p:nvGraphicFramePr>
        <p:xfrm>
          <a:off x="755650" y="4221163"/>
          <a:ext cx="3119438" cy="1871662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R.B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S.B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925" name="Group 661"/>
          <p:cNvGraphicFramePr>
            <a:graphicFrameLocks noGrp="1"/>
          </p:cNvGraphicFramePr>
          <p:nvPr/>
        </p:nvGraphicFramePr>
        <p:xfrm>
          <a:off x="5508625" y="4149725"/>
          <a:ext cx="2495550" cy="1828800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33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66" name="Text Box 167"/>
          <p:cNvSpPr txBox="1">
            <a:spLocks noChangeArrowheads="1"/>
          </p:cNvSpPr>
          <p:nvPr/>
        </p:nvSpPr>
        <p:spPr bwMode="auto">
          <a:xfrm>
            <a:off x="684213" y="3500438"/>
            <a:ext cx="191135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Arial" panose="020B0604020202020204" pitchFamily="34" charset="0"/>
              </a:rPr>
              <a:t>R</a:t>
            </a:r>
            <a:r>
              <a:rPr lang="en-US" altLang="zh-CN" sz="2400" b="1">
                <a:latin typeface="Arial" panose="020B0604020202020204" pitchFamily="34" charset="0"/>
              </a:rPr>
              <a:t>         </a:t>
            </a:r>
            <a:r>
              <a:rPr lang="en-US" altLang="zh-CN" sz="2400" b="1" i="1">
                <a:latin typeface="Arial" panose="020B0604020202020204" pitchFamily="34" charset="0"/>
              </a:rPr>
              <a:t>S</a:t>
            </a:r>
            <a:endParaRPr lang="en-US" altLang="zh-CN" sz="2400" b="1">
              <a:latin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</a:t>
            </a:r>
            <a:r>
              <a:rPr lang="en-US" altLang="zh-CN" sz="1600" b="1">
                <a:latin typeface="Arial" panose="020B0604020202020204" pitchFamily="34" charset="0"/>
              </a:rPr>
              <a:t>R.B=S.B</a:t>
            </a:r>
          </a:p>
        </p:txBody>
      </p:sp>
      <p:sp>
        <p:nvSpPr>
          <p:cNvPr id="102567" name="Text Box 168"/>
          <p:cNvSpPr txBox="1">
            <a:spLocks noChangeArrowheads="1"/>
          </p:cNvSpPr>
          <p:nvPr/>
        </p:nvSpPr>
        <p:spPr bwMode="auto">
          <a:xfrm>
            <a:off x="5651500" y="3573463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Arial" panose="020B0604020202020204" pitchFamily="34" charset="0"/>
              </a:rPr>
              <a:t>R</a:t>
            </a:r>
            <a:r>
              <a:rPr lang="en-US" altLang="zh-CN" sz="2400" b="1">
                <a:latin typeface="Arial" panose="020B0604020202020204" pitchFamily="34" charset="0"/>
              </a:rPr>
              <a:t>          </a:t>
            </a:r>
            <a:r>
              <a:rPr lang="en-US" altLang="zh-CN" sz="2400" b="1" i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39433" name="AutoShape 169" descr="羊皮纸"/>
          <p:cNvSpPr>
            <a:spLocks noChangeArrowheads="1"/>
          </p:cNvSpPr>
          <p:nvPr/>
        </p:nvSpPr>
        <p:spPr bwMode="auto">
          <a:xfrm>
            <a:off x="4140200" y="5445125"/>
            <a:ext cx="1008063" cy="720725"/>
          </a:xfrm>
          <a:prstGeom prst="cloudCallout">
            <a:avLst>
              <a:gd name="adj1" fmla="val -77718"/>
              <a:gd name="adj2" fmla="val -138769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等值连接</a:t>
            </a:r>
          </a:p>
        </p:txBody>
      </p:sp>
      <p:sp>
        <p:nvSpPr>
          <p:cNvPr id="139434" name="AutoShape 170" descr="羊皮纸"/>
          <p:cNvSpPr>
            <a:spLocks noChangeArrowheads="1"/>
          </p:cNvSpPr>
          <p:nvPr/>
        </p:nvSpPr>
        <p:spPr bwMode="auto">
          <a:xfrm>
            <a:off x="8172450" y="4005263"/>
            <a:ext cx="971550" cy="863600"/>
          </a:xfrm>
          <a:prstGeom prst="cloudCallout">
            <a:avLst>
              <a:gd name="adj1" fmla="val -69444"/>
              <a:gd name="adj2" fmla="val 134741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Arial" panose="020B0604020202020204" pitchFamily="34" charset="0"/>
              </a:rPr>
              <a:t>自然连接</a:t>
            </a:r>
          </a:p>
        </p:txBody>
      </p:sp>
      <p:sp>
        <p:nvSpPr>
          <p:cNvPr id="102570" name="AutoShape 379"/>
          <p:cNvSpPr>
            <a:spLocks noChangeAspect="1" noChangeArrowheads="1"/>
          </p:cNvSpPr>
          <p:nvPr/>
        </p:nvSpPr>
        <p:spPr bwMode="auto">
          <a:xfrm rot="5400000" flipV="1">
            <a:off x="1276350" y="3556000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571" name="AutoShape 380"/>
          <p:cNvSpPr>
            <a:spLocks noChangeAspect="1" noChangeArrowheads="1"/>
          </p:cNvSpPr>
          <p:nvPr/>
        </p:nvSpPr>
        <p:spPr bwMode="auto">
          <a:xfrm rot="5400000" flipV="1">
            <a:off x="6316663" y="3627438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02572" name="AutoShape 381"/>
          <p:cNvSpPr>
            <a:spLocks noChangeAspect="1" noChangeArrowheads="1"/>
          </p:cNvSpPr>
          <p:nvPr/>
        </p:nvSpPr>
        <p:spPr bwMode="auto">
          <a:xfrm rot="5400000" flipV="1">
            <a:off x="6519069" y="372269"/>
            <a:ext cx="179388" cy="336550"/>
          </a:xfrm>
          <a:prstGeom prst="flowChartCollate">
            <a:avLst/>
          </a:prstGeom>
          <a:solidFill>
            <a:schemeClr val="accent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88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3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33" grpId="0" animBg="1" autoUpdateAnimBg="0"/>
      <p:bldP spid="139434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/>
              <a:t>悬浮元组（</a:t>
            </a:r>
            <a:r>
              <a:rPr lang="en-US" altLang="zh-CN"/>
              <a:t>Dangling tuple</a:t>
            </a:r>
            <a:r>
              <a:rPr lang="zh-CN" altLang="zh-CN"/>
              <a:t>）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两个关系</a:t>
            </a:r>
            <a:r>
              <a:rPr lang="en-US" altLang="zh-CN" i="1"/>
              <a:t>R</a:t>
            </a:r>
            <a:r>
              <a:rPr lang="zh-CN" altLang="zh-CN"/>
              <a:t>和</a:t>
            </a:r>
            <a:r>
              <a:rPr lang="en-US" altLang="zh-CN" i="1"/>
              <a:t>S</a:t>
            </a:r>
            <a:r>
              <a:rPr lang="zh-CN" altLang="zh-CN"/>
              <a:t>在做自然连接时，关系</a:t>
            </a:r>
            <a:r>
              <a:rPr lang="en-US" altLang="zh-CN" i="1"/>
              <a:t>R</a:t>
            </a:r>
            <a:r>
              <a:rPr lang="zh-CN" altLang="zh-CN"/>
              <a:t>中某些元组有可能在</a:t>
            </a:r>
            <a:r>
              <a:rPr lang="en-US" altLang="zh-CN" i="1"/>
              <a:t>S</a:t>
            </a:r>
            <a:r>
              <a:rPr lang="zh-CN" altLang="zh-CN"/>
              <a:t>中不存在公共属性上值相等的元组，从而造成</a:t>
            </a:r>
            <a:r>
              <a:rPr lang="en-US" altLang="zh-CN" i="1"/>
              <a:t>R</a:t>
            </a:r>
            <a:r>
              <a:rPr lang="zh-CN" altLang="zh-CN"/>
              <a:t>中这些元组在操作时被舍弃了</a:t>
            </a:r>
            <a:r>
              <a:rPr lang="zh-CN" altLang="en-US"/>
              <a:t>，</a:t>
            </a:r>
            <a:r>
              <a:rPr lang="zh-CN" altLang="zh-CN"/>
              <a:t>这些被舍弃的元组称为</a:t>
            </a:r>
            <a:r>
              <a:rPr lang="zh-CN" altLang="en-US"/>
              <a:t>悬浮元组</a:t>
            </a:r>
            <a:r>
              <a:rPr lang="zh-CN" altLang="en-US" sz="2200"/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00CE65-2D2E-41CD-AA97-976D54990B6E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外连接（</a:t>
            </a:r>
            <a:r>
              <a:rPr lang="en-US" altLang="zh-CN"/>
              <a:t>Outer Join</a:t>
            </a:r>
            <a:r>
              <a:rPr lang="zh-CN" altLang="en-US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/>
              <a:t>如果把悬浮元组也保存在结果关系中，而在其他属性上填空值</a:t>
            </a:r>
            <a:r>
              <a:rPr lang="en-US" altLang="zh-CN"/>
              <a:t>(Null)</a:t>
            </a:r>
            <a:r>
              <a:rPr lang="zh-CN" altLang="en-US"/>
              <a:t>，就叫做外连接</a:t>
            </a:r>
            <a:endParaRPr lang="en-US" altLang="zh-CN"/>
          </a:p>
          <a:p>
            <a:pPr lvl="1" eaLnBrk="1" hangingPunct="1">
              <a:lnSpc>
                <a:spcPct val="110000"/>
              </a:lnSpc>
            </a:pPr>
            <a:r>
              <a:rPr lang="zh-CN" altLang="zh-CN"/>
              <a:t>左外连接</a:t>
            </a:r>
            <a:r>
              <a:rPr lang="en-US" altLang="zh-CN"/>
              <a:t>(LEFT OUTER JOIN</a:t>
            </a:r>
            <a:r>
              <a:rPr lang="zh-CN" altLang="zh-CN"/>
              <a:t>或</a:t>
            </a:r>
            <a:r>
              <a:rPr lang="en-US" altLang="zh-CN"/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只保留左边关系</a:t>
            </a:r>
            <a:r>
              <a:rPr lang="en-US" altLang="zh-CN" sz="2200" i="1"/>
              <a:t>R</a:t>
            </a:r>
            <a:r>
              <a:rPr lang="zh-CN" altLang="zh-CN" sz="2200"/>
              <a:t>中的悬浮元组</a:t>
            </a:r>
            <a:endParaRPr lang="en-US" altLang="zh-CN" sz="2200"/>
          </a:p>
          <a:p>
            <a:pPr lvl="1" eaLnBrk="1" hangingPunct="1">
              <a:lnSpc>
                <a:spcPct val="110000"/>
              </a:lnSpc>
            </a:pPr>
            <a:r>
              <a:rPr lang="zh-CN" altLang="zh-CN"/>
              <a:t>右外连接</a:t>
            </a:r>
            <a:r>
              <a:rPr lang="en-US" altLang="zh-CN"/>
              <a:t>(RIGHT OUTER JOIN</a:t>
            </a:r>
            <a:r>
              <a:rPr lang="zh-CN" altLang="zh-CN"/>
              <a:t>或</a:t>
            </a:r>
            <a:r>
              <a:rPr lang="en-US" altLang="zh-CN"/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只保留右边关系</a:t>
            </a:r>
            <a:r>
              <a:rPr lang="en-US" altLang="zh-CN" sz="2200" i="1"/>
              <a:t>S</a:t>
            </a:r>
            <a:r>
              <a:rPr lang="zh-CN" altLang="zh-CN" sz="2200"/>
              <a:t>中的悬浮元组</a:t>
            </a:r>
            <a:endParaRPr lang="zh-CN" altLang="en-US" sz="2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1713A-12C5-4A32-9889-2ABB10B084AB}" type="datetime1">
              <a:rPr lang="zh-CN" altLang="en-US" smtClean="0"/>
              <a:t>2021/10/14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122836"/>
              </p:ext>
            </p:extLst>
          </p:nvPr>
        </p:nvGraphicFramePr>
        <p:xfrm>
          <a:off x="958276" y="1696889"/>
          <a:ext cx="8150228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7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b1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a1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b3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b4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b5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102491" marR="102491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D59E19-50E7-46A2-8FC9-42BB882E66F1}" type="datetime1">
              <a:rPr lang="zh-CN" altLang="en-US" smtClean="0"/>
              <a:t>2021/10/14</a:t>
            </a:fld>
            <a:endParaRPr lang="zh-CN" altLang="en-US" dirty="0"/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755650" y="1125538"/>
            <a:ext cx="5434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下图是例</a:t>
            </a:r>
            <a:r>
              <a:rPr lang="en-US" altLang="zh-CN" sz="2400" b="1"/>
              <a:t>2.8</a:t>
            </a:r>
            <a:r>
              <a:rPr lang="zh-CN" altLang="en-US" sz="2400" b="1"/>
              <a:t>中关系</a:t>
            </a:r>
            <a:r>
              <a:rPr lang="en-US" altLang="zh-CN" sz="2400" b="1" i="1"/>
              <a:t>R</a:t>
            </a:r>
            <a:r>
              <a:rPr lang="zh-CN" altLang="en-US" sz="2400" b="1"/>
              <a:t>和关系</a:t>
            </a:r>
            <a:r>
              <a:rPr lang="en-US" altLang="zh-CN" sz="2400" b="1" i="1"/>
              <a:t>S</a:t>
            </a:r>
            <a:r>
              <a:rPr lang="zh-CN" altLang="en-US" sz="2400" b="1"/>
              <a:t>的外连接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连接（续）</a:t>
            </a:r>
            <a:endParaRPr lang="en-US" altLang="zh-CN" sz="3600"/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687740"/>
              </p:ext>
            </p:extLst>
          </p:nvPr>
        </p:nvGraphicFramePr>
        <p:xfrm>
          <a:off x="886615" y="1948655"/>
          <a:ext cx="4117432" cy="277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95370" marR="195370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10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b4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12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NULL</a:t>
                      </a:r>
                      <a:endParaRPr lang="zh-CN" altLang="en-US" sz="1800" b="1" dirty="0"/>
                    </a:p>
                  </a:txBody>
                  <a:tcPr marL="195370" marR="195370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D7E7D-B724-4308-9DE4-C079DA1A66E5}" type="datetime1">
              <a:rPr lang="zh-CN" altLang="en-US" smtClean="0"/>
              <a:t>2021/10/14</a:t>
            </a:fld>
            <a:endParaRPr lang="zh-CN" altLang="en-US" dirty="0"/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26428492"/>
              </p:ext>
            </p:extLst>
          </p:nvPr>
        </p:nvGraphicFramePr>
        <p:xfrm>
          <a:off x="5544616" y="1918717"/>
          <a:ext cx="3563888" cy="280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b1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a1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b2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10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a2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b3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8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NULL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b5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NULL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499" name="Rectangle 6"/>
          <p:cNvSpPr>
            <a:spLocks noChangeArrowheads="1"/>
          </p:cNvSpPr>
          <p:nvPr/>
        </p:nvSpPr>
        <p:spPr bwMode="auto">
          <a:xfrm>
            <a:off x="886615" y="1098550"/>
            <a:ext cx="810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图</a:t>
            </a:r>
            <a:r>
              <a:rPr lang="en-US" altLang="zh-CN" sz="2400" b="1" dirty="0"/>
              <a:t>(b)</a:t>
            </a:r>
            <a:r>
              <a:rPr lang="zh-CN" altLang="en-US" sz="2400" b="1" dirty="0"/>
              <a:t>是例</a:t>
            </a:r>
            <a:r>
              <a:rPr lang="en-US" altLang="zh-CN" sz="2400" b="1" dirty="0"/>
              <a:t>2.8</a:t>
            </a:r>
            <a:r>
              <a:rPr lang="zh-CN" altLang="en-US" sz="2400" b="1" dirty="0"/>
              <a:t>中关系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和关系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的左外连接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图</a:t>
            </a:r>
            <a:r>
              <a:rPr lang="en-US" altLang="zh-CN" sz="2400" b="1" dirty="0"/>
              <a:t>(c)</a:t>
            </a:r>
            <a:r>
              <a:rPr lang="zh-CN" altLang="en-US" sz="2400" b="1" dirty="0"/>
              <a:t>是右外连接 </a:t>
            </a:r>
          </a:p>
        </p:txBody>
      </p:sp>
      <p:sp>
        <p:nvSpPr>
          <p:cNvPr id="106574" name="Rectangle 6"/>
          <p:cNvSpPr>
            <a:spLocks noChangeArrowheads="1"/>
          </p:cNvSpPr>
          <p:nvPr/>
        </p:nvSpPr>
        <p:spPr bwMode="auto">
          <a:xfrm>
            <a:off x="2040732" y="4776941"/>
            <a:ext cx="590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图</a:t>
            </a:r>
            <a:r>
              <a:rPr lang="en-US" altLang="zh-CN" b="1"/>
              <a:t>(b)                                                                         </a:t>
            </a:r>
            <a:r>
              <a:rPr lang="zh-CN" altLang="en-US" b="1"/>
              <a:t>图</a:t>
            </a:r>
            <a:r>
              <a:rPr lang="en-US" altLang="zh-CN" b="1"/>
              <a:t>(c)</a:t>
            </a:r>
            <a:endParaRPr lang="zh-CN" altLang="en-US" b="1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9791</Words>
  <Application>Microsoft Office PowerPoint</Application>
  <PresentationFormat>全屏显示(4:3)</PresentationFormat>
  <Paragraphs>1902</Paragraphs>
  <Slides>133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133</vt:i4>
      </vt:variant>
    </vt:vector>
  </HeadingPairs>
  <TitlesOfParts>
    <vt:vector size="153" baseType="lpstr">
      <vt:lpstr>Arial Unicode MS</vt:lpstr>
      <vt:lpstr>黑体</vt:lpstr>
      <vt:lpstr>华文琥珀</vt:lpstr>
      <vt:lpstr>华文行楷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Franklin Gothic Medium</vt:lpstr>
      <vt:lpstr>Symbol</vt:lpstr>
      <vt:lpstr>Times New Roman</vt:lpstr>
      <vt:lpstr>Wingdings</vt:lpstr>
      <vt:lpstr>Wingdings 3</vt:lpstr>
      <vt:lpstr>数据库系统概论</vt:lpstr>
      <vt:lpstr>Microsoft 公式 3.0</vt:lpstr>
      <vt:lpstr>Document</vt:lpstr>
      <vt:lpstr>Image</vt:lpstr>
      <vt:lpstr>PowerPoint 演示文稿</vt:lpstr>
      <vt:lpstr>PowerPoint 演示文稿</vt:lpstr>
      <vt:lpstr>关系数据库简介</vt:lpstr>
      <vt:lpstr>第二章 关系数据库</vt:lpstr>
      <vt:lpstr>2.1  关系数据结构及形式化定义</vt:lpstr>
      <vt:lpstr>2.1.1 关系</vt:lpstr>
      <vt:lpstr>关系（续）</vt:lpstr>
      <vt:lpstr>1. 域（Domain）</vt:lpstr>
      <vt:lpstr>2. 笛卡尔积（Cartesian Product）</vt:lpstr>
      <vt:lpstr>笛卡尔积（续）</vt:lpstr>
      <vt:lpstr>笛卡尔积（续）</vt:lpstr>
      <vt:lpstr>笛卡尔积（续）</vt:lpstr>
      <vt:lpstr>笛卡尔积（续）</vt:lpstr>
      <vt:lpstr> 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基本关系的性质（续）</vt:lpstr>
      <vt:lpstr>2.1  关系数据结构</vt:lpstr>
      <vt:lpstr>2.1.2  关系模式</vt:lpstr>
      <vt:lpstr>1．什么是关系模式</vt:lpstr>
      <vt:lpstr>2．定义关系模式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2.1  关系数据结构</vt:lpstr>
      <vt:lpstr>2.1.4   关系模型的存储结构</vt:lpstr>
      <vt:lpstr>第二章 关系数据库</vt:lpstr>
      <vt:lpstr>2.2.1 基本的关系操作</vt:lpstr>
      <vt:lpstr>2.2.2 关系数据库语言的分类</vt:lpstr>
      <vt:lpstr>第二章 关系数据库</vt:lpstr>
      <vt:lpstr>关系的三类完整性约束</vt:lpstr>
      <vt:lpstr>2.3 关系的完整性</vt:lpstr>
      <vt:lpstr>2.3.1 实体完整性</vt:lpstr>
      <vt:lpstr>实体完整性（续）</vt:lpstr>
      <vt:lpstr>2.3  关系的完整性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外码（续）</vt:lpstr>
      <vt:lpstr>3. 参照完整性规则</vt:lpstr>
      <vt:lpstr>参照完整性规则（续）</vt:lpstr>
      <vt:lpstr>参照完整性规则（续）</vt:lpstr>
      <vt:lpstr>参照完整性规则（续）</vt:lpstr>
      <vt:lpstr>2.3 关系的完整性</vt:lpstr>
      <vt:lpstr>2.3.3 用户定义的完整性</vt:lpstr>
      <vt:lpstr>用户定义的完整性（续）</vt:lpstr>
      <vt:lpstr>第二章 关系数据库</vt:lpstr>
      <vt:lpstr>2.4 关系代数</vt:lpstr>
      <vt:lpstr>2.4 关系代数</vt:lpstr>
      <vt:lpstr>2.4 关系代数</vt:lpstr>
      <vt:lpstr>（1） 并（Union）</vt:lpstr>
      <vt:lpstr>并（续）</vt:lpstr>
      <vt:lpstr>（2）差（Difference）</vt:lpstr>
      <vt:lpstr>差（续）</vt:lpstr>
      <vt:lpstr>（3） 交（Intersection）</vt:lpstr>
      <vt:lpstr>交 （续）</vt:lpstr>
      <vt:lpstr>（4） 笛卡尔积（Cartesian Product）</vt:lpstr>
      <vt:lpstr>笛卡尔积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PowerPoint 演示文稿</vt:lpstr>
      <vt:lpstr>连接（续）</vt:lpstr>
      <vt:lpstr>连接（续）</vt:lpstr>
      <vt:lpstr>连接（续）</vt:lpstr>
      <vt:lpstr>连接（续）</vt:lpstr>
      <vt:lpstr>4. 除运算（Division） </vt:lpstr>
      <vt:lpstr>除运算（续）</vt:lpstr>
      <vt:lpstr>除运算（续）</vt:lpstr>
      <vt:lpstr>除运算（续）</vt:lpstr>
      <vt:lpstr>PowerPoint 演示文稿</vt:lpstr>
      <vt:lpstr>综合举例</vt:lpstr>
      <vt:lpstr>综合举例（续）</vt:lpstr>
      <vt:lpstr>综合举例（续）</vt:lpstr>
      <vt:lpstr>复习与回顾</vt:lpstr>
      <vt:lpstr>复习与回顾</vt:lpstr>
      <vt:lpstr>复习与回顾</vt:lpstr>
      <vt:lpstr>复习与回顾</vt:lpstr>
      <vt:lpstr>复习与回顾（P70-71，习题6）</vt:lpstr>
      <vt:lpstr>复习与回顾</vt:lpstr>
      <vt:lpstr>复习与回顾</vt:lpstr>
      <vt:lpstr>复习与回顾</vt:lpstr>
      <vt:lpstr>复习与回顾</vt:lpstr>
      <vt:lpstr>复习与回顾</vt:lpstr>
      <vt:lpstr>复习与回顾</vt:lpstr>
      <vt:lpstr>复习与回顾</vt:lpstr>
      <vt:lpstr>复习与回顾</vt:lpstr>
      <vt:lpstr>复习与回顾</vt:lpstr>
      <vt:lpstr>复习与回顾</vt:lpstr>
      <vt:lpstr>复习与回顾</vt:lpstr>
      <vt:lpstr>小结 </vt:lpstr>
      <vt:lpstr>小结（续） </vt:lpstr>
      <vt:lpstr>第二章 关系数据库</vt:lpstr>
      <vt:lpstr>2.6 小结</vt:lpstr>
      <vt:lpstr>小结（续）</vt:lpstr>
      <vt:lpstr>小结（续）</vt:lpstr>
      <vt:lpstr>小结（续）</vt:lpstr>
      <vt:lpstr>小结（续）</vt:lpstr>
      <vt:lpstr>总结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宋 广华</cp:lastModifiedBy>
  <cp:revision>284</cp:revision>
  <dcterms:modified xsi:type="dcterms:W3CDTF">2021-10-14T10:42:20Z</dcterms:modified>
</cp:coreProperties>
</file>